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alatino Linotyp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QxgXI9AKzSAYfmdyCTWSOfhPf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alatinoLinotype-regular.fntdata"/><Relationship Id="rId25" Type="http://schemas.openxmlformats.org/officeDocument/2006/relationships/slide" Target="slides/slide21.xml"/><Relationship Id="rId28" Type="http://schemas.openxmlformats.org/officeDocument/2006/relationships/font" Target="fonts/PalatinoLinotype-italic.fntdata"/><Relationship Id="rId27" Type="http://schemas.openxmlformats.org/officeDocument/2006/relationships/font" Target="fonts/PalatinoLinotyp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alatinoLinotype-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0" name="Google Shape;16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9" name="Google Shape;16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6" name="Google Shape;1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4" name="Google Shape;18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2" name="Google Shape;19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0" name="Google Shape;20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8" name="Google Shape;20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6" name="Google Shape;21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 name="Google Shape;22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1" name="Google Shape;2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8" name="Google Shape;23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5" name="Google Shape;24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 name="Shape 14"/>
        <p:cNvGrpSpPr/>
        <p:nvPr/>
      </p:nvGrpSpPr>
      <p:grpSpPr>
        <a:xfrm>
          <a:off x="0" y="0"/>
          <a:ext cx="0" cy="0"/>
          <a:chOff x="0" y="0"/>
          <a:chExt cx="0" cy="0"/>
        </a:xfrm>
      </p:grpSpPr>
      <p:sp>
        <p:nvSpPr>
          <p:cNvPr id="15" name="Google Shape;15;p23"/>
          <p:cNvSpPr txBox="1"/>
          <p:nvPr>
            <p:ph type="title"/>
          </p:nvPr>
        </p:nvSpPr>
        <p:spPr>
          <a:xfrm>
            <a:off x="1334450" y="805875"/>
            <a:ext cx="6475200" cy="5937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4200"/>
              <a:buFont typeface="Palatino Linotype"/>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6" name="Google Shape;16;p23"/>
          <p:cNvSpPr txBox="1"/>
          <p:nvPr>
            <p:ph idx="1" type="body"/>
          </p:nvPr>
        </p:nvSpPr>
        <p:spPr>
          <a:xfrm>
            <a:off x="1334375" y="1513150"/>
            <a:ext cx="3025500" cy="2993700"/>
          </a:xfrm>
          <a:prstGeom prst="rect">
            <a:avLst/>
          </a:prstGeom>
          <a:noFill/>
          <a:ln>
            <a:noFill/>
          </a:ln>
        </p:spPr>
        <p:txBody>
          <a:bodyPr anchorCtr="0" anchor="t" bIns="0" lIns="0" spcFirstLastPara="1" rIns="0" wrap="square" tIns="0">
            <a:noAutofit/>
          </a:bodyPr>
          <a:lstStyle>
            <a:lvl1pPr indent="-355600" lvl="0" marL="457200" algn="l">
              <a:lnSpc>
                <a:spcPct val="120000"/>
              </a:lnSpc>
              <a:spcBef>
                <a:spcPts val="0"/>
              </a:spcBef>
              <a:spcAft>
                <a:spcPts val="0"/>
              </a:spcAft>
              <a:buSzPts val="2000"/>
              <a:buChar char="⩥"/>
              <a:defRPr sz="2000"/>
            </a:lvl1pPr>
            <a:lvl2pPr indent="-355600" lvl="1" marL="914400" algn="l">
              <a:lnSpc>
                <a:spcPct val="120000"/>
              </a:lnSpc>
              <a:spcBef>
                <a:spcPts val="600"/>
              </a:spcBef>
              <a:spcAft>
                <a:spcPts val="0"/>
              </a:spcAft>
              <a:buSzPts val="2000"/>
              <a:buChar char="⊳"/>
              <a:defRPr sz="2000"/>
            </a:lvl2pPr>
            <a:lvl3pPr indent="-355600" lvl="2" marL="1371600" algn="l">
              <a:lnSpc>
                <a:spcPct val="120000"/>
              </a:lnSpc>
              <a:spcBef>
                <a:spcPts val="600"/>
              </a:spcBef>
              <a:spcAft>
                <a:spcPts val="0"/>
              </a:spcAft>
              <a:buSzPts val="2000"/>
              <a:buChar char="■"/>
              <a:defRPr sz="2000"/>
            </a:lvl3pPr>
            <a:lvl4pPr indent="-355600" lvl="3" marL="1828800" algn="l">
              <a:lnSpc>
                <a:spcPct val="120000"/>
              </a:lnSpc>
              <a:spcBef>
                <a:spcPts val="600"/>
              </a:spcBef>
              <a:spcAft>
                <a:spcPts val="0"/>
              </a:spcAft>
              <a:buSzPts val="2000"/>
              <a:buChar char="●"/>
              <a:defRPr sz="2000"/>
            </a:lvl4pPr>
            <a:lvl5pPr indent="-355600" lvl="4" marL="2286000" algn="l">
              <a:lnSpc>
                <a:spcPct val="120000"/>
              </a:lnSpc>
              <a:spcBef>
                <a:spcPts val="600"/>
              </a:spcBef>
              <a:spcAft>
                <a:spcPts val="0"/>
              </a:spcAft>
              <a:buSzPts val="2000"/>
              <a:buChar char="○"/>
              <a:defRPr sz="2000"/>
            </a:lvl5pPr>
            <a:lvl6pPr indent="-355600" lvl="5" marL="2743200" algn="l">
              <a:lnSpc>
                <a:spcPct val="120000"/>
              </a:lnSpc>
              <a:spcBef>
                <a:spcPts val="600"/>
              </a:spcBef>
              <a:spcAft>
                <a:spcPts val="0"/>
              </a:spcAft>
              <a:buSzPts val="2000"/>
              <a:buChar char="■"/>
              <a:defRPr sz="2000"/>
            </a:lvl6pPr>
            <a:lvl7pPr indent="-355600" lvl="6" marL="3200400" algn="l">
              <a:lnSpc>
                <a:spcPct val="120000"/>
              </a:lnSpc>
              <a:spcBef>
                <a:spcPts val="600"/>
              </a:spcBef>
              <a:spcAft>
                <a:spcPts val="0"/>
              </a:spcAft>
              <a:buSzPts val="2000"/>
              <a:buChar char="●"/>
              <a:defRPr sz="2000"/>
            </a:lvl7pPr>
            <a:lvl8pPr indent="-355600" lvl="7" marL="3657600" algn="l">
              <a:lnSpc>
                <a:spcPct val="120000"/>
              </a:lnSpc>
              <a:spcBef>
                <a:spcPts val="600"/>
              </a:spcBef>
              <a:spcAft>
                <a:spcPts val="0"/>
              </a:spcAft>
              <a:buSzPts val="2000"/>
              <a:buChar char="○"/>
              <a:defRPr sz="2000"/>
            </a:lvl8pPr>
            <a:lvl9pPr indent="-355600" lvl="8" marL="4114800" algn="l">
              <a:lnSpc>
                <a:spcPct val="120000"/>
              </a:lnSpc>
              <a:spcBef>
                <a:spcPts val="600"/>
              </a:spcBef>
              <a:spcAft>
                <a:spcPts val="600"/>
              </a:spcAft>
              <a:buSzPts val="2000"/>
              <a:buChar char="■"/>
              <a:defRPr sz="2000"/>
            </a:lvl9pPr>
          </a:lstStyle>
          <a:p/>
        </p:txBody>
      </p:sp>
      <p:sp>
        <p:nvSpPr>
          <p:cNvPr id="17" name="Google Shape;17;p23"/>
          <p:cNvSpPr txBox="1"/>
          <p:nvPr>
            <p:ph idx="2" type="body"/>
          </p:nvPr>
        </p:nvSpPr>
        <p:spPr>
          <a:xfrm>
            <a:off x="4784196" y="1513150"/>
            <a:ext cx="3025500" cy="2993700"/>
          </a:xfrm>
          <a:prstGeom prst="rect">
            <a:avLst/>
          </a:prstGeom>
          <a:noFill/>
          <a:ln>
            <a:noFill/>
          </a:ln>
        </p:spPr>
        <p:txBody>
          <a:bodyPr anchorCtr="0" anchor="t" bIns="0" lIns="0" spcFirstLastPara="1" rIns="0" wrap="square" tIns="0">
            <a:noAutofit/>
          </a:bodyPr>
          <a:lstStyle>
            <a:lvl1pPr indent="-355600" lvl="0" marL="457200" algn="l">
              <a:lnSpc>
                <a:spcPct val="120000"/>
              </a:lnSpc>
              <a:spcBef>
                <a:spcPts val="0"/>
              </a:spcBef>
              <a:spcAft>
                <a:spcPts val="0"/>
              </a:spcAft>
              <a:buSzPts val="2000"/>
              <a:buChar char="⩥"/>
              <a:defRPr sz="2000"/>
            </a:lvl1pPr>
            <a:lvl2pPr indent="-355600" lvl="1" marL="914400" algn="l">
              <a:lnSpc>
                <a:spcPct val="120000"/>
              </a:lnSpc>
              <a:spcBef>
                <a:spcPts val="600"/>
              </a:spcBef>
              <a:spcAft>
                <a:spcPts val="0"/>
              </a:spcAft>
              <a:buSzPts val="2000"/>
              <a:buChar char="⊳"/>
              <a:defRPr sz="2000"/>
            </a:lvl2pPr>
            <a:lvl3pPr indent="-355600" lvl="2" marL="1371600" algn="l">
              <a:lnSpc>
                <a:spcPct val="120000"/>
              </a:lnSpc>
              <a:spcBef>
                <a:spcPts val="600"/>
              </a:spcBef>
              <a:spcAft>
                <a:spcPts val="0"/>
              </a:spcAft>
              <a:buSzPts val="2000"/>
              <a:buChar char="■"/>
              <a:defRPr sz="2000"/>
            </a:lvl3pPr>
            <a:lvl4pPr indent="-355600" lvl="3" marL="1828800" algn="l">
              <a:lnSpc>
                <a:spcPct val="120000"/>
              </a:lnSpc>
              <a:spcBef>
                <a:spcPts val="600"/>
              </a:spcBef>
              <a:spcAft>
                <a:spcPts val="0"/>
              </a:spcAft>
              <a:buSzPts val="2000"/>
              <a:buChar char="●"/>
              <a:defRPr sz="2000"/>
            </a:lvl4pPr>
            <a:lvl5pPr indent="-355600" lvl="4" marL="2286000" algn="l">
              <a:lnSpc>
                <a:spcPct val="120000"/>
              </a:lnSpc>
              <a:spcBef>
                <a:spcPts val="600"/>
              </a:spcBef>
              <a:spcAft>
                <a:spcPts val="0"/>
              </a:spcAft>
              <a:buSzPts val="2000"/>
              <a:buChar char="○"/>
              <a:defRPr sz="2000"/>
            </a:lvl5pPr>
            <a:lvl6pPr indent="-355600" lvl="5" marL="2743200" algn="l">
              <a:lnSpc>
                <a:spcPct val="120000"/>
              </a:lnSpc>
              <a:spcBef>
                <a:spcPts val="600"/>
              </a:spcBef>
              <a:spcAft>
                <a:spcPts val="0"/>
              </a:spcAft>
              <a:buSzPts val="2000"/>
              <a:buChar char="■"/>
              <a:defRPr sz="2000"/>
            </a:lvl6pPr>
            <a:lvl7pPr indent="-355600" lvl="6" marL="3200400" algn="l">
              <a:lnSpc>
                <a:spcPct val="120000"/>
              </a:lnSpc>
              <a:spcBef>
                <a:spcPts val="600"/>
              </a:spcBef>
              <a:spcAft>
                <a:spcPts val="0"/>
              </a:spcAft>
              <a:buSzPts val="2000"/>
              <a:buChar char="●"/>
              <a:defRPr sz="2000"/>
            </a:lvl7pPr>
            <a:lvl8pPr indent="-355600" lvl="7" marL="3657600" algn="l">
              <a:lnSpc>
                <a:spcPct val="120000"/>
              </a:lnSpc>
              <a:spcBef>
                <a:spcPts val="600"/>
              </a:spcBef>
              <a:spcAft>
                <a:spcPts val="0"/>
              </a:spcAft>
              <a:buSzPts val="2000"/>
              <a:buChar char="○"/>
              <a:defRPr sz="2000"/>
            </a:lvl8pPr>
            <a:lvl9pPr indent="-355600" lvl="8" marL="4114800" algn="l">
              <a:lnSpc>
                <a:spcPct val="120000"/>
              </a:lnSpc>
              <a:spcBef>
                <a:spcPts val="600"/>
              </a:spcBef>
              <a:spcAft>
                <a:spcPts val="600"/>
              </a:spcAft>
              <a:buSzPts val="2000"/>
              <a:buChar char="■"/>
              <a:defRPr sz="2000"/>
            </a:lvl9pPr>
          </a:lstStyle>
          <a:p/>
        </p:txBody>
      </p:sp>
      <p:sp>
        <p:nvSpPr>
          <p:cNvPr id="18" name="Google Shape;18;p23"/>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24"/>
          <p:cNvSpPr txBox="1"/>
          <p:nvPr>
            <p:ph type="title"/>
          </p:nvPr>
        </p:nvSpPr>
        <p:spPr>
          <a:xfrm>
            <a:off x="1334450" y="805875"/>
            <a:ext cx="6475200" cy="5937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4200"/>
              <a:buFont typeface="Palatino Linotype"/>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1" name="Google Shape;21;p24"/>
          <p:cNvSpPr txBox="1"/>
          <p:nvPr>
            <p:ph idx="1" type="body"/>
          </p:nvPr>
        </p:nvSpPr>
        <p:spPr>
          <a:xfrm>
            <a:off x="1334450" y="1513149"/>
            <a:ext cx="6475200" cy="2833800"/>
          </a:xfrm>
          <a:prstGeom prst="rect">
            <a:avLst/>
          </a:prstGeom>
          <a:noFill/>
          <a:ln>
            <a:noFill/>
          </a:ln>
        </p:spPr>
        <p:txBody>
          <a:bodyPr anchorCtr="0" anchor="t" bIns="0" lIns="0" spcFirstLastPara="1" rIns="0" wrap="square" tIns="0">
            <a:noAutofit/>
          </a:bodyPr>
          <a:lstStyle>
            <a:lvl1pPr indent="-381000" lvl="0" marL="457200" algn="l">
              <a:lnSpc>
                <a:spcPct val="120000"/>
              </a:lnSpc>
              <a:spcBef>
                <a:spcPts val="0"/>
              </a:spcBef>
              <a:spcAft>
                <a:spcPts val="0"/>
              </a:spcAft>
              <a:buSzPts val="2400"/>
              <a:buChar char="⩥"/>
              <a:defRPr/>
            </a:lvl1pPr>
            <a:lvl2pPr indent="-381000" lvl="1" marL="914400" algn="l">
              <a:lnSpc>
                <a:spcPct val="120000"/>
              </a:lnSpc>
              <a:spcBef>
                <a:spcPts val="600"/>
              </a:spcBef>
              <a:spcAft>
                <a:spcPts val="0"/>
              </a:spcAft>
              <a:buSzPts val="2400"/>
              <a:buChar char="⊳"/>
              <a:defRPr/>
            </a:lvl2pPr>
            <a:lvl3pPr indent="-381000" lvl="2" marL="1371600" algn="l">
              <a:lnSpc>
                <a:spcPct val="120000"/>
              </a:lnSpc>
              <a:spcBef>
                <a:spcPts val="600"/>
              </a:spcBef>
              <a:spcAft>
                <a:spcPts val="0"/>
              </a:spcAft>
              <a:buSzPts val="2400"/>
              <a:buChar char="■"/>
              <a:defRPr/>
            </a:lvl3pPr>
            <a:lvl4pPr indent="-381000" lvl="3" marL="1828800" algn="l">
              <a:lnSpc>
                <a:spcPct val="120000"/>
              </a:lnSpc>
              <a:spcBef>
                <a:spcPts val="600"/>
              </a:spcBef>
              <a:spcAft>
                <a:spcPts val="0"/>
              </a:spcAft>
              <a:buSzPts val="2400"/>
              <a:buChar char="●"/>
              <a:defRPr/>
            </a:lvl4pPr>
            <a:lvl5pPr indent="-381000" lvl="4" marL="2286000" algn="l">
              <a:lnSpc>
                <a:spcPct val="120000"/>
              </a:lnSpc>
              <a:spcBef>
                <a:spcPts val="600"/>
              </a:spcBef>
              <a:spcAft>
                <a:spcPts val="0"/>
              </a:spcAft>
              <a:buSzPts val="2400"/>
              <a:buChar char="○"/>
              <a:defRPr/>
            </a:lvl5pPr>
            <a:lvl6pPr indent="-381000" lvl="5" marL="2743200" algn="l">
              <a:lnSpc>
                <a:spcPct val="120000"/>
              </a:lnSpc>
              <a:spcBef>
                <a:spcPts val="600"/>
              </a:spcBef>
              <a:spcAft>
                <a:spcPts val="0"/>
              </a:spcAft>
              <a:buSzPts val="2400"/>
              <a:buChar char="■"/>
              <a:defRPr/>
            </a:lvl6pPr>
            <a:lvl7pPr indent="-381000" lvl="6" marL="3200400" algn="l">
              <a:lnSpc>
                <a:spcPct val="120000"/>
              </a:lnSpc>
              <a:spcBef>
                <a:spcPts val="600"/>
              </a:spcBef>
              <a:spcAft>
                <a:spcPts val="0"/>
              </a:spcAft>
              <a:buSzPts val="2400"/>
              <a:buChar char="●"/>
              <a:defRPr/>
            </a:lvl7pPr>
            <a:lvl8pPr indent="-381000" lvl="7" marL="3657600" algn="l">
              <a:lnSpc>
                <a:spcPct val="120000"/>
              </a:lnSpc>
              <a:spcBef>
                <a:spcPts val="600"/>
              </a:spcBef>
              <a:spcAft>
                <a:spcPts val="0"/>
              </a:spcAft>
              <a:buSzPts val="2400"/>
              <a:buChar char="○"/>
              <a:defRPr/>
            </a:lvl8pPr>
            <a:lvl9pPr indent="-381000" lvl="8" marL="4114800" algn="l">
              <a:lnSpc>
                <a:spcPct val="120000"/>
              </a:lnSpc>
              <a:spcBef>
                <a:spcPts val="600"/>
              </a:spcBef>
              <a:spcAft>
                <a:spcPts val="600"/>
              </a:spcAft>
              <a:buSzPts val="2400"/>
              <a:buChar char="■"/>
              <a:defRPr/>
            </a:lvl9pPr>
          </a:lstStyle>
          <a:p/>
        </p:txBody>
      </p:sp>
      <p:sp>
        <p:nvSpPr>
          <p:cNvPr id="22" name="Google Shape;22;p24"/>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5"/>
          <p:cNvSpPr txBox="1"/>
          <p:nvPr>
            <p:ph type="ctrTitle"/>
          </p:nvPr>
        </p:nvSpPr>
        <p:spPr>
          <a:xfrm>
            <a:off x="1869829" y="601724"/>
            <a:ext cx="6421310" cy="1906073"/>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4950"/>
              <a:buFont typeface="Palatino Linotype"/>
              <a:buNone/>
              <a:defRPr sz="49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 type="subTitle"/>
          </p:nvPr>
        </p:nvSpPr>
        <p:spPr>
          <a:xfrm>
            <a:off x="1869829" y="2648403"/>
            <a:ext cx="6421310" cy="733216"/>
          </a:xfrm>
          <a:prstGeom prst="rect">
            <a:avLst/>
          </a:prstGeom>
          <a:noFill/>
          <a:ln>
            <a:noFill/>
          </a:ln>
        </p:spPr>
        <p:txBody>
          <a:bodyPr anchorCtr="0" anchor="t" bIns="91425" lIns="91425" spcFirstLastPara="1" rIns="91425" wrap="square" tIns="91425">
            <a:normAutofit/>
          </a:bodyPr>
          <a:lstStyle>
            <a:lvl1pPr lvl="0" algn="l">
              <a:lnSpc>
                <a:spcPct val="120000"/>
              </a:lnSpc>
              <a:spcBef>
                <a:spcPts val="750"/>
              </a:spcBef>
              <a:spcAft>
                <a:spcPts val="0"/>
              </a:spcAft>
              <a:buSzPts val="1350"/>
              <a:buNone/>
              <a:defRPr b="0" sz="1350" cap="none">
                <a:solidFill>
                  <a:schemeClr val="dk1"/>
                </a:solidFill>
              </a:defRPr>
            </a:lvl1pPr>
            <a:lvl2pPr lvl="1" algn="ctr">
              <a:lnSpc>
                <a:spcPct val="120000"/>
              </a:lnSpc>
              <a:spcBef>
                <a:spcPts val="375"/>
              </a:spcBef>
              <a:spcAft>
                <a:spcPts val="0"/>
              </a:spcAft>
              <a:buSzPts val="1350"/>
              <a:buNone/>
              <a:defRPr sz="135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26" name="Google Shape;26;p25"/>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1" type="ftr"/>
          </p:nvPr>
        </p:nvSpPr>
        <p:spPr>
          <a:xfrm>
            <a:off x="1869829" y="246981"/>
            <a:ext cx="3672983"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2" type="sldNum"/>
          </p:nvPr>
        </p:nvSpPr>
        <p:spPr>
          <a:xfrm>
            <a:off x="1078249" y="599230"/>
            <a:ext cx="608264" cy="377684"/>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cxnSp>
        <p:nvCxnSpPr>
          <p:cNvPr id="29" name="Google Shape;29;p25"/>
          <p:cNvCxnSpPr/>
          <p:nvPr/>
        </p:nvCxnSpPr>
        <p:spPr>
          <a:xfrm>
            <a:off x="1750978" y="599230"/>
            <a:ext cx="0" cy="1908567"/>
          </a:xfrm>
          <a:prstGeom prst="straightConnector1">
            <a:avLst/>
          </a:prstGeom>
          <a:noFill/>
          <a:ln cap="flat" cmpd="sng" w="3810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26"/>
          <p:cNvSpPr txBox="1"/>
          <p:nvPr>
            <p:ph type="title"/>
          </p:nvPr>
        </p:nvSpPr>
        <p:spPr>
          <a:xfrm>
            <a:off x="1151022" y="603667"/>
            <a:ext cx="7140118" cy="79447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 type="body"/>
          </p:nvPr>
        </p:nvSpPr>
        <p:spPr>
          <a:xfrm>
            <a:off x="1151021" y="1508159"/>
            <a:ext cx="3456432" cy="257860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33" name="Google Shape;33;p26"/>
          <p:cNvSpPr txBox="1"/>
          <p:nvPr>
            <p:ph idx="2" type="body"/>
          </p:nvPr>
        </p:nvSpPr>
        <p:spPr>
          <a:xfrm>
            <a:off x="4841095" y="1513007"/>
            <a:ext cx="3453098" cy="25811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34" name="Google Shape;34;p26"/>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1" type="ftr"/>
          </p:nvPr>
        </p:nvSpPr>
        <p:spPr>
          <a:xfrm>
            <a:off x="1151022" y="246981"/>
            <a:ext cx="4391789"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6"/>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cxnSp>
        <p:nvCxnSpPr>
          <p:cNvPr id="37" name="Google Shape;37;p26"/>
          <p:cNvCxnSpPr/>
          <p:nvPr/>
        </p:nvCxnSpPr>
        <p:spPr>
          <a:xfrm>
            <a:off x="1028765" y="599230"/>
            <a:ext cx="0" cy="800376"/>
          </a:xfrm>
          <a:prstGeom prst="straightConnector1">
            <a:avLst/>
          </a:prstGeom>
          <a:noFill/>
          <a:ln cap="flat" cmpd="sng" w="381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7"/>
          <p:cNvSpPr txBox="1"/>
          <p:nvPr>
            <p:ph type="title"/>
          </p:nvPr>
        </p:nvSpPr>
        <p:spPr>
          <a:xfrm>
            <a:off x="1151022" y="603123"/>
            <a:ext cx="7140118" cy="7922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7"/>
          <p:cNvSpPr txBox="1"/>
          <p:nvPr>
            <p:ph idx="1" type="body"/>
          </p:nvPr>
        </p:nvSpPr>
        <p:spPr>
          <a:xfrm>
            <a:off x="1151021" y="1514662"/>
            <a:ext cx="3456432" cy="60145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41" name="Google Shape;41;p27"/>
          <p:cNvSpPr txBox="1"/>
          <p:nvPr>
            <p:ph idx="2" type="body"/>
          </p:nvPr>
        </p:nvSpPr>
        <p:spPr>
          <a:xfrm>
            <a:off x="1151021" y="2118202"/>
            <a:ext cx="3456432" cy="19833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2" name="Google Shape;42;p27"/>
          <p:cNvSpPr txBox="1"/>
          <p:nvPr>
            <p:ph idx="3" type="body"/>
          </p:nvPr>
        </p:nvSpPr>
        <p:spPr>
          <a:xfrm>
            <a:off x="4841093" y="1517253"/>
            <a:ext cx="3456432" cy="60167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43" name="Google Shape;43;p27"/>
          <p:cNvSpPr txBox="1"/>
          <p:nvPr>
            <p:ph idx="4" type="body"/>
          </p:nvPr>
        </p:nvSpPr>
        <p:spPr>
          <a:xfrm>
            <a:off x="4841094" y="2116119"/>
            <a:ext cx="3456432" cy="19780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4" name="Google Shape;44;p27"/>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7"/>
          <p:cNvSpPr txBox="1"/>
          <p:nvPr>
            <p:ph idx="11" type="ftr"/>
          </p:nvPr>
        </p:nvSpPr>
        <p:spPr>
          <a:xfrm>
            <a:off x="1151022" y="246981"/>
            <a:ext cx="4391789"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7"/>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cxnSp>
        <p:nvCxnSpPr>
          <p:cNvPr id="47" name="Google Shape;47;p27"/>
          <p:cNvCxnSpPr/>
          <p:nvPr/>
        </p:nvCxnSpPr>
        <p:spPr>
          <a:xfrm>
            <a:off x="1028765" y="599230"/>
            <a:ext cx="0" cy="800376"/>
          </a:xfrm>
          <a:prstGeom prst="straightConnector1">
            <a:avLst/>
          </a:prstGeom>
          <a:noFill/>
          <a:ln cap="flat" cmpd="sng" w="3810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28"/>
          <p:cNvSpPr txBox="1"/>
          <p:nvPr>
            <p:ph type="title"/>
          </p:nvPr>
        </p:nvSpPr>
        <p:spPr>
          <a:xfrm>
            <a:off x="1150982" y="599230"/>
            <a:ext cx="2387346" cy="16853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Font typeface="Palatino Linotype"/>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8"/>
          <p:cNvSpPr txBox="1"/>
          <p:nvPr>
            <p:ph idx="1" type="body"/>
          </p:nvPr>
        </p:nvSpPr>
        <p:spPr>
          <a:xfrm>
            <a:off x="3782785" y="599230"/>
            <a:ext cx="4509353" cy="349412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1" name="Google Shape;51;p28"/>
          <p:cNvSpPr txBox="1"/>
          <p:nvPr>
            <p:ph idx="2" type="body"/>
          </p:nvPr>
        </p:nvSpPr>
        <p:spPr>
          <a:xfrm>
            <a:off x="1151022" y="2404119"/>
            <a:ext cx="2388742" cy="16861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52" name="Google Shape;52;p28"/>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8"/>
          <p:cNvSpPr txBox="1"/>
          <p:nvPr>
            <p:ph idx="11" type="ftr"/>
          </p:nvPr>
        </p:nvSpPr>
        <p:spPr>
          <a:xfrm>
            <a:off x="1151022" y="246981"/>
            <a:ext cx="4391789"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8"/>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cxnSp>
        <p:nvCxnSpPr>
          <p:cNvPr id="55" name="Google Shape;55;p28"/>
          <p:cNvCxnSpPr/>
          <p:nvPr/>
        </p:nvCxnSpPr>
        <p:spPr>
          <a:xfrm>
            <a:off x="1028765" y="599230"/>
            <a:ext cx="0" cy="1685338"/>
          </a:xfrm>
          <a:prstGeom prst="straightConnector1">
            <a:avLst/>
          </a:prstGeom>
          <a:noFill/>
          <a:ln cap="flat" cmpd="sng" w="3810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grpSp>
        <p:nvGrpSpPr>
          <p:cNvPr id="57" name="Google Shape;57;p29"/>
          <p:cNvGrpSpPr/>
          <p:nvPr/>
        </p:nvGrpSpPr>
        <p:grpSpPr>
          <a:xfrm>
            <a:off x="5608041" y="361628"/>
            <a:ext cx="3055900" cy="3861826"/>
            <a:chOff x="7477387" y="482170"/>
            <a:chExt cx="4074533" cy="5149101"/>
          </a:xfrm>
        </p:grpSpPr>
        <p:sp>
          <p:nvSpPr>
            <p:cNvPr id="58" name="Google Shape;58;p29"/>
            <p:cNvSpPr/>
            <p:nvPr/>
          </p:nvSpPr>
          <p:spPr>
            <a:xfrm>
              <a:off x="7477387" y="482170"/>
              <a:ext cx="4074533" cy="5149101"/>
            </a:xfrm>
            <a:prstGeom prst="rect">
              <a:avLst/>
            </a:prstGeom>
            <a:gradFill>
              <a:gsLst>
                <a:gs pos="0">
                  <a:srgbClr val="1A1814"/>
                </a:gs>
                <a:gs pos="100000">
                  <a:srgbClr val="1A1814"/>
                </a:gs>
              </a:gsLst>
              <a:lin ang="5400000" scaled="0"/>
            </a:gradFill>
            <a:ln>
              <a:noFill/>
            </a:ln>
            <a:effectLst>
              <a:outerShdw blurRad="127000" sx="98000" rotWithShape="0" algn="tl" dir="4740000" dist="228600" sy="98000">
                <a:srgbClr val="000000">
                  <a:alpha val="3294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9"/>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9"/>
          <p:cNvSpPr txBox="1"/>
          <p:nvPr>
            <p:ph type="title"/>
          </p:nvPr>
        </p:nvSpPr>
        <p:spPr>
          <a:xfrm>
            <a:off x="1151771" y="847135"/>
            <a:ext cx="4085880" cy="13729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Palatino Linotype"/>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9"/>
          <p:cNvSpPr/>
          <p:nvPr>
            <p:ph idx="2" type="pic"/>
          </p:nvPr>
        </p:nvSpPr>
        <p:spPr>
          <a:xfrm>
            <a:off x="6093292" y="841907"/>
            <a:ext cx="2093378" cy="2899745"/>
          </a:xfrm>
          <a:prstGeom prst="rect">
            <a:avLst/>
          </a:prstGeom>
          <a:solidFill>
            <a:srgbClr val="D8D8D8"/>
          </a:solidFill>
          <a:ln>
            <a:noFill/>
          </a:ln>
        </p:spPr>
        <p:txBody>
          <a:bodyPr anchorCtr="0" anchor="t" bIns="45700" lIns="91425" spcFirstLastPara="1" rIns="91425" wrap="square" tIns="45700">
            <a:noAutofit/>
          </a:bodyPr>
          <a:lstStyle>
            <a:lvl1pPr lvl="0" marR="0" rtl="0" algn="ctr">
              <a:lnSpc>
                <a:spcPct val="120000"/>
              </a:lnSpc>
              <a:spcBef>
                <a:spcPts val="750"/>
              </a:spcBef>
              <a:spcAft>
                <a:spcPts val="0"/>
              </a:spcAft>
              <a:buClr>
                <a:schemeClr val="accent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120000"/>
              </a:lnSpc>
              <a:spcBef>
                <a:spcPts val="375"/>
              </a:spcBef>
              <a:spcAft>
                <a:spcPts val="0"/>
              </a:spcAft>
              <a:buClr>
                <a:schemeClr val="accent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120000"/>
              </a:lnSpc>
              <a:spcBef>
                <a:spcPts val="375"/>
              </a:spcBef>
              <a:spcAft>
                <a:spcPts val="0"/>
              </a:spcAft>
              <a:buClr>
                <a:schemeClr val="accent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62" name="Google Shape;62;p29"/>
          <p:cNvSpPr txBox="1"/>
          <p:nvPr>
            <p:ph idx="1" type="body"/>
          </p:nvPr>
        </p:nvSpPr>
        <p:spPr>
          <a:xfrm>
            <a:off x="1151022" y="2359494"/>
            <a:ext cx="4080028" cy="15028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350"/>
              <a:buNone/>
              <a:defRPr sz="135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63" name="Google Shape;63;p29"/>
          <p:cNvSpPr txBox="1"/>
          <p:nvPr>
            <p:ph idx="10" type="dt"/>
          </p:nvPr>
        </p:nvSpPr>
        <p:spPr>
          <a:xfrm>
            <a:off x="1151021" y="4102393"/>
            <a:ext cx="4080029" cy="2400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1" type="ftr"/>
          </p:nvPr>
        </p:nvSpPr>
        <p:spPr>
          <a:xfrm>
            <a:off x="1151183" y="238981"/>
            <a:ext cx="4090106" cy="24069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cxnSp>
        <p:nvCxnSpPr>
          <p:cNvPr id="66" name="Google Shape;66;p29"/>
          <p:cNvCxnSpPr/>
          <p:nvPr/>
        </p:nvCxnSpPr>
        <p:spPr>
          <a:xfrm>
            <a:off x="1028765" y="599230"/>
            <a:ext cx="0" cy="1620843"/>
          </a:xfrm>
          <a:prstGeom prst="straightConnector1">
            <a:avLst/>
          </a:prstGeom>
          <a:noFill/>
          <a:ln cap="flat" cmpd="sng" w="3810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30"/>
          <p:cNvSpPr txBox="1"/>
          <p:nvPr>
            <p:ph type="title"/>
          </p:nvPr>
        </p:nvSpPr>
        <p:spPr>
          <a:xfrm>
            <a:off x="1151022" y="603390"/>
            <a:ext cx="7140119" cy="78692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txBox="1"/>
          <p:nvPr>
            <p:ph idx="1" type="body"/>
          </p:nvPr>
        </p:nvSpPr>
        <p:spPr>
          <a:xfrm rot="5400000">
            <a:off x="3427101" y="-764281"/>
            <a:ext cx="2587960" cy="714011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70" name="Google Shape;70;p30"/>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1" type="ftr"/>
          </p:nvPr>
        </p:nvSpPr>
        <p:spPr>
          <a:xfrm>
            <a:off x="1151022" y="246981"/>
            <a:ext cx="4391789"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cxnSp>
        <p:nvCxnSpPr>
          <p:cNvPr id="73" name="Google Shape;73;p30"/>
          <p:cNvCxnSpPr/>
          <p:nvPr/>
        </p:nvCxnSpPr>
        <p:spPr>
          <a:xfrm>
            <a:off x="1028765" y="599230"/>
            <a:ext cx="0" cy="800376"/>
          </a:xfrm>
          <a:prstGeom prst="straightConnector1">
            <a:avLst/>
          </a:prstGeom>
          <a:noFill/>
          <a:ln cap="flat" cmpd="sng" w="3810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5969612" y="1772619"/>
            <a:ext cx="3431249" cy="121180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Palatino Linotyp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 type="body"/>
          </p:nvPr>
        </p:nvSpPr>
        <p:spPr>
          <a:xfrm rot="5400000">
            <a:off x="2337449" y="-523530"/>
            <a:ext cx="3431249" cy="58041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77" name="Google Shape;77;p3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idx="11" type="ftr"/>
          </p:nvPr>
        </p:nvSpPr>
        <p:spPr>
          <a:xfrm>
            <a:off x="1151022" y="246981"/>
            <a:ext cx="4391789"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cxnSp>
        <p:nvCxnSpPr>
          <p:cNvPr id="80" name="Google Shape;80;p31"/>
          <p:cNvCxnSpPr/>
          <p:nvPr/>
        </p:nvCxnSpPr>
        <p:spPr>
          <a:xfrm rot="10800000">
            <a:off x="7079333" y="539454"/>
            <a:ext cx="1211807" cy="0"/>
          </a:xfrm>
          <a:prstGeom prst="straightConnector1">
            <a:avLst/>
          </a:prstGeom>
          <a:noFill/>
          <a:ln cap="flat" cmpd="sng" w="3810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9F9F8"/>
            </a:gs>
            <a:gs pos="100000">
              <a:srgbClr val="D6D4D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2"/>
          <p:cNvSpPr/>
          <p:nvPr/>
        </p:nvSpPr>
        <p:spPr>
          <a:xfrm>
            <a:off x="0" y="1511799"/>
            <a:ext cx="9144000" cy="3089122"/>
          </a:xfrm>
          <a:prstGeom prst="rect">
            <a:avLst/>
          </a:prstGeom>
          <a:gradFill>
            <a:gsLst>
              <a:gs pos="0">
                <a:srgbClr val="EDEBE7">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 name="Google Shape;7;p22"/>
          <p:cNvPicPr preferRelativeResize="0"/>
          <p:nvPr/>
        </p:nvPicPr>
        <p:blipFill rotWithShape="1">
          <a:blip r:embed="rId1">
            <a:alphaModFix/>
          </a:blip>
          <a:srcRect b="-2767" l="0" r="0" t="2768"/>
          <a:stretch/>
        </p:blipFill>
        <p:spPr>
          <a:xfrm>
            <a:off x="0" y="4601718"/>
            <a:ext cx="9144000" cy="557213"/>
          </a:xfrm>
          <a:prstGeom prst="rect">
            <a:avLst/>
          </a:prstGeom>
          <a:noFill/>
          <a:ln>
            <a:noFill/>
          </a:ln>
        </p:spPr>
      </p:pic>
      <p:sp>
        <p:nvSpPr>
          <p:cNvPr id="8" name="Google Shape;8;p22"/>
          <p:cNvSpPr txBox="1"/>
          <p:nvPr>
            <p:ph type="title"/>
          </p:nvPr>
        </p:nvSpPr>
        <p:spPr>
          <a:xfrm>
            <a:off x="1151022" y="603390"/>
            <a:ext cx="7140119" cy="786926"/>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2400"/>
              <a:buFont typeface="Palatino Linotype"/>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22"/>
          <p:cNvSpPr txBox="1"/>
          <p:nvPr>
            <p:ph idx="1" type="body"/>
          </p:nvPr>
        </p:nvSpPr>
        <p:spPr>
          <a:xfrm>
            <a:off x="1151022" y="1511799"/>
            <a:ext cx="7140119" cy="2587960"/>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20000"/>
              </a:lnSpc>
              <a:spcBef>
                <a:spcPts val="750"/>
              </a:spcBef>
              <a:spcAft>
                <a:spcPts val="0"/>
              </a:spcAft>
              <a:buClr>
                <a:schemeClr val="accent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1pPr>
            <a:lvl2pPr indent="-314325" lvl="1" marL="914400" marR="0" rtl="0" algn="l">
              <a:lnSpc>
                <a:spcPct val="120000"/>
              </a:lnSpc>
              <a:spcBef>
                <a:spcPts val="375"/>
              </a:spcBef>
              <a:spcAft>
                <a:spcPts val="0"/>
              </a:spcAft>
              <a:buClr>
                <a:schemeClr val="accent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2pPr>
            <a:lvl3pPr indent="-304800" lvl="2" marL="1371600" marR="0" rtl="0" algn="l">
              <a:lnSpc>
                <a:spcPct val="120000"/>
              </a:lnSpc>
              <a:spcBef>
                <a:spcPts val="375"/>
              </a:spcBef>
              <a:spcAft>
                <a:spcPts val="0"/>
              </a:spcAft>
              <a:buClr>
                <a:schemeClr val="accent1"/>
              </a:buClr>
              <a:buSzPts val="1200"/>
              <a:buFont typeface="Arial"/>
              <a:buChar char="•"/>
              <a:defRPr b="0" i="0" sz="1200" u="none" cap="none" strike="noStrike">
                <a:solidFill>
                  <a:schemeClr val="dk1"/>
                </a:solidFill>
                <a:latin typeface="Palatino Linotype"/>
                <a:ea typeface="Palatino Linotype"/>
                <a:cs typeface="Palatino Linotype"/>
                <a:sym typeface="Palatino Linotype"/>
              </a:defRPr>
            </a:lvl3pPr>
            <a:lvl4pPr indent="-295275" lvl="3" marL="1828800" marR="0" rtl="0" algn="l">
              <a:lnSpc>
                <a:spcPct val="120000"/>
              </a:lnSpc>
              <a:spcBef>
                <a:spcPts val="375"/>
              </a:spcBef>
              <a:spcAft>
                <a:spcPts val="0"/>
              </a:spcAft>
              <a:buClr>
                <a:schemeClr val="accent1"/>
              </a:buClr>
              <a:buSzPts val="1050"/>
              <a:buFont typeface="Arial"/>
              <a:buChar char="•"/>
              <a:defRPr b="0" i="0" sz="1050" u="none" cap="none" strike="noStrike">
                <a:solidFill>
                  <a:schemeClr val="dk1"/>
                </a:solidFill>
                <a:latin typeface="Palatino Linotype"/>
                <a:ea typeface="Palatino Linotype"/>
                <a:cs typeface="Palatino Linotype"/>
                <a:sym typeface="Palatino Linotype"/>
              </a:defRPr>
            </a:lvl4pPr>
            <a:lvl5pPr indent="-285750" lvl="4" marL="22860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Palatino Linotype"/>
                <a:ea typeface="Palatino Linotype"/>
                <a:cs typeface="Palatino Linotype"/>
                <a:sym typeface="Palatino Linotype"/>
              </a:defRPr>
            </a:lvl5pPr>
            <a:lvl6pPr indent="-285750" lvl="5" marL="27432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Palatino Linotype"/>
                <a:ea typeface="Palatino Linotype"/>
                <a:cs typeface="Palatino Linotype"/>
                <a:sym typeface="Palatino Linotype"/>
              </a:defRPr>
            </a:lvl6pPr>
            <a:lvl7pPr indent="-285750" lvl="6" marL="32004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Palatino Linotype"/>
                <a:ea typeface="Palatino Linotype"/>
                <a:cs typeface="Palatino Linotype"/>
                <a:sym typeface="Palatino Linotype"/>
              </a:defRPr>
            </a:lvl7pPr>
            <a:lvl8pPr indent="-285750" lvl="7" marL="36576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Palatino Linotype"/>
                <a:ea typeface="Palatino Linotype"/>
                <a:cs typeface="Palatino Linotype"/>
                <a:sym typeface="Palatino Linotype"/>
              </a:defRPr>
            </a:lvl8pPr>
            <a:lvl9pPr indent="-285750" lvl="8" marL="41148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Palatino Linotype"/>
                <a:ea typeface="Palatino Linotype"/>
                <a:cs typeface="Palatino Linotype"/>
                <a:sym typeface="Palatino Linotype"/>
              </a:defRPr>
            </a:lvl9pPr>
          </a:lstStyle>
          <a:p/>
        </p:txBody>
      </p:sp>
      <p:sp>
        <p:nvSpPr>
          <p:cNvPr id="10" name="Google Shape;10;p22"/>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750" u="none" cap="none" strike="noStrike">
                <a:solidFill>
                  <a:srgbClr val="888888"/>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1" name="Google Shape;11;p22"/>
          <p:cNvSpPr txBox="1"/>
          <p:nvPr>
            <p:ph idx="11" type="ftr"/>
          </p:nvPr>
        </p:nvSpPr>
        <p:spPr>
          <a:xfrm>
            <a:off x="1151022" y="246981"/>
            <a:ext cx="4391789" cy="2319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750" u="none" cap="none" strike="noStrike">
                <a:solidFill>
                  <a:srgbClr val="888888"/>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2" name="Google Shape;12;p22"/>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chemeClr val="accent1"/>
              </a:buClr>
              <a:buSzPts val="2100"/>
              <a:buFont typeface="Palatino Linotype"/>
              <a:buNone/>
              <a:defRPr b="0" i="0" sz="2100" u="none" cap="none" strike="noStrike">
                <a:solidFill>
                  <a:schemeClr val="accen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22"/>
          <p:cNvCxnSpPr/>
          <p:nvPr/>
        </p:nvCxnSpPr>
        <p:spPr>
          <a:xfrm>
            <a:off x="0" y="4606279"/>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colah.github.io/posts/2015-08-Understanding-LSTMs/" TargetMode="External"/><Relationship Id="rId4" Type="http://schemas.openxmlformats.org/officeDocument/2006/relationships/hyperlink" Target="https://towardsdatascience.com/image-captioning-with-keras-teaching-computers-to-describe-pictures-c88a46a311b8" TargetMode="External"/><Relationship Id="rId5" Type="http://schemas.openxmlformats.org/officeDocument/2006/relationships/hyperlink" Target="https://medium.com/@venkinarayanan/tutorial-image-classifier-using-resnet50-deep-learning-model-python-flask-in-azure-4c2b129af6d2" TargetMode="External"/><Relationship Id="rId6" Type="http://schemas.openxmlformats.org/officeDocument/2006/relationships/hyperlink" Target="https://stackoverflow.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adityajn105/flickr8k/activity" TargetMode="External"/><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title"/>
          </p:nvPr>
        </p:nvSpPr>
        <p:spPr>
          <a:xfrm>
            <a:off x="341550" y="1334000"/>
            <a:ext cx="8160300" cy="873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accent1"/>
              </a:buClr>
              <a:buSzPts val="4200"/>
              <a:buFont typeface="Impact"/>
              <a:buNone/>
            </a:pPr>
            <a:r>
              <a:t/>
            </a:r>
            <a:endParaRPr b="1" sz="3600">
              <a:solidFill>
                <a:schemeClr val="accent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accent1"/>
              </a:buClr>
              <a:buSzPts val="4200"/>
              <a:buFont typeface="Impact"/>
              <a:buNone/>
            </a:pPr>
            <a:r>
              <a:t/>
            </a:r>
            <a:endParaRPr b="1" sz="3600">
              <a:solidFill>
                <a:schemeClr val="accent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accent1"/>
              </a:buClr>
              <a:buSzPts val="4200"/>
              <a:buFont typeface="Impact"/>
              <a:buNone/>
            </a:pPr>
            <a:r>
              <a:rPr b="1" lang="en-IN" sz="3600">
                <a:solidFill>
                  <a:srgbClr val="1155CC"/>
                </a:solidFill>
                <a:latin typeface="Times New Roman"/>
                <a:ea typeface="Times New Roman"/>
                <a:cs typeface="Times New Roman"/>
                <a:sym typeface="Times New Roman"/>
              </a:rPr>
              <a:t>    Topic:CaptionBot For Assistive Vision</a:t>
            </a:r>
            <a:endParaRPr>
              <a:solidFill>
                <a:srgbClr val="1155CC"/>
              </a:solidFill>
              <a:latin typeface="Times New Roman"/>
              <a:ea typeface="Times New Roman"/>
              <a:cs typeface="Times New Roman"/>
              <a:sym typeface="Times New Roman"/>
            </a:endParaRPr>
          </a:p>
        </p:txBody>
      </p:sp>
      <p:sp>
        <p:nvSpPr>
          <p:cNvPr id="86" name="Google Shape;86;p1"/>
          <p:cNvSpPr txBox="1"/>
          <p:nvPr>
            <p:ph idx="1" type="body"/>
          </p:nvPr>
        </p:nvSpPr>
        <p:spPr>
          <a:xfrm>
            <a:off x="0" y="2903274"/>
            <a:ext cx="4047300" cy="13236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SzPts val="2000"/>
              <a:buNone/>
            </a:pPr>
            <a:r>
              <a:rPr b="1" lang="en-IN">
                <a:solidFill>
                  <a:schemeClr val="dk2"/>
                </a:solidFill>
                <a:latin typeface="Times New Roman"/>
                <a:ea typeface="Times New Roman"/>
                <a:cs typeface="Times New Roman"/>
                <a:sym typeface="Times New Roman"/>
              </a:rPr>
              <a:t>               </a:t>
            </a:r>
            <a:r>
              <a:rPr b="1" lang="en-IN" sz="1500">
                <a:solidFill>
                  <a:schemeClr val="dk2"/>
                </a:solidFill>
                <a:latin typeface="Times New Roman"/>
                <a:ea typeface="Times New Roman"/>
                <a:cs typeface="Times New Roman"/>
                <a:sym typeface="Times New Roman"/>
              </a:rPr>
              <a:t>MENTORED BY </a:t>
            </a:r>
            <a:endParaRPr sz="1500">
              <a:latin typeface="Times New Roman"/>
              <a:ea typeface="Times New Roman"/>
              <a:cs typeface="Times New Roman"/>
              <a:sym typeface="Times New Roman"/>
            </a:endParaRPr>
          </a:p>
          <a:p>
            <a:pPr indent="0" lvl="0" marL="0" rtl="0" algn="ctr">
              <a:lnSpc>
                <a:spcPct val="120000"/>
              </a:lnSpc>
              <a:spcBef>
                <a:spcPts val="0"/>
              </a:spcBef>
              <a:spcAft>
                <a:spcPts val="0"/>
              </a:spcAft>
              <a:buSzPts val="2000"/>
              <a:buNone/>
            </a:pPr>
            <a:r>
              <a:rPr lang="en-IN">
                <a:solidFill>
                  <a:schemeClr val="dk2"/>
                </a:solidFill>
                <a:latin typeface="Times New Roman"/>
                <a:ea typeface="Times New Roman"/>
                <a:cs typeface="Times New Roman"/>
                <a:sym typeface="Times New Roman"/>
              </a:rPr>
              <a:t>    </a:t>
            </a:r>
            <a:r>
              <a:rPr lang="en-IN">
                <a:latin typeface="Times New Roman"/>
                <a:ea typeface="Times New Roman"/>
                <a:cs typeface="Times New Roman"/>
                <a:sym typeface="Times New Roman"/>
              </a:rPr>
              <a:t>        </a:t>
            </a:r>
            <a:r>
              <a:rPr b="1" lang="en-IN">
                <a:solidFill>
                  <a:schemeClr val="dk2"/>
                </a:solidFill>
                <a:latin typeface="Times New Roman"/>
                <a:ea typeface="Times New Roman"/>
                <a:cs typeface="Times New Roman"/>
                <a:sym typeface="Times New Roman"/>
              </a:rPr>
              <a:t>Dr. Dinesh Dash</a:t>
            </a:r>
            <a:endParaRPr>
              <a:latin typeface="Times New Roman"/>
              <a:ea typeface="Times New Roman"/>
              <a:cs typeface="Times New Roman"/>
              <a:sym typeface="Times New Roman"/>
            </a:endParaRPr>
          </a:p>
          <a:p>
            <a:pPr indent="0" lvl="0" marL="0" rtl="0" algn="ctr">
              <a:lnSpc>
                <a:spcPct val="120000"/>
              </a:lnSpc>
              <a:spcBef>
                <a:spcPts val="0"/>
              </a:spcBef>
              <a:spcAft>
                <a:spcPts val="0"/>
              </a:spcAft>
              <a:buSzPts val="2000"/>
              <a:buNone/>
            </a:pPr>
            <a:r>
              <a:rPr b="1" lang="en-IN" sz="1500">
                <a:solidFill>
                  <a:schemeClr val="dk2"/>
                </a:solidFill>
                <a:latin typeface="Times New Roman"/>
                <a:ea typeface="Times New Roman"/>
                <a:cs typeface="Times New Roman"/>
                <a:sym typeface="Times New Roman"/>
              </a:rPr>
              <a:t>(ASSISTANT PROFESSOR, NIT PATNA)</a:t>
            </a:r>
            <a:endParaRPr sz="1500">
              <a:latin typeface="Times New Roman"/>
              <a:ea typeface="Times New Roman"/>
              <a:cs typeface="Times New Roman"/>
              <a:sym typeface="Times New Roman"/>
            </a:endParaRPr>
          </a:p>
          <a:p>
            <a:pPr indent="0" lvl="0" marL="101600" rtl="0" algn="l">
              <a:lnSpc>
                <a:spcPct val="120000"/>
              </a:lnSpc>
              <a:spcBef>
                <a:spcPts val="0"/>
              </a:spcBef>
              <a:spcAft>
                <a:spcPts val="0"/>
              </a:spcAft>
              <a:buSzPts val="2000"/>
              <a:buNone/>
            </a:pPr>
            <a:r>
              <a:t/>
            </a:r>
            <a:endParaRPr>
              <a:latin typeface="Times New Roman"/>
              <a:ea typeface="Times New Roman"/>
              <a:cs typeface="Times New Roman"/>
              <a:sym typeface="Times New Roman"/>
            </a:endParaRPr>
          </a:p>
        </p:txBody>
      </p:sp>
      <p:sp>
        <p:nvSpPr>
          <p:cNvPr id="87" name="Google Shape;87;p1"/>
          <p:cNvSpPr txBox="1"/>
          <p:nvPr>
            <p:ph idx="2" type="body"/>
          </p:nvPr>
        </p:nvSpPr>
        <p:spPr>
          <a:xfrm>
            <a:off x="4844471" y="1533225"/>
            <a:ext cx="4047300" cy="2993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2000"/>
              <a:buNone/>
            </a:pPr>
            <a:r>
              <a:t/>
            </a:r>
            <a:endParaRPr b="1" u="sng">
              <a:solidFill>
                <a:srgbClr val="292929"/>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2000"/>
              <a:buNone/>
            </a:pPr>
            <a:r>
              <a:t/>
            </a:r>
            <a:endParaRPr b="1" u="sng">
              <a:solidFill>
                <a:srgbClr val="292929"/>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2000"/>
              <a:buNone/>
            </a:pPr>
            <a:r>
              <a:t/>
            </a:r>
            <a:endParaRPr b="1">
              <a:solidFill>
                <a:srgbClr val="292929"/>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2000"/>
              <a:buNone/>
            </a:pPr>
            <a:r>
              <a:rPr b="1" lang="en-IN">
                <a:solidFill>
                  <a:srgbClr val="292929"/>
                </a:solidFill>
                <a:latin typeface="Times New Roman"/>
                <a:ea typeface="Times New Roman"/>
                <a:cs typeface="Times New Roman"/>
                <a:sym typeface="Times New Roman"/>
              </a:rPr>
              <a:t>                Project Members</a:t>
            </a:r>
            <a:endParaRPr b="1">
              <a:solidFill>
                <a:srgbClr val="292929"/>
              </a:solidFill>
              <a:latin typeface="Times New Roman"/>
              <a:ea typeface="Times New Roman"/>
              <a:cs typeface="Times New Roman"/>
              <a:sym typeface="Times New Roman"/>
            </a:endParaRPr>
          </a:p>
          <a:p>
            <a:pPr indent="-355600" lvl="0" marL="457200" rtl="0" algn="l">
              <a:lnSpc>
                <a:spcPct val="120000"/>
              </a:lnSpc>
              <a:spcBef>
                <a:spcPts val="0"/>
              </a:spcBef>
              <a:spcAft>
                <a:spcPts val="0"/>
              </a:spcAft>
              <a:buClr>
                <a:srgbClr val="292929"/>
              </a:buClr>
              <a:buSzPts val="2000"/>
              <a:buFont typeface="Times New Roman"/>
              <a:buChar char="●"/>
            </a:pPr>
            <a:r>
              <a:rPr b="1" lang="en-IN">
                <a:solidFill>
                  <a:srgbClr val="292929"/>
                </a:solidFill>
                <a:latin typeface="Times New Roman"/>
                <a:ea typeface="Times New Roman"/>
                <a:cs typeface="Times New Roman"/>
                <a:sym typeface="Times New Roman"/>
              </a:rPr>
              <a:t>Mohini Prakash     1806182</a:t>
            </a:r>
            <a:endParaRPr b="1">
              <a:solidFill>
                <a:srgbClr val="292929"/>
              </a:solidFill>
              <a:latin typeface="Times New Roman"/>
              <a:ea typeface="Times New Roman"/>
              <a:cs typeface="Times New Roman"/>
              <a:sym typeface="Times New Roman"/>
            </a:endParaRPr>
          </a:p>
          <a:p>
            <a:pPr indent="-355600" lvl="0" marL="457200" rtl="0" algn="l">
              <a:lnSpc>
                <a:spcPct val="120000"/>
              </a:lnSpc>
              <a:spcBef>
                <a:spcPts val="0"/>
              </a:spcBef>
              <a:spcAft>
                <a:spcPts val="0"/>
              </a:spcAft>
              <a:buClr>
                <a:srgbClr val="292929"/>
              </a:buClr>
              <a:buSzPts val="2000"/>
              <a:buFont typeface="Times New Roman"/>
              <a:buChar char="●"/>
            </a:pPr>
            <a:r>
              <a:rPr b="1" lang="en-IN">
                <a:solidFill>
                  <a:srgbClr val="292929"/>
                </a:solidFill>
                <a:latin typeface="Times New Roman"/>
                <a:ea typeface="Times New Roman"/>
                <a:cs typeface="Times New Roman"/>
                <a:sym typeface="Times New Roman"/>
              </a:rPr>
              <a:t>Vishal Raj               1806186</a:t>
            </a:r>
            <a:endParaRPr b="1">
              <a:solidFill>
                <a:srgbClr val="292929"/>
              </a:solidFill>
              <a:latin typeface="Times New Roman"/>
              <a:ea typeface="Times New Roman"/>
              <a:cs typeface="Times New Roman"/>
              <a:sym typeface="Times New Roman"/>
            </a:endParaRPr>
          </a:p>
          <a:p>
            <a:pPr indent="-355600" lvl="0" marL="457200" rtl="0" algn="l">
              <a:lnSpc>
                <a:spcPct val="120000"/>
              </a:lnSpc>
              <a:spcBef>
                <a:spcPts val="0"/>
              </a:spcBef>
              <a:spcAft>
                <a:spcPts val="0"/>
              </a:spcAft>
              <a:buClr>
                <a:srgbClr val="292929"/>
              </a:buClr>
              <a:buSzPts val="2000"/>
              <a:buFont typeface="Times New Roman"/>
              <a:buChar char="●"/>
            </a:pPr>
            <a:r>
              <a:rPr b="1" lang="en-IN">
                <a:solidFill>
                  <a:srgbClr val="292929"/>
                </a:solidFill>
                <a:latin typeface="Times New Roman"/>
                <a:ea typeface="Times New Roman"/>
                <a:cs typeface="Times New Roman"/>
                <a:sym typeface="Times New Roman"/>
              </a:rPr>
              <a:t>Krishna Singh        1806187</a:t>
            </a:r>
            <a:endParaRPr>
              <a:latin typeface="Times New Roman"/>
              <a:ea typeface="Times New Roman"/>
              <a:cs typeface="Times New Roman"/>
              <a:sym typeface="Times New Roman"/>
            </a:endParaRPr>
          </a:p>
        </p:txBody>
      </p:sp>
      <p:sp>
        <p:nvSpPr>
          <p:cNvPr id="88" name="Google Shape;88;p1"/>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accent1"/>
              </a:buClr>
              <a:buSzPts val="2100"/>
              <a:buFont typeface="Palatino Linotype"/>
              <a:buNone/>
            </a:pPr>
            <a:fld id="{00000000-1234-1234-1234-123412341234}" type="slidenum">
              <a:rPr lang="en-IN"/>
              <a:t>‹#›</a:t>
            </a:fld>
            <a:endParaRPr/>
          </a:p>
        </p:txBody>
      </p:sp>
      <p:sp>
        <p:nvSpPr>
          <p:cNvPr id="89" name="Google Shape;89;p1"/>
          <p:cNvSpPr txBox="1"/>
          <p:nvPr/>
        </p:nvSpPr>
        <p:spPr>
          <a:xfrm>
            <a:off x="1265775" y="482200"/>
            <a:ext cx="6369000" cy="785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3900"/>
              <a:buFont typeface="Arial"/>
              <a:buNone/>
            </a:pPr>
            <a:r>
              <a:rPr b="1" i="0" lang="en-IN" sz="3900" u="none" cap="none" strike="noStrike">
                <a:solidFill>
                  <a:srgbClr val="1155CC"/>
                </a:solidFill>
                <a:latin typeface="Times New Roman"/>
                <a:ea typeface="Times New Roman"/>
                <a:cs typeface="Times New Roman"/>
                <a:sym typeface="Times New Roman"/>
              </a:rPr>
              <a:t>  </a:t>
            </a:r>
            <a:r>
              <a:rPr b="1" i="0" lang="en-IN" sz="3900" u="sng" cap="none" strike="noStrike">
                <a:solidFill>
                  <a:srgbClr val="1155CC"/>
                </a:solidFill>
                <a:latin typeface="Times New Roman"/>
                <a:ea typeface="Times New Roman"/>
                <a:cs typeface="Times New Roman"/>
                <a:sym typeface="Times New Roman"/>
              </a:rPr>
              <a:t>Minor Project Final Report</a:t>
            </a:r>
            <a:endParaRPr b="1" i="0" sz="3900" u="sng" cap="none" strike="noStrike">
              <a:solidFill>
                <a:srgbClr val="1155C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219324" y="69900"/>
            <a:ext cx="7888200" cy="726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200">
                <a:solidFill>
                  <a:schemeClr val="accent1"/>
                </a:solidFill>
                <a:latin typeface="Times New Roman"/>
                <a:ea typeface="Times New Roman"/>
                <a:cs typeface="Times New Roman"/>
                <a:sym typeface="Times New Roman"/>
              </a:rPr>
              <a:t>Pictorial Representation</a:t>
            </a:r>
            <a:endParaRPr>
              <a:latin typeface="Times New Roman"/>
              <a:ea typeface="Times New Roman"/>
              <a:cs typeface="Times New Roman"/>
              <a:sym typeface="Times New Roman"/>
            </a:endParaRPr>
          </a:p>
        </p:txBody>
      </p:sp>
      <p:sp>
        <p:nvSpPr>
          <p:cNvPr id="163" name="Google Shape;163;p10"/>
          <p:cNvSpPr txBox="1"/>
          <p:nvPr>
            <p:ph idx="1" type="body"/>
          </p:nvPr>
        </p:nvSpPr>
        <p:spPr>
          <a:xfrm>
            <a:off x="219327" y="992758"/>
            <a:ext cx="7370935" cy="3356218"/>
          </a:xfrm>
          <a:prstGeom prst="rect">
            <a:avLst/>
          </a:prstGeom>
          <a:noFill/>
          <a:ln>
            <a:noFill/>
          </a:ln>
        </p:spPr>
        <p:txBody>
          <a:bodyPr anchorCtr="0" anchor="t" bIns="0" lIns="0" spcFirstLastPara="1" rIns="0" wrap="square" tIns="0">
            <a:noAutofit/>
          </a:bodyPr>
          <a:lstStyle/>
          <a:p>
            <a:pPr indent="-228600" lvl="0" marL="457200" rtl="0" algn="l">
              <a:lnSpc>
                <a:spcPct val="120000"/>
              </a:lnSpc>
              <a:spcBef>
                <a:spcPts val="0"/>
              </a:spcBef>
              <a:spcAft>
                <a:spcPts val="0"/>
              </a:spcAft>
              <a:buSzPts val="2400"/>
              <a:buNone/>
            </a:pPr>
            <a:r>
              <a:t/>
            </a:r>
            <a:endParaRPr/>
          </a:p>
        </p:txBody>
      </p:sp>
      <p:sp>
        <p:nvSpPr>
          <p:cNvPr id="164" name="Google Shape;164;p10"/>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pic>
        <p:nvPicPr>
          <p:cNvPr id="165" name="Google Shape;165;p10"/>
          <p:cNvPicPr preferRelativeResize="0"/>
          <p:nvPr/>
        </p:nvPicPr>
        <p:blipFill rotWithShape="1">
          <a:blip r:embed="rId3">
            <a:alphaModFix/>
          </a:blip>
          <a:srcRect b="0" l="0" r="0" t="0"/>
          <a:stretch/>
        </p:blipFill>
        <p:spPr>
          <a:xfrm>
            <a:off x="219325" y="862000"/>
            <a:ext cx="4036626" cy="2364175"/>
          </a:xfrm>
          <a:prstGeom prst="rect">
            <a:avLst/>
          </a:prstGeom>
          <a:noFill/>
          <a:ln>
            <a:noFill/>
          </a:ln>
        </p:spPr>
      </p:pic>
      <p:pic>
        <p:nvPicPr>
          <p:cNvPr id="166" name="Google Shape;166;p10"/>
          <p:cNvPicPr preferRelativeResize="0"/>
          <p:nvPr/>
        </p:nvPicPr>
        <p:blipFill rotWithShape="1">
          <a:blip r:embed="rId4">
            <a:alphaModFix/>
          </a:blip>
          <a:srcRect b="0" l="0" r="0" t="0"/>
          <a:stretch/>
        </p:blipFill>
        <p:spPr>
          <a:xfrm>
            <a:off x="4322857" y="862012"/>
            <a:ext cx="3784544" cy="26989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78074" y="1100"/>
            <a:ext cx="80847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200">
                <a:solidFill>
                  <a:schemeClr val="accent1"/>
                </a:solidFill>
                <a:latin typeface="Times New Roman"/>
                <a:ea typeface="Times New Roman"/>
                <a:cs typeface="Times New Roman"/>
                <a:sym typeface="Times New Roman"/>
              </a:rPr>
              <a:t>Building Generator Function</a:t>
            </a:r>
            <a:endParaRPr>
              <a:latin typeface="Times New Roman"/>
              <a:ea typeface="Times New Roman"/>
              <a:cs typeface="Times New Roman"/>
              <a:sym typeface="Times New Roman"/>
            </a:endParaRPr>
          </a:p>
        </p:txBody>
      </p:sp>
      <p:sp>
        <p:nvSpPr>
          <p:cNvPr id="172" name="Google Shape;172;p11"/>
          <p:cNvSpPr txBox="1"/>
          <p:nvPr>
            <p:ph idx="1" type="body"/>
          </p:nvPr>
        </p:nvSpPr>
        <p:spPr>
          <a:xfrm>
            <a:off x="137552" y="739996"/>
            <a:ext cx="8084613" cy="3445427"/>
          </a:xfrm>
          <a:prstGeom prst="rect">
            <a:avLst/>
          </a:prstGeom>
          <a:noFill/>
          <a:ln>
            <a:noFill/>
          </a:ln>
        </p:spPr>
        <p:txBody>
          <a:bodyPr anchorCtr="0" anchor="t" bIns="0" lIns="0" spcFirstLastPara="1" rIns="0" wrap="square" tIns="0">
            <a:noAutofit/>
          </a:bodyPr>
          <a:lstStyle/>
          <a:p>
            <a:pPr indent="-342900" lvl="0" marL="457200" rtl="0" algn="l">
              <a:lnSpc>
                <a:spcPct val="12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Generator function is built to generate three things:X,Y_in&amp;Y_out</a:t>
            </a:r>
            <a:endParaRPr sz="1800">
              <a:latin typeface="Times New Roman"/>
              <a:ea typeface="Times New Roman"/>
              <a:cs typeface="Times New Roman"/>
              <a:sym typeface="Times New Roman"/>
            </a:endParaRPr>
          </a:p>
          <a:p>
            <a:pPr indent="-342900" lvl="0" marL="457200" rtl="0" algn="l">
              <a:lnSpc>
                <a:spcPct val="12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X=image vectors</a:t>
            </a:r>
            <a:endParaRPr>
              <a:latin typeface="Times New Roman"/>
              <a:ea typeface="Times New Roman"/>
              <a:cs typeface="Times New Roman"/>
              <a:sym typeface="Times New Roman"/>
            </a:endParaRPr>
          </a:p>
          <a:p>
            <a:pPr indent="-342900" lvl="0" marL="457200" rtl="0" algn="l">
              <a:lnSpc>
                <a:spcPct val="12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Y_in=Previous Output which is fed as input</a:t>
            </a:r>
            <a:endParaRPr>
              <a:latin typeface="Times New Roman"/>
              <a:ea typeface="Times New Roman"/>
              <a:cs typeface="Times New Roman"/>
              <a:sym typeface="Times New Roman"/>
            </a:endParaRPr>
          </a:p>
          <a:p>
            <a:pPr indent="-342900" lvl="0" marL="457200" rtl="0" algn="l">
              <a:lnSpc>
                <a:spcPct val="12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Y_out=Output Generated by taking X and Y_in as input</a:t>
            </a:r>
            <a:endParaRPr>
              <a:latin typeface="Times New Roman"/>
              <a:ea typeface="Times New Roman"/>
              <a:cs typeface="Times New Roman"/>
              <a:sym typeface="Times New Roman"/>
            </a:endParaRPr>
          </a:p>
          <a:p>
            <a:pPr indent="0" lvl="0" marL="457200" rtl="0" algn="l">
              <a:lnSpc>
                <a:spcPct val="120000"/>
              </a:lnSpc>
              <a:spcBef>
                <a:spcPts val="0"/>
              </a:spcBef>
              <a:spcAft>
                <a:spcPts val="0"/>
              </a:spcAft>
              <a:buSzPts val="2400"/>
              <a:buNone/>
            </a:pPr>
            <a:r>
              <a:t/>
            </a:r>
            <a:endParaRPr sz="1800">
              <a:latin typeface="Times New Roman"/>
              <a:ea typeface="Times New Roman"/>
              <a:cs typeface="Times New Roman"/>
              <a:sym typeface="Times New Roman"/>
            </a:endParaRPr>
          </a:p>
          <a:p>
            <a:pPr indent="-342900" lvl="0" marL="457200" rtl="0" algn="l">
              <a:lnSpc>
                <a:spcPct val="12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Generator function takes input as images features dictionary (which store key as image name and value as feature vector of that image) and captions dictionary.</a:t>
            </a:r>
            <a:endParaRPr>
              <a:latin typeface="Times New Roman"/>
              <a:ea typeface="Times New Roman"/>
              <a:cs typeface="Times New Roman"/>
              <a:sym typeface="Times New Roman"/>
            </a:endParaRPr>
          </a:p>
        </p:txBody>
      </p:sp>
      <p:sp>
        <p:nvSpPr>
          <p:cNvPr id="173" name="Google Shape;173;p11"/>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130503" y="142925"/>
            <a:ext cx="85662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200">
                <a:solidFill>
                  <a:schemeClr val="accent1"/>
                </a:solidFill>
                <a:latin typeface="Times New Roman"/>
                <a:ea typeface="Times New Roman"/>
                <a:cs typeface="Times New Roman"/>
                <a:sym typeface="Times New Roman"/>
              </a:rPr>
              <a:t>Recurrent Neural Network</a:t>
            </a:r>
            <a:endParaRPr>
              <a:latin typeface="Times New Roman"/>
              <a:ea typeface="Times New Roman"/>
              <a:cs typeface="Times New Roman"/>
              <a:sym typeface="Times New Roman"/>
            </a:endParaRPr>
          </a:p>
        </p:txBody>
      </p:sp>
      <p:sp>
        <p:nvSpPr>
          <p:cNvPr id="179" name="Google Shape;179;p12"/>
          <p:cNvSpPr txBox="1"/>
          <p:nvPr>
            <p:ph idx="1" type="body"/>
          </p:nvPr>
        </p:nvSpPr>
        <p:spPr>
          <a:xfrm>
            <a:off x="130490" y="736636"/>
            <a:ext cx="8906830" cy="3797264"/>
          </a:xfrm>
          <a:prstGeom prst="rect">
            <a:avLst/>
          </a:prstGeom>
          <a:noFill/>
          <a:ln>
            <a:noFill/>
          </a:ln>
        </p:spPr>
        <p:txBody>
          <a:bodyPr anchorCtr="0" anchor="t" bIns="0" lIns="0" spcFirstLastPara="1" rIns="0" wrap="square" tIns="0">
            <a:noAutofit/>
          </a:bodyPr>
          <a:lstStyle/>
          <a:p>
            <a:pPr indent="-317500" lvl="0" marL="457200" rtl="0" algn="l">
              <a:lnSpc>
                <a:spcPct val="120000"/>
              </a:lnSpc>
              <a:spcBef>
                <a:spcPts val="0"/>
              </a:spcBef>
              <a:spcAft>
                <a:spcPts val="0"/>
              </a:spcAft>
              <a:buSzPts val="1400"/>
              <a:buFont typeface="Times New Roman"/>
              <a:buChar char="●"/>
            </a:pPr>
            <a:r>
              <a:rPr lang="en-IN" sz="1400">
                <a:latin typeface="Times New Roman"/>
                <a:ea typeface="Times New Roman"/>
                <a:cs typeface="Times New Roman"/>
                <a:sym typeface="Times New Roman"/>
              </a:rPr>
              <a:t>Recurrent Neural Network remembers the past and it’s decisions are influenced by what it has learnt from the past.</a:t>
            </a:r>
            <a:endParaRPr>
              <a:latin typeface="Times New Roman"/>
              <a:ea typeface="Times New Roman"/>
              <a:cs typeface="Times New Roman"/>
              <a:sym typeface="Times New Roman"/>
            </a:endParaRPr>
          </a:p>
          <a:p>
            <a:pPr indent="-317500" lvl="0" marL="457200" rtl="0" algn="l">
              <a:lnSpc>
                <a:spcPct val="120000"/>
              </a:lnSpc>
              <a:spcBef>
                <a:spcPts val="0"/>
              </a:spcBef>
              <a:spcAft>
                <a:spcPts val="0"/>
              </a:spcAft>
              <a:buSzPts val="1400"/>
              <a:buFont typeface="Times New Roman"/>
              <a:buChar char="●"/>
            </a:pPr>
            <a:r>
              <a:rPr lang="en-IN" sz="1400">
                <a:latin typeface="Times New Roman"/>
                <a:ea typeface="Times New Roman"/>
                <a:cs typeface="Times New Roman"/>
                <a:sym typeface="Times New Roman"/>
              </a:rPr>
              <a:t>Recurrent Neural Network is suited for handling sequential data which feed forward neural network cannot handle.</a:t>
            </a:r>
            <a:endParaRPr>
              <a:latin typeface="Times New Roman"/>
              <a:ea typeface="Times New Roman"/>
              <a:cs typeface="Times New Roman"/>
              <a:sym typeface="Times New Roman"/>
            </a:endParaRPr>
          </a:p>
          <a:p>
            <a:pPr indent="-317500" lvl="0" marL="457200" rtl="0" algn="l">
              <a:lnSpc>
                <a:spcPct val="120000"/>
              </a:lnSpc>
              <a:spcBef>
                <a:spcPts val="0"/>
              </a:spcBef>
              <a:spcAft>
                <a:spcPts val="0"/>
              </a:spcAft>
              <a:buSzPts val="1400"/>
              <a:buFont typeface="Times New Roman"/>
              <a:buChar char="●"/>
            </a:pPr>
            <a:r>
              <a:rPr lang="en-IN" sz="1400">
                <a:latin typeface="Times New Roman"/>
                <a:ea typeface="Times New Roman"/>
                <a:cs typeface="Times New Roman"/>
                <a:sym typeface="Times New Roman"/>
              </a:rPr>
              <a:t>Previous output and current input are sent as input to RNN.</a:t>
            </a:r>
            <a:endParaRPr>
              <a:latin typeface="Times New Roman"/>
              <a:ea typeface="Times New Roman"/>
              <a:cs typeface="Times New Roman"/>
              <a:sym typeface="Times New Roman"/>
            </a:endParaRPr>
          </a:p>
          <a:p>
            <a:pPr indent="0" lvl="0" marL="76200" rtl="0" algn="l">
              <a:lnSpc>
                <a:spcPct val="120000"/>
              </a:lnSpc>
              <a:spcBef>
                <a:spcPts val="0"/>
              </a:spcBef>
              <a:spcAft>
                <a:spcPts val="0"/>
              </a:spcAft>
              <a:buSzPts val="2400"/>
              <a:buNone/>
            </a:pPr>
            <a:r>
              <a:t/>
            </a:r>
            <a:endParaRPr sz="1400">
              <a:latin typeface="Times New Roman"/>
              <a:ea typeface="Times New Roman"/>
              <a:cs typeface="Times New Roman"/>
              <a:sym typeface="Times New Roman"/>
            </a:endParaRPr>
          </a:p>
          <a:p>
            <a:pPr indent="0" lvl="0" marL="76200" rtl="0" algn="l">
              <a:lnSpc>
                <a:spcPct val="120000"/>
              </a:lnSpc>
              <a:spcBef>
                <a:spcPts val="0"/>
              </a:spcBef>
              <a:spcAft>
                <a:spcPts val="0"/>
              </a:spcAft>
              <a:buSzPts val="2400"/>
              <a:buNone/>
            </a:pPr>
            <a:r>
              <a:t/>
            </a:r>
            <a:endParaRPr sz="1400">
              <a:latin typeface="Times New Roman"/>
              <a:ea typeface="Times New Roman"/>
              <a:cs typeface="Times New Roman"/>
              <a:sym typeface="Times New Roman"/>
            </a:endParaRPr>
          </a:p>
          <a:p>
            <a:pPr indent="0" lvl="0" marL="76200" rtl="0" algn="l">
              <a:lnSpc>
                <a:spcPct val="120000"/>
              </a:lnSpc>
              <a:spcBef>
                <a:spcPts val="0"/>
              </a:spcBef>
              <a:spcAft>
                <a:spcPts val="0"/>
              </a:spcAft>
              <a:buSzPts val="2400"/>
              <a:buNone/>
            </a:pPr>
            <a:r>
              <a:t/>
            </a:r>
            <a:endParaRPr>
              <a:latin typeface="Times New Roman"/>
              <a:ea typeface="Times New Roman"/>
              <a:cs typeface="Times New Roman"/>
              <a:sym typeface="Times New Roman"/>
            </a:endParaRPr>
          </a:p>
          <a:p>
            <a:pPr indent="0" lvl="0" marL="76200" rtl="0" algn="l">
              <a:lnSpc>
                <a:spcPct val="120000"/>
              </a:lnSpc>
              <a:spcBef>
                <a:spcPts val="0"/>
              </a:spcBef>
              <a:spcAft>
                <a:spcPts val="0"/>
              </a:spcAft>
              <a:buSzPts val="2400"/>
              <a:buNone/>
            </a:pPr>
            <a:r>
              <a:t/>
            </a:r>
            <a:endParaRPr>
              <a:latin typeface="Times New Roman"/>
              <a:ea typeface="Times New Roman"/>
              <a:cs typeface="Times New Roman"/>
              <a:sym typeface="Times New Roman"/>
            </a:endParaRPr>
          </a:p>
        </p:txBody>
      </p:sp>
      <p:sp>
        <p:nvSpPr>
          <p:cNvPr id="180" name="Google Shape;180;p12"/>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pic>
        <p:nvPicPr>
          <p:cNvPr id="181" name="Google Shape;181;p12"/>
          <p:cNvPicPr preferRelativeResize="0"/>
          <p:nvPr/>
        </p:nvPicPr>
        <p:blipFill rotWithShape="1">
          <a:blip r:embed="rId3">
            <a:alphaModFix/>
          </a:blip>
          <a:srcRect b="0" l="0" r="0" t="0"/>
          <a:stretch/>
        </p:blipFill>
        <p:spPr>
          <a:xfrm>
            <a:off x="472441" y="2225040"/>
            <a:ext cx="7277100" cy="24486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144972" y="144225"/>
            <a:ext cx="81144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200">
                <a:solidFill>
                  <a:schemeClr val="accent1"/>
                </a:solidFill>
                <a:latin typeface="Times New Roman"/>
                <a:ea typeface="Times New Roman"/>
                <a:cs typeface="Times New Roman"/>
                <a:sym typeface="Times New Roman"/>
              </a:rPr>
              <a:t>LSTM</a:t>
            </a:r>
            <a:endParaRPr>
              <a:latin typeface="Times New Roman"/>
              <a:ea typeface="Times New Roman"/>
              <a:cs typeface="Times New Roman"/>
              <a:sym typeface="Times New Roman"/>
            </a:endParaRPr>
          </a:p>
        </p:txBody>
      </p:sp>
      <p:sp>
        <p:nvSpPr>
          <p:cNvPr id="187" name="Google Shape;187;p13"/>
          <p:cNvSpPr txBox="1"/>
          <p:nvPr>
            <p:ph idx="1" type="body"/>
          </p:nvPr>
        </p:nvSpPr>
        <p:spPr>
          <a:xfrm>
            <a:off x="144987" y="836642"/>
            <a:ext cx="8114350" cy="2833800"/>
          </a:xfrm>
          <a:prstGeom prst="rect">
            <a:avLst/>
          </a:prstGeom>
          <a:noFill/>
          <a:ln>
            <a:noFill/>
          </a:ln>
        </p:spPr>
        <p:txBody>
          <a:bodyPr anchorCtr="0" anchor="t" bIns="0" lIns="0" spcFirstLastPara="1" rIns="0" wrap="square" tIns="0">
            <a:noAutofit/>
          </a:bodyPr>
          <a:lstStyle/>
          <a:p>
            <a:pPr indent="-381000" lvl="0" marL="457200" rtl="0" algn="l">
              <a:lnSpc>
                <a:spcPct val="120000"/>
              </a:lnSpc>
              <a:spcBef>
                <a:spcPts val="0"/>
              </a:spcBef>
              <a:spcAft>
                <a:spcPts val="0"/>
              </a:spcAft>
              <a:buSzPts val="2400"/>
              <a:buFont typeface="Times New Roman"/>
              <a:buChar char="●"/>
            </a:pPr>
            <a:r>
              <a:rPr lang="en-IN" sz="1600">
                <a:solidFill>
                  <a:srgbClr val="292929"/>
                </a:solidFill>
                <a:latin typeface="Times New Roman"/>
                <a:ea typeface="Times New Roman"/>
                <a:cs typeface="Times New Roman"/>
                <a:sym typeface="Times New Roman"/>
              </a:rPr>
              <a:t>Since traditional RNNs have short term memory problem .So </a:t>
            </a:r>
            <a:r>
              <a:rPr lang="en-IN">
                <a:latin typeface="Times New Roman"/>
                <a:ea typeface="Times New Roman"/>
                <a:cs typeface="Times New Roman"/>
                <a:sym typeface="Times New Roman"/>
              </a:rPr>
              <a:t>Long Short Term Memory networks – usually just called “LSTMs” – are a special kind of RNN, capable of learning long-term dependencies</a:t>
            </a:r>
            <a:endParaRPr sz="1600">
              <a:solidFill>
                <a:srgbClr val="292929"/>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t/>
            </a:r>
            <a:endParaRPr>
              <a:latin typeface="Times New Roman"/>
              <a:ea typeface="Times New Roman"/>
              <a:cs typeface="Times New Roman"/>
              <a:sym typeface="Times New Roman"/>
            </a:endParaRPr>
          </a:p>
        </p:txBody>
      </p:sp>
      <p:sp>
        <p:nvSpPr>
          <p:cNvPr id="188" name="Google Shape;188;p13"/>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pic>
        <p:nvPicPr>
          <p:cNvPr id="189" name="Google Shape;189;p13"/>
          <p:cNvPicPr preferRelativeResize="0"/>
          <p:nvPr/>
        </p:nvPicPr>
        <p:blipFill rotWithShape="1">
          <a:blip r:embed="rId3">
            <a:alphaModFix/>
          </a:blip>
          <a:srcRect b="0" l="0" r="0" t="0"/>
          <a:stretch/>
        </p:blipFill>
        <p:spPr>
          <a:xfrm>
            <a:off x="1651853" y="1830825"/>
            <a:ext cx="5500824" cy="210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169526" y="126375"/>
            <a:ext cx="7324800" cy="381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200">
                <a:solidFill>
                  <a:schemeClr val="accent1"/>
                </a:solidFill>
              </a:rPr>
              <a:t>Model</a:t>
            </a:r>
            <a:endParaRPr b="1" sz="3200">
              <a:solidFill>
                <a:schemeClr val="accent1"/>
              </a:solidFill>
            </a:endParaRPr>
          </a:p>
        </p:txBody>
      </p:sp>
      <p:sp>
        <p:nvSpPr>
          <p:cNvPr id="195" name="Google Shape;195;p14"/>
          <p:cNvSpPr txBox="1"/>
          <p:nvPr>
            <p:ph idx="1" type="body"/>
          </p:nvPr>
        </p:nvSpPr>
        <p:spPr>
          <a:xfrm>
            <a:off x="169519" y="687959"/>
            <a:ext cx="7926266" cy="3304178"/>
          </a:xfrm>
          <a:prstGeom prst="rect">
            <a:avLst/>
          </a:prstGeom>
          <a:noFill/>
          <a:ln>
            <a:noFill/>
          </a:ln>
        </p:spPr>
        <p:txBody>
          <a:bodyPr anchorCtr="0" anchor="t" bIns="0" lIns="0" spcFirstLastPara="1" rIns="0" wrap="square" tIns="0">
            <a:noAutofit/>
          </a:bodyPr>
          <a:lstStyle/>
          <a:p>
            <a:pPr indent="-317500" lvl="0" marL="457200" rtl="0" algn="l">
              <a:lnSpc>
                <a:spcPct val="120000"/>
              </a:lnSpc>
              <a:spcBef>
                <a:spcPts val="0"/>
              </a:spcBef>
              <a:spcAft>
                <a:spcPts val="0"/>
              </a:spcAft>
              <a:buSzPts val="1400"/>
              <a:buFont typeface="Times New Roman"/>
              <a:buChar char="●"/>
            </a:pPr>
            <a:r>
              <a:rPr lang="en-IN" sz="1400">
                <a:latin typeface="Times New Roman"/>
                <a:ea typeface="Times New Roman"/>
                <a:cs typeface="Times New Roman"/>
                <a:sym typeface="Times New Roman"/>
              </a:rPr>
              <a:t>Marked section shows different layers used in sequence to process the captions through model.</a:t>
            </a:r>
            <a:endParaRPr>
              <a:latin typeface="Times New Roman"/>
              <a:ea typeface="Times New Roman"/>
              <a:cs typeface="Times New Roman"/>
              <a:sym typeface="Times New Roman"/>
            </a:endParaRPr>
          </a:p>
          <a:p>
            <a:pPr indent="-317500" lvl="0" marL="457200" rtl="0" algn="l">
              <a:lnSpc>
                <a:spcPct val="120000"/>
              </a:lnSpc>
              <a:spcBef>
                <a:spcPts val="0"/>
              </a:spcBef>
              <a:spcAft>
                <a:spcPts val="0"/>
              </a:spcAft>
              <a:buSzPts val="1400"/>
              <a:buFont typeface="Times New Roman"/>
              <a:buChar char="●"/>
            </a:pPr>
            <a:r>
              <a:rPr lang="en-IN" sz="1400">
                <a:latin typeface="Times New Roman"/>
                <a:ea typeface="Times New Roman"/>
                <a:cs typeface="Times New Roman"/>
                <a:sym typeface="Times New Roman"/>
              </a:rPr>
              <a:t>Layers used in sequence are Embedding Layer , Lstm layer and TimeDistributed dense layer.</a:t>
            </a:r>
            <a:endParaRPr>
              <a:latin typeface="Times New Roman"/>
              <a:ea typeface="Times New Roman"/>
              <a:cs typeface="Times New Roman"/>
              <a:sym typeface="Times New Roman"/>
            </a:endParaRPr>
          </a:p>
          <a:p>
            <a:pPr indent="0" lvl="0" marL="457200" rtl="0" algn="l">
              <a:lnSpc>
                <a:spcPct val="120000"/>
              </a:lnSpc>
              <a:spcBef>
                <a:spcPts val="0"/>
              </a:spcBef>
              <a:spcAft>
                <a:spcPts val="0"/>
              </a:spcAft>
              <a:buSzPts val="2400"/>
              <a:buNone/>
            </a:pPr>
            <a:r>
              <a:t/>
            </a:r>
            <a:endParaRPr sz="1800">
              <a:latin typeface="Times New Roman"/>
              <a:ea typeface="Times New Roman"/>
              <a:cs typeface="Times New Roman"/>
              <a:sym typeface="Times New Roman"/>
            </a:endParaRPr>
          </a:p>
        </p:txBody>
      </p:sp>
      <p:sp>
        <p:nvSpPr>
          <p:cNvPr id="196" name="Google Shape;196;p14"/>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accent1"/>
              </a:buClr>
              <a:buSzPts val="2100"/>
              <a:buFont typeface="Palatino Linotype"/>
              <a:buNone/>
            </a:pPr>
            <a:fld id="{00000000-1234-1234-1234-123412341234}" type="slidenum">
              <a:rPr lang="en-IN"/>
              <a:t>‹#›</a:t>
            </a:fld>
            <a:endParaRPr/>
          </a:p>
        </p:txBody>
      </p:sp>
      <p:pic>
        <p:nvPicPr>
          <p:cNvPr id="197" name="Google Shape;197;p14"/>
          <p:cNvPicPr preferRelativeResize="0"/>
          <p:nvPr/>
        </p:nvPicPr>
        <p:blipFill rotWithShape="1">
          <a:blip r:embed="rId3">
            <a:alphaModFix/>
          </a:blip>
          <a:srcRect b="0" l="0" r="0" t="0"/>
          <a:stretch/>
        </p:blipFill>
        <p:spPr>
          <a:xfrm>
            <a:off x="2001986" y="1278674"/>
            <a:ext cx="3692570" cy="31254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219324" y="-6325"/>
            <a:ext cx="77973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200">
                <a:solidFill>
                  <a:schemeClr val="accent1"/>
                </a:solidFill>
              </a:rPr>
              <a:t>Model</a:t>
            </a:r>
            <a:endParaRPr/>
          </a:p>
        </p:txBody>
      </p:sp>
      <p:sp>
        <p:nvSpPr>
          <p:cNvPr id="203" name="Google Shape;203;p15"/>
          <p:cNvSpPr txBox="1"/>
          <p:nvPr>
            <p:ph idx="1" type="body"/>
          </p:nvPr>
        </p:nvSpPr>
        <p:spPr>
          <a:xfrm>
            <a:off x="219327" y="769733"/>
            <a:ext cx="7980535" cy="3326481"/>
          </a:xfrm>
          <a:prstGeom prst="rect">
            <a:avLst/>
          </a:prstGeom>
          <a:noFill/>
          <a:ln>
            <a:noFill/>
          </a:ln>
        </p:spPr>
        <p:txBody>
          <a:bodyPr anchorCtr="0" anchor="t" bIns="0" lIns="0" spcFirstLastPara="1" rIns="0" wrap="square" tIns="0">
            <a:noAutofit/>
          </a:bodyPr>
          <a:lstStyle/>
          <a:p>
            <a:pPr indent="-228600" lvl="0" marL="457200" rtl="0" algn="l">
              <a:lnSpc>
                <a:spcPct val="120000"/>
              </a:lnSpc>
              <a:spcBef>
                <a:spcPts val="0"/>
              </a:spcBef>
              <a:spcAft>
                <a:spcPts val="0"/>
              </a:spcAft>
              <a:buSzPts val="2400"/>
              <a:buNone/>
            </a:pPr>
            <a:r>
              <a:rPr lang="en-IN" sz="1400"/>
              <a:t>Marked section shows different layers used in sequence to process the image through our model.</a:t>
            </a:r>
            <a:endParaRPr/>
          </a:p>
          <a:p>
            <a:pPr indent="-228600" lvl="0" marL="457200" rtl="0" algn="l">
              <a:lnSpc>
                <a:spcPct val="120000"/>
              </a:lnSpc>
              <a:spcBef>
                <a:spcPts val="0"/>
              </a:spcBef>
              <a:spcAft>
                <a:spcPts val="0"/>
              </a:spcAft>
              <a:buSzPts val="2400"/>
              <a:buNone/>
            </a:pPr>
            <a:r>
              <a:rPr lang="en-IN" sz="1400"/>
              <a:t>Layers used in sequence are Dense Layer and Repeatvector</a:t>
            </a:r>
            <a:r>
              <a:rPr lang="en-IN" sz="1600"/>
              <a:t>.</a:t>
            </a:r>
            <a:endParaRPr/>
          </a:p>
          <a:p>
            <a:pPr indent="-228600" lvl="0" marL="457200" rtl="0" algn="l">
              <a:lnSpc>
                <a:spcPct val="120000"/>
              </a:lnSpc>
              <a:spcBef>
                <a:spcPts val="0"/>
              </a:spcBef>
              <a:spcAft>
                <a:spcPts val="0"/>
              </a:spcAft>
              <a:buSzPts val="2400"/>
              <a:buNone/>
            </a:pPr>
            <a:r>
              <a:t/>
            </a:r>
            <a:endParaRPr/>
          </a:p>
          <a:p>
            <a:pPr indent="0" lvl="0" marL="76200" rtl="0" algn="l">
              <a:lnSpc>
                <a:spcPct val="120000"/>
              </a:lnSpc>
              <a:spcBef>
                <a:spcPts val="0"/>
              </a:spcBef>
              <a:spcAft>
                <a:spcPts val="0"/>
              </a:spcAft>
              <a:buSzPts val="2400"/>
              <a:buNone/>
            </a:pPr>
            <a:r>
              <a:t/>
            </a:r>
            <a:endParaRPr/>
          </a:p>
        </p:txBody>
      </p:sp>
      <p:sp>
        <p:nvSpPr>
          <p:cNvPr id="204" name="Google Shape;204;p15"/>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pic>
        <p:nvPicPr>
          <p:cNvPr id="205" name="Google Shape;205;p15"/>
          <p:cNvPicPr preferRelativeResize="0"/>
          <p:nvPr/>
        </p:nvPicPr>
        <p:blipFill rotWithShape="1">
          <a:blip r:embed="rId3">
            <a:alphaModFix/>
          </a:blip>
          <a:srcRect b="0" l="0" r="0" t="0"/>
          <a:stretch/>
        </p:blipFill>
        <p:spPr>
          <a:xfrm>
            <a:off x="1739589" y="1354567"/>
            <a:ext cx="3828587" cy="32406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182150" y="0"/>
            <a:ext cx="83067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200">
                <a:solidFill>
                  <a:schemeClr val="accent1"/>
                </a:solidFill>
              </a:rPr>
              <a:t>Model </a:t>
            </a:r>
            <a:endParaRPr/>
          </a:p>
        </p:txBody>
      </p:sp>
      <p:sp>
        <p:nvSpPr>
          <p:cNvPr id="211" name="Google Shape;211;p16"/>
          <p:cNvSpPr txBox="1"/>
          <p:nvPr>
            <p:ph idx="1" type="body"/>
          </p:nvPr>
        </p:nvSpPr>
        <p:spPr>
          <a:xfrm>
            <a:off x="182157" y="702827"/>
            <a:ext cx="7898760" cy="3727924"/>
          </a:xfrm>
          <a:prstGeom prst="rect">
            <a:avLst/>
          </a:prstGeom>
          <a:noFill/>
          <a:ln>
            <a:noFill/>
          </a:ln>
        </p:spPr>
        <p:txBody>
          <a:bodyPr anchorCtr="0" anchor="t" bIns="0" lIns="0" spcFirstLastPara="1" rIns="0" wrap="square" tIns="0">
            <a:noAutofit/>
          </a:bodyPr>
          <a:lstStyle/>
          <a:p>
            <a:pPr indent="-317500" lvl="0" marL="457200" rtl="0" algn="l">
              <a:lnSpc>
                <a:spcPct val="120000"/>
              </a:lnSpc>
              <a:spcBef>
                <a:spcPts val="0"/>
              </a:spcBef>
              <a:spcAft>
                <a:spcPts val="0"/>
              </a:spcAft>
              <a:buSzPts val="1400"/>
              <a:buFont typeface="Times New Roman"/>
              <a:buChar char="●"/>
            </a:pPr>
            <a:r>
              <a:rPr lang="en-IN" sz="1400">
                <a:latin typeface="Times New Roman"/>
                <a:ea typeface="Times New Roman"/>
                <a:cs typeface="Times New Roman"/>
                <a:sym typeface="Times New Roman"/>
              </a:rPr>
              <a:t>Marked Section shows the concatenation of both previous layers sequence.</a:t>
            </a:r>
            <a:endParaRPr sz="1400">
              <a:latin typeface="Times New Roman"/>
              <a:ea typeface="Times New Roman"/>
              <a:cs typeface="Times New Roman"/>
              <a:sym typeface="Times New Roman"/>
            </a:endParaRPr>
          </a:p>
          <a:p>
            <a:pPr indent="-317500" lvl="0" marL="457200" rtl="0" algn="l">
              <a:lnSpc>
                <a:spcPct val="120000"/>
              </a:lnSpc>
              <a:spcBef>
                <a:spcPts val="0"/>
              </a:spcBef>
              <a:spcAft>
                <a:spcPts val="0"/>
              </a:spcAft>
              <a:buSzPts val="1400"/>
              <a:buFont typeface="Times New Roman"/>
              <a:buChar char="●"/>
            </a:pPr>
            <a:r>
              <a:rPr lang="en-IN" sz="1400">
                <a:latin typeface="Times New Roman"/>
                <a:ea typeface="Times New Roman"/>
                <a:cs typeface="Times New Roman"/>
                <a:sym typeface="Times New Roman"/>
              </a:rPr>
              <a:t>After concatenating two layers of lstm and one dense layer is added along with activation function.</a:t>
            </a:r>
            <a:endParaRPr sz="1400">
              <a:latin typeface="Times New Roman"/>
              <a:ea typeface="Times New Roman"/>
              <a:cs typeface="Times New Roman"/>
              <a:sym typeface="Times New Roman"/>
            </a:endParaRPr>
          </a:p>
          <a:p>
            <a:pPr indent="0" lvl="0" marL="76200" rtl="0" algn="l">
              <a:lnSpc>
                <a:spcPct val="120000"/>
              </a:lnSpc>
              <a:spcBef>
                <a:spcPts val="0"/>
              </a:spcBef>
              <a:spcAft>
                <a:spcPts val="0"/>
              </a:spcAft>
              <a:buSzPts val="2400"/>
              <a:buNone/>
            </a:pPr>
            <a:r>
              <a:t/>
            </a:r>
            <a:endParaRPr/>
          </a:p>
          <a:p>
            <a:pPr indent="0" lvl="0" marL="76200" rtl="0" algn="l">
              <a:lnSpc>
                <a:spcPct val="120000"/>
              </a:lnSpc>
              <a:spcBef>
                <a:spcPts val="0"/>
              </a:spcBef>
              <a:spcAft>
                <a:spcPts val="0"/>
              </a:spcAft>
              <a:buSzPts val="2400"/>
              <a:buNone/>
            </a:pPr>
            <a:r>
              <a:t/>
            </a:r>
            <a:endParaRPr/>
          </a:p>
          <a:p>
            <a:pPr indent="0" lvl="0" marL="76200" rtl="0" algn="l">
              <a:lnSpc>
                <a:spcPct val="120000"/>
              </a:lnSpc>
              <a:spcBef>
                <a:spcPts val="0"/>
              </a:spcBef>
              <a:spcAft>
                <a:spcPts val="0"/>
              </a:spcAft>
              <a:buSzPts val="2400"/>
              <a:buNone/>
            </a:pPr>
            <a:r>
              <a:t/>
            </a:r>
            <a:endParaRPr/>
          </a:p>
        </p:txBody>
      </p:sp>
      <p:sp>
        <p:nvSpPr>
          <p:cNvPr id="212" name="Google Shape;212;p16"/>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pic>
        <p:nvPicPr>
          <p:cNvPr id="213" name="Google Shape;213;p16"/>
          <p:cNvPicPr preferRelativeResize="0"/>
          <p:nvPr/>
        </p:nvPicPr>
        <p:blipFill rotWithShape="1">
          <a:blip r:embed="rId3">
            <a:alphaModFix/>
          </a:blip>
          <a:srcRect b="0" l="0" r="0" t="0"/>
          <a:stretch/>
        </p:blipFill>
        <p:spPr>
          <a:xfrm>
            <a:off x="2855315" y="1348906"/>
            <a:ext cx="3857719" cy="32652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152426" y="92200"/>
            <a:ext cx="77838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200">
                <a:solidFill>
                  <a:schemeClr val="accent1"/>
                </a:solidFill>
                <a:latin typeface="Times New Roman"/>
                <a:ea typeface="Times New Roman"/>
                <a:cs typeface="Times New Roman"/>
                <a:sym typeface="Times New Roman"/>
              </a:rPr>
              <a:t>Training the Model</a:t>
            </a:r>
            <a:endParaRPr>
              <a:latin typeface="Times New Roman"/>
              <a:ea typeface="Times New Roman"/>
              <a:cs typeface="Times New Roman"/>
              <a:sym typeface="Times New Roman"/>
            </a:endParaRPr>
          </a:p>
        </p:txBody>
      </p:sp>
      <p:sp>
        <p:nvSpPr>
          <p:cNvPr id="219" name="Google Shape;219;p17"/>
          <p:cNvSpPr txBox="1"/>
          <p:nvPr>
            <p:ph idx="1" type="body"/>
          </p:nvPr>
        </p:nvSpPr>
        <p:spPr>
          <a:xfrm>
            <a:off x="185895" y="821773"/>
            <a:ext cx="7991666" cy="3371085"/>
          </a:xfrm>
          <a:prstGeom prst="rect">
            <a:avLst/>
          </a:prstGeom>
          <a:noFill/>
          <a:ln>
            <a:noFill/>
          </a:ln>
        </p:spPr>
        <p:txBody>
          <a:bodyPr anchorCtr="0" anchor="t" bIns="0" lIns="0" spcFirstLastPara="1" rIns="0" wrap="square" tIns="0">
            <a:noAutofit/>
          </a:bodyPr>
          <a:lstStyle/>
          <a:p>
            <a:pPr indent="-355600" lvl="0" marL="457200" rtl="0" algn="l">
              <a:lnSpc>
                <a:spcPct val="120000"/>
              </a:lnSpc>
              <a:spcBef>
                <a:spcPts val="0"/>
              </a:spcBef>
              <a:spcAft>
                <a:spcPts val="0"/>
              </a:spcAft>
              <a:buSzPts val="2000"/>
              <a:buChar char="●"/>
            </a:pPr>
            <a:r>
              <a:rPr lang="en-IN" sz="2000"/>
              <a:t>Model is trained by feeding input as X and Y_in and output as Y_out.</a:t>
            </a:r>
            <a:endParaRPr/>
          </a:p>
          <a:p>
            <a:pPr indent="-355600" lvl="0" marL="457200" rtl="0" algn="l">
              <a:lnSpc>
                <a:spcPct val="120000"/>
              </a:lnSpc>
              <a:spcBef>
                <a:spcPts val="0"/>
              </a:spcBef>
              <a:spcAft>
                <a:spcPts val="0"/>
              </a:spcAft>
              <a:buSzPts val="2000"/>
              <a:buChar char="●"/>
            </a:pPr>
            <a:r>
              <a:rPr lang="en-IN" sz="2000"/>
              <a:t>Model is trained for 10 epochs.</a:t>
            </a:r>
            <a:endParaRPr/>
          </a:p>
          <a:p>
            <a:pPr indent="-355600" lvl="0" marL="457200" rtl="0" algn="l">
              <a:lnSpc>
                <a:spcPct val="120000"/>
              </a:lnSpc>
              <a:spcBef>
                <a:spcPts val="0"/>
              </a:spcBef>
              <a:spcAft>
                <a:spcPts val="0"/>
              </a:spcAft>
              <a:buSzPts val="2000"/>
              <a:buChar char="●"/>
            </a:pPr>
            <a:r>
              <a:rPr lang="en-IN" sz="2000"/>
              <a:t>Batch size is kept as 512.</a:t>
            </a:r>
            <a:endParaRPr/>
          </a:p>
          <a:p>
            <a:pPr indent="-355600" lvl="0" marL="457200" rtl="0" algn="l">
              <a:lnSpc>
                <a:spcPct val="120000"/>
              </a:lnSpc>
              <a:spcBef>
                <a:spcPts val="0"/>
              </a:spcBef>
              <a:spcAft>
                <a:spcPts val="0"/>
              </a:spcAft>
              <a:buSzPts val="2000"/>
              <a:buChar char="●"/>
            </a:pPr>
            <a:r>
              <a:rPr lang="en-IN" sz="2000"/>
              <a:t>Loss function used is categorical_crossentropy.</a:t>
            </a:r>
            <a:endParaRPr/>
          </a:p>
          <a:p>
            <a:pPr indent="-355600" lvl="0" marL="457200" rtl="0" algn="l">
              <a:lnSpc>
                <a:spcPct val="120000"/>
              </a:lnSpc>
              <a:spcBef>
                <a:spcPts val="0"/>
              </a:spcBef>
              <a:spcAft>
                <a:spcPts val="0"/>
              </a:spcAft>
              <a:buSzPts val="2000"/>
              <a:buChar char="●"/>
            </a:pPr>
            <a:r>
              <a:rPr lang="en-IN" sz="2000"/>
              <a:t>Optimizer used is RMSprop.</a:t>
            </a:r>
            <a:endParaRPr/>
          </a:p>
          <a:p>
            <a:pPr indent="0" lvl="0" marL="0" rtl="0" algn="l">
              <a:lnSpc>
                <a:spcPct val="120000"/>
              </a:lnSpc>
              <a:spcBef>
                <a:spcPts val="0"/>
              </a:spcBef>
              <a:spcAft>
                <a:spcPts val="0"/>
              </a:spcAft>
              <a:buSzPts val="2400"/>
              <a:buNone/>
            </a:pPr>
            <a:r>
              <a:t/>
            </a:r>
            <a:endParaRPr sz="2000"/>
          </a:p>
        </p:txBody>
      </p:sp>
      <p:sp>
        <p:nvSpPr>
          <p:cNvPr id="220" name="Google Shape;220;p17"/>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167302" y="0"/>
            <a:ext cx="79698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200">
                <a:solidFill>
                  <a:schemeClr val="accent1"/>
                </a:solidFill>
                <a:latin typeface="Times New Roman"/>
                <a:ea typeface="Times New Roman"/>
                <a:cs typeface="Times New Roman"/>
                <a:sym typeface="Times New Roman"/>
              </a:rPr>
              <a:t>Prediction of Caption </a:t>
            </a:r>
            <a:endParaRPr>
              <a:latin typeface="Times New Roman"/>
              <a:ea typeface="Times New Roman"/>
              <a:cs typeface="Times New Roman"/>
              <a:sym typeface="Times New Roman"/>
            </a:endParaRPr>
          </a:p>
        </p:txBody>
      </p:sp>
      <p:sp>
        <p:nvSpPr>
          <p:cNvPr id="226" name="Google Shape;226;p18"/>
          <p:cNvSpPr txBox="1"/>
          <p:nvPr>
            <p:ph idx="1" type="body"/>
          </p:nvPr>
        </p:nvSpPr>
        <p:spPr>
          <a:xfrm>
            <a:off x="167290" y="762299"/>
            <a:ext cx="8173822" cy="3661017"/>
          </a:xfrm>
          <a:prstGeom prst="rect">
            <a:avLst/>
          </a:prstGeom>
          <a:noFill/>
          <a:ln>
            <a:noFill/>
          </a:ln>
        </p:spPr>
        <p:txBody>
          <a:bodyPr anchorCtr="0" anchor="t" bIns="0" lIns="0" spcFirstLastPara="1" rIns="0" wrap="square" tIns="0">
            <a:noAutofit/>
          </a:bodyPr>
          <a:lstStyle/>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We will make inverse dictionary which is opposite of vocabulary dictionary.</a:t>
            </a:r>
            <a:endParaRPr>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Based on inverse dictionary we will generate captions of the fed image.</a:t>
            </a:r>
            <a:endParaRPr>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Finally we will predict the caption below the given image.</a:t>
            </a:r>
            <a:endParaRPr>
              <a:latin typeface="Times New Roman"/>
              <a:ea typeface="Times New Roman"/>
              <a:cs typeface="Times New Roman"/>
              <a:sym typeface="Times New Roman"/>
            </a:endParaRPr>
          </a:p>
          <a:p>
            <a:pPr indent="0" lvl="0" marL="457200" rtl="0" algn="l">
              <a:lnSpc>
                <a:spcPct val="120000"/>
              </a:lnSpc>
              <a:spcBef>
                <a:spcPts val="0"/>
              </a:spcBef>
              <a:spcAft>
                <a:spcPts val="0"/>
              </a:spcAft>
              <a:buSzPts val="2400"/>
              <a:buNone/>
            </a:pPr>
            <a:r>
              <a:t/>
            </a:r>
            <a:endParaRPr sz="2000">
              <a:latin typeface="Times New Roman"/>
              <a:ea typeface="Times New Roman"/>
              <a:cs typeface="Times New Roman"/>
              <a:sym typeface="Times New Roman"/>
            </a:endParaRPr>
          </a:p>
        </p:txBody>
      </p:sp>
      <p:sp>
        <p:nvSpPr>
          <p:cNvPr id="227" name="Google Shape;227;p18"/>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pic>
        <p:nvPicPr>
          <p:cNvPr id="228" name="Google Shape;228;p18"/>
          <p:cNvPicPr preferRelativeResize="0"/>
          <p:nvPr/>
        </p:nvPicPr>
        <p:blipFill rotWithShape="1">
          <a:blip r:embed="rId3">
            <a:alphaModFix/>
          </a:blip>
          <a:srcRect b="0" l="0" r="0" t="0"/>
          <a:stretch/>
        </p:blipFill>
        <p:spPr>
          <a:xfrm>
            <a:off x="1992351" y="2242905"/>
            <a:ext cx="3159512" cy="2290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214298" y="202850"/>
            <a:ext cx="78024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600">
                <a:solidFill>
                  <a:schemeClr val="accent1"/>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4" name="Google Shape;234;p19"/>
          <p:cNvSpPr txBox="1"/>
          <p:nvPr>
            <p:ph idx="1" type="body"/>
          </p:nvPr>
        </p:nvSpPr>
        <p:spPr>
          <a:xfrm>
            <a:off x="214310" y="926408"/>
            <a:ext cx="7756210" cy="3279831"/>
          </a:xfrm>
          <a:prstGeom prst="rect">
            <a:avLst/>
          </a:prstGeom>
          <a:noFill/>
          <a:ln>
            <a:noFill/>
          </a:ln>
        </p:spPr>
        <p:txBody>
          <a:bodyPr anchorCtr="0" anchor="t" bIns="0" lIns="0" spcFirstLastPara="1" rIns="0" wrap="square" tIns="0">
            <a:noAutofit/>
          </a:bodyPr>
          <a:lstStyle/>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From the prediction of the caption of 5 images we can understand that captions are giving what is in the image with some error.</a:t>
            </a:r>
            <a:endParaRPr sz="2000">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But we can fix these errors by training data on larger inputs as we have only trained on 1600 images.</a:t>
            </a:r>
            <a:endParaRPr sz="2000">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We can minimise the loss and increase the accuracy in prediction of caption  also by training for more number of epochs.</a:t>
            </a:r>
            <a:endParaRPr>
              <a:latin typeface="Times New Roman"/>
              <a:ea typeface="Times New Roman"/>
              <a:cs typeface="Times New Roman"/>
              <a:sym typeface="Times New Roman"/>
            </a:endParaRPr>
          </a:p>
        </p:txBody>
      </p:sp>
      <p:sp>
        <p:nvSpPr>
          <p:cNvPr id="235" name="Google Shape;235;p19"/>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65776" y="237400"/>
            <a:ext cx="80277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accent1"/>
              </a:buClr>
              <a:buSzPts val="4200"/>
              <a:buFont typeface="Palatino Linotype"/>
              <a:buNone/>
            </a:pPr>
            <a:r>
              <a:rPr b="1" lang="en-IN" sz="3600">
                <a:solidFill>
                  <a:schemeClr val="accent1"/>
                </a:solidFill>
              </a:rPr>
              <a:t>INTRODUCTION</a:t>
            </a:r>
            <a:endParaRPr b="1" sz="3600">
              <a:solidFill>
                <a:schemeClr val="accent1"/>
              </a:solidFill>
            </a:endParaRPr>
          </a:p>
        </p:txBody>
      </p:sp>
      <p:sp>
        <p:nvSpPr>
          <p:cNvPr id="95" name="Google Shape;95;p2"/>
          <p:cNvSpPr txBox="1"/>
          <p:nvPr>
            <p:ph idx="1" type="body"/>
          </p:nvPr>
        </p:nvSpPr>
        <p:spPr>
          <a:xfrm>
            <a:off x="267650" y="1017850"/>
            <a:ext cx="8284800" cy="38346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b="0" i="0" lang="en-IN" sz="1200">
                <a:solidFill>
                  <a:schemeClr val="accent4"/>
                </a:solidFill>
                <a:latin typeface="Arial"/>
                <a:ea typeface="Arial"/>
                <a:cs typeface="Arial"/>
                <a:sym typeface="Arial"/>
              </a:rPr>
              <a:t> </a:t>
            </a:r>
            <a:r>
              <a:rPr b="0" i="0" lang="en-IN" sz="1400">
                <a:solidFill>
                  <a:srgbClr val="292929"/>
                </a:solidFill>
                <a:latin typeface="Arial"/>
                <a:ea typeface="Arial"/>
                <a:cs typeface="Arial"/>
                <a:sym typeface="Arial"/>
              </a:rPr>
              <a:t> </a:t>
            </a:r>
            <a:endParaRPr b="0" i="0" sz="1400">
              <a:solidFill>
                <a:srgbClr val="000000"/>
              </a:solidFill>
              <a:latin typeface="Arial"/>
              <a:ea typeface="Arial"/>
              <a:cs typeface="Arial"/>
              <a:sym typeface="Arial"/>
            </a:endParaRPr>
          </a:p>
          <a:p>
            <a:pPr indent="-342900" lvl="0" marL="457200" rtl="0" algn="l">
              <a:lnSpc>
                <a:spcPct val="120000"/>
              </a:lnSpc>
              <a:spcBef>
                <a:spcPts val="0"/>
              </a:spcBef>
              <a:spcAft>
                <a:spcPts val="0"/>
              </a:spcAft>
              <a:buClr>
                <a:srgbClr val="000000"/>
              </a:buClr>
              <a:buSzPts val="1800"/>
              <a:buFont typeface="Arial"/>
              <a:buChar char="●"/>
            </a:pPr>
            <a:r>
              <a:rPr lang="en-IN" sz="1800">
                <a:solidFill>
                  <a:srgbClr val="000000"/>
                </a:solidFill>
                <a:latin typeface="Arial"/>
                <a:ea typeface="Arial"/>
                <a:cs typeface="Arial"/>
                <a:sym typeface="Arial"/>
              </a:rPr>
              <a:t>Caption Bot for assistive vision is a Deep Learning Model which will generate appropriate captions for the different images fed to model.</a:t>
            </a:r>
            <a:endParaRPr/>
          </a:p>
          <a:p>
            <a:pPr indent="0" lvl="0" marL="457200" rtl="0" algn="l">
              <a:lnSpc>
                <a:spcPct val="120000"/>
              </a:lnSpc>
              <a:spcBef>
                <a:spcPts val="0"/>
              </a:spcBef>
              <a:spcAft>
                <a:spcPts val="0"/>
              </a:spcAft>
              <a:buSzPts val="2400"/>
              <a:buNone/>
            </a:pPr>
            <a:r>
              <a:t/>
            </a:r>
            <a:endParaRPr sz="1800">
              <a:solidFill>
                <a:srgbClr val="000000"/>
              </a:solidFill>
              <a:latin typeface="Arial"/>
              <a:ea typeface="Arial"/>
              <a:cs typeface="Arial"/>
              <a:sym typeface="Arial"/>
            </a:endParaRPr>
          </a:p>
          <a:p>
            <a:pPr indent="-342900" lvl="0" marL="457200" rtl="0" algn="l">
              <a:lnSpc>
                <a:spcPct val="120000"/>
              </a:lnSpc>
              <a:spcBef>
                <a:spcPts val="0"/>
              </a:spcBef>
              <a:spcAft>
                <a:spcPts val="0"/>
              </a:spcAft>
              <a:buClr>
                <a:srgbClr val="000000"/>
              </a:buClr>
              <a:buSzPts val="1800"/>
              <a:buFont typeface="Arial"/>
              <a:buChar char="●"/>
            </a:pPr>
            <a:r>
              <a:rPr lang="en-IN" sz="1800">
                <a:solidFill>
                  <a:srgbClr val="000000"/>
                </a:solidFill>
                <a:latin typeface="Arial"/>
                <a:ea typeface="Arial"/>
                <a:cs typeface="Arial"/>
                <a:sym typeface="Arial"/>
              </a:rPr>
              <a:t>Our model when implemented as application will assist visually impaired in travelling by taking multiple pictures from the environment time to time and generating captions for them. These captions can be fed to visually impaired person’s ear by means of microphone.</a:t>
            </a:r>
            <a:endParaRPr sz="1800">
              <a:solidFill>
                <a:srgbClr val="000000"/>
              </a:solidFill>
              <a:latin typeface="Arial"/>
              <a:ea typeface="Arial"/>
              <a:cs typeface="Arial"/>
              <a:sym typeface="Arial"/>
            </a:endParaRPr>
          </a:p>
          <a:p>
            <a:pPr indent="0" lvl="0" marL="0" rtl="0" algn="l">
              <a:lnSpc>
                <a:spcPct val="120000"/>
              </a:lnSpc>
              <a:spcBef>
                <a:spcPts val="0"/>
              </a:spcBef>
              <a:spcAft>
                <a:spcPts val="0"/>
              </a:spcAft>
              <a:buSzPts val="2400"/>
              <a:buNone/>
            </a:pPr>
            <a:r>
              <a:t/>
            </a:r>
            <a:endParaRPr sz="1800">
              <a:solidFill>
                <a:srgbClr val="000000"/>
              </a:solidFill>
              <a:latin typeface="Arial"/>
              <a:ea typeface="Arial"/>
              <a:cs typeface="Arial"/>
              <a:sym typeface="Arial"/>
            </a:endParaRPr>
          </a:p>
        </p:txBody>
      </p:sp>
      <p:sp>
        <p:nvSpPr>
          <p:cNvPr id="96" name="Google Shape;96;p2"/>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accent1"/>
              </a:buClr>
              <a:buSzPts val="2100"/>
              <a:buFont typeface="Palatino Linotype"/>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237170" y="112455"/>
            <a:ext cx="6475200" cy="5937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4200"/>
              <a:buFont typeface="Palatino Linotype"/>
              <a:buNone/>
            </a:pPr>
            <a:r>
              <a:rPr b="1" lang="en-IN" sz="3200" u="sng">
                <a:solidFill>
                  <a:schemeClr val="accent1"/>
                </a:solidFill>
              </a:rPr>
              <a:t>References</a:t>
            </a:r>
            <a:endParaRPr/>
          </a:p>
        </p:txBody>
      </p:sp>
      <p:sp>
        <p:nvSpPr>
          <p:cNvPr id="241" name="Google Shape;241;p20"/>
          <p:cNvSpPr txBox="1"/>
          <p:nvPr>
            <p:ph idx="1" type="body"/>
          </p:nvPr>
        </p:nvSpPr>
        <p:spPr>
          <a:xfrm>
            <a:off x="237170" y="934028"/>
            <a:ext cx="8602030" cy="3424611"/>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2400"/>
              <a:buNone/>
            </a:pPr>
            <a:r>
              <a:rPr b="1" lang="en-IN">
                <a:latin typeface="Times New Roman"/>
                <a:ea typeface="Times New Roman"/>
                <a:cs typeface="Times New Roman"/>
                <a:sym typeface="Times New Roman"/>
              </a:rPr>
              <a:t>Understanding LSTM Networks:</a:t>
            </a:r>
            <a:endParaRPr b="1">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rPr lang="en-IN" u="sng">
                <a:solidFill>
                  <a:srgbClr val="3C78D8"/>
                </a:solidFill>
                <a:latin typeface="Times New Roman"/>
                <a:ea typeface="Times New Roman"/>
                <a:cs typeface="Times New Roman"/>
                <a:sym typeface="Times New Roman"/>
                <a:hlinkClick r:id="rId3">
                  <a:extLst>
                    <a:ext uri="{A12FA001-AC4F-418D-AE19-62706E023703}">
                      <ahyp:hlinkClr val="tx"/>
                    </a:ext>
                  </a:extLst>
                </a:hlinkClick>
              </a:rPr>
              <a:t>http://colah.github.io/posts/2015-08-Understanding-LSTMs/</a:t>
            </a:r>
            <a:endParaRPr>
              <a:solidFill>
                <a:srgbClr val="3C78D8"/>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rPr b="1" lang="en-IN">
                <a:latin typeface="Times New Roman"/>
                <a:ea typeface="Times New Roman"/>
                <a:cs typeface="Times New Roman"/>
                <a:sym typeface="Times New Roman"/>
              </a:rPr>
              <a:t>Image Captioning Article:    </a:t>
            </a:r>
            <a:r>
              <a:rPr lang="en-IN">
                <a:latin typeface="Times New Roman"/>
                <a:ea typeface="Times New Roman"/>
                <a:cs typeface="Times New Roman"/>
                <a:sym typeface="Times New Roman"/>
              </a:rPr>
              <a:t> </a:t>
            </a:r>
            <a:r>
              <a:rPr lang="en-IN"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https://towardsdatascience.com/image-captioning-with-keras-teaching-computers-to-describe-pictures-c88a46a311b8</a:t>
            </a:r>
            <a:endParaRPr>
              <a:solidFill>
                <a:srgbClr val="1155CC"/>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rPr b="1" lang="en-IN">
                <a:latin typeface="Times New Roman"/>
                <a:ea typeface="Times New Roman"/>
                <a:cs typeface="Times New Roman"/>
                <a:sym typeface="Times New Roman"/>
              </a:rPr>
              <a:t>Resnet:     </a:t>
            </a:r>
            <a:r>
              <a:rPr lang="en-IN">
                <a:latin typeface="Times New Roman"/>
                <a:ea typeface="Times New Roman"/>
                <a:cs typeface="Times New Roman"/>
                <a:sym typeface="Times New Roman"/>
              </a:rPr>
              <a:t> </a:t>
            </a:r>
            <a:r>
              <a:rPr lang="en-IN" u="sng">
                <a:solidFill>
                  <a:srgbClr val="3C78D8"/>
                </a:solidFill>
                <a:latin typeface="Times New Roman"/>
                <a:ea typeface="Times New Roman"/>
                <a:cs typeface="Times New Roman"/>
                <a:sym typeface="Times New Roman"/>
                <a:hlinkClick r:id="rId5">
                  <a:extLst>
                    <a:ext uri="{A12FA001-AC4F-418D-AE19-62706E023703}">
                      <ahyp:hlinkClr val="tx"/>
                    </a:ext>
                  </a:extLst>
                </a:hlinkClick>
              </a:rPr>
              <a:t>https://medium.com/@venkinarayanan/tutorial-image-classifier-using-resnet50-deep-learning-model-python-flask-in-azure-4c2b129af6d2</a:t>
            </a:r>
            <a:endParaRPr>
              <a:solidFill>
                <a:srgbClr val="3C78D8"/>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rPr b="1" lang="en-IN">
                <a:latin typeface="Times New Roman"/>
                <a:ea typeface="Times New Roman"/>
                <a:cs typeface="Times New Roman"/>
                <a:sym typeface="Times New Roman"/>
              </a:rPr>
              <a:t>Stack Overflow:</a:t>
            </a:r>
            <a:endParaRPr b="1">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rPr lang="en-IN">
                <a:solidFill>
                  <a:srgbClr val="1155CC"/>
                </a:solidFill>
                <a:latin typeface="Times New Roman"/>
                <a:ea typeface="Times New Roman"/>
                <a:cs typeface="Times New Roman"/>
                <a:sym typeface="Times New Roman"/>
              </a:rPr>
              <a:t> </a:t>
            </a:r>
            <a:r>
              <a:rPr lang="en-IN"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https://stackoverflow.com/</a:t>
            </a:r>
            <a:endParaRPr>
              <a:solidFill>
                <a:srgbClr val="1155CC"/>
              </a:solidFill>
              <a:latin typeface="Times New Roman"/>
              <a:ea typeface="Times New Roman"/>
              <a:cs typeface="Times New Roman"/>
              <a:sym typeface="Times New Roman"/>
            </a:endParaRPr>
          </a:p>
          <a:p>
            <a:pPr indent="0" lvl="0" marL="76200" rtl="0" algn="l">
              <a:lnSpc>
                <a:spcPct val="120000"/>
              </a:lnSpc>
              <a:spcBef>
                <a:spcPts val="0"/>
              </a:spcBef>
              <a:spcAft>
                <a:spcPts val="0"/>
              </a:spcAft>
              <a:buSzPts val="2400"/>
              <a:buNone/>
            </a:pPr>
            <a:r>
              <a:t/>
            </a:r>
            <a:endParaRPr/>
          </a:p>
          <a:p>
            <a:pPr indent="0" lvl="0" marL="76200" rtl="0" algn="l">
              <a:lnSpc>
                <a:spcPct val="120000"/>
              </a:lnSpc>
              <a:spcBef>
                <a:spcPts val="0"/>
              </a:spcBef>
              <a:spcAft>
                <a:spcPts val="0"/>
              </a:spcAft>
              <a:buSzPts val="2400"/>
              <a:buNone/>
            </a:pPr>
            <a:r>
              <a:t/>
            </a:r>
            <a:endParaRPr/>
          </a:p>
          <a:p>
            <a:pPr indent="0" lvl="0" marL="76200" rtl="0" algn="l">
              <a:lnSpc>
                <a:spcPct val="120000"/>
              </a:lnSpc>
              <a:spcBef>
                <a:spcPts val="0"/>
              </a:spcBef>
              <a:spcAft>
                <a:spcPts val="0"/>
              </a:spcAft>
              <a:buSzPts val="2400"/>
              <a:buNone/>
            </a:pPr>
            <a:r>
              <a:t/>
            </a:r>
            <a:endParaRPr/>
          </a:p>
        </p:txBody>
      </p:sp>
      <p:sp>
        <p:nvSpPr>
          <p:cNvPr id="242" name="Google Shape;242;p20"/>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2077177" y="1735143"/>
            <a:ext cx="6475200" cy="5937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4200"/>
              <a:buFont typeface="Palatino Linotype"/>
              <a:buNone/>
            </a:pPr>
            <a:br>
              <a:rPr b="1" lang="en-IN" sz="6000">
                <a:solidFill>
                  <a:srgbClr val="FF0000"/>
                </a:solidFill>
              </a:rPr>
            </a:br>
            <a:r>
              <a:rPr b="1" lang="en-IN" sz="6800">
                <a:solidFill>
                  <a:srgbClr val="FF0000"/>
                </a:solidFill>
                <a:latin typeface="Times New Roman"/>
                <a:ea typeface="Times New Roman"/>
                <a:cs typeface="Times New Roman"/>
                <a:sym typeface="Times New Roman"/>
              </a:rPr>
              <a:t>Thank You</a:t>
            </a:r>
            <a:endParaRPr sz="3200">
              <a:latin typeface="Times New Roman"/>
              <a:ea typeface="Times New Roman"/>
              <a:cs typeface="Times New Roman"/>
              <a:sym typeface="Times New Roman"/>
            </a:endParaRPr>
          </a:p>
        </p:txBody>
      </p:sp>
      <p:sp>
        <p:nvSpPr>
          <p:cNvPr id="248" name="Google Shape;248;p21"/>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167303" y="92200"/>
            <a:ext cx="84420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600">
                <a:solidFill>
                  <a:schemeClr val="accent1"/>
                </a:solidFill>
                <a:latin typeface="Times New Roman"/>
                <a:ea typeface="Times New Roman"/>
                <a:cs typeface="Times New Roman"/>
                <a:sym typeface="Times New Roman"/>
              </a:rPr>
              <a:t>Other Applications</a:t>
            </a:r>
            <a:endParaRPr>
              <a:latin typeface="Times New Roman"/>
              <a:ea typeface="Times New Roman"/>
              <a:cs typeface="Times New Roman"/>
              <a:sym typeface="Times New Roman"/>
            </a:endParaRPr>
          </a:p>
        </p:txBody>
      </p:sp>
      <p:sp>
        <p:nvSpPr>
          <p:cNvPr id="102" name="Google Shape;102;p3"/>
          <p:cNvSpPr txBox="1"/>
          <p:nvPr>
            <p:ph idx="1" type="body"/>
          </p:nvPr>
        </p:nvSpPr>
        <p:spPr>
          <a:xfrm>
            <a:off x="167288" y="769734"/>
            <a:ext cx="8486057" cy="3482597"/>
          </a:xfrm>
          <a:prstGeom prst="rect">
            <a:avLst/>
          </a:prstGeom>
          <a:noFill/>
          <a:ln>
            <a:noFill/>
          </a:ln>
        </p:spPr>
        <p:txBody>
          <a:bodyPr anchorCtr="0" anchor="t" bIns="0" lIns="0" spcFirstLastPara="1" rIns="0" wrap="square" tIns="0">
            <a:noAutofit/>
          </a:bodyPr>
          <a:lstStyle/>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Self driving cars : Automatic driving is one of the biggest challenges and if we can properly caption the scene around the car, it can give a boost to the self driving system.</a:t>
            </a:r>
            <a:endParaRPr>
              <a:latin typeface="Times New Roman"/>
              <a:ea typeface="Times New Roman"/>
              <a:cs typeface="Times New Roman"/>
              <a:sym typeface="Times New Roman"/>
            </a:endParaRPr>
          </a:p>
          <a:p>
            <a:pPr indent="0" lvl="0" marL="457200" rtl="0" algn="l">
              <a:lnSpc>
                <a:spcPct val="120000"/>
              </a:lnSpc>
              <a:spcBef>
                <a:spcPts val="0"/>
              </a:spcBef>
              <a:spcAft>
                <a:spcPts val="0"/>
              </a:spcAft>
              <a:buSzPts val="2400"/>
              <a:buNone/>
            </a:pPr>
            <a:r>
              <a:t/>
            </a:r>
            <a:endParaRPr>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CCTV cameras are everywhere today, but along with viewing the world, if we can also generate relevant captions, then we can raise alarms as soon as there is some malicious activity going on somewhere. </a:t>
            </a:r>
            <a:endParaRPr sz="2000">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t/>
            </a:r>
            <a:endParaRPr sz="2000">
              <a:latin typeface="Times New Roman"/>
              <a:ea typeface="Times New Roman"/>
              <a:cs typeface="Times New Roman"/>
              <a:sym typeface="Times New Roman"/>
            </a:endParaRPr>
          </a:p>
          <a:p>
            <a:pPr indent="0" lvl="0" marL="76200" rtl="0" algn="l">
              <a:lnSpc>
                <a:spcPct val="120000"/>
              </a:lnSpc>
              <a:spcBef>
                <a:spcPts val="0"/>
              </a:spcBef>
              <a:spcAft>
                <a:spcPts val="0"/>
              </a:spcAft>
              <a:buSzPts val="2400"/>
              <a:buNone/>
            </a:pPr>
            <a:r>
              <a:t/>
            </a:r>
            <a:endParaRPr sz="2000"/>
          </a:p>
          <a:p>
            <a:pPr indent="0" lvl="0" marL="76200" rtl="0" algn="l">
              <a:lnSpc>
                <a:spcPct val="120000"/>
              </a:lnSpc>
              <a:spcBef>
                <a:spcPts val="0"/>
              </a:spcBef>
              <a:spcAft>
                <a:spcPts val="0"/>
              </a:spcAft>
              <a:buSzPts val="2400"/>
              <a:buNone/>
            </a:pPr>
            <a:r>
              <a:t/>
            </a:r>
            <a:endParaRPr/>
          </a:p>
        </p:txBody>
      </p:sp>
      <p:sp>
        <p:nvSpPr>
          <p:cNvPr id="103" name="Google Shape;103;p3"/>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308259" y="-160726"/>
            <a:ext cx="7497300" cy="861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accent1"/>
              </a:buClr>
              <a:buSzPts val="4200"/>
              <a:buFont typeface="Palatino Linotype"/>
              <a:buNone/>
            </a:pPr>
            <a:r>
              <a:rPr lang="en-IN" sz="6100">
                <a:solidFill>
                  <a:schemeClr val="accent1"/>
                </a:solidFill>
                <a:latin typeface="Times New Roman"/>
                <a:ea typeface="Times New Roman"/>
                <a:cs typeface="Times New Roman"/>
                <a:sym typeface="Times New Roman"/>
              </a:rPr>
              <a:t>Datasets</a:t>
            </a:r>
            <a:endParaRPr sz="6100">
              <a:solidFill>
                <a:schemeClr val="accent1"/>
              </a:solidFill>
              <a:latin typeface="Times New Roman"/>
              <a:ea typeface="Times New Roman"/>
              <a:cs typeface="Times New Roman"/>
              <a:sym typeface="Times New Roman"/>
            </a:endParaRPr>
          </a:p>
        </p:txBody>
      </p:sp>
      <p:sp>
        <p:nvSpPr>
          <p:cNvPr id="109" name="Google Shape;109;p4"/>
          <p:cNvSpPr txBox="1"/>
          <p:nvPr>
            <p:ph idx="1" type="body"/>
          </p:nvPr>
        </p:nvSpPr>
        <p:spPr>
          <a:xfrm>
            <a:off x="186850" y="700275"/>
            <a:ext cx="7618800" cy="41994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2400"/>
              <a:buNone/>
            </a:pPr>
            <a:r>
              <a:rPr b="1" lang="en-IN" sz="1600">
                <a:latin typeface="Times New Roman"/>
                <a:ea typeface="Times New Roman"/>
                <a:cs typeface="Times New Roman"/>
                <a:sym typeface="Times New Roman"/>
              </a:rPr>
              <a:t>Dataset: Flicker 8k dataset </a:t>
            </a:r>
            <a:r>
              <a:rPr lang="en-IN" sz="1600" u="sng">
                <a:solidFill>
                  <a:schemeClr val="hlink"/>
                </a:solidFill>
                <a:hlinkClick r:id="rId3"/>
              </a:rPr>
              <a:t>https://www.kaggle.com/adityajn105/flickr8k/activity</a:t>
            </a:r>
            <a:endParaRPr sz="1600" u="sng">
              <a:solidFill>
                <a:schemeClr val="hlink"/>
              </a:solidFill>
            </a:endParaRPr>
          </a:p>
          <a:p>
            <a:pPr indent="0" lvl="0" marL="0" rtl="0" algn="l">
              <a:lnSpc>
                <a:spcPct val="120000"/>
              </a:lnSpc>
              <a:spcBef>
                <a:spcPts val="0"/>
              </a:spcBef>
              <a:spcAft>
                <a:spcPts val="0"/>
              </a:spcAft>
              <a:buSzPts val="2400"/>
              <a:buNone/>
            </a:pPr>
            <a:r>
              <a:t/>
            </a:r>
            <a:endParaRPr b="1" sz="1600">
              <a:latin typeface="Times New Roman"/>
              <a:ea typeface="Times New Roman"/>
              <a:cs typeface="Times New Roman"/>
              <a:sym typeface="Times New Roman"/>
            </a:endParaRPr>
          </a:p>
          <a:p>
            <a:pPr indent="0" lvl="0" marL="0" rtl="0" algn="just">
              <a:lnSpc>
                <a:spcPct val="120000"/>
              </a:lnSpc>
              <a:spcBef>
                <a:spcPts val="0"/>
              </a:spcBef>
              <a:spcAft>
                <a:spcPts val="0"/>
              </a:spcAft>
              <a:buSzPts val="2400"/>
              <a:buNone/>
            </a:pPr>
            <a:r>
              <a:rPr lang="en-IN" sz="1600">
                <a:solidFill>
                  <a:srgbClr val="292929"/>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lnSpc>
                <a:spcPct val="120000"/>
              </a:lnSpc>
              <a:spcBef>
                <a:spcPts val="0"/>
              </a:spcBef>
              <a:spcAft>
                <a:spcPts val="0"/>
              </a:spcAft>
              <a:buSzPts val="2400"/>
              <a:buNone/>
            </a:pPr>
            <a:r>
              <a:rPr lang="en-IN" sz="1200">
                <a:solidFill>
                  <a:srgbClr val="292929"/>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lnSpc>
                <a:spcPct val="120000"/>
              </a:lnSpc>
              <a:spcBef>
                <a:spcPts val="0"/>
              </a:spcBef>
              <a:spcAft>
                <a:spcPts val="0"/>
              </a:spcAft>
              <a:buSzPts val="2400"/>
              <a:buNone/>
            </a:pPr>
            <a:r>
              <a:rPr lang="en-IN" sz="1200">
                <a:solidFill>
                  <a:srgbClr val="292929"/>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rPr lang="en-IN" sz="1800">
                <a:solidFill>
                  <a:srgbClr val="292929"/>
                </a:solidFill>
                <a:latin typeface="Times New Roman"/>
                <a:ea typeface="Times New Roman"/>
                <a:cs typeface="Times New Roman"/>
                <a:sym typeface="Times New Roman"/>
              </a:rPr>
              <a:t>  </a:t>
            </a:r>
            <a:endParaRPr i="0" sz="1800">
              <a:solidFill>
                <a:srgbClr val="292929"/>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t/>
            </a:r>
            <a:endParaRPr i="0" sz="1800">
              <a:solidFill>
                <a:srgbClr val="292929"/>
              </a:solidFill>
              <a:latin typeface="Times New Roman"/>
              <a:ea typeface="Times New Roman"/>
              <a:cs typeface="Times New Roman"/>
              <a:sym typeface="Times New Roman"/>
            </a:endParaRPr>
          </a:p>
          <a:p>
            <a:pPr indent="-228600" lvl="0" marL="457200" rtl="0" algn="l">
              <a:lnSpc>
                <a:spcPct val="120000"/>
              </a:lnSpc>
              <a:spcBef>
                <a:spcPts val="0"/>
              </a:spcBef>
              <a:spcAft>
                <a:spcPts val="0"/>
              </a:spcAft>
              <a:buSzPts val="2400"/>
              <a:buFont typeface="Arial"/>
              <a:buNone/>
            </a:pPr>
            <a:r>
              <a:t/>
            </a:r>
            <a:endParaRPr i="0" sz="2000">
              <a:solidFill>
                <a:srgbClr val="292929"/>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2400"/>
              <a:buNone/>
            </a:pPr>
            <a:r>
              <a:t/>
            </a:r>
            <a:endParaRPr i="0" sz="1800">
              <a:solidFill>
                <a:srgbClr val="292929"/>
              </a:solidFill>
              <a:latin typeface="Times New Roman"/>
              <a:ea typeface="Times New Roman"/>
              <a:cs typeface="Times New Roman"/>
              <a:sym typeface="Times New Roman"/>
            </a:endParaRPr>
          </a:p>
          <a:p>
            <a:pPr indent="0" lvl="0" marL="0" rtl="0" algn="l">
              <a:lnSpc>
                <a:spcPct val="120000"/>
              </a:lnSpc>
              <a:spcBef>
                <a:spcPts val="600"/>
              </a:spcBef>
              <a:spcAft>
                <a:spcPts val="0"/>
              </a:spcAft>
              <a:buSzPts val="2400"/>
              <a:buNone/>
            </a:pPr>
            <a:r>
              <a:t/>
            </a:r>
            <a:endParaRPr i="0" sz="1800">
              <a:solidFill>
                <a:srgbClr val="292929"/>
              </a:solidFill>
              <a:latin typeface="Times New Roman"/>
              <a:ea typeface="Times New Roman"/>
              <a:cs typeface="Times New Roman"/>
              <a:sym typeface="Times New Roman"/>
            </a:endParaRPr>
          </a:p>
          <a:p>
            <a:pPr indent="0" lvl="0" marL="0" rtl="0" algn="l">
              <a:lnSpc>
                <a:spcPct val="120000"/>
              </a:lnSpc>
              <a:spcBef>
                <a:spcPts val="600"/>
              </a:spcBef>
              <a:spcAft>
                <a:spcPts val="0"/>
              </a:spcAft>
              <a:buSzPts val="2400"/>
              <a:buNone/>
            </a:pPr>
            <a:r>
              <a:t/>
            </a:r>
            <a:endParaRPr sz="2400">
              <a:latin typeface="Times New Roman"/>
              <a:ea typeface="Times New Roman"/>
              <a:cs typeface="Times New Roman"/>
              <a:sym typeface="Times New Roman"/>
            </a:endParaRPr>
          </a:p>
          <a:p>
            <a:pPr indent="0" lvl="0" marL="0" rtl="0" algn="l">
              <a:lnSpc>
                <a:spcPct val="120000"/>
              </a:lnSpc>
              <a:spcBef>
                <a:spcPts val="600"/>
              </a:spcBef>
              <a:spcAft>
                <a:spcPts val="0"/>
              </a:spcAft>
              <a:buSzPts val="2400"/>
              <a:buNone/>
            </a:pPr>
            <a:r>
              <a:t/>
            </a:r>
            <a:endParaRPr sz="2400">
              <a:latin typeface="Times New Roman"/>
              <a:ea typeface="Times New Roman"/>
              <a:cs typeface="Times New Roman"/>
              <a:sym typeface="Times New Roman"/>
            </a:endParaRPr>
          </a:p>
          <a:p>
            <a:pPr indent="0" lvl="0" marL="0" rtl="0" algn="l">
              <a:lnSpc>
                <a:spcPct val="120000"/>
              </a:lnSpc>
              <a:spcBef>
                <a:spcPts val="600"/>
              </a:spcBef>
              <a:spcAft>
                <a:spcPts val="600"/>
              </a:spcAft>
              <a:buSzPts val="2400"/>
              <a:buNone/>
            </a:pPr>
            <a:r>
              <a:t/>
            </a:r>
            <a:endParaRPr sz="2400">
              <a:latin typeface="Times New Roman"/>
              <a:ea typeface="Times New Roman"/>
              <a:cs typeface="Times New Roman"/>
              <a:sym typeface="Times New Roman"/>
            </a:endParaRPr>
          </a:p>
        </p:txBody>
      </p:sp>
      <p:sp>
        <p:nvSpPr>
          <p:cNvPr id="110" name="Google Shape;110;p4"/>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accent1"/>
              </a:buClr>
              <a:buSzPts val="2100"/>
              <a:buFont typeface="Palatino Linotype"/>
              <a:buNone/>
            </a:pPr>
            <a:fld id="{00000000-1234-1234-1234-123412341234}" type="slidenum">
              <a:rPr lang="en-IN"/>
              <a:t>‹#›</a:t>
            </a:fld>
            <a:endParaRPr/>
          </a:p>
        </p:txBody>
      </p:sp>
      <p:pic>
        <p:nvPicPr>
          <p:cNvPr id="111" name="Google Shape;111;p4"/>
          <p:cNvPicPr preferRelativeResize="0"/>
          <p:nvPr/>
        </p:nvPicPr>
        <p:blipFill rotWithShape="1">
          <a:blip r:embed="rId4">
            <a:alphaModFix/>
          </a:blip>
          <a:srcRect b="0" l="0" r="0" t="0"/>
          <a:stretch/>
        </p:blipFill>
        <p:spPr>
          <a:xfrm>
            <a:off x="186850" y="2281764"/>
            <a:ext cx="3737516" cy="2691011"/>
          </a:xfrm>
          <a:prstGeom prst="rect">
            <a:avLst/>
          </a:prstGeom>
          <a:noFill/>
          <a:ln>
            <a:noFill/>
          </a:ln>
        </p:spPr>
      </p:pic>
      <p:pic>
        <p:nvPicPr>
          <p:cNvPr id="112" name="Google Shape;112;p4"/>
          <p:cNvPicPr preferRelativeResize="0"/>
          <p:nvPr/>
        </p:nvPicPr>
        <p:blipFill rotWithShape="1">
          <a:blip r:embed="rId5">
            <a:alphaModFix/>
          </a:blip>
          <a:srcRect b="0" l="0" r="0" t="0"/>
          <a:stretch/>
        </p:blipFill>
        <p:spPr>
          <a:xfrm>
            <a:off x="3915889" y="2434093"/>
            <a:ext cx="4636475" cy="2386361"/>
          </a:xfrm>
          <a:prstGeom prst="rect">
            <a:avLst/>
          </a:prstGeom>
          <a:noFill/>
          <a:ln>
            <a:noFill/>
          </a:ln>
        </p:spPr>
      </p:pic>
      <p:sp>
        <p:nvSpPr>
          <p:cNvPr id="113" name="Google Shape;113;p4"/>
          <p:cNvSpPr txBox="1"/>
          <p:nvPr/>
        </p:nvSpPr>
        <p:spPr>
          <a:xfrm>
            <a:off x="101500" y="1155600"/>
            <a:ext cx="6497100" cy="9111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20000"/>
              </a:lnSpc>
              <a:spcBef>
                <a:spcPts val="0"/>
              </a:spcBef>
              <a:spcAft>
                <a:spcPts val="0"/>
              </a:spcAft>
              <a:buClr>
                <a:srgbClr val="000000"/>
              </a:buClr>
              <a:buSzPts val="1400"/>
              <a:buFont typeface="Palatino Linotype"/>
              <a:buChar char="●"/>
            </a:pPr>
            <a:r>
              <a:rPr b="0" i="0" lang="en-IN" sz="1200" u="none" cap="none" strike="noStrike">
                <a:solidFill>
                  <a:srgbClr val="292929"/>
                </a:solidFill>
                <a:latin typeface="Times New Roman"/>
                <a:ea typeface="Times New Roman"/>
                <a:cs typeface="Times New Roman"/>
                <a:sym typeface="Times New Roman"/>
              </a:rPr>
              <a:t>This Dataset has 8000 images and each image has 5 captions.</a:t>
            </a:r>
            <a:endParaRPr b="0" i="0" sz="1200" u="none" cap="none" strike="noStrike">
              <a:solidFill>
                <a:srgbClr val="292929"/>
              </a:solidFill>
              <a:latin typeface="Times New Roman"/>
              <a:ea typeface="Times New Roman"/>
              <a:cs typeface="Times New Roman"/>
              <a:sym typeface="Times New Roman"/>
            </a:endParaRPr>
          </a:p>
          <a:p>
            <a:pPr indent="-304800" lvl="0" marL="457200" marR="0" rtl="0" algn="just">
              <a:lnSpc>
                <a:spcPct val="120000"/>
              </a:lnSpc>
              <a:spcBef>
                <a:spcPts val="0"/>
              </a:spcBef>
              <a:spcAft>
                <a:spcPts val="0"/>
              </a:spcAft>
              <a:buClr>
                <a:srgbClr val="292929"/>
              </a:buClr>
              <a:buSzPts val="1200"/>
              <a:buFont typeface="Times New Roman"/>
              <a:buChar char="●"/>
            </a:pPr>
            <a:r>
              <a:rPr b="0" i="0" lang="en-IN" sz="1200" u="none" cap="none" strike="noStrike">
                <a:solidFill>
                  <a:srgbClr val="292929"/>
                </a:solidFill>
                <a:latin typeface="Times New Roman"/>
                <a:ea typeface="Times New Roman"/>
                <a:cs typeface="Times New Roman"/>
                <a:sym typeface="Times New Roman"/>
              </a:rPr>
              <a:t>We will use 1600 images and their captions.</a:t>
            </a:r>
            <a:endParaRPr b="0" i="0" sz="1200" u="none" cap="none" strike="noStrike">
              <a:solidFill>
                <a:srgbClr val="292929"/>
              </a:solidFill>
              <a:latin typeface="Times New Roman"/>
              <a:ea typeface="Times New Roman"/>
              <a:cs typeface="Times New Roman"/>
              <a:sym typeface="Times New Roman"/>
            </a:endParaRPr>
          </a:p>
          <a:p>
            <a:pPr indent="-304800" lvl="0" marL="457200" marR="0" rtl="0" algn="just">
              <a:lnSpc>
                <a:spcPct val="120000"/>
              </a:lnSpc>
              <a:spcBef>
                <a:spcPts val="0"/>
              </a:spcBef>
              <a:spcAft>
                <a:spcPts val="0"/>
              </a:spcAft>
              <a:buClr>
                <a:srgbClr val="292929"/>
              </a:buClr>
              <a:buSzPts val="1200"/>
              <a:buFont typeface="Times New Roman"/>
              <a:buChar char="●"/>
            </a:pPr>
            <a:r>
              <a:rPr b="0" i="0" lang="en-IN" sz="1200" u="none" cap="none" strike="noStrike">
                <a:solidFill>
                  <a:srgbClr val="292929"/>
                </a:solidFill>
                <a:latin typeface="Times New Roman"/>
                <a:ea typeface="Times New Roman"/>
                <a:cs typeface="Times New Roman"/>
                <a:sym typeface="Times New Roman"/>
              </a:rPr>
              <a:t>Image and its captions present in dataset</a:t>
            </a:r>
            <a:r>
              <a:rPr b="0" i="0" lang="en-IN" sz="1600" u="none" cap="none" strike="noStrike">
                <a:solidFill>
                  <a:srgbClr val="292929"/>
                </a:solidFill>
                <a:latin typeface="Times New Roman"/>
                <a:ea typeface="Times New Roman"/>
                <a:cs typeface="Times New Roman"/>
                <a:sym typeface="Times New Roman"/>
              </a:rPr>
              <a:t>:</a:t>
            </a:r>
            <a:endParaRPr b="0" i="0" sz="1200" u="none" cap="none" strike="noStrike">
              <a:solidFill>
                <a:srgbClr val="29292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93288" y="1"/>
            <a:ext cx="7616362" cy="631902"/>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600">
                <a:solidFill>
                  <a:schemeClr val="accent1"/>
                </a:solidFill>
              </a:rPr>
              <a:t>Preprocessing Images</a:t>
            </a:r>
            <a:endParaRPr sz="3600">
              <a:solidFill>
                <a:schemeClr val="accent1"/>
              </a:solidFill>
            </a:endParaRPr>
          </a:p>
        </p:txBody>
      </p:sp>
      <p:sp>
        <p:nvSpPr>
          <p:cNvPr id="119" name="Google Shape;119;p5"/>
          <p:cNvSpPr txBox="1"/>
          <p:nvPr>
            <p:ph idx="1" type="body"/>
          </p:nvPr>
        </p:nvSpPr>
        <p:spPr>
          <a:xfrm>
            <a:off x="278801" y="881247"/>
            <a:ext cx="7616362" cy="2833800"/>
          </a:xfrm>
          <a:prstGeom prst="rect">
            <a:avLst/>
          </a:prstGeom>
          <a:noFill/>
          <a:ln>
            <a:noFill/>
          </a:ln>
        </p:spPr>
        <p:txBody>
          <a:bodyPr anchorCtr="0" anchor="t" bIns="0" lIns="0" spcFirstLastPara="1" rIns="0" wrap="square" tIns="0">
            <a:noAutofit/>
          </a:bodyPr>
          <a:lstStyle/>
          <a:p>
            <a:pPr indent="-381000" lvl="0" marL="457200" rtl="0" algn="l">
              <a:lnSpc>
                <a:spcPct val="120000"/>
              </a:lnSpc>
              <a:spcBef>
                <a:spcPts val="0"/>
              </a:spcBef>
              <a:spcAft>
                <a:spcPts val="0"/>
              </a:spcAft>
              <a:buSzPts val="2400"/>
              <a:buFont typeface="Times New Roman"/>
              <a:buChar char="●"/>
            </a:pPr>
            <a:r>
              <a:rPr lang="en-IN">
                <a:latin typeface="Times New Roman"/>
                <a:ea typeface="Times New Roman"/>
                <a:cs typeface="Times New Roman"/>
                <a:sym typeface="Times New Roman"/>
              </a:rPr>
              <a:t>All the images are converted to vector of features.</a:t>
            </a:r>
            <a:endParaRPr>
              <a:latin typeface="Times New Roman"/>
              <a:ea typeface="Times New Roman"/>
              <a:cs typeface="Times New Roman"/>
              <a:sym typeface="Times New Roman"/>
            </a:endParaRPr>
          </a:p>
          <a:p>
            <a:pPr indent="-381000" lvl="0" marL="457200" rtl="0" algn="l">
              <a:lnSpc>
                <a:spcPct val="120000"/>
              </a:lnSpc>
              <a:spcBef>
                <a:spcPts val="0"/>
              </a:spcBef>
              <a:spcAft>
                <a:spcPts val="0"/>
              </a:spcAft>
              <a:buSzPts val="2400"/>
              <a:buFont typeface="Times New Roman"/>
              <a:buChar char="●"/>
            </a:pPr>
            <a:r>
              <a:rPr lang="en-IN">
                <a:latin typeface="Times New Roman"/>
                <a:ea typeface="Times New Roman"/>
                <a:cs typeface="Times New Roman"/>
                <a:sym typeface="Times New Roman"/>
              </a:rPr>
              <a:t>Resnet50 is used as feature extractor which has total 50 layers.</a:t>
            </a:r>
            <a:endParaRPr>
              <a:latin typeface="Times New Roman"/>
              <a:ea typeface="Times New Roman"/>
              <a:cs typeface="Times New Roman"/>
              <a:sym typeface="Times New Roman"/>
            </a:endParaRPr>
          </a:p>
          <a:p>
            <a:pPr indent="-381000" lvl="0" marL="457200" rtl="0" algn="l">
              <a:lnSpc>
                <a:spcPct val="120000"/>
              </a:lnSpc>
              <a:spcBef>
                <a:spcPts val="0"/>
              </a:spcBef>
              <a:spcAft>
                <a:spcPts val="0"/>
              </a:spcAft>
              <a:buSzPts val="2400"/>
              <a:buFont typeface="Times New Roman"/>
              <a:buChar char="●"/>
            </a:pPr>
            <a:r>
              <a:rPr lang="en-IN"/>
              <a:t>We will use last second layer of Resnet which is vector of size 2048.</a:t>
            </a:r>
            <a:endParaRPr/>
          </a:p>
          <a:p>
            <a:pPr indent="-228600" lvl="0" marL="457200" rtl="0" algn="l">
              <a:lnSpc>
                <a:spcPct val="120000"/>
              </a:lnSpc>
              <a:spcBef>
                <a:spcPts val="0"/>
              </a:spcBef>
              <a:spcAft>
                <a:spcPts val="0"/>
              </a:spcAft>
              <a:buSzPts val="2400"/>
              <a:buFont typeface="Times New Roman"/>
              <a:buNone/>
            </a:pPr>
            <a:r>
              <a:t/>
            </a:r>
            <a:endParaRPr>
              <a:latin typeface="Times New Roman"/>
              <a:ea typeface="Times New Roman"/>
              <a:cs typeface="Times New Roman"/>
              <a:sym typeface="Times New Roman"/>
            </a:endParaRPr>
          </a:p>
          <a:p>
            <a:pPr indent="-381000" lvl="0" marL="457200" rtl="0" algn="l">
              <a:lnSpc>
                <a:spcPct val="120000"/>
              </a:lnSpc>
              <a:spcBef>
                <a:spcPts val="0"/>
              </a:spcBef>
              <a:spcAft>
                <a:spcPts val="0"/>
              </a:spcAft>
              <a:buSzPts val="2400"/>
              <a:buFont typeface="Times New Roman"/>
              <a:buChar char="●"/>
            </a:pPr>
            <a:r>
              <a:rPr lang="en-IN">
                <a:latin typeface="Times New Roman"/>
                <a:ea typeface="Times New Roman"/>
                <a:cs typeface="Times New Roman"/>
                <a:sym typeface="Times New Roman"/>
              </a:rPr>
              <a:t>We will use last second layer of Resnet which is vector of size 2048.</a:t>
            </a:r>
            <a:endParaRPr>
              <a:latin typeface="Times New Roman"/>
              <a:ea typeface="Times New Roman"/>
              <a:cs typeface="Times New Roman"/>
              <a:sym typeface="Times New Roman"/>
            </a:endParaRPr>
          </a:p>
          <a:p>
            <a:pPr indent="-228600" lvl="0" marL="457200" rtl="0" algn="l">
              <a:lnSpc>
                <a:spcPct val="120000"/>
              </a:lnSpc>
              <a:spcBef>
                <a:spcPts val="0"/>
              </a:spcBef>
              <a:spcAft>
                <a:spcPts val="0"/>
              </a:spcAft>
              <a:buSzPts val="2400"/>
              <a:buFont typeface="Times New Roman"/>
              <a:buNone/>
            </a:pPr>
            <a:r>
              <a:t/>
            </a:r>
            <a:endParaRPr>
              <a:latin typeface="Times New Roman"/>
              <a:ea typeface="Times New Roman"/>
              <a:cs typeface="Times New Roman"/>
              <a:sym typeface="Times New Roman"/>
            </a:endParaRPr>
          </a:p>
          <a:p>
            <a:pPr indent="-228600" lvl="0" marL="457200" rtl="0" algn="l">
              <a:lnSpc>
                <a:spcPct val="120000"/>
              </a:lnSpc>
              <a:spcBef>
                <a:spcPts val="0"/>
              </a:spcBef>
              <a:spcAft>
                <a:spcPts val="0"/>
              </a:spcAft>
              <a:buSzPts val="2400"/>
              <a:buFont typeface="Times New Roman"/>
              <a:buNone/>
            </a:pPr>
            <a:r>
              <a:t/>
            </a:r>
            <a:endParaRPr>
              <a:latin typeface="Times New Roman"/>
              <a:ea typeface="Times New Roman"/>
              <a:cs typeface="Times New Roman"/>
              <a:sym typeface="Times New Roman"/>
            </a:endParaRPr>
          </a:p>
        </p:txBody>
      </p:sp>
      <p:sp>
        <p:nvSpPr>
          <p:cNvPr id="120" name="Google Shape;120;p5"/>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accent1"/>
              </a:buClr>
              <a:buSzPts val="2100"/>
              <a:buFont typeface="Palatino Linotype"/>
              <a:buNone/>
            </a:pPr>
            <a:fld id="{00000000-1234-1234-1234-123412341234}" type="slidenum">
              <a:rPr lang="en-IN"/>
              <a:t>‹#›</a:t>
            </a:fld>
            <a:endParaRPr/>
          </a:p>
        </p:txBody>
      </p:sp>
      <p:pic>
        <p:nvPicPr>
          <p:cNvPr id="121" name="Google Shape;121;p5"/>
          <p:cNvPicPr preferRelativeResize="0"/>
          <p:nvPr/>
        </p:nvPicPr>
        <p:blipFill rotWithShape="1">
          <a:blip r:embed="rId3">
            <a:alphaModFix/>
          </a:blip>
          <a:srcRect b="27938" l="1399" r="-1398" t="-27938"/>
          <a:stretch/>
        </p:blipFill>
        <p:spPr>
          <a:xfrm>
            <a:off x="278800" y="1593700"/>
            <a:ext cx="6813601" cy="283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1170899" y="84763"/>
            <a:ext cx="6475200" cy="5937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4200"/>
              <a:buFont typeface="Palatino Linotype"/>
              <a:buNone/>
            </a:pPr>
            <a:r>
              <a:rPr b="1" lang="en-IN" sz="2800">
                <a:solidFill>
                  <a:srgbClr val="FF0000"/>
                </a:solidFill>
              </a:rPr>
              <a:t>Preprocessed Image Feature Dictionary</a:t>
            </a:r>
            <a:endParaRPr/>
          </a:p>
        </p:txBody>
      </p:sp>
      <p:sp>
        <p:nvSpPr>
          <p:cNvPr id="127" name="Google Shape;127;p6"/>
          <p:cNvSpPr txBox="1"/>
          <p:nvPr>
            <p:ph idx="1" type="body"/>
          </p:nvPr>
        </p:nvSpPr>
        <p:spPr>
          <a:xfrm>
            <a:off x="1334450" y="1513149"/>
            <a:ext cx="6475200" cy="2833800"/>
          </a:xfrm>
          <a:prstGeom prst="rect">
            <a:avLst/>
          </a:prstGeom>
          <a:noFill/>
          <a:ln>
            <a:noFill/>
          </a:ln>
        </p:spPr>
        <p:txBody>
          <a:bodyPr anchorCtr="0" anchor="t" bIns="0" lIns="0" spcFirstLastPara="1" rIns="0" wrap="square" tIns="0">
            <a:noAutofit/>
          </a:bodyPr>
          <a:lstStyle/>
          <a:p>
            <a:pPr indent="-228600" lvl="0" marL="457200" rtl="0" algn="l">
              <a:lnSpc>
                <a:spcPct val="120000"/>
              </a:lnSpc>
              <a:spcBef>
                <a:spcPts val="0"/>
              </a:spcBef>
              <a:spcAft>
                <a:spcPts val="0"/>
              </a:spcAft>
              <a:buSzPts val="2400"/>
              <a:buNone/>
            </a:pPr>
            <a:r>
              <a:t/>
            </a:r>
            <a:endParaRPr/>
          </a:p>
        </p:txBody>
      </p:sp>
      <p:sp>
        <p:nvSpPr>
          <p:cNvPr id="128" name="Google Shape;128;p6"/>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pic>
        <p:nvPicPr>
          <p:cNvPr id="129" name="Google Shape;129;p6"/>
          <p:cNvPicPr preferRelativeResize="0"/>
          <p:nvPr/>
        </p:nvPicPr>
        <p:blipFill rotWithShape="1">
          <a:blip r:embed="rId3">
            <a:alphaModFix/>
          </a:blip>
          <a:srcRect b="0" l="0" r="0" t="0"/>
          <a:stretch/>
        </p:blipFill>
        <p:spPr>
          <a:xfrm>
            <a:off x="341971" y="877230"/>
            <a:ext cx="8095785" cy="36775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717224" y="0"/>
            <a:ext cx="76209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4200"/>
              <a:buFont typeface="Palatino Linotype"/>
              <a:buNone/>
            </a:pPr>
            <a:r>
              <a:rPr b="1" lang="en-IN" sz="3600">
                <a:solidFill>
                  <a:schemeClr val="accent1"/>
                </a:solidFill>
                <a:latin typeface="Times New Roman"/>
                <a:ea typeface="Times New Roman"/>
                <a:cs typeface="Times New Roman"/>
                <a:sym typeface="Times New Roman"/>
              </a:rPr>
              <a:t>Preprocessing Text</a:t>
            </a:r>
            <a:endParaRPr b="1" sz="3600">
              <a:solidFill>
                <a:schemeClr val="accent1"/>
              </a:solidFill>
              <a:latin typeface="Times New Roman"/>
              <a:ea typeface="Times New Roman"/>
              <a:cs typeface="Times New Roman"/>
              <a:sym typeface="Times New Roman"/>
            </a:endParaRPr>
          </a:p>
        </p:txBody>
      </p:sp>
      <p:sp>
        <p:nvSpPr>
          <p:cNvPr id="135" name="Google Shape;135;p7"/>
          <p:cNvSpPr txBox="1"/>
          <p:nvPr>
            <p:ph idx="1" type="body"/>
          </p:nvPr>
        </p:nvSpPr>
        <p:spPr>
          <a:xfrm>
            <a:off x="519109" y="670560"/>
            <a:ext cx="8434067" cy="3764280"/>
          </a:xfrm>
          <a:prstGeom prst="rect">
            <a:avLst/>
          </a:prstGeom>
          <a:noFill/>
          <a:ln>
            <a:noFill/>
          </a:ln>
        </p:spPr>
        <p:txBody>
          <a:bodyPr anchorCtr="0" anchor="t" bIns="0" lIns="0" spcFirstLastPara="1" rIns="0" wrap="square" tIns="0">
            <a:noAutofit/>
          </a:bodyPr>
          <a:lstStyle/>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Captions Dictionary is made which contain image name as key and all 5 captions as value</a:t>
            </a:r>
            <a:endParaRPr>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Data Cleaning is done in captions which removes single letter words and punctuations.</a:t>
            </a:r>
            <a:endParaRPr>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Vocabulary count is done which will count number of times a word is occurring in captions and store it into dictionary.</a:t>
            </a:r>
            <a:endParaRPr>
              <a:latin typeface="Times New Roman"/>
              <a:ea typeface="Times New Roman"/>
              <a:cs typeface="Times New Roman"/>
              <a:sym typeface="Times New Roman"/>
            </a:endParaRPr>
          </a:p>
          <a:p>
            <a:pPr indent="-355600" lvl="0" marL="457200" rtl="0" algn="l">
              <a:lnSpc>
                <a:spcPct val="12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Based on the Vocabulary and their count , all 5 captions of images are changed from text to digits where each word of caption is changed to digit in caption dictionary.</a:t>
            </a:r>
            <a:endParaRPr sz="2000">
              <a:latin typeface="Times New Roman"/>
              <a:ea typeface="Times New Roman"/>
              <a:cs typeface="Times New Roman"/>
              <a:sym typeface="Times New Roman"/>
            </a:endParaRPr>
          </a:p>
        </p:txBody>
      </p:sp>
      <p:sp>
        <p:nvSpPr>
          <p:cNvPr id="136" name="Google Shape;136;p7"/>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accent1"/>
              </a:buClr>
              <a:buSzPts val="2100"/>
              <a:buFont typeface="Palatino Linotype"/>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1022215" y="69895"/>
            <a:ext cx="6475200" cy="5937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4200"/>
              <a:buFont typeface="Palatino Linotype"/>
              <a:buNone/>
            </a:pPr>
            <a:r>
              <a:rPr b="1" lang="en-IN" sz="3200">
                <a:solidFill>
                  <a:srgbClr val="FF0000"/>
                </a:solidFill>
              </a:rPr>
              <a:t>Preprecessed Captions Dictionary</a:t>
            </a:r>
            <a:endParaRPr/>
          </a:p>
        </p:txBody>
      </p:sp>
      <p:sp>
        <p:nvSpPr>
          <p:cNvPr id="142" name="Google Shape;142;p8"/>
          <p:cNvSpPr txBox="1"/>
          <p:nvPr>
            <p:ph idx="1" type="body"/>
          </p:nvPr>
        </p:nvSpPr>
        <p:spPr>
          <a:xfrm>
            <a:off x="895835" y="858944"/>
            <a:ext cx="6475200" cy="2833800"/>
          </a:xfrm>
          <a:prstGeom prst="rect">
            <a:avLst/>
          </a:prstGeom>
          <a:noFill/>
          <a:ln>
            <a:noFill/>
          </a:ln>
        </p:spPr>
        <p:txBody>
          <a:bodyPr anchorCtr="0" anchor="t" bIns="0" lIns="0" spcFirstLastPara="1" rIns="0" wrap="square" tIns="0">
            <a:noAutofit/>
          </a:bodyPr>
          <a:lstStyle/>
          <a:p>
            <a:pPr indent="0" lvl="0" marL="76200" rtl="0" algn="l">
              <a:lnSpc>
                <a:spcPct val="120000"/>
              </a:lnSpc>
              <a:spcBef>
                <a:spcPts val="0"/>
              </a:spcBef>
              <a:spcAft>
                <a:spcPts val="0"/>
              </a:spcAft>
              <a:buSzPts val="2400"/>
              <a:buNone/>
            </a:pPr>
            <a:r>
              <a:t/>
            </a:r>
            <a:endParaRPr/>
          </a:p>
        </p:txBody>
      </p:sp>
      <p:sp>
        <p:nvSpPr>
          <p:cNvPr id="143" name="Google Shape;143;p8"/>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2100"/>
              <a:buNone/>
            </a:pPr>
            <a:fld id="{00000000-1234-1234-1234-123412341234}" type="slidenum">
              <a:rPr lang="en-IN"/>
              <a:t>‹#›</a:t>
            </a:fld>
            <a:endParaRPr/>
          </a:p>
        </p:txBody>
      </p:sp>
      <p:pic>
        <p:nvPicPr>
          <p:cNvPr id="144" name="Google Shape;144;p8"/>
          <p:cNvPicPr preferRelativeResize="0"/>
          <p:nvPr/>
        </p:nvPicPr>
        <p:blipFill rotWithShape="1">
          <a:blip r:embed="rId3">
            <a:alphaModFix/>
          </a:blip>
          <a:srcRect b="0" l="0" r="0" t="0"/>
          <a:stretch/>
        </p:blipFill>
        <p:spPr>
          <a:xfrm>
            <a:off x="271646" y="780904"/>
            <a:ext cx="8489794" cy="35816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594724" y="206925"/>
            <a:ext cx="7351500" cy="593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4200"/>
              <a:buNone/>
            </a:pPr>
            <a:r>
              <a:rPr b="1" lang="en-IN" sz="3200">
                <a:solidFill>
                  <a:schemeClr val="accent1"/>
                </a:solidFill>
                <a:latin typeface="Arial"/>
                <a:ea typeface="Arial"/>
                <a:cs typeface="Arial"/>
                <a:sym typeface="Arial"/>
              </a:rPr>
              <a:t>Pictorial Representation</a:t>
            </a:r>
            <a:endParaRPr>
              <a:solidFill>
                <a:schemeClr val="accent1"/>
              </a:solidFill>
            </a:endParaRPr>
          </a:p>
        </p:txBody>
      </p:sp>
      <p:sp>
        <p:nvSpPr>
          <p:cNvPr id="150" name="Google Shape;150;p9"/>
          <p:cNvSpPr txBox="1"/>
          <p:nvPr>
            <p:ph idx="1" type="body"/>
          </p:nvPr>
        </p:nvSpPr>
        <p:spPr>
          <a:xfrm>
            <a:off x="290510" y="1223589"/>
            <a:ext cx="7108510" cy="2833800"/>
          </a:xfrm>
          <a:prstGeom prst="rect">
            <a:avLst/>
          </a:prstGeom>
          <a:noFill/>
          <a:ln>
            <a:noFill/>
          </a:ln>
        </p:spPr>
        <p:txBody>
          <a:bodyPr anchorCtr="0" anchor="t" bIns="0" lIns="0" spcFirstLastPara="1" rIns="0" wrap="square" tIns="0">
            <a:noAutofit/>
          </a:bodyPr>
          <a:lstStyle/>
          <a:p>
            <a:pPr indent="-228600" lvl="0" marL="457200" rtl="0" algn="l">
              <a:lnSpc>
                <a:spcPct val="120000"/>
              </a:lnSpc>
              <a:spcBef>
                <a:spcPts val="0"/>
              </a:spcBef>
              <a:spcAft>
                <a:spcPts val="0"/>
              </a:spcAft>
              <a:buSzPts val="2400"/>
              <a:buNone/>
            </a:pPr>
            <a:r>
              <a:rPr lang="en-IN"/>
              <a:t> </a:t>
            </a:r>
            <a:endParaRPr/>
          </a:p>
        </p:txBody>
      </p:sp>
      <p:sp>
        <p:nvSpPr>
          <p:cNvPr id="151" name="Google Shape;151;p9"/>
          <p:cNvSpPr txBox="1"/>
          <p:nvPr>
            <p:ph idx="12" type="sldNum"/>
          </p:nvPr>
        </p:nvSpPr>
        <p:spPr>
          <a:xfrm>
            <a:off x="8552377" y="4673650"/>
            <a:ext cx="4008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accent1"/>
              </a:buClr>
              <a:buSzPts val="2100"/>
              <a:buFont typeface="Palatino Linotype"/>
              <a:buNone/>
            </a:pPr>
            <a:fld id="{00000000-1234-1234-1234-123412341234}" type="slidenum">
              <a:rPr lang="en-IN"/>
              <a:t>‹#›</a:t>
            </a:fld>
            <a:endParaRPr/>
          </a:p>
        </p:txBody>
      </p:sp>
      <p:sp>
        <p:nvSpPr>
          <p:cNvPr id="152" name="Google Shape;152;p9"/>
          <p:cNvSpPr/>
          <p:nvPr/>
        </p:nvSpPr>
        <p:spPr>
          <a:xfrm>
            <a:off x="817755" y="1925444"/>
            <a:ext cx="1367883" cy="795454"/>
          </a:xfrm>
          <a:prstGeom prst="rect">
            <a:avLst/>
          </a:prstGeom>
          <a:solidFill>
            <a:schemeClr val="accent1"/>
          </a:solidFill>
          <a:ln cap="flat" cmpd="sng" w="25400">
            <a:solidFill>
              <a:srgbClr val="4578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Image Vector</a:t>
            </a:r>
            <a:endParaRPr b="0" i="0" sz="1400" u="none" cap="none" strike="noStrike">
              <a:solidFill>
                <a:srgbClr val="000000"/>
              </a:solidFill>
              <a:latin typeface="Arial"/>
              <a:ea typeface="Arial"/>
              <a:cs typeface="Arial"/>
              <a:sym typeface="Arial"/>
            </a:endParaRPr>
          </a:p>
        </p:txBody>
      </p:sp>
      <p:cxnSp>
        <p:nvCxnSpPr>
          <p:cNvPr id="153" name="Google Shape;153;p9"/>
          <p:cNvCxnSpPr/>
          <p:nvPr/>
        </p:nvCxnSpPr>
        <p:spPr>
          <a:xfrm>
            <a:off x="2706029" y="2207941"/>
            <a:ext cx="0" cy="200722"/>
          </a:xfrm>
          <a:prstGeom prst="straightConnector1">
            <a:avLst/>
          </a:prstGeom>
          <a:noFill/>
          <a:ln cap="flat" cmpd="sng" w="9525">
            <a:solidFill>
              <a:schemeClr val="dk1"/>
            </a:solidFill>
            <a:prstDash val="solid"/>
            <a:round/>
            <a:headEnd len="sm" w="sm" type="none"/>
            <a:tailEnd len="sm" w="sm" type="none"/>
          </a:ln>
        </p:spPr>
      </p:cxnSp>
      <p:cxnSp>
        <p:nvCxnSpPr>
          <p:cNvPr id="154" name="Google Shape;154;p9"/>
          <p:cNvCxnSpPr/>
          <p:nvPr/>
        </p:nvCxnSpPr>
        <p:spPr>
          <a:xfrm>
            <a:off x="2624254" y="2319454"/>
            <a:ext cx="178419" cy="0"/>
          </a:xfrm>
          <a:prstGeom prst="straightConnector1">
            <a:avLst/>
          </a:prstGeom>
          <a:noFill/>
          <a:ln cap="flat" cmpd="sng" w="9525">
            <a:solidFill>
              <a:srgbClr val="5BA32F"/>
            </a:solidFill>
            <a:prstDash val="solid"/>
            <a:round/>
            <a:headEnd len="sm" w="sm" type="none"/>
            <a:tailEnd len="sm" w="sm" type="none"/>
          </a:ln>
        </p:spPr>
      </p:cxnSp>
      <p:sp>
        <p:nvSpPr>
          <p:cNvPr id="155" name="Google Shape;155;p9"/>
          <p:cNvSpPr/>
          <p:nvPr/>
        </p:nvSpPr>
        <p:spPr>
          <a:xfrm>
            <a:off x="3048000" y="1925444"/>
            <a:ext cx="1315838" cy="795437"/>
          </a:xfrm>
          <a:prstGeom prst="rect">
            <a:avLst/>
          </a:prstGeom>
          <a:solidFill>
            <a:schemeClr val="accent1"/>
          </a:solidFill>
          <a:ln cap="flat" cmpd="sng" w="25400">
            <a:solidFill>
              <a:srgbClr val="4578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Partial Caption</a:t>
            </a:r>
            <a:endParaRPr b="0" i="0" sz="1400" u="none" cap="none" strike="noStrike">
              <a:solidFill>
                <a:srgbClr val="000000"/>
              </a:solidFill>
              <a:latin typeface="Arial"/>
              <a:ea typeface="Arial"/>
              <a:cs typeface="Arial"/>
              <a:sym typeface="Arial"/>
            </a:endParaRPr>
          </a:p>
        </p:txBody>
      </p:sp>
      <p:cxnSp>
        <p:nvCxnSpPr>
          <p:cNvPr id="156" name="Google Shape;156;p9"/>
          <p:cNvCxnSpPr/>
          <p:nvPr/>
        </p:nvCxnSpPr>
        <p:spPr>
          <a:xfrm>
            <a:off x="4572000" y="2308302"/>
            <a:ext cx="676507" cy="0"/>
          </a:xfrm>
          <a:prstGeom prst="straightConnector1">
            <a:avLst/>
          </a:prstGeom>
          <a:noFill/>
          <a:ln cap="flat" cmpd="sng" w="9525">
            <a:solidFill>
              <a:schemeClr val="dk1"/>
            </a:solidFill>
            <a:prstDash val="solid"/>
            <a:round/>
            <a:headEnd len="sm" w="sm" type="none"/>
            <a:tailEnd len="med" w="med" type="triangle"/>
          </a:ln>
        </p:spPr>
      </p:cxnSp>
      <p:sp>
        <p:nvSpPr>
          <p:cNvPr id="157" name="Google Shape;157;p9"/>
          <p:cNvSpPr/>
          <p:nvPr/>
        </p:nvSpPr>
        <p:spPr>
          <a:xfrm>
            <a:off x="5597912" y="1977483"/>
            <a:ext cx="1315838" cy="795427"/>
          </a:xfrm>
          <a:prstGeom prst="rect">
            <a:avLst/>
          </a:prstGeom>
          <a:solidFill>
            <a:schemeClr val="accent1"/>
          </a:solidFill>
          <a:ln cap="flat" cmpd="sng" w="25400">
            <a:solidFill>
              <a:srgbClr val="4578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Arial"/>
                <a:ea typeface="Arial"/>
                <a:cs typeface="Arial"/>
                <a:sym typeface="Arial"/>
              </a:rPr>
              <a:t>Next Word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