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FD90B-21FE-49D6-B131-628199A83234}" type="datetimeFigureOut">
              <a:rPr lang="en-CA" smtClean="0"/>
              <a:t>2021-10-11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BC17E-AECD-479D-A602-A0BE6D8614CA}" type="slidenum">
              <a:rPr lang="en-CA" smtClean="0"/>
              <a:t>‹#›</a:t>
            </a:fld>
            <a:endParaRPr lang="en-CA"/>
          </a:p>
        </p:txBody>
      </p:sp>
    </p:spTree>
    <p:extLst>
      <p:ext uri="{BB962C8B-B14F-4D97-AF65-F5344CB8AC3E}">
        <p14:creationId xmlns:p14="http://schemas.microsoft.com/office/powerpoint/2010/main" val="4201093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3ebe5de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3ebe5de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3ebe5deb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3ebe5deb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3ebe5deb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3ebe5deb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3ebe5deb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3ebe5deb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3ebe5debd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3ebe5debd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3ebe5deb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3ebe5deb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3ebe5deb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3ebe5deb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3ebe5deb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3ebe5deb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3ebe5debd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3ebe5deb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3ebe5deb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3ebe5deb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3ebe5debd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3ebe5deb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3ebe5deb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3ebe5deb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3ebe5deb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3ebe5deb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3ebe5deb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3ebe5deb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3ebe5debd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3ebe5debd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3ebe5deb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3ebe5deb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73ebe5debd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73ebe5debd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3ebe5debd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3ebe5deb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3ebe5debd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3ebe5debd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3ebe5debd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3ebe5debd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73ebe5debd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73ebe5debd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73ebe5debd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73ebe5debd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3ebe5deb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3ebe5deb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73ebe5deb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73ebe5deb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3ebe5debd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3ebe5debd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73ebe5debd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73ebe5debd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73ebe5debd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73ebe5debd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3ebe5debd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73ebe5debd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3ebe5deb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3ebe5deb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3ebe5de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3ebe5de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3ebe5deb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3ebe5deb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3ebe5deb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3ebe5de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3ebe5deb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3ebe5deb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3ebe5de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3ebe5de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9726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1991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5281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280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0386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168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099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939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328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3178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467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10/11/2021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5522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10/11/2021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84785347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 id="2147483700" r:id="rId12"/>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D50BE7-C8CC-433D-9B17-EFA5F7E4F21A}"/>
              </a:ext>
            </a:extLst>
          </p:cNvPr>
          <p:cNvSpPr>
            <a:spLocks noGrp="1"/>
          </p:cNvSpPr>
          <p:nvPr>
            <p:ph type="ctrTitle"/>
          </p:nvPr>
        </p:nvSpPr>
        <p:spPr>
          <a:xfrm>
            <a:off x="838200" y="1122363"/>
            <a:ext cx="6105525" cy="2387600"/>
          </a:xfrm>
        </p:spPr>
        <p:txBody>
          <a:bodyPr>
            <a:normAutofit/>
          </a:bodyPr>
          <a:lstStyle/>
          <a:p>
            <a:pPr algn="l"/>
            <a:r>
              <a:rPr lang="en" b="1">
                <a:solidFill>
                  <a:srgbClr val="FFFFFF"/>
                </a:solidFill>
                <a:latin typeface="Montserrat"/>
                <a:ea typeface="Montserrat"/>
                <a:cs typeface="Montserrat"/>
                <a:sym typeface="Montserrat"/>
              </a:rPr>
              <a:t>Understanding Artificial Neural Networks</a:t>
            </a:r>
            <a:endParaRPr lang="en-CA" dirty="0">
              <a:solidFill>
                <a:srgbClr val="FFFFFF"/>
              </a:solidFill>
            </a:endParaRPr>
          </a:p>
        </p:txBody>
      </p:sp>
      <p:sp>
        <p:nvSpPr>
          <p:cNvPr id="3" name="Subtitle 2">
            <a:extLst>
              <a:ext uri="{FF2B5EF4-FFF2-40B4-BE49-F238E27FC236}">
                <a16:creationId xmlns:a16="http://schemas.microsoft.com/office/drawing/2014/main" id="{886C5789-17B9-4B2A-AE99-53D1AD6945CD}"/>
              </a:ext>
            </a:extLst>
          </p:cNvPr>
          <p:cNvSpPr>
            <a:spLocks noGrp="1"/>
          </p:cNvSpPr>
          <p:nvPr>
            <p:ph type="subTitle" idx="1"/>
          </p:nvPr>
        </p:nvSpPr>
        <p:spPr>
          <a:xfrm>
            <a:off x="838200" y="3602038"/>
            <a:ext cx="6105525" cy="1655762"/>
          </a:xfrm>
        </p:spPr>
        <p:txBody>
          <a:bodyPr>
            <a:normAutofit/>
          </a:bodyPr>
          <a:lstStyle/>
          <a:p>
            <a:pPr algn="l"/>
            <a:endParaRPr lang="en-CA" sz="2200">
              <a:solidFill>
                <a:srgbClr val="FFFFFF"/>
              </a:solidFill>
            </a:endParaRPr>
          </a:p>
        </p:txBody>
      </p:sp>
      <p:sp>
        <p:nvSpPr>
          <p:cNvPr id="38" name="Rectangle 37">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979F5B1A-090D-4AEB-B219-70B4316DC26D}"/>
              </a:ext>
            </a:extLst>
          </p:cNvPr>
          <p:cNvPicPr>
            <a:picLocks noChangeAspect="1"/>
          </p:cNvPicPr>
          <p:nvPr/>
        </p:nvPicPr>
        <p:blipFill rotWithShape="1">
          <a:blip r:embed="rId2">
            <a:alphaModFix amt="60000"/>
          </a:blip>
          <a:srcRect l="46276" r="12246" b="-2"/>
          <a:stretch/>
        </p:blipFill>
        <p:spPr>
          <a:xfrm>
            <a:off x="7305675" y="-3319"/>
            <a:ext cx="4883278" cy="6858000"/>
          </a:xfrm>
          <a:prstGeom prst="rect">
            <a:avLst/>
          </a:prstGeom>
        </p:spPr>
      </p:pic>
    </p:spTree>
    <p:extLst>
      <p:ext uri="{BB962C8B-B14F-4D97-AF65-F5344CB8AC3E}">
        <p14:creationId xmlns:p14="http://schemas.microsoft.com/office/powerpoint/2010/main" val="176770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Stained Neurons in cerebral cortex</a:t>
            </a:r>
            <a:endParaRPr sz="3867">
              <a:solidFill>
                <a:srgbClr val="434343"/>
              </a:solidFill>
              <a:latin typeface="Montserrat"/>
              <a:ea typeface="Montserrat"/>
              <a:cs typeface="Montserrat"/>
              <a:sym typeface="Montserrat"/>
            </a:endParaRPr>
          </a:p>
        </p:txBody>
      </p:sp>
      <p:pic>
        <p:nvPicPr>
          <p:cNvPr id="129" name="Google Shape;129;p22"/>
          <p:cNvPicPr preferRelativeResize="0"/>
          <p:nvPr/>
        </p:nvPicPr>
        <p:blipFill>
          <a:blip r:embed="rId3">
            <a:alphaModFix/>
          </a:blip>
          <a:stretch>
            <a:fillRect/>
          </a:stretch>
        </p:blipFill>
        <p:spPr>
          <a:xfrm>
            <a:off x="3836034" y="2324501"/>
            <a:ext cx="4770999" cy="39514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2562167" y="1887101"/>
            <a:ext cx="7709331" cy="4970900"/>
          </a:xfrm>
          <a:prstGeom prst="rect">
            <a:avLst/>
          </a:prstGeom>
          <a:noFill/>
          <a:ln>
            <a:noFill/>
          </a:ln>
        </p:spPr>
      </p:pic>
      <p:sp>
        <p:nvSpPr>
          <p:cNvPr id="135" name="Google Shape;135;p23"/>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Illustration of biological neurons</a:t>
            </a:r>
            <a:endParaRPr sz="3867">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t="1729" r="38191"/>
          <a:stretch/>
        </p:blipFill>
        <p:spPr>
          <a:xfrm>
            <a:off x="4187767" y="1973300"/>
            <a:ext cx="4764903" cy="4884699"/>
          </a:xfrm>
          <a:prstGeom prst="rect">
            <a:avLst/>
          </a:prstGeom>
          <a:noFill/>
          <a:ln>
            <a:noFill/>
          </a:ln>
        </p:spPr>
      </p:pic>
      <p:sp>
        <p:nvSpPr>
          <p:cNvPr id="144" name="Google Shape;144;p24"/>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Illustration of biological neurons</a:t>
            </a:r>
            <a:endParaRPr sz="3867">
              <a:solidFill>
                <a:srgbClr val="43434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t="1729" r="38191"/>
          <a:stretch/>
        </p:blipFill>
        <p:spPr>
          <a:xfrm>
            <a:off x="4187767" y="1973300"/>
            <a:ext cx="4764903" cy="4884699"/>
          </a:xfrm>
          <a:prstGeom prst="rect">
            <a:avLst/>
          </a:prstGeom>
          <a:noFill/>
          <a:ln>
            <a:noFill/>
          </a:ln>
        </p:spPr>
      </p:pic>
      <p:sp>
        <p:nvSpPr>
          <p:cNvPr id="153" name="Google Shape;153;p25"/>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Let’s really simplify this!</a:t>
            </a:r>
            <a:endParaRPr sz="3867">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Simplified Biological Neuron Model</a:t>
            </a:r>
            <a:endParaRPr sz="3867">
              <a:solidFill>
                <a:srgbClr val="434343"/>
              </a:solidFill>
              <a:latin typeface="Montserrat"/>
              <a:ea typeface="Montserrat"/>
              <a:cs typeface="Montserrat"/>
              <a:sym typeface="Montserrat"/>
            </a:endParaRPr>
          </a:p>
        </p:txBody>
      </p:sp>
      <p:sp>
        <p:nvSpPr>
          <p:cNvPr id="165" name="Google Shape;165;p26"/>
          <p:cNvSpPr/>
          <p:nvPr/>
        </p:nvSpPr>
        <p:spPr>
          <a:xfrm>
            <a:off x="1389901" y="2428834"/>
            <a:ext cx="10802524" cy="4429183"/>
          </a:xfrm>
          <a:custGeom>
            <a:avLst/>
            <a:gdLst/>
            <a:ahLst/>
            <a:cxnLst/>
            <a:rect l="l" t="t" r="r" b="b"/>
            <a:pathLst>
              <a:path w="281023" h="93377" extrusionOk="0">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w="76200" cap="flat" cmpd="sng">
            <a:solidFill>
              <a:srgbClr val="A64D79"/>
            </a:solidFill>
            <a:prstDash val="solid"/>
            <a:round/>
            <a:headEnd type="none" w="med" len="med"/>
            <a:tailEnd type="none" w="med" len="med"/>
          </a:ln>
        </p:spPr>
      </p:sp>
      <p:sp>
        <p:nvSpPr>
          <p:cNvPr id="166" name="Google Shape;166;p26"/>
          <p:cNvSpPr txBox="1">
            <a:spLocks noGrp="1"/>
          </p:cNvSpPr>
          <p:nvPr>
            <p:ph type="title"/>
          </p:nvPr>
        </p:nvSpPr>
        <p:spPr>
          <a:xfrm>
            <a:off x="683800" y="3305333"/>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a:spLocks noGrp="1"/>
          </p:cNvSpPr>
          <p:nvPr>
            <p:ph type="title"/>
          </p:nvPr>
        </p:nvSpPr>
        <p:spPr>
          <a:xfrm>
            <a:off x="5119433" y="5058033"/>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a:spLocks noGrp="1"/>
          </p:cNvSpPr>
          <p:nvPr>
            <p:ph type="title"/>
          </p:nvPr>
        </p:nvSpPr>
        <p:spPr>
          <a:xfrm>
            <a:off x="8792033" y="3653033"/>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A perceptron was a form of neural network introduced in 1958 by Frank Rosenblatt.</a:t>
            </a:r>
            <a:endParaRPr sz="3867">
              <a:solidFill>
                <a:srgbClr val="434343"/>
              </a:solidFill>
              <a:latin typeface="Montserrat"/>
              <a:ea typeface="Montserrat"/>
              <a:cs typeface="Montserrat"/>
              <a:sym typeface="Montserrat"/>
            </a:endParaRPr>
          </a:p>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Amazingly, even back then he saw huge potential:</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"...perceptron may eventually be able to learn, make decisions, and translate languages."</a:t>
            </a:r>
            <a:endParaRPr sz="3867">
              <a:solidFill>
                <a:srgbClr val="43434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However, in 1969 Marvin  Minsky and Seymour Papert's published their book </a:t>
            </a:r>
            <a:r>
              <a:rPr lang="en" sz="3867" b="1" i="1">
                <a:solidFill>
                  <a:srgbClr val="434343"/>
                </a:solidFill>
                <a:latin typeface="Montserrat"/>
                <a:ea typeface="Montserrat"/>
                <a:cs typeface="Montserrat"/>
                <a:sym typeface="Montserrat"/>
              </a:rPr>
              <a:t>Perceptrons</a:t>
            </a:r>
            <a:r>
              <a:rPr lang="en" sz="3867">
                <a:solidFill>
                  <a:srgbClr val="434343"/>
                </a:solidFill>
                <a:latin typeface="Montserrat"/>
                <a:ea typeface="Montserrat"/>
                <a:cs typeface="Montserrat"/>
                <a:sym typeface="Montserrat"/>
              </a:rPr>
              <a:t>. </a:t>
            </a:r>
            <a:endParaRPr sz="3867">
              <a:solidFill>
                <a:srgbClr val="434343"/>
              </a:solidFill>
              <a:latin typeface="Montserrat"/>
              <a:ea typeface="Montserrat"/>
              <a:cs typeface="Montserrat"/>
              <a:sym typeface="Montserrat"/>
            </a:endParaRPr>
          </a:p>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It suggested that there were severe limitations to what perceptrons could do.</a:t>
            </a:r>
            <a:endParaRPr sz="3867">
              <a:solidFill>
                <a:srgbClr val="434343"/>
              </a:solidFill>
              <a:latin typeface="Montserrat"/>
              <a:ea typeface="Montserrat"/>
              <a:cs typeface="Montserrat"/>
              <a:sym typeface="Montserrat"/>
            </a:endParaRPr>
          </a:p>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3867">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a:spLocks noGrp="1"/>
          </p:cNvSpPr>
          <p:nvPr>
            <p:ph type="body" idx="1"/>
          </p:nvPr>
        </p:nvSpPr>
        <p:spPr>
          <a:xfrm>
            <a:off x="415600" y="1536633"/>
            <a:ext cx="10529208" cy="4555200"/>
          </a:xfrm>
          <a:prstGeom prst="rect">
            <a:avLst/>
          </a:prstGeom>
        </p:spPr>
        <p:txBody>
          <a:bodyPr spcFirstLastPara="1" vert="horz" wrap="square" lIns="121900" tIns="121900" rIns="121900" bIns="121900" rtlCol="0" anchor="t" anchorCtr="0">
            <a:noAutofit/>
          </a:bodyPr>
          <a:lstStyle/>
          <a:p>
            <a:pPr indent="-550320" algn="just">
              <a:lnSpc>
                <a:spcPct val="100000"/>
              </a:lnSpc>
              <a:buClr>
                <a:srgbClr val="434343"/>
              </a:buClr>
              <a:buSzPts val="2900"/>
              <a:buFont typeface="Montserrat"/>
              <a:buChar char="●"/>
            </a:pPr>
            <a:r>
              <a:rPr lang="en" sz="3867" dirty="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3867" dirty="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dirty="0">
                <a:solidFill>
                  <a:srgbClr val="434343"/>
                </a:solidFill>
                <a:latin typeface="Montserrat"/>
                <a:ea typeface="Montserrat"/>
                <a:cs typeface="Montserrat"/>
                <a:sym typeface="Montserrat"/>
              </a:rPr>
              <a:t>Perceptron Model</a:t>
            </a:r>
            <a:endParaRPr sz="3867" dirty="0">
              <a:solidFill>
                <a:srgbClr val="434343"/>
              </a:solidFill>
              <a:latin typeface="Montserrat"/>
              <a:ea typeface="Montserrat"/>
              <a:cs typeface="Montserrat"/>
              <a:sym typeface="Montserrat"/>
            </a:endParaRPr>
          </a:p>
        </p:txBody>
      </p:sp>
      <p:sp>
        <p:nvSpPr>
          <p:cNvPr id="202" name="Google Shape;202;p30"/>
          <p:cNvSpPr/>
          <p:nvPr/>
        </p:nvSpPr>
        <p:spPr>
          <a:xfrm>
            <a:off x="1389901" y="2428834"/>
            <a:ext cx="10802524" cy="4429183"/>
          </a:xfrm>
          <a:custGeom>
            <a:avLst/>
            <a:gdLst/>
            <a:ahLst/>
            <a:cxnLst/>
            <a:rect l="l" t="t" r="r" b="b"/>
            <a:pathLst>
              <a:path w="281023" h="93377" extrusionOk="0">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w="76200" cap="flat" cmpd="sng">
            <a:solidFill>
              <a:srgbClr val="A64D79"/>
            </a:solidFill>
            <a:prstDash val="solid"/>
            <a:round/>
            <a:headEnd type="none" w="med" len="med"/>
            <a:tailEnd type="none" w="med" len="med"/>
          </a:ln>
        </p:spPr>
      </p:sp>
      <p:sp>
        <p:nvSpPr>
          <p:cNvPr id="203" name="Google Shape;203;p30"/>
          <p:cNvSpPr txBox="1">
            <a:spLocks noGrp="1"/>
          </p:cNvSpPr>
          <p:nvPr>
            <p:ph type="title"/>
          </p:nvPr>
        </p:nvSpPr>
        <p:spPr>
          <a:xfrm>
            <a:off x="683800" y="3305333"/>
            <a:ext cx="4643980" cy="763600"/>
          </a:xfrm>
          <a:prstGeom prst="rect">
            <a:avLst/>
          </a:prstGeom>
        </p:spPr>
        <p:txBody>
          <a:bodyPr spcFirstLastPara="1" vert="horz" wrap="square" lIns="121900" tIns="121900" rIns="121900" bIns="121900" rtlCol="0" anchor="t" anchorCtr="0">
            <a:noAutofit/>
          </a:bodyPr>
          <a:lstStyle/>
          <a:p>
            <a:r>
              <a:rPr lang="en" b="1" dirty="0">
                <a:solidFill>
                  <a:srgbClr val="351C75"/>
                </a:solidFill>
                <a:latin typeface="Montserrat"/>
                <a:ea typeface="Montserrat"/>
                <a:cs typeface="Montserrat"/>
                <a:sym typeface="Montserrat"/>
              </a:rPr>
              <a:t>Dendrites</a:t>
            </a:r>
            <a:endParaRPr b="1" dirty="0">
              <a:solidFill>
                <a:srgbClr val="351C75"/>
              </a:solidFill>
              <a:latin typeface="Montserrat"/>
              <a:ea typeface="Montserrat"/>
              <a:cs typeface="Montserrat"/>
              <a:sym typeface="Montserrat"/>
            </a:endParaRPr>
          </a:p>
        </p:txBody>
      </p:sp>
      <p:sp>
        <p:nvSpPr>
          <p:cNvPr id="204" name="Google Shape;204;p30"/>
          <p:cNvSpPr txBox="1">
            <a:spLocks noGrp="1"/>
          </p:cNvSpPr>
          <p:nvPr>
            <p:ph type="title"/>
          </p:nvPr>
        </p:nvSpPr>
        <p:spPr>
          <a:xfrm>
            <a:off x="5119432" y="5058033"/>
            <a:ext cx="3324771" cy="763600"/>
          </a:xfrm>
          <a:prstGeom prst="rect">
            <a:avLst/>
          </a:prstGeom>
        </p:spPr>
        <p:txBody>
          <a:bodyPr spcFirstLastPara="1" vert="horz" wrap="square" lIns="121900" tIns="121900" rIns="121900" bIns="121900" rtlCol="0" anchor="t" anchorCtr="0">
            <a:noAutofit/>
          </a:bodyPr>
          <a:lstStyle/>
          <a:p>
            <a:r>
              <a:rPr lang="en" b="1" dirty="0">
                <a:solidFill>
                  <a:srgbClr val="351C75"/>
                </a:solidFill>
                <a:latin typeface="Montserrat"/>
                <a:ea typeface="Montserrat"/>
                <a:cs typeface="Montserrat"/>
                <a:sym typeface="Montserrat"/>
              </a:rPr>
              <a:t>Nucleus </a:t>
            </a:r>
            <a:endParaRPr b="1" dirty="0">
              <a:solidFill>
                <a:srgbClr val="351C75"/>
              </a:solidFill>
              <a:latin typeface="Montserrat"/>
              <a:ea typeface="Montserrat"/>
              <a:cs typeface="Montserrat"/>
              <a:sym typeface="Montserrat"/>
            </a:endParaRPr>
          </a:p>
        </p:txBody>
      </p:sp>
      <p:sp>
        <p:nvSpPr>
          <p:cNvPr id="205" name="Google Shape;205;p30"/>
          <p:cNvSpPr txBox="1">
            <a:spLocks noGrp="1"/>
          </p:cNvSpPr>
          <p:nvPr>
            <p:ph type="title"/>
          </p:nvPr>
        </p:nvSpPr>
        <p:spPr>
          <a:xfrm>
            <a:off x="8792033" y="3653033"/>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02"/>
                                        </p:tgtEl>
                                      </p:cBhvr>
                                    </p:animEffect>
                                    <p:set>
                                      <p:cBhvr>
                                        <p:cTn id="7" dur="1" fill="hold">
                                          <p:stCondLst>
                                            <p:cond delay="1000"/>
                                          </p:stCondLst>
                                        </p:cTn>
                                        <p:tgtEl>
                                          <p:spTgt spid="20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203"/>
                                        </p:tgtEl>
                                      </p:cBhvr>
                                    </p:animEffect>
                                    <p:set>
                                      <p:cBhvr>
                                        <p:cTn id="12" dur="1" fill="hold">
                                          <p:stCondLst>
                                            <p:cond delay="1000"/>
                                          </p:stCondLst>
                                        </p:cTn>
                                        <p:tgtEl>
                                          <p:spTgt spid="20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204"/>
                                        </p:tgtEl>
                                      </p:cBhvr>
                                    </p:animEffect>
                                    <p:set>
                                      <p:cBhvr>
                                        <p:cTn id="15" dur="1" fill="hold">
                                          <p:stCondLst>
                                            <p:cond delay="1000"/>
                                          </p:stCondLst>
                                        </p:cTn>
                                        <p:tgtEl>
                                          <p:spTgt spid="20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1000"/>
                                        <p:tgtEl>
                                          <p:spTgt spid="205"/>
                                        </p:tgtEl>
                                      </p:cBhvr>
                                    </p:animEffect>
                                    <p:set>
                                      <p:cBhvr>
                                        <p:cTn id="18"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Perceptron Model</a:t>
            </a:r>
            <a:endParaRPr sz="3867">
              <a:solidFill>
                <a:srgbClr val="434343"/>
              </a:solidFill>
              <a:latin typeface="Montserrat"/>
              <a:ea typeface="Montserrat"/>
              <a:cs typeface="Montserrat"/>
              <a:sym typeface="Montserrat"/>
            </a:endParaRPr>
          </a:p>
        </p:txBody>
      </p:sp>
      <p:sp>
        <p:nvSpPr>
          <p:cNvPr id="215" name="Google Shape;215;p31"/>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18" name="Google Shape;218;p31"/>
          <p:cNvCxnSpPr>
            <a:endCxn id="217"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219" name="Google Shape;219;p31"/>
          <p:cNvCxnSpPr>
            <a:endCxn id="217"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220" name="Google Shape;220;p31"/>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1000"/>
                                        <p:tgtEl>
                                          <p:spTgt spid="215"/>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1000"/>
                                        <p:tgtEl>
                                          <p:spTgt spid="218"/>
                                        </p:tgtEl>
                                      </p:cBhvr>
                                    </p:animEffect>
                                  </p:childTnLst>
                                </p:cTn>
                              </p:par>
                              <p:par>
                                <p:cTn id="11" presetID="10"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animEffect transition="in" filter="fade">
                                      <p:cBhvr>
                                        <p:cTn id="13" dur="1000"/>
                                        <p:tgtEl>
                                          <p:spTgt spid="219"/>
                                        </p:tgtEl>
                                      </p:cBhvr>
                                    </p:animEffect>
                                  </p:childTnLst>
                                </p:cTn>
                              </p:par>
                              <p:par>
                                <p:cTn id="14" presetID="10" presetClass="entr" presetSubtype="0" fill="hold" nodeType="withEffect">
                                  <p:stCondLst>
                                    <p:cond delay="0"/>
                                  </p:stCondLst>
                                  <p:childTnLst>
                                    <p:set>
                                      <p:cBhvr>
                                        <p:cTn id="15" dur="1" fill="hold">
                                          <p:stCondLst>
                                            <p:cond delay="0"/>
                                          </p:stCondLst>
                                        </p:cTn>
                                        <p:tgtEl>
                                          <p:spTgt spid="220"/>
                                        </p:tgtEl>
                                        <p:attrNameLst>
                                          <p:attrName>style.visibility</p:attrName>
                                        </p:attrNameLst>
                                      </p:cBhvr>
                                      <p:to>
                                        <p:strVal val="visible"/>
                                      </p:to>
                                    </p:set>
                                    <p:animEffect transition="in" filter="fade">
                                      <p:cBhvr>
                                        <p:cTn id="16" dur="1000"/>
                                        <p:tgtEl>
                                          <p:spTgt spid="220"/>
                                        </p:tgtEl>
                                      </p:cBhvr>
                                    </p:animEffect>
                                  </p:childTnLst>
                                </p:cTn>
                              </p:par>
                              <p:par>
                                <p:cTn id="17" presetID="10"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animEffect transition="in" filter="fade">
                                      <p:cBhvr>
                                        <p:cTn id="19" dur="10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A large part of this section will focus on theory behind many of the ideas we will implement with code.</a:t>
            </a:r>
            <a:endParaRPr sz="3867">
              <a:solidFill>
                <a:srgbClr val="434343"/>
              </a:solidFill>
              <a:latin typeface="Montserrat"/>
              <a:ea typeface="Montserrat"/>
              <a:cs typeface="Montserrat"/>
              <a:sym typeface="Montserrat"/>
            </a:endParaRPr>
          </a:p>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Let’s do a quick review of how we will gradually build an understanding of artificial neural networks.</a:t>
            </a:r>
            <a:endParaRPr sz="3867">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Let’s work through a simple example</a:t>
            </a:r>
            <a:endParaRPr sz="3867">
              <a:solidFill>
                <a:srgbClr val="434343"/>
              </a:solidFill>
              <a:latin typeface="Montserrat"/>
              <a:ea typeface="Montserrat"/>
              <a:cs typeface="Montserrat"/>
              <a:sym typeface="Montserrat"/>
            </a:endParaRPr>
          </a:p>
        </p:txBody>
      </p:sp>
      <p:sp>
        <p:nvSpPr>
          <p:cNvPr id="229" name="Google Shape;229;p32"/>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2" name="Google Shape;232;p32"/>
          <p:cNvCxnSpPr>
            <a:endCxn id="231"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233" name="Google Shape;233;p32"/>
          <p:cNvCxnSpPr>
            <a:endCxn id="231"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234" name="Google Shape;234;p32"/>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235" name="Google Shape;235;p32"/>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Let’s work through a simple example</a:t>
            </a:r>
            <a:endParaRPr sz="3867">
              <a:solidFill>
                <a:srgbClr val="434343"/>
              </a:solidFill>
              <a:latin typeface="Montserrat"/>
              <a:ea typeface="Montserrat"/>
              <a:cs typeface="Montserrat"/>
              <a:sym typeface="Montserrat"/>
            </a:endParaRPr>
          </a:p>
        </p:txBody>
      </p:sp>
      <p:sp>
        <p:nvSpPr>
          <p:cNvPr id="245" name="Google Shape;245;p33"/>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8" name="Google Shape;248;p33"/>
          <p:cNvCxnSpPr>
            <a:endCxn id="247"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249" name="Google Shape;249;p33"/>
          <p:cNvCxnSpPr>
            <a:endCxn id="247"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250" name="Google Shape;250;p33"/>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251" name="Google Shape;251;p33"/>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3800" b="1" dirty="0">
                <a:solidFill>
                  <a:srgbClr val="351C75"/>
                </a:solidFill>
                <a:latin typeface="Montserrat"/>
                <a:ea typeface="Montserrat"/>
                <a:cs typeface="Montserrat"/>
                <a:sym typeface="Montserrat"/>
              </a:rPr>
              <a:t>f(X)</a:t>
            </a:r>
            <a:endParaRPr sz="3800" b="1" dirty="0">
              <a:solidFill>
                <a:srgbClr val="351C75"/>
              </a:solidFill>
              <a:latin typeface="Montserrat"/>
              <a:ea typeface="Montserrat"/>
              <a:cs typeface="Montserrat"/>
              <a:sym typeface="Montserrat"/>
            </a:endParaRPr>
          </a:p>
        </p:txBody>
      </p:sp>
      <p:sp>
        <p:nvSpPr>
          <p:cNvPr id="253" name="Google Shape;253;p33"/>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Let’s work through a simple example</a:t>
            </a:r>
            <a:endParaRPr sz="3867">
              <a:solidFill>
                <a:srgbClr val="434343"/>
              </a:solidFill>
              <a:latin typeface="Montserrat"/>
              <a:ea typeface="Montserrat"/>
              <a:cs typeface="Montserrat"/>
              <a:sym typeface="Montserrat"/>
            </a:endParaRPr>
          </a:p>
        </p:txBody>
      </p:sp>
      <p:sp>
        <p:nvSpPr>
          <p:cNvPr id="262" name="Google Shape;262;p34"/>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3800" dirty="0"/>
          </a:p>
        </p:txBody>
      </p:sp>
      <p:cxnSp>
        <p:nvCxnSpPr>
          <p:cNvPr id="265" name="Google Shape;265;p34"/>
          <p:cNvCxnSpPr>
            <a:endCxn id="264"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266" name="Google Shape;266;p34"/>
          <p:cNvCxnSpPr>
            <a:endCxn id="264"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267" name="Google Shape;267;p34"/>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268" name="Google Shape;268;p34"/>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f(X)</a:t>
            </a:r>
            <a:endParaRPr sz="2800" b="1" dirty="0">
              <a:solidFill>
                <a:srgbClr val="351C75"/>
              </a:solidFill>
              <a:latin typeface="Montserrat"/>
              <a:ea typeface="Montserrat"/>
              <a:cs typeface="Montserrat"/>
              <a:sym typeface="Montserrat"/>
            </a:endParaRPr>
          </a:p>
        </p:txBody>
      </p:sp>
      <p:sp>
        <p:nvSpPr>
          <p:cNvPr id="271" name="Google Shape;271;p34"/>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If f(X) is just a sum, then y=x1+x2</a:t>
            </a:r>
            <a:endParaRPr sz="3867">
              <a:solidFill>
                <a:srgbClr val="434343"/>
              </a:solidFill>
              <a:latin typeface="Montserrat"/>
              <a:ea typeface="Montserrat"/>
              <a:cs typeface="Montserrat"/>
              <a:sym typeface="Montserrat"/>
            </a:endParaRPr>
          </a:p>
        </p:txBody>
      </p:sp>
      <p:sp>
        <p:nvSpPr>
          <p:cNvPr id="280" name="Google Shape;280;p35"/>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3" name="Google Shape;283;p35"/>
          <p:cNvCxnSpPr>
            <a:endCxn id="282"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284" name="Google Shape;284;p35"/>
          <p:cNvCxnSpPr>
            <a:endCxn id="282"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285" name="Google Shape;285;p35"/>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286" name="Google Shape;286;p35"/>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f(X)</a:t>
            </a:r>
            <a:endParaRPr sz="2800" b="1" dirty="0">
              <a:solidFill>
                <a:srgbClr val="351C75"/>
              </a:solidFill>
              <a:latin typeface="Montserrat"/>
              <a:ea typeface="Montserrat"/>
              <a:cs typeface="Montserrat"/>
              <a:sym typeface="Montserrat"/>
            </a:endParaRPr>
          </a:p>
        </p:txBody>
      </p:sp>
      <p:sp>
        <p:nvSpPr>
          <p:cNvPr id="289" name="Google Shape;289;p35"/>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Realistically, we would want to be able to adjust some parameter in order to “learn”</a:t>
            </a:r>
            <a:endParaRPr sz="3867">
              <a:solidFill>
                <a:srgbClr val="434343"/>
              </a:solidFill>
              <a:latin typeface="Montserrat"/>
              <a:ea typeface="Montserrat"/>
              <a:cs typeface="Montserrat"/>
              <a:sym typeface="Montserrat"/>
            </a:endParaRPr>
          </a:p>
        </p:txBody>
      </p:sp>
      <p:sp>
        <p:nvSpPr>
          <p:cNvPr id="298" name="Google Shape;298;p36"/>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01" name="Google Shape;301;p36"/>
          <p:cNvCxnSpPr>
            <a:endCxn id="300"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302" name="Google Shape;302;p36"/>
          <p:cNvCxnSpPr>
            <a:endCxn id="300"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303" name="Google Shape;303;p36"/>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304" name="Google Shape;304;p36"/>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3200" b="1" dirty="0">
                <a:solidFill>
                  <a:srgbClr val="351C75"/>
                </a:solidFill>
                <a:latin typeface="Montserrat"/>
                <a:ea typeface="Montserrat"/>
                <a:cs typeface="Montserrat"/>
                <a:sym typeface="Montserrat"/>
              </a:rPr>
              <a:t>f(X)</a:t>
            </a:r>
            <a:endParaRPr sz="3200" b="1" dirty="0">
              <a:solidFill>
                <a:srgbClr val="351C75"/>
              </a:solidFill>
              <a:latin typeface="Montserrat"/>
              <a:ea typeface="Montserrat"/>
              <a:cs typeface="Montserrat"/>
              <a:sym typeface="Montserrat"/>
            </a:endParaRPr>
          </a:p>
        </p:txBody>
      </p:sp>
      <p:sp>
        <p:nvSpPr>
          <p:cNvPr id="307" name="Google Shape;307;p36"/>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Let’s add an adjustable weight we multiply against x </a:t>
            </a:r>
            <a:endParaRPr sz="3867">
              <a:solidFill>
                <a:srgbClr val="434343"/>
              </a:solidFill>
              <a:latin typeface="Montserrat"/>
              <a:ea typeface="Montserrat"/>
              <a:cs typeface="Montserrat"/>
              <a:sym typeface="Montserrat"/>
            </a:endParaRPr>
          </a:p>
        </p:txBody>
      </p:sp>
      <p:sp>
        <p:nvSpPr>
          <p:cNvPr id="316" name="Google Shape;316;p37"/>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a:spLocks noGrp="1"/>
          </p:cNvSpPr>
          <p:nvPr>
            <p:ph type="title"/>
          </p:nvPr>
        </p:nvSpPr>
        <p:spPr>
          <a:xfrm>
            <a:off x="9013900" y="3348400"/>
            <a:ext cx="2840800" cy="763600"/>
          </a:xfrm>
          <a:prstGeom prst="rect">
            <a:avLst/>
          </a:prstGeom>
        </p:spPr>
        <p:txBody>
          <a:bodyPr spcFirstLastPara="1" vert="horz" wrap="square" lIns="121900" tIns="121900" rIns="121900" bIns="121900" rtlCol="0" anchor="t" anchorCtr="0">
            <a:noAutofit/>
          </a:bodyPr>
          <a:lstStyle/>
          <a:p>
            <a:r>
              <a:rPr lang="en" b="1" dirty="0">
                <a:solidFill>
                  <a:srgbClr val="351C75"/>
                </a:solidFill>
                <a:latin typeface="Montserrat"/>
                <a:ea typeface="Montserrat"/>
                <a:cs typeface="Montserrat"/>
                <a:sym typeface="Montserrat"/>
              </a:rPr>
              <a:t>Output</a:t>
            </a:r>
            <a:endParaRPr b="1" dirty="0">
              <a:solidFill>
                <a:srgbClr val="351C75"/>
              </a:solidFill>
              <a:latin typeface="Montserrat"/>
              <a:ea typeface="Montserrat"/>
              <a:cs typeface="Montserrat"/>
              <a:sym typeface="Montserrat"/>
            </a:endParaRPr>
          </a:p>
        </p:txBody>
      </p:sp>
      <p:sp>
        <p:nvSpPr>
          <p:cNvPr id="318" name="Google Shape;318;p37"/>
          <p:cNvSpPr/>
          <p:nvPr/>
        </p:nvSpPr>
        <p:spPr>
          <a:xfrm>
            <a:off x="5207900" y="3127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19" name="Google Shape;319;p37"/>
          <p:cNvCxnSpPr>
            <a:endCxn id="318" idx="1"/>
          </p:cNvCxnSpPr>
          <p:nvPr/>
        </p:nvCxnSpPr>
        <p:spPr>
          <a:xfrm>
            <a:off x="3029465" y="2979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320" name="Google Shape;320;p37"/>
          <p:cNvCxnSpPr>
            <a:endCxn id="318" idx="3"/>
          </p:cNvCxnSpPr>
          <p:nvPr/>
        </p:nvCxnSpPr>
        <p:spPr>
          <a:xfrm rot="10800000" flipH="1">
            <a:off x="3047865" y="4274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321" name="Google Shape;321;p37"/>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322" name="Google Shape;322;p37"/>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f(X)</a:t>
            </a:r>
            <a:endParaRPr sz="2800" b="1" dirty="0">
              <a:solidFill>
                <a:srgbClr val="351C75"/>
              </a:solidFill>
              <a:latin typeface="Montserrat"/>
              <a:ea typeface="Montserrat"/>
              <a:cs typeface="Montserrat"/>
              <a:sym typeface="Montserrat"/>
            </a:endParaRPr>
          </a:p>
        </p:txBody>
      </p:sp>
      <p:sp>
        <p:nvSpPr>
          <p:cNvPr id="325" name="Google Shape;325;p37"/>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a:spLocks noGrp="1"/>
          </p:cNvSpPr>
          <p:nvPr>
            <p:ph type="title"/>
          </p:nvPr>
        </p:nvSpPr>
        <p:spPr>
          <a:xfrm>
            <a:off x="3632867" y="2346433"/>
            <a:ext cx="1186800" cy="763600"/>
          </a:xfrm>
          <a:prstGeom prst="rect">
            <a:avLst/>
          </a:prstGeom>
        </p:spPr>
        <p:txBody>
          <a:bodyPr spcFirstLastPara="1" vert="horz" wrap="square" lIns="121900" tIns="121900" rIns="121900" bIns="121900" rtlCol="0" anchor="t" anchorCtr="0">
            <a:noAutofit/>
          </a:bodyPr>
          <a:lstStyle/>
          <a:p>
            <a:r>
              <a:rPr lang="en" sz="3200" b="1" dirty="0">
                <a:solidFill>
                  <a:srgbClr val="351C75"/>
                </a:solidFill>
                <a:latin typeface="Montserrat"/>
                <a:ea typeface="Montserrat"/>
                <a:cs typeface="Montserrat"/>
                <a:sym typeface="Montserrat"/>
              </a:rPr>
              <a:t>w1</a:t>
            </a:r>
            <a:endParaRPr sz="3200" b="1" dirty="0">
              <a:solidFill>
                <a:srgbClr val="351C75"/>
              </a:solidFill>
              <a:latin typeface="Montserrat"/>
              <a:ea typeface="Montserrat"/>
              <a:cs typeface="Montserrat"/>
              <a:sym typeface="Montserrat"/>
            </a:endParaRPr>
          </a:p>
        </p:txBody>
      </p:sp>
      <p:sp>
        <p:nvSpPr>
          <p:cNvPr id="327" name="Google Shape;327;p37"/>
          <p:cNvSpPr txBox="1">
            <a:spLocks noGrp="1"/>
          </p:cNvSpPr>
          <p:nvPr>
            <p:ph type="title"/>
          </p:nvPr>
        </p:nvSpPr>
        <p:spPr>
          <a:xfrm>
            <a:off x="3632867" y="3874633"/>
            <a:ext cx="1186800" cy="763600"/>
          </a:xfrm>
          <a:prstGeom prst="rect">
            <a:avLst/>
          </a:prstGeom>
        </p:spPr>
        <p:txBody>
          <a:bodyPr spcFirstLastPara="1" vert="horz" wrap="square" lIns="121900" tIns="121900" rIns="121900" bIns="121900" rtlCol="0" anchor="t" anchorCtr="0">
            <a:noAutofit/>
          </a:bodyPr>
          <a:lstStyle/>
          <a:p>
            <a:r>
              <a:rPr lang="en" sz="3200" b="1" dirty="0">
                <a:solidFill>
                  <a:srgbClr val="351C75"/>
                </a:solidFill>
                <a:latin typeface="Montserrat"/>
                <a:ea typeface="Montserrat"/>
                <a:cs typeface="Montserrat"/>
                <a:sym typeface="Montserrat"/>
              </a:rPr>
              <a:t>w2</a:t>
            </a:r>
            <a:endParaRPr sz="3200" b="1" dirty="0">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a:spLocks noGrp="1"/>
          </p:cNvSpPr>
          <p:nvPr>
            <p:ph type="body" idx="1"/>
          </p:nvPr>
        </p:nvSpPr>
        <p:spPr>
          <a:xfrm>
            <a:off x="415600" y="1241164"/>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Now </a:t>
            </a:r>
            <a:r>
              <a:rPr lang="en" sz="3867" b="1">
                <a:solidFill>
                  <a:srgbClr val="434343"/>
                </a:solidFill>
                <a:latin typeface="Montserrat"/>
                <a:ea typeface="Montserrat"/>
                <a:cs typeface="Montserrat"/>
                <a:sym typeface="Montserrat"/>
              </a:rPr>
              <a:t>y = x1w1 + x2w2</a:t>
            </a:r>
            <a:endParaRPr sz="3867" b="1">
              <a:solidFill>
                <a:srgbClr val="434343"/>
              </a:solidFill>
              <a:latin typeface="Montserrat"/>
              <a:ea typeface="Montserrat"/>
              <a:cs typeface="Montserrat"/>
              <a:sym typeface="Montserrat"/>
            </a:endParaRPr>
          </a:p>
        </p:txBody>
      </p:sp>
      <p:sp>
        <p:nvSpPr>
          <p:cNvPr id="336" name="Google Shape;336;p38"/>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39" name="Google Shape;339;p38"/>
          <p:cNvCxnSpPr>
            <a:endCxn id="338"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340" name="Google Shape;340;p38"/>
          <p:cNvCxnSpPr>
            <a:endCxn id="338"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341" name="Google Shape;341;p38"/>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342" name="Google Shape;342;p38"/>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f(X)</a:t>
            </a:r>
            <a:endParaRPr sz="2800" b="1" dirty="0">
              <a:solidFill>
                <a:srgbClr val="351C75"/>
              </a:solidFill>
              <a:latin typeface="Montserrat"/>
              <a:ea typeface="Montserrat"/>
              <a:cs typeface="Montserrat"/>
              <a:sym typeface="Montserrat"/>
            </a:endParaRPr>
          </a:p>
        </p:txBody>
      </p:sp>
      <p:sp>
        <p:nvSpPr>
          <p:cNvPr id="345" name="Google Shape;345;p38"/>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a:spLocks noGrp="1"/>
          </p:cNvSpPr>
          <p:nvPr>
            <p:ph type="title"/>
          </p:nvPr>
        </p:nvSpPr>
        <p:spPr>
          <a:xfrm>
            <a:off x="3632867" y="2346433"/>
            <a:ext cx="1186800" cy="763600"/>
          </a:xfrm>
          <a:prstGeom prst="rect">
            <a:avLst/>
          </a:prstGeom>
        </p:spPr>
        <p:txBody>
          <a:bodyPr spcFirstLastPara="1" vert="horz" wrap="square" lIns="121900" tIns="121900" rIns="121900" bIns="121900" rtlCol="0" anchor="t" anchorCtr="0">
            <a:noAutofit/>
          </a:bodyPr>
          <a:lstStyle/>
          <a:p>
            <a:r>
              <a:rPr lang="en" sz="3200" b="1" dirty="0">
                <a:solidFill>
                  <a:srgbClr val="351C75"/>
                </a:solidFill>
                <a:latin typeface="Montserrat"/>
                <a:ea typeface="Montserrat"/>
                <a:cs typeface="Montserrat"/>
                <a:sym typeface="Montserrat"/>
              </a:rPr>
              <a:t>w1</a:t>
            </a:r>
            <a:endParaRPr sz="3200" b="1" dirty="0">
              <a:solidFill>
                <a:srgbClr val="351C75"/>
              </a:solidFill>
              <a:latin typeface="Montserrat"/>
              <a:ea typeface="Montserrat"/>
              <a:cs typeface="Montserrat"/>
              <a:sym typeface="Montserrat"/>
            </a:endParaRPr>
          </a:p>
        </p:txBody>
      </p:sp>
      <p:sp>
        <p:nvSpPr>
          <p:cNvPr id="347" name="Google Shape;347;p38"/>
          <p:cNvSpPr txBox="1">
            <a:spLocks noGrp="1"/>
          </p:cNvSpPr>
          <p:nvPr>
            <p:ph type="title"/>
          </p:nvPr>
        </p:nvSpPr>
        <p:spPr>
          <a:xfrm>
            <a:off x="3632867" y="3874633"/>
            <a:ext cx="1186800" cy="763600"/>
          </a:xfrm>
          <a:prstGeom prst="rect">
            <a:avLst/>
          </a:prstGeom>
        </p:spPr>
        <p:txBody>
          <a:bodyPr spcFirstLastPara="1" vert="horz" wrap="square" lIns="121900" tIns="121900" rIns="121900" bIns="121900" rtlCol="0" anchor="t" anchorCtr="0">
            <a:noAutofit/>
          </a:bodyPr>
          <a:lstStyle/>
          <a:p>
            <a:r>
              <a:rPr lang="en" sz="3200" b="1" dirty="0">
                <a:solidFill>
                  <a:srgbClr val="351C75"/>
                </a:solidFill>
                <a:latin typeface="Montserrat"/>
                <a:ea typeface="Montserrat"/>
                <a:cs typeface="Montserrat"/>
                <a:sym typeface="Montserrat"/>
              </a:rPr>
              <a:t>w2</a:t>
            </a:r>
            <a:endParaRPr sz="3200" b="1" dirty="0">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dirty="0">
                <a:solidFill>
                  <a:srgbClr val="434343"/>
                </a:solidFill>
                <a:latin typeface="Montserrat"/>
                <a:ea typeface="Montserrat"/>
                <a:cs typeface="Montserrat"/>
                <a:sym typeface="Montserrat"/>
              </a:rPr>
              <a:t>We could update the </a:t>
            </a:r>
            <a:r>
              <a:rPr lang="en" sz="3867" b="1" dirty="0">
                <a:solidFill>
                  <a:srgbClr val="434343"/>
                </a:solidFill>
                <a:latin typeface="Montserrat"/>
                <a:ea typeface="Montserrat"/>
                <a:cs typeface="Montserrat"/>
                <a:sym typeface="Montserrat"/>
              </a:rPr>
              <a:t>weights</a:t>
            </a:r>
            <a:r>
              <a:rPr lang="en" sz="3867" dirty="0">
                <a:solidFill>
                  <a:srgbClr val="434343"/>
                </a:solidFill>
                <a:latin typeface="Montserrat"/>
                <a:ea typeface="Montserrat"/>
                <a:cs typeface="Montserrat"/>
                <a:sym typeface="Montserrat"/>
              </a:rPr>
              <a:t> to effect </a:t>
            </a:r>
            <a:r>
              <a:rPr lang="en" sz="3867" b="1" dirty="0">
                <a:solidFill>
                  <a:srgbClr val="434343"/>
                </a:solidFill>
                <a:latin typeface="Montserrat"/>
                <a:ea typeface="Montserrat"/>
                <a:cs typeface="Montserrat"/>
                <a:sym typeface="Montserrat"/>
              </a:rPr>
              <a:t>y</a:t>
            </a:r>
            <a:endParaRPr sz="3867" b="1" dirty="0">
              <a:solidFill>
                <a:srgbClr val="434343"/>
              </a:solidFill>
              <a:latin typeface="Montserrat"/>
              <a:ea typeface="Montserrat"/>
              <a:cs typeface="Montserrat"/>
              <a:sym typeface="Montserrat"/>
            </a:endParaRPr>
          </a:p>
        </p:txBody>
      </p:sp>
      <p:sp>
        <p:nvSpPr>
          <p:cNvPr id="356" name="Google Shape;356;p39"/>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59" name="Google Shape;359;p39"/>
          <p:cNvCxnSpPr>
            <a:endCxn id="358"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360" name="Google Shape;360;p39"/>
          <p:cNvCxnSpPr>
            <a:endCxn id="358"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361" name="Google Shape;361;p39"/>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362" name="Google Shape;362;p39"/>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f(X)</a:t>
            </a:r>
            <a:endParaRPr sz="2800" b="1" dirty="0">
              <a:solidFill>
                <a:srgbClr val="351C75"/>
              </a:solidFill>
              <a:latin typeface="Montserrat"/>
              <a:ea typeface="Montserrat"/>
              <a:cs typeface="Montserrat"/>
              <a:sym typeface="Montserrat"/>
            </a:endParaRPr>
          </a:p>
        </p:txBody>
      </p:sp>
      <p:sp>
        <p:nvSpPr>
          <p:cNvPr id="365" name="Google Shape;365;p39"/>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a:spLocks noGrp="1"/>
          </p:cNvSpPr>
          <p:nvPr>
            <p:ph type="title"/>
          </p:nvPr>
        </p:nvSpPr>
        <p:spPr>
          <a:xfrm>
            <a:off x="3632867" y="23464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w1</a:t>
            </a:r>
            <a:endParaRPr sz="2800" b="1" dirty="0">
              <a:solidFill>
                <a:srgbClr val="351C75"/>
              </a:solidFill>
              <a:latin typeface="Montserrat"/>
              <a:ea typeface="Montserrat"/>
              <a:cs typeface="Montserrat"/>
              <a:sym typeface="Montserrat"/>
            </a:endParaRPr>
          </a:p>
        </p:txBody>
      </p:sp>
      <p:sp>
        <p:nvSpPr>
          <p:cNvPr id="367" name="Google Shape;367;p39"/>
          <p:cNvSpPr txBox="1">
            <a:spLocks noGrp="1"/>
          </p:cNvSpPr>
          <p:nvPr>
            <p:ph type="title"/>
          </p:nvPr>
        </p:nvSpPr>
        <p:spPr>
          <a:xfrm>
            <a:off x="3632867" y="3874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w2</a:t>
            </a:r>
            <a:endParaRPr sz="2800" b="1" dirty="0">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0"/>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dirty="0">
                <a:solidFill>
                  <a:srgbClr val="434343"/>
                </a:solidFill>
                <a:latin typeface="Montserrat"/>
                <a:ea typeface="Montserrat"/>
                <a:cs typeface="Montserrat"/>
                <a:sym typeface="Montserrat"/>
              </a:rPr>
              <a:t>But what if an </a:t>
            </a:r>
            <a:r>
              <a:rPr lang="en" sz="3867" b="1" dirty="0">
                <a:solidFill>
                  <a:srgbClr val="434343"/>
                </a:solidFill>
                <a:latin typeface="Montserrat"/>
                <a:ea typeface="Montserrat"/>
                <a:cs typeface="Montserrat"/>
                <a:sym typeface="Montserrat"/>
              </a:rPr>
              <a:t>x</a:t>
            </a:r>
            <a:r>
              <a:rPr lang="en" sz="3867" dirty="0">
                <a:solidFill>
                  <a:srgbClr val="434343"/>
                </a:solidFill>
                <a:latin typeface="Montserrat"/>
                <a:ea typeface="Montserrat"/>
                <a:cs typeface="Montserrat"/>
                <a:sym typeface="Montserrat"/>
              </a:rPr>
              <a:t> is zero? </a:t>
            </a:r>
            <a:r>
              <a:rPr lang="en" sz="3867" b="1" dirty="0">
                <a:solidFill>
                  <a:srgbClr val="434343"/>
                </a:solidFill>
                <a:latin typeface="Montserrat"/>
                <a:ea typeface="Montserrat"/>
                <a:cs typeface="Montserrat"/>
                <a:sym typeface="Montserrat"/>
              </a:rPr>
              <a:t>w</a:t>
            </a:r>
            <a:r>
              <a:rPr lang="en" sz="3867" dirty="0">
                <a:solidFill>
                  <a:srgbClr val="434343"/>
                </a:solidFill>
                <a:latin typeface="Montserrat"/>
                <a:ea typeface="Montserrat"/>
                <a:cs typeface="Montserrat"/>
                <a:sym typeface="Montserrat"/>
              </a:rPr>
              <a:t> won’t change anything!</a:t>
            </a:r>
            <a:endParaRPr sz="3867" b="1" dirty="0">
              <a:solidFill>
                <a:srgbClr val="434343"/>
              </a:solidFill>
              <a:latin typeface="Montserrat"/>
              <a:ea typeface="Montserrat"/>
              <a:cs typeface="Montserrat"/>
              <a:sym typeface="Montserrat"/>
            </a:endParaRPr>
          </a:p>
        </p:txBody>
      </p:sp>
      <p:sp>
        <p:nvSpPr>
          <p:cNvPr id="376" name="Google Shape;376;p40"/>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79" name="Google Shape;379;p40"/>
          <p:cNvCxnSpPr>
            <a:endCxn id="378"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380" name="Google Shape;380;p40"/>
          <p:cNvCxnSpPr>
            <a:endCxn id="378"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381" name="Google Shape;381;p40"/>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382" name="Google Shape;382;p40"/>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dirty="0">
                <a:solidFill>
                  <a:srgbClr val="351C75"/>
                </a:solidFill>
                <a:latin typeface="Montserrat"/>
                <a:ea typeface="Montserrat"/>
                <a:cs typeface="Montserrat"/>
                <a:sym typeface="Montserrat"/>
              </a:rPr>
              <a:t>x1</a:t>
            </a:r>
            <a:endParaRPr b="1" dirty="0">
              <a:solidFill>
                <a:srgbClr val="351C75"/>
              </a:solidFill>
              <a:latin typeface="Montserrat"/>
              <a:ea typeface="Montserrat"/>
              <a:cs typeface="Montserrat"/>
              <a:sym typeface="Montserrat"/>
            </a:endParaRPr>
          </a:p>
        </p:txBody>
      </p:sp>
      <p:sp>
        <p:nvSpPr>
          <p:cNvPr id="383" name="Google Shape;383;p40"/>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f(X)</a:t>
            </a:r>
            <a:endParaRPr sz="2800" b="1" dirty="0">
              <a:solidFill>
                <a:srgbClr val="351C75"/>
              </a:solidFill>
              <a:latin typeface="Montserrat"/>
              <a:ea typeface="Montserrat"/>
              <a:cs typeface="Montserrat"/>
              <a:sym typeface="Montserrat"/>
            </a:endParaRPr>
          </a:p>
        </p:txBody>
      </p:sp>
      <p:sp>
        <p:nvSpPr>
          <p:cNvPr id="385" name="Google Shape;385;p40"/>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a:spLocks noGrp="1"/>
          </p:cNvSpPr>
          <p:nvPr>
            <p:ph type="title"/>
          </p:nvPr>
        </p:nvSpPr>
        <p:spPr>
          <a:xfrm>
            <a:off x="3632867" y="23464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w1</a:t>
            </a:r>
            <a:endParaRPr sz="2800" b="1" dirty="0">
              <a:solidFill>
                <a:srgbClr val="351C75"/>
              </a:solidFill>
              <a:latin typeface="Montserrat"/>
              <a:ea typeface="Montserrat"/>
              <a:cs typeface="Montserrat"/>
              <a:sym typeface="Montserrat"/>
            </a:endParaRPr>
          </a:p>
        </p:txBody>
      </p:sp>
      <p:sp>
        <p:nvSpPr>
          <p:cNvPr id="387" name="Google Shape;387;p40"/>
          <p:cNvSpPr txBox="1">
            <a:spLocks noGrp="1"/>
          </p:cNvSpPr>
          <p:nvPr>
            <p:ph type="title"/>
          </p:nvPr>
        </p:nvSpPr>
        <p:spPr>
          <a:xfrm>
            <a:off x="3632867" y="3874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w2</a:t>
            </a:r>
            <a:endParaRPr sz="2800" b="1" dirty="0">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Let’s add in a </a:t>
            </a:r>
            <a:r>
              <a:rPr lang="en" sz="3867" b="1">
                <a:solidFill>
                  <a:srgbClr val="434343"/>
                </a:solidFill>
                <a:latin typeface="Montserrat"/>
                <a:ea typeface="Montserrat"/>
                <a:cs typeface="Montserrat"/>
                <a:sym typeface="Montserrat"/>
              </a:rPr>
              <a:t>bias</a:t>
            </a:r>
            <a:r>
              <a:rPr lang="en" sz="3867">
                <a:solidFill>
                  <a:srgbClr val="434343"/>
                </a:solidFill>
                <a:latin typeface="Montserrat"/>
                <a:ea typeface="Montserrat"/>
                <a:cs typeface="Montserrat"/>
                <a:sym typeface="Montserrat"/>
              </a:rPr>
              <a:t> term </a:t>
            </a:r>
            <a:r>
              <a:rPr lang="en" sz="3867" b="1">
                <a:solidFill>
                  <a:srgbClr val="434343"/>
                </a:solidFill>
                <a:latin typeface="Montserrat"/>
                <a:ea typeface="Montserrat"/>
                <a:cs typeface="Montserrat"/>
                <a:sym typeface="Montserrat"/>
              </a:rPr>
              <a:t>b</a:t>
            </a:r>
            <a:r>
              <a:rPr lang="en" sz="3867">
                <a:solidFill>
                  <a:srgbClr val="434343"/>
                </a:solidFill>
                <a:latin typeface="Montserrat"/>
                <a:ea typeface="Montserrat"/>
                <a:cs typeface="Montserrat"/>
                <a:sym typeface="Montserrat"/>
              </a:rPr>
              <a:t> to the inputs.</a:t>
            </a:r>
            <a:endParaRPr sz="3867">
              <a:solidFill>
                <a:srgbClr val="434343"/>
              </a:solidFill>
              <a:latin typeface="Montserrat"/>
              <a:ea typeface="Montserrat"/>
              <a:cs typeface="Montserrat"/>
              <a:sym typeface="Montserrat"/>
            </a:endParaRPr>
          </a:p>
        </p:txBody>
      </p:sp>
      <p:sp>
        <p:nvSpPr>
          <p:cNvPr id="396" name="Google Shape;396;p41"/>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99" name="Google Shape;399;p41"/>
          <p:cNvCxnSpPr>
            <a:endCxn id="398"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400" name="Google Shape;400;p41"/>
          <p:cNvCxnSpPr>
            <a:endCxn id="398"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401" name="Google Shape;401;p41"/>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402" name="Google Shape;402;p41"/>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f(X)</a:t>
            </a:r>
            <a:endParaRPr sz="2800" b="1" dirty="0">
              <a:solidFill>
                <a:srgbClr val="351C75"/>
              </a:solidFill>
              <a:latin typeface="Montserrat"/>
              <a:ea typeface="Montserrat"/>
              <a:cs typeface="Montserrat"/>
              <a:sym typeface="Montserrat"/>
            </a:endParaRPr>
          </a:p>
        </p:txBody>
      </p:sp>
      <p:sp>
        <p:nvSpPr>
          <p:cNvPr id="405" name="Google Shape;405;p41"/>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a:spLocks noGrp="1"/>
          </p:cNvSpPr>
          <p:nvPr>
            <p:ph type="title"/>
          </p:nvPr>
        </p:nvSpPr>
        <p:spPr>
          <a:xfrm>
            <a:off x="3632867" y="23464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a:spLocks noGrp="1"/>
          </p:cNvSpPr>
          <p:nvPr>
            <p:ph type="title"/>
          </p:nvPr>
        </p:nvSpPr>
        <p:spPr>
          <a:xfrm>
            <a:off x="3632867" y="3874633"/>
            <a:ext cx="1186800" cy="763600"/>
          </a:xfrm>
          <a:prstGeom prst="rect">
            <a:avLst/>
          </a:prstGeom>
        </p:spPr>
        <p:txBody>
          <a:bodyPr spcFirstLastPara="1" vert="horz" wrap="square" lIns="121900" tIns="121900" rIns="121900" bIns="121900" rtlCol="0" anchor="t" anchorCtr="0">
            <a:noAutofit/>
          </a:bodyPr>
          <a:lstStyle/>
          <a:p>
            <a:r>
              <a:rPr lang="en" sz="4800" b="1" dirty="0">
                <a:solidFill>
                  <a:srgbClr val="351C75"/>
                </a:solidFill>
                <a:latin typeface="Montserrat"/>
                <a:ea typeface="Montserrat"/>
                <a:cs typeface="Montserrat"/>
                <a:sym typeface="Montserrat"/>
              </a:rPr>
              <a:t>w2</a:t>
            </a:r>
            <a:endParaRPr sz="4800" b="1" dirty="0">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latin typeface="Montserrat"/>
                <a:ea typeface="Montserrat"/>
                <a:cs typeface="Montserrat"/>
                <a:sym typeface="Montserrat"/>
              </a:rPr>
              <a:t>ANN</a:t>
            </a:r>
            <a:endParaRPr>
              <a:latin typeface="Montserrat"/>
              <a:ea typeface="Montserrat"/>
              <a:cs typeface="Montserrat"/>
              <a:sym typeface="Montserrat"/>
            </a:endParaRPr>
          </a:p>
          <a:p>
            <a:endParaRPr>
              <a:latin typeface="Montserrat"/>
              <a:ea typeface="Montserrat"/>
              <a:cs typeface="Montserrat"/>
              <a:sym typeface="Montserrat"/>
            </a:endParaRPr>
          </a:p>
        </p:txBody>
      </p:sp>
      <p:sp>
        <p:nvSpPr>
          <p:cNvPr id="71" name="Google Shape;71;p15"/>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Theory Topics</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Perceptron Model to Neural Networks</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Activation Functions</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Cost Functions</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Feed Forward Networks</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BackPropagation</a:t>
            </a:r>
            <a:endParaRPr sz="3867">
              <a:solidFill>
                <a:srgbClr val="43434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2"/>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Let’s add in a </a:t>
            </a:r>
            <a:r>
              <a:rPr lang="en" sz="3867" b="1">
                <a:solidFill>
                  <a:srgbClr val="434343"/>
                </a:solidFill>
                <a:latin typeface="Montserrat"/>
                <a:ea typeface="Montserrat"/>
                <a:cs typeface="Montserrat"/>
                <a:sym typeface="Montserrat"/>
              </a:rPr>
              <a:t>bias</a:t>
            </a:r>
            <a:r>
              <a:rPr lang="en" sz="3867">
                <a:solidFill>
                  <a:srgbClr val="434343"/>
                </a:solidFill>
                <a:latin typeface="Montserrat"/>
                <a:ea typeface="Montserrat"/>
                <a:cs typeface="Montserrat"/>
                <a:sym typeface="Montserrat"/>
              </a:rPr>
              <a:t> term </a:t>
            </a:r>
            <a:r>
              <a:rPr lang="en" sz="3867" b="1">
                <a:solidFill>
                  <a:srgbClr val="434343"/>
                </a:solidFill>
                <a:latin typeface="Montserrat"/>
                <a:ea typeface="Montserrat"/>
                <a:cs typeface="Montserrat"/>
                <a:sym typeface="Montserrat"/>
              </a:rPr>
              <a:t>b</a:t>
            </a:r>
            <a:r>
              <a:rPr lang="en" sz="3867">
                <a:solidFill>
                  <a:srgbClr val="434343"/>
                </a:solidFill>
                <a:latin typeface="Montserrat"/>
                <a:ea typeface="Montserrat"/>
                <a:cs typeface="Montserrat"/>
                <a:sym typeface="Montserrat"/>
              </a:rPr>
              <a:t> to the inputs.</a:t>
            </a:r>
            <a:endParaRPr sz="3867">
              <a:solidFill>
                <a:srgbClr val="434343"/>
              </a:solidFill>
              <a:latin typeface="Montserrat"/>
              <a:ea typeface="Montserrat"/>
              <a:cs typeface="Montserrat"/>
              <a:sym typeface="Montserrat"/>
            </a:endParaRPr>
          </a:p>
        </p:txBody>
      </p:sp>
      <p:sp>
        <p:nvSpPr>
          <p:cNvPr id="416" name="Google Shape;416;p42"/>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19" name="Google Shape;419;p42"/>
          <p:cNvCxnSpPr>
            <a:endCxn id="418"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420" name="Google Shape;420;p42"/>
          <p:cNvCxnSpPr>
            <a:endCxn id="418"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421" name="Google Shape;421;p42"/>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422" name="Google Shape;422;p42"/>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dirty="0">
                <a:solidFill>
                  <a:srgbClr val="351C75"/>
                </a:solidFill>
                <a:latin typeface="Montserrat"/>
                <a:ea typeface="Montserrat"/>
                <a:cs typeface="Montserrat"/>
                <a:sym typeface="Montserrat"/>
              </a:rPr>
              <a:t>x1</a:t>
            </a:r>
            <a:endParaRPr b="1" dirty="0">
              <a:solidFill>
                <a:srgbClr val="351C75"/>
              </a:solidFill>
              <a:latin typeface="Montserrat"/>
              <a:ea typeface="Montserrat"/>
              <a:cs typeface="Montserrat"/>
              <a:sym typeface="Montserrat"/>
            </a:endParaRPr>
          </a:p>
        </p:txBody>
      </p:sp>
      <p:sp>
        <p:nvSpPr>
          <p:cNvPr id="423" name="Google Shape;423;p42"/>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2800" b="1" dirty="0">
                <a:solidFill>
                  <a:srgbClr val="351C75"/>
                </a:solidFill>
                <a:latin typeface="Montserrat"/>
                <a:ea typeface="Montserrat"/>
                <a:cs typeface="Montserrat"/>
                <a:sym typeface="Montserrat"/>
              </a:rPr>
              <a:t>f(X)</a:t>
            </a:r>
            <a:endParaRPr sz="2800" b="1" dirty="0">
              <a:solidFill>
                <a:srgbClr val="351C75"/>
              </a:solidFill>
              <a:latin typeface="Montserrat"/>
              <a:ea typeface="Montserrat"/>
              <a:cs typeface="Montserrat"/>
              <a:sym typeface="Montserrat"/>
            </a:endParaRPr>
          </a:p>
        </p:txBody>
      </p:sp>
      <p:sp>
        <p:nvSpPr>
          <p:cNvPr id="425" name="Google Shape;425;p42"/>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a:spLocks noGrp="1"/>
          </p:cNvSpPr>
          <p:nvPr>
            <p:ph type="title"/>
          </p:nvPr>
        </p:nvSpPr>
        <p:spPr>
          <a:xfrm>
            <a:off x="2986167" y="2239600"/>
            <a:ext cx="5224772" cy="763600"/>
          </a:xfrm>
          <a:prstGeom prst="rect">
            <a:avLst/>
          </a:prstGeom>
        </p:spPr>
        <p:txBody>
          <a:bodyPr spcFirstLastPara="1" vert="horz" wrap="square" lIns="121900" tIns="121900" rIns="121900" bIns="121900" rtlCol="0" anchor="t" anchorCtr="0">
            <a:noAutofit/>
          </a:bodyPr>
          <a:lstStyle/>
          <a:p>
            <a:r>
              <a:rPr lang="en" b="1" dirty="0">
                <a:solidFill>
                  <a:srgbClr val="351C75"/>
                </a:solidFill>
                <a:latin typeface="Montserrat"/>
                <a:ea typeface="Montserrat"/>
                <a:cs typeface="Montserrat"/>
                <a:sym typeface="Montserrat"/>
              </a:rPr>
              <a:t>*w1 + b</a:t>
            </a:r>
            <a:endParaRPr b="1" dirty="0">
              <a:solidFill>
                <a:srgbClr val="351C75"/>
              </a:solidFill>
              <a:latin typeface="Montserrat"/>
              <a:ea typeface="Montserrat"/>
              <a:cs typeface="Montserrat"/>
              <a:sym typeface="Montserrat"/>
            </a:endParaRPr>
          </a:p>
        </p:txBody>
      </p:sp>
      <p:sp>
        <p:nvSpPr>
          <p:cNvPr id="427" name="Google Shape;427;p42"/>
          <p:cNvSpPr txBox="1">
            <a:spLocks noGrp="1"/>
          </p:cNvSpPr>
          <p:nvPr>
            <p:ph type="title"/>
          </p:nvPr>
        </p:nvSpPr>
        <p:spPr>
          <a:xfrm>
            <a:off x="3426200" y="4745267"/>
            <a:ext cx="4290216" cy="763600"/>
          </a:xfrm>
          <a:prstGeom prst="rect">
            <a:avLst/>
          </a:prstGeom>
        </p:spPr>
        <p:txBody>
          <a:bodyPr spcFirstLastPara="1" vert="horz" wrap="square" lIns="121900" tIns="121900" rIns="121900" bIns="121900" rtlCol="0" anchor="t" anchorCtr="0">
            <a:noAutofit/>
          </a:bodyPr>
          <a:lstStyle/>
          <a:p>
            <a:r>
              <a:rPr lang="en" b="1" dirty="0">
                <a:solidFill>
                  <a:srgbClr val="351C75"/>
                </a:solidFill>
                <a:latin typeface="Montserrat"/>
                <a:ea typeface="Montserrat"/>
                <a:cs typeface="Montserrat"/>
                <a:sym typeface="Montserrat"/>
              </a:rPr>
              <a:t>*w2 + b</a:t>
            </a:r>
            <a:endParaRPr b="1" dirty="0">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y = (x1w1 + b) + (x2w2 + b)</a:t>
            </a:r>
            <a:endParaRPr sz="3867">
              <a:solidFill>
                <a:srgbClr val="434343"/>
              </a:solidFill>
              <a:latin typeface="Montserrat"/>
              <a:ea typeface="Montserrat"/>
              <a:cs typeface="Montserrat"/>
              <a:sym typeface="Montserrat"/>
            </a:endParaRPr>
          </a:p>
        </p:txBody>
      </p:sp>
      <p:sp>
        <p:nvSpPr>
          <p:cNvPr id="436" name="Google Shape;436;p43"/>
          <p:cNvSpPr txBox="1">
            <a:spLocks noGrp="1"/>
          </p:cNvSpPr>
          <p:nvPr>
            <p:ph type="title"/>
          </p:nvPr>
        </p:nvSpPr>
        <p:spPr>
          <a:xfrm>
            <a:off x="1265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a:spLocks noGrp="1"/>
          </p:cNvSpPr>
          <p:nvPr>
            <p:ph type="title"/>
          </p:nvPr>
        </p:nvSpPr>
        <p:spPr>
          <a:xfrm>
            <a:off x="9479667" y="3493700"/>
            <a:ext cx="2840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39" name="Google Shape;439;p43"/>
          <p:cNvCxnSpPr>
            <a:endCxn id="438"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440" name="Google Shape;440;p43"/>
          <p:cNvCxnSpPr>
            <a:endCxn id="438" idx="3"/>
          </p:cNvCxnSpPr>
          <p:nvPr/>
        </p:nvCxnSpPr>
        <p:spPr>
          <a:xfrm rot="10800000" flipH="1">
            <a:off x="3047865" y="4298468"/>
            <a:ext cx="2356800" cy="730400"/>
          </a:xfrm>
          <a:prstGeom prst="straightConnector1">
            <a:avLst/>
          </a:prstGeom>
          <a:noFill/>
          <a:ln w="38100" cap="flat" cmpd="sng">
            <a:solidFill>
              <a:srgbClr val="674EA7"/>
            </a:solidFill>
            <a:prstDash val="solid"/>
            <a:round/>
            <a:headEnd type="none" w="med" len="med"/>
            <a:tailEnd type="triangle" w="med" len="med"/>
          </a:ln>
        </p:spPr>
      </p:cxnSp>
      <p:cxnSp>
        <p:nvCxnSpPr>
          <p:cNvPr id="441" name="Google Shape;441;p43"/>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442" name="Google Shape;442;p43"/>
          <p:cNvSpPr txBox="1">
            <a:spLocks noGrp="1"/>
          </p:cNvSpPr>
          <p:nvPr>
            <p:ph type="title"/>
          </p:nvPr>
        </p:nvSpPr>
        <p:spPr>
          <a:xfrm>
            <a:off x="21704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3800" b="1" dirty="0">
                <a:solidFill>
                  <a:srgbClr val="351C75"/>
                </a:solidFill>
                <a:latin typeface="Montserrat"/>
                <a:ea typeface="Montserrat"/>
                <a:cs typeface="Montserrat"/>
                <a:sym typeface="Montserrat"/>
              </a:rPr>
              <a:t>f(X)</a:t>
            </a:r>
            <a:endParaRPr sz="3800" b="1" dirty="0">
              <a:solidFill>
                <a:srgbClr val="351C75"/>
              </a:solidFill>
              <a:latin typeface="Montserrat"/>
              <a:ea typeface="Montserrat"/>
              <a:cs typeface="Montserrat"/>
              <a:sym typeface="Montserrat"/>
            </a:endParaRPr>
          </a:p>
        </p:txBody>
      </p:sp>
      <p:sp>
        <p:nvSpPr>
          <p:cNvPr id="445" name="Google Shape;445;p43"/>
          <p:cNvSpPr txBox="1">
            <a:spLocks noGrp="1"/>
          </p:cNvSpPr>
          <p:nvPr>
            <p:ph type="title"/>
          </p:nvPr>
        </p:nvSpPr>
        <p:spPr>
          <a:xfrm>
            <a:off x="2373667" y="48497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a:spLocks noGrp="1"/>
          </p:cNvSpPr>
          <p:nvPr>
            <p:ph type="title"/>
          </p:nvPr>
        </p:nvSpPr>
        <p:spPr>
          <a:xfrm>
            <a:off x="2986166" y="2239600"/>
            <a:ext cx="4574833" cy="763600"/>
          </a:xfrm>
          <a:prstGeom prst="rect">
            <a:avLst/>
          </a:prstGeom>
        </p:spPr>
        <p:txBody>
          <a:bodyPr spcFirstLastPara="1" vert="horz" wrap="square" lIns="121900" tIns="121900" rIns="121900" bIns="121900" rtlCol="0" anchor="t" anchorCtr="0">
            <a:noAutofit/>
          </a:bodyPr>
          <a:lstStyle/>
          <a:p>
            <a:r>
              <a:rPr lang="en" b="1" dirty="0">
                <a:solidFill>
                  <a:srgbClr val="351C75"/>
                </a:solidFill>
                <a:latin typeface="Montserrat"/>
                <a:ea typeface="Montserrat"/>
                <a:cs typeface="Montserrat"/>
                <a:sym typeface="Montserrat"/>
              </a:rPr>
              <a:t>*w1 + b</a:t>
            </a:r>
            <a:endParaRPr b="1" dirty="0">
              <a:solidFill>
                <a:srgbClr val="351C75"/>
              </a:solidFill>
              <a:latin typeface="Montserrat"/>
              <a:ea typeface="Montserrat"/>
              <a:cs typeface="Montserrat"/>
              <a:sym typeface="Montserrat"/>
            </a:endParaRPr>
          </a:p>
        </p:txBody>
      </p:sp>
      <p:sp>
        <p:nvSpPr>
          <p:cNvPr id="447" name="Google Shape;447;p43"/>
          <p:cNvSpPr txBox="1">
            <a:spLocks noGrp="1"/>
          </p:cNvSpPr>
          <p:nvPr>
            <p:ph type="title"/>
          </p:nvPr>
        </p:nvSpPr>
        <p:spPr>
          <a:xfrm>
            <a:off x="3426199" y="4745267"/>
            <a:ext cx="3361137" cy="763600"/>
          </a:xfrm>
          <a:prstGeom prst="rect">
            <a:avLst/>
          </a:prstGeom>
        </p:spPr>
        <p:txBody>
          <a:bodyPr spcFirstLastPara="1" vert="horz" wrap="square" lIns="121900" tIns="121900" rIns="121900" bIns="121900" rtlCol="0" anchor="t" anchorCtr="0">
            <a:noAutofit/>
          </a:bodyPr>
          <a:lstStyle/>
          <a:p>
            <a:r>
              <a:rPr lang="en" b="1" dirty="0">
                <a:solidFill>
                  <a:srgbClr val="351C75"/>
                </a:solidFill>
                <a:latin typeface="Montserrat"/>
                <a:ea typeface="Montserrat"/>
                <a:cs typeface="Montserrat"/>
                <a:sym typeface="Montserrat"/>
              </a:rPr>
              <a:t>*w2 + b</a:t>
            </a:r>
            <a:endParaRPr b="1" dirty="0">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4"/>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a:spLocks noGrp="1"/>
          </p:cNvSpPr>
          <p:nvPr>
            <p:ph type="body" idx="1"/>
          </p:nvPr>
        </p:nvSpPr>
        <p:spPr>
          <a:xfrm>
            <a:off x="415600" y="12318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dirty="0">
                <a:solidFill>
                  <a:srgbClr val="434343"/>
                </a:solidFill>
                <a:latin typeface="Montserrat"/>
                <a:ea typeface="Montserrat"/>
                <a:cs typeface="Montserrat"/>
                <a:sym typeface="Montserrat"/>
              </a:rPr>
              <a:t>We can expand this to a generalization:</a:t>
            </a:r>
            <a:endParaRPr sz="3867" dirty="0">
              <a:solidFill>
                <a:srgbClr val="434343"/>
              </a:solidFill>
              <a:latin typeface="Montserrat"/>
              <a:ea typeface="Montserrat"/>
              <a:cs typeface="Montserrat"/>
              <a:sym typeface="Montserrat"/>
            </a:endParaRPr>
          </a:p>
        </p:txBody>
      </p:sp>
      <p:sp>
        <p:nvSpPr>
          <p:cNvPr id="456" name="Google Shape;456;p44"/>
          <p:cNvSpPr txBox="1">
            <a:spLocks noGrp="1"/>
          </p:cNvSpPr>
          <p:nvPr>
            <p:ph type="title"/>
          </p:nvPr>
        </p:nvSpPr>
        <p:spPr>
          <a:xfrm>
            <a:off x="126567" y="3503031"/>
            <a:ext cx="2840800" cy="763600"/>
          </a:xfrm>
          <a:prstGeom prst="rect">
            <a:avLst/>
          </a:prstGeom>
        </p:spPr>
        <p:txBody>
          <a:bodyPr spcFirstLastPara="1" vert="horz" wrap="square" lIns="121900" tIns="121900" rIns="121900" bIns="121900" rtlCol="0" anchor="t" anchorCtr="0">
            <a:noAutofit/>
          </a:bodyPr>
          <a:lstStyle/>
          <a:p>
            <a:r>
              <a:rPr lang="en" b="1" dirty="0">
                <a:solidFill>
                  <a:schemeClr val="accent2">
                    <a:lumMod val="75000"/>
                  </a:schemeClr>
                </a:solidFill>
                <a:latin typeface="Montserrat"/>
                <a:ea typeface="Montserrat"/>
                <a:cs typeface="Montserrat"/>
                <a:sym typeface="Montserrat"/>
              </a:rPr>
              <a:t>Inputs</a:t>
            </a:r>
            <a:endParaRPr b="1" dirty="0">
              <a:solidFill>
                <a:schemeClr val="accent2">
                  <a:lumMod val="75000"/>
                </a:schemeClr>
              </a:solidFill>
              <a:latin typeface="Montserrat"/>
              <a:ea typeface="Montserrat"/>
              <a:cs typeface="Montserrat"/>
              <a:sym typeface="Montserrat"/>
            </a:endParaRPr>
          </a:p>
        </p:txBody>
      </p:sp>
      <p:sp>
        <p:nvSpPr>
          <p:cNvPr id="457" name="Google Shape;457;p44"/>
          <p:cNvSpPr txBox="1">
            <a:spLocks noGrp="1"/>
          </p:cNvSpPr>
          <p:nvPr>
            <p:ph type="title"/>
          </p:nvPr>
        </p:nvSpPr>
        <p:spPr>
          <a:xfrm>
            <a:off x="8931579" y="3295748"/>
            <a:ext cx="2840800" cy="763600"/>
          </a:xfrm>
          <a:prstGeom prst="rect">
            <a:avLst/>
          </a:prstGeom>
        </p:spPr>
        <p:txBody>
          <a:bodyPr spcFirstLastPara="1" vert="horz" wrap="square" lIns="121900" tIns="121900" rIns="121900" bIns="121900" rtlCol="0" anchor="t" anchorCtr="0">
            <a:noAutofit/>
          </a:bodyPr>
          <a:lstStyle/>
          <a:p>
            <a:r>
              <a:rPr lang="en" b="1" dirty="0">
                <a:solidFill>
                  <a:schemeClr val="accent2">
                    <a:lumMod val="75000"/>
                  </a:schemeClr>
                </a:solidFill>
                <a:latin typeface="Montserrat"/>
                <a:ea typeface="Montserrat"/>
                <a:cs typeface="Montserrat"/>
                <a:sym typeface="Montserrat"/>
              </a:rPr>
              <a:t>Output</a:t>
            </a:r>
            <a:endParaRPr b="1" dirty="0">
              <a:solidFill>
                <a:schemeClr val="accent2">
                  <a:lumMod val="75000"/>
                </a:schemeClr>
              </a:solidFill>
              <a:latin typeface="Montserrat"/>
              <a:ea typeface="Montserrat"/>
              <a:cs typeface="Montserrat"/>
              <a:sym typeface="Montserrat"/>
            </a:endParaRPr>
          </a:p>
        </p:txBody>
      </p:sp>
      <p:sp>
        <p:nvSpPr>
          <p:cNvPr id="458" name="Google Shape;458;p44"/>
          <p:cNvSpPr/>
          <p:nvPr/>
        </p:nvSpPr>
        <p:spPr>
          <a:xfrm>
            <a:off x="5207900" y="3151633"/>
            <a:ext cx="1343600" cy="1343600"/>
          </a:xfrm>
          <a:prstGeom prst="ellipse">
            <a:avLst/>
          </a:prstGeom>
          <a:solidFill>
            <a:srgbClr val="EAD1DC"/>
          </a:solidFill>
          <a:ln w="76200" cap="flat" cmpd="sng">
            <a:solidFill>
              <a:srgbClr val="674EA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59" name="Google Shape;459;p44"/>
          <p:cNvCxnSpPr>
            <a:endCxn id="458" idx="1"/>
          </p:cNvCxnSpPr>
          <p:nvPr/>
        </p:nvCxnSpPr>
        <p:spPr>
          <a:xfrm>
            <a:off x="3029465" y="3003199"/>
            <a:ext cx="2375200" cy="345200"/>
          </a:xfrm>
          <a:prstGeom prst="straightConnector1">
            <a:avLst/>
          </a:prstGeom>
          <a:noFill/>
          <a:ln w="38100" cap="flat" cmpd="sng">
            <a:solidFill>
              <a:srgbClr val="674EA7"/>
            </a:solidFill>
            <a:prstDash val="solid"/>
            <a:round/>
            <a:headEnd type="none" w="med" len="med"/>
            <a:tailEnd type="triangle" w="med" len="med"/>
          </a:ln>
        </p:spPr>
      </p:cxnSp>
      <p:cxnSp>
        <p:nvCxnSpPr>
          <p:cNvPr id="460" name="Google Shape;460;p44"/>
          <p:cNvCxnSpPr>
            <a:endCxn id="461" idx="1"/>
          </p:cNvCxnSpPr>
          <p:nvPr/>
        </p:nvCxnSpPr>
        <p:spPr>
          <a:xfrm rot="10800000" flipH="1">
            <a:off x="3123100" y="3823433"/>
            <a:ext cx="2163200" cy="440000"/>
          </a:xfrm>
          <a:prstGeom prst="straightConnector1">
            <a:avLst/>
          </a:prstGeom>
          <a:noFill/>
          <a:ln w="38100" cap="flat" cmpd="sng">
            <a:solidFill>
              <a:srgbClr val="674EA7"/>
            </a:solidFill>
            <a:prstDash val="solid"/>
            <a:round/>
            <a:headEnd type="none" w="med" len="med"/>
            <a:tailEnd type="triangle" w="med" len="med"/>
          </a:ln>
        </p:spPr>
      </p:cxnSp>
      <p:cxnSp>
        <p:nvCxnSpPr>
          <p:cNvPr id="462" name="Google Shape;462;p44"/>
          <p:cNvCxnSpPr/>
          <p:nvPr/>
        </p:nvCxnSpPr>
        <p:spPr>
          <a:xfrm>
            <a:off x="6551500" y="3874633"/>
            <a:ext cx="2462400" cy="0"/>
          </a:xfrm>
          <a:prstGeom prst="straightConnector1">
            <a:avLst/>
          </a:prstGeom>
          <a:noFill/>
          <a:ln w="38100" cap="flat" cmpd="sng">
            <a:solidFill>
              <a:srgbClr val="674EA7"/>
            </a:solidFill>
            <a:prstDash val="solid"/>
            <a:round/>
            <a:headEnd type="none" w="med" len="med"/>
            <a:tailEnd type="triangle" w="med" len="med"/>
          </a:ln>
        </p:spPr>
      </p:cxnSp>
      <p:sp>
        <p:nvSpPr>
          <p:cNvPr id="463" name="Google Shape;463;p44"/>
          <p:cNvSpPr txBox="1">
            <a:spLocks noGrp="1"/>
          </p:cNvSpPr>
          <p:nvPr>
            <p:ph type="title"/>
          </p:nvPr>
        </p:nvSpPr>
        <p:spPr>
          <a:xfrm>
            <a:off x="2373667" y="25848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a:spLocks noGrp="1"/>
          </p:cNvSpPr>
          <p:nvPr>
            <p:ph type="title"/>
          </p:nvPr>
        </p:nvSpPr>
        <p:spPr>
          <a:xfrm>
            <a:off x="7561000" y="3127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a:spLocks noGrp="1"/>
          </p:cNvSpPr>
          <p:nvPr>
            <p:ph type="title"/>
          </p:nvPr>
        </p:nvSpPr>
        <p:spPr>
          <a:xfrm>
            <a:off x="5286300" y="3441633"/>
            <a:ext cx="1186800" cy="763600"/>
          </a:xfrm>
          <a:prstGeom prst="rect">
            <a:avLst/>
          </a:prstGeom>
        </p:spPr>
        <p:txBody>
          <a:bodyPr spcFirstLastPara="1" vert="horz" wrap="square" lIns="121900" tIns="121900" rIns="121900" bIns="121900" rtlCol="0" anchor="t" anchorCtr="0">
            <a:noAutofit/>
          </a:bodyPr>
          <a:lstStyle/>
          <a:p>
            <a:r>
              <a:rPr lang="en" sz="4000" b="1" dirty="0">
                <a:solidFill>
                  <a:srgbClr val="351C75"/>
                </a:solidFill>
                <a:latin typeface="Montserrat"/>
                <a:ea typeface="Montserrat"/>
                <a:cs typeface="Montserrat"/>
                <a:sym typeface="Montserrat"/>
              </a:rPr>
              <a:t>f(X)</a:t>
            </a:r>
            <a:endParaRPr sz="4000" b="1" dirty="0">
              <a:solidFill>
                <a:srgbClr val="351C75"/>
              </a:solidFill>
              <a:latin typeface="Montserrat"/>
              <a:ea typeface="Montserrat"/>
              <a:cs typeface="Montserrat"/>
              <a:sym typeface="Montserrat"/>
            </a:endParaRPr>
          </a:p>
        </p:txBody>
      </p:sp>
      <p:sp>
        <p:nvSpPr>
          <p:cNvPr id="465" name="Google Shape;465;p44"/>
          <p:cNvSpPr txBox="1">
            <a:spLocks noGrp="1"/>
          </p:cNvSpPr>
          <p:nvPr>
            <p:ph type="title"/>
          </p:nvPr>
        </p:nvSpPr>
        <p:spPr>
          <a:xfrm>
            <a:off x="2170467" y="3874633"/>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a:spLocks noGrp="1"/>
          </p:cNvSpPr>
          <p:nvPr>
            <p:ph type="title"/>
          </p:nvPr>
        </p:nvSpPr>
        <p:spPr>
          <a:xfrm>
            <a:off x="2884566" y="3052400"/>
            <a:ext cx="4822519" cy="763600"/>
          </a:xfrm>
          <a:prstGeom prst="rect">
            <a:avLst/>
          </a:prstGeom>
        </p:spPr>
        <p:txBody>
          <a:bodyPr spcFirstLastPara="1" vert="horz" wrap="square" lIns="121900" tIns="121900" rIns="121900" bIns="121900" rtlCol="0" anchor="t" anchorCtr="0">
            <a:noAutofit/>
          </a:bodyPr>
          <a:lstStyle/>
          <a:p>
            <a:r>
              <a:rPr lang="en" sz="4800" b="1" dirty="0">
                <a:solidFill>
                  <a:srgbClr val="351C75"/>
                </a:solidFill>
                <a:latin typeface="Montserrat"/>
                <a:ea typeface="Montserrat"/>
                <a:cs typeface="Montserrat"/>
                <a:sym typeface="Montserrat"/>
              </a:rPr>
              <a:t>*w1 + b</a:t>
            </a:r>
            <a:endParaRPr sz="4800" b="1" dirty="0">
              <a:solidFill>
                <a:srgbClr val="351C75"/>
              </a:solidFill>
              <a:latin typeface="Montserrat"/>
              <a:ea typeface="Montserrat"/>
              <a:cs typeface="Montserrat"/>
              <a:sym typeface="Montserrat"/>
            </a:endParaRPr>
          </a:p>
        </p:txBody>
      </p:sp>
      <p:sp>
        <p:nvSpPr>
          <p:cNvPr id="467" name="Google Shape;467;p44"/>
          <p:cNvSpPr txBox="1">
            <a:spLocks noGrp="1"/>
          </p:cNvSpPr>
          <p:nvPr>
            <p:ph type="title"/>
          </p:nvPr>
        </p:nvSpPr>
        <p:spPr>
          <a:xfrm>
            <a:off x="2898366" y="4084800"/>
            <a:ext cx="4822519" cy="763600"/>
          </a:xfrm>
          <a:prstGeom prst="rect">
            <a:avLst/>
          </a:prstGeom>
        </p:spPr>
        <p:txBody>
          <a:bodyPr spcFirstLastPara="1" vert="horz" wrap="square" lIns="121900" tIns="121900" rIns="121900" bIns="121900" rtlCol="0" anchor="t" anchorCtr="0">
            <a:noAutofit/>
          </a:bodyPr>
          <a:lstStyle/>
          <a:p>
            <a:r>
              <a:rPr lang="en" sz="4800" b="1" dirty="0">
                <a:solidFill>
                  <a:srgbClr val="351C75"/>
                </a:solidFill>
                <a:latin typeface="Montserrat"/>
                <a:ea typeface="Montserrat"/>
                <a:cs typeface="Montserrat"/>
                <a:sym typeface="Montserrat"/>
              </a:rPr>
              <a:t>*w2 + b</a:t>
            </a:r>
            <a:endParaRPr sz="4800" b="1" dirty="0">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rot="10800000" flipH="1">
            <a:off x="3101300" y="4495233"/>
            <a:ext cx="2778400" cy="1561600"/>
          </a:xfrm>
          <a:prstGeom prst="straightConnector1">
            <a:avLst/>
          </a:prstGeom>
          <a:noFill/>
          <a:ln w="38100" cap="flat" cmpd="sng">
            <a:solidFill>
              <a:srgbClr val="674EA7"/>
            </a:solidFill>
            <a:prstDash val="solid"/>
            <a:round/>
            <a:headEnd type="none" w="med" len="med"/>
            <a:tailEnd type="triangle" w="med" len="med"/>
          </a:ln>
        </p:spPr>
      </p:cxnSp>
      <p:sp>
        <p:nvSpPr>
          <p:cNvPr id="469" name="Google Shape;469;p44"/>
          <p:cNvSpPr txBox="1">
            <a:spLocks noGrp="1"/>
          </p:cNvSpPr>
          <p:nvPr>
            <p:ph type="title"/>
          </p:nvPr>
        </p:nvSpPr>
        <p:spPr>
          <a:xfrm>
            <a:off x="2170467" y="5508900"/>
            <a:ext cx="1186800" cy="763600"/>
          </a:xfrm>
          <a:prstGeom prst="rect">
            <a:avLst/>
          </a:prstGeom>
        </p:spPr>
        <p:txBody>
          <a:bodyPr spcFirstLastPara="1" vert="horz" wrap="square" lIns="121900" tIns="121900" rIns="121900" bIns="121900" rtlCol="0" anchor="t" anchorCtr="0">
            <a:noAutofit/>
          </a:bodyPr>
          <a:lstStyle/>
          <a:p>
            <a:r>
              <a:rPr lang="en" b="1">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a:spLocks noGrp="1"/>
          </p:cNvSpPr>
          <p:nvPr>
            <p:ph type="title"/>
          </p:nvPr>
        </p:nvSpPr>
        <p:spPr>
          <a:xfrm>
            <a:off x="3504500" y="5584800"/>
            <a:ext cx="3087600" cy="763600"/>
          </a:xfrm>
          <a:prstGeom prst="rect">
            <a:avLst/>
          </a:prstGeom>
        </p:spPr>
        <p:txBody>
          <a:bodyPr spcFirstLastPara="1" vert="horz" wrap="square" lIns="121900" tIns="121900" rIns="121900" bIns="121900" rtlCol="0" anchor="t" anchorCtr="0">
            <a:noAutofit/>
          </a:bodyPr>
          <a:lstStyle/>
          <a:p>
            <a:r>
              <a:rPr lang="en" sz="4800" b="1" dirty="0">
                <a:solidFill>
                  <a:srgbClr val="351C75"/>
                </a:solidFill>
                <a:latin typeface="Montserrat"/>
                <a:ea typeface="Montserrat"/>
                <a:cs typeface="Montserrat"/>
                <a:sym typeface="Montserrat"/>
              </a:rPr>
              <a:t>*wn + b</a:t>
            </a:r>
            <a:endParaRPr sz="4800" b="1" dirty="0">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5"/>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We’ve been able to model a biological neuron as a simple perceptron! Mathematically our generalization was:</a:t>
            </a:r>
            <a:endParaRPr sz="3867">
              <a:solidFill>
                <a:srgbClr val="434343"/>
              </a:solidFill>
              <a:latin typeface="Montserrat"/>
              <a:ea typeface="Montserrat"/>
              <a:cs typeface="Montserrat"/>
              <a:sym typeface="Montserrat"/>
            </a:endParaRPr>
          </a:p>
        </p:txBody>
      </p:sp>
      <p:pic>
        <p:nvPicPr>
          <p:cNvPr id="479" name="Google Shape;479;p45"/>
          <p:cNvPicPr preferRelativeResize="0"/>
          <p:nvPr/>
        </p:nvPicPr>
        <p:blipFill>
          <a:blip r:embed="rId3">
            <a:alphaModFix/>
          </a:blip>
          <a:stretch>
            <a:fillRect/>
          </a:stretch>
        </p:blipFill>
        <p:spPr>
          <a:xfrm>
            <a:off x="3103768" y="3582767"/>
            <a:ext cx="6693965" cy="3049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Later on we will see how we can expand this model to have X be a </a:t>
            </a:r>
            <a:r>
              <a:rPr lang="en" sz="3867" b="1">
                <a:solidFill>
                  <a:srgbClr val="434343"/>
                </a:solidFill>
                <a:latin typeface="Montserrat"/>
                <a:ea typeface="Montserrat"/>
                <a:cs typeface="Montserrat"/>
                <a:sym typeface="Montserrat"/>
              </a:rPr>
              <a:t>tensor</a:t>
            </a:r>
            <a:r>
              <a:rPr lang="en" sz="3867">
                <a:solidFill>
                  <a:srgbClr val="434343"/>
                </a:solidFill>
                <a:latin typeface="Montserrat"/>
                <a:ea typeface="Montserrat"/>
                <a:cs typeface="Montserrat"/>
                <a:sym typeface="Montserrat"/>
              </a:rPr>
              <a:t> of information ( an n-dimensional matrix).</a:t>
            </a:r>
            <a:endParaRPr sz="3867">
              <a:solidFill>
                <a:srgbClr val="434343"/>
              </a:solidFill>
              <a:latin typeface="Montserrat"/>
              <a:ea typeface="Montserrat"/>
              <a:cs typeface="Montserrat"/>
              <a:sym typeface="Montserrat"/>
            </a:endParaRPr>
          </a:p>
        </p:txBody>
      </p:sp>
      <p:pic>
        <p:nvPicPr>
          <p:cNvPr id="488" name="Google Shape;488;p46"/>
          <p:cNvPicPr preferRelativeResize="0"/>
          <p:nvPr/>
        </p:nvPicPr>
        <p:blipFill>
          <a:blip r:embed="rId3">
            <a:alphaModFix/>
          </a:blip>
          <a:stretch>
            <a:fillRect/>
          </a:stretch>
        </p:blipFill>
        <p:spPr>
          <a:xfrm>
            <a:off x="3103768" y="3582767"/>
            <a:ext cx="6693965" cy="3049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7"/>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Let’s review what we learned:</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We understand the very basics of a biological neuron</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We saw how we can create a simple perceptron model replicating the core concepts behind a neuron.</a:t>
            </a:r>
            <a:endParaRPr sz="3867">
              <a:solidFill>
                <a:srgbClr val="43434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Coding Topics</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TensorFlow 2.0 Keras Syntax</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ANN with Keras</a:t>
            </a:r>
            <a:endParaRPr sz="3867">
              <a:solidFill>
                <a:srgbClr val="434343"/>
              </a:solidFill>
              <a:latin typeface="Montserrat"/>
              <a:ea typeface="Montserrat"/>
              <a:cs typeface="Montserrat"/>
              <a:sym typeface="Montserrat"/>
            </a:endParaRPr>
          </a:p>
          <a:p>
            <a:pPr marL="2438339" lvl="2"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Regression</a:t>
            </a:r>
            <a:endParaRPr sz="3867">
              <a:solidFill>
                <a:srgbClr val="434343"/>
              </a:solidFill>
              <a:latin typeface="Montserrat"/>
              <a:ea typeface="Montserrat"/>
              <a:cs typeface="Montserrat"/>
              <a:sym typeface="Montserrat"/>
            </a:endParaRPr>
          </a:p>
          <a:p>
            <a:pPr marL="2438339" lvl="2"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Classification</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Exercises for Keras ANN</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Tensorboard Visualizations</a:t>
            </a:r>
            <a:endParaRPr sz="3867">
              <a:solidFill>
                <a:srgbClr val="43434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415600" y="1478000"/>
            <a:ext cx="11776400" cy="2736800"/>
          </a:xfrm>
          <a:prstGeom prst="rect">
            <a:avLst/>
          </a:prstGeom>
        </p:spPr>
        <p:txBody>
          <a:bodyPr spcFirstLastPara="1" vert="horz" wrap="square" lIns="121900" tIns="121900" rIns="121900" bIns="121900" rtlCol="0" anchor="b" anchorCtr="0">
            <a:noAutofit/>
          </a:bodyPr>
          <a:lstStyle/>
          <a:p>
            <a:pPr>
              <a:spcBef>
                <a:spcPts val="0"/>
              </a:spcBef>
            </a:pPr>
            <a:r>
              <a:rPr lang="en" b="1">
                <a:latin typeface="Montserrat"/>
                <a:ea typeface="Montserrat"/>
                <a:cs typeface="Montserrat"/>
                <a:sym typeface="Montserrat"/>
              </a:rPr>
              <a:t>Let’s get started!</a:t>
            </a:r>
            <a:endParaRPr b="1">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 b="1">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To begin understanding deep learning, we will build up our model abstractions:</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Single Biological Neuron</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Perceptron</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Multi-layer Perceptron Model</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Deep Learning Neural Network</a:t>
            </a:r>
            <a:endParaRPr sz="3867">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a:spLocks noGrp="1"/>
          </p:cNvSpPr>
          <p:nvPr>
            <p:ph type="body" idx="1"/>
          </p:nvPr>
        </p:nvSpPr>
        <p:spPr>
          <a:xfrm>
            <a:off x="415600" y="1536633"/>
            <a:ext cx="11578800" cy="4555200"/>
          </a:xfrm>
          <a:prstGeom prst="rect">
            <a:avLst/>
          </a:prstGeom>
        </p:spPr>
        <p:txBody>
          <a:bodyPr spcFirstLastPara="1" vert="horz" wrap="square" lIns="121900" tIns="121900" rIns="121900" bIns="121900" rtlCol="0" anchor="t" anchorCtr="0">
            <a:noAutofit/>
          </a:bodyPr>
          <a:lstStyle/>
          <a:p>
            <a:pPr indent="-550320">
              <a:lnSpc>
                <a:spcPct val="100000"/>
              </a:lnSpc>
              <a:buClr>
                <a:srgbClr val="434343"/>
              </a:buClr>
              <a:buSzPts val="2900"/>
              <a:buFont typeface="Montserrat"/>
              <a:buChar char="●"/>
            </a:pPr>
            <a:r>
              <a:rPr lang="en" sz="3867">
                <a:solidFill>
                  <a:srgbClr val="434343"/>
                </a:solidFill>
                <a:latin typeface="Montserrat"/>
                <a:ea typeface="Montserrat"/>
                <a:cs typeface="Montserrat"/>
                <a:sym typeface="Montserrat"/>
              </a:rPr>
              <a:t>As we learn about more complex models, we’ll also introduce concepts, such as:</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Activation Functions</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Gradient Descent</a:t>
            </a:r>
            <a:endParaRPr sz="3867">
              <a:solidFill>
                <a:srgbClr val="434343"/>
              </a:solidFill>
              <a:latin typeface="Montserrat"/>
              <a:ea typeface="Montserrat"/>
              <a:cs typeface="Montserrat"/>
              <a:sym typeface="Montserrat"/>
            </a:endParaRPr>
          </a:p>
          <a:p>
            <a:pPr marL="1828754" lvl="1" indent="-550320">
              <a:lnSpc>
                <a:spcPct val="100000"/>
              </a:lnSpc>
              <a:spcBef>
                <a:spcPts val="0"/>
              </a:spcBef>
              <a:buClr>
                <a:srgbClr val="434343"/>
              </a:buClr>
              <a:buSzPts val="2900"/>
              <a:buFont typeface="Montserrat"/>
              <a:buChar char="○"/>
            </a:pPr>
            <a:r>
              <a:rPr lang="en" sz="3867">
                <a:solidFill>
                  <a:srgbClr val="434343"/>
                </a:solidFill>
                <a:latin typeface="Montserrat"/>
                <a:ea typeface="Montserrat"/>
                <a:cs typeface="Montserrat"/>
                <a:sym typeface="Montserrat"/>
              </a:rPr>
              <a:t>BackPropagation</a:t>
            </a:r>
            <a:endParaRPr sz="3867">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a:spLocks noGrp="1"/>
          </p:cNvSpPr>
          <p:nvPr>
            <p:ph type="body" idx="1"/>
          </p:nvPr>
        </p:nvSpPr>
        <p:spPr>
          <a:xfrm>
            <a:off x="415600" y="1536633"/>
            <a:ext cx="11033061" cy="4555200"/>
          </a:xfrm>
          <a:prstGeom prst="rect">
            <a:avLst/>
          </a:prstGeom>
        </p:spPr>
        <p:txBody>
          <a:bodyPr spcFirstLastPara="1" vert="horz" wrap="square" lIns="121900" tIns="121900" rIns="121900" bIns="121900" rtlCol="0" anchor="t" anchorCtr="0">
            <a:noAutofit/>
          </a:bodyPr>
          <a:lstStyle/>
          <a:p>
            <a:pPr indent="-550320" algn="just">
              <a:lnSpc>
                <a:spcPct val="100000"/>
              </a:lnSpc>
              <a:buClr>
                <a:srgbClr val="434343"/>
              </a:buClr>
              <a:buSzPts val="2900"/>
              <a:buFont typeface="Montserrat"/>
              <a:buChar char="●"/>
            </a:pPr>
            <a:r>
              <a:rPr lang="en" sz="3867" dirty="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3867" dirty="0">
              <a:solidFill>
                <a:srgbClr val="43434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LuminousVTI">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740</Words>
  <Application>Microsoft Office PowerPoint</Application>
  <PresentationFormat>Widescreen</PresentationFormat>
  <Paragraphs>193</Paragraphs>
  <Slides>35</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Avenir Next LT Pro</vt:lpstr>
      <vt:lpstr>Calibri</vt:lpstr>
      <vt:lpstr>Montserrat</vt:lpstr>
      <vt:lpstr>Sabon Next LT</vt:lpstr>
      <vt:lpstr>Wingdings</vt:lpstr>
      <vt:lpstr>LuminousVTI</vt:lpstr>
      <vt:lpstr>Understanding Artificial Neural Networks</vt:lpstr>
      <vt:lpstr>ANN</vt:lpstr>
      <vt:lpstr>ANN </vt:lpstr>
      <vt:lpstr>ANN</vt:lpstr>
      <vt:lpstr>Let’s get started!</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lpstr>Perceptron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Sukhchandan</dc:creator>
  <cp:lastModifiedBy>. Sukhchandan</cp:lastModifiedBy>
  <cp:revision>5</cp:revision>
  <dcterms:created xsi:type="dcterms:W3CDTF">2021-10-11T22:39:55Z</dcterms:created>
  <dcterms:modified xsi:type="dcterms:W3CDTF">2021-10-11T22:55:20Z</dcterms:modified>
</cp:coreProperties>
</file>