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08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214D2-660D-4835-BE5B-9956089F01F1}" type="datetimeFigureOut">
              <a:rPr lang="en-CA" smtClean="0"/>
              <a:t>2021-10-11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661C7-5A3E-4FE0-8548-6569DEC944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6651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73ebe5debd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73ebe5debd_0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73ebe5debd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73ebe5debd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73ebe5debd_0_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73ebe5debd_0_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73ebe5debd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73ebe5debd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73ebe5debd_0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73ebe5debd_0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73ebe5debd_0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73ebe5debd_0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73ebe5debd_0_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73ebe5debd_0_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73ebe5debd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73ebe5debd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73ebe5debd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73ebe5debd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73ebe5debd_0_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73ebe5debd_0_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73ebe5debd_0_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73ebe5debd_0_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73ebe5debd_0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73ebe5debd_0_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73ebe5debd_0_9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73ebe5debd_0_9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73ebe5debd_0_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73ebe5debd_0_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73ebe5debd_0_10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73ebe5debd_0_10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73ebe5debd_0_1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73ebe5debd_0_1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73ebe5debd_0_1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73ebe5debd_0_10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73ebe5debd_0_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73ebe5debd_0_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73ebe5debd_0_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73ebe5debd_0_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73ebe5debd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73ebe5debd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73ebe5debd_0_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73ebe5debd_0_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73ebe5debd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73ebe5debd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73ebe5debd_0_7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73ebe5debd_0_7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73ebe5debd_0_8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73ebe5debd_0_8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EA64-9EE6-44B1-ADF6-8B324DDFA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3A694-FAAD-4001-940D-7A398A633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541D3-9F7A-4419-9923-C2C7B107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8430-9D5A-4E4F-82F3-7EC6B8E32334}" type="datetimeFigureOut">
              <a:rPr lang="en-CA" smtClean="0"/>
              <a:t>2021-10-11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14BBA-BD83-4967-9EB6-D09D5CBB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7A4B8-D987-4496-AD96-B74370E9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4E1A-5CBC-4C7E-B3B2-31BB85718C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670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B41A-B6D3-4787-8386-F21CCCC3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5E62B-CD24-42AF-82F6-232EF6E99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2DC97-A1EA-4F26-ACAD-83BFF671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8430-9D5A-4E4F-82F3-7EC6B8E32334}" type="datetimeFigureOut">
              <a:rPr lang="en-CA" smtClean="0"/>
              <a:t>2021-10-11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8D85E-3BA1-4B21-B08B-4901CC84B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3B534-B51D-46F7-8B87-8C839BFD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4E1A-5CBC-4C7E-B3B2-31BB85718C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534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5A8736-EA43-4510-B0CC-8545DA5CA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46D57-64CE-4D24-911A-90C2D130F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C2CB4-D454-4952-BFE1-6A7E961F4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8430-9D5A-4E4F-82F3-7EC6B8E32334}" type="datetimeFigureOut">
              <a:rPr lang="en-CA" smtClean="0"/>
              <a:t>2021-10-11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D6495-2704-4FD9-90C0-27BB0548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1A544-BE6C-4BF4-A5B9-4A21B25C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4E1A-5CBC-4C7E-B3B2-31BB85718C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4735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17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38EC-F0BB-4D00-A149-3FF427075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9C970-1D3B-49A1-91F1-55289CD21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92A08-27A5-4896-9D15-0D1FB530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8430-9D5A-4E4F-82F3-7EC6B8E32334}" type="datetimeFigureOut">
              <a:rPr lang="en-CA" smtClean="0"/>
              <a:t>2021-10-11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1E3A-5B24-41C3-BF29-2FE2C132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6F07B-489A-43EA-97EC-E54C805A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4E1A-5CBC-4C7E-B3B2-31BB85718C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437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93C9-3A87-4207-B6FD-1FF652E6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7F06A-73D4-41F6-8033-4BFDDB30C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BB615-3E99-4202-ADCD-F35C6619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8430-9D5A-4E4F-82F3-7EC6B8E32334}" type="datetimeFigureOut">
              <a:rPr lang="en-CA" smtClean="0"/>
              <a:t>2021-10-11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85327-10F6-4BCA-A1F5-C70F3416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A5635-67A6-45F8-A90A-67C96188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4E1A-5CBC-4C7E-B3B2-31BB85718C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888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9879-F8FD-4F72-9FCB-2A5DC1B7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8E4C6-CA99-4F85-AF57-7F543559A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66000-4A82-4DDE-9DF8-2D13A3EF5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29CCB-E0AB-4BFC-A5CC-EA5B6F37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8430-9D5A-4E4F-82F3-7EC6B8E32334}" type="datetimeFigureOut">
              <a:rPr lang="en-CA" smtClean="0"/>
              <a:t>2021-10-11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D328F-AEB5-4956-920A-2C800502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4E068-9765-4EA4-BE07-B84A6D15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4E1A-5CBC-4C7E-B3B2-31BB85718C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43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5472-8717-4293-B703-00F5D9639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30DB-76F5-4F69-947A-0D1F2EF97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30846-A4BF-452A-A290-862D3BE14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22C142-3C42-4BBD-8A7A-22574AB56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A989AE-6BDF-4235-A5EE-A9E65A32F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EB53A5-CDED-49A5-A714-ED9FDCAA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8430-9D5A-4E4F-82F3-7EC6B8E32334}" type="datetimeFigureOut">
              <a:rPr lang="en-CA" smtClean="0"/>
              <a:t>2021-10-11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AA6874-2341-4417-B8DB-3C5B5C88E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0A8BEA-5995-4B78-A448-04E53A9D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4E1A-5CBC-4C7E-B3B2-31BB85718C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041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658F-421F-4E41-B8CD-80FEF4557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B12BC-C651-48C3-8586-259FF926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8430-9D5A-4E4F-82F3-7EC6B8E32334}" type="datetimeFigureOut">
              <a:rPr lang="en-CA" smtClean="0"/>
              <a:t>2021-10-11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311326-D346-4C40-B639-A561E439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A910E-E1DE-4EB0-8AB4-04A449472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4E1A-5CBC-4C7E-B3B2-31BB85718C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395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0F44F0-A575-49F5-A208-36574BA8E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8430-9D5A-4E4F-82F3-7EC6B8E32334}" type="datetimeFigureOut">
              <a:rPr lang="en-CA" smtClean="0"/>
              <a:t>2021-10-11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AE6538-956D-4A05-A882-3D0E5306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4DF9F-1E70-4D2D-9F29-DB8B7BE4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4E1A-5CBC-4C7E-B3B2-31BB85718C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110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8C24-1B76-447C-B34E-4DEBBFB90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E33B-28CC-4684-B136-913D81D11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5DDFF-D9BD-432A-ADE1-DFC4791F7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1345A-FBC3-4A66-9385-9671560E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8430-9D5A-4E4F-82F3-7EC6B8E32334}" type="datetimeFigureOut">
              <a:rPr lang="en-CA" smtClean="0"/>
              <a:t>2021-10-11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7DC65-0618-42B1-A24F-0B2B455F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F14BA-D80D-4CAB-9DBB-63800927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4E1A-5CBC-4C7E-B3B2-31BB85718C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576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6B59-A3C1-4BCB-AF03-1F372D619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02F1A-9BD0-4372-A3AD-63A3F982E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772CF-2B87-4C5E-AE51-2CEC67FDC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AF4D2-445A-48DD-9E45-A8A9A531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8430-9D5A-4E4F-82F3-7EC6B8E32334}" type="datetimeFigureOut">
              <a:rPr lang="en-CA" smtClean="0"/>
              <a:t>2021-10-11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58BE3-EF40-49B8-9340-3E607B43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EAFB5-9D1B-42EC-8935-2246D14CF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4E1A-5CBC-4C7E-B3B2-31BB85718C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094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CA459-A131-4EF6-9A1F-90FBE421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E314E-5A89-45DD-BD6C-1DD1940ED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4AB63-1316-4E71-80D9-858125E5F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F8430-9D5A-4E4F-82F3-7EC6B8E32334}" type="datetimeFigureOut">
              <a:rPr lang="en-CA" smtClean="0"/>
              <a:t>2021-10-11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53352-AB0E-4543-A692-63046DF3F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D18FB-0215-4096-BDE4-13AFA410B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E4E1A-5CBC-4C7E-B3B2-31BB85718C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876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5" name="Google Shape;835;p65"/>
          <p:cNvSpPr txBox="1">
            <a:spLocks noGrp="1"/>
          </p:cNvSpPr>
          <p:nvPr>
            <p:ph type="ctrTitle"/>
          </p:nvPr>
        </p:nvSpPr>
        <p:spPr>
          <a:xfrm>
            <a:off x="1366160" y="1660121"/>
            <a:ext cx="9623404" cy="3305493"/>
          </a:xfrm>
          <a:prstGeom prst="rect">
            <a:avLst/>
          </a:prstGeom>
        </p:spPr>
        <p:txBody>
          <a:bodyPr spcFirstLastPara="1" vert="horz" lIns="121900" tIns="121900" rIns="121900" bIns="121900" rtlCol="0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en-CA" sz="8800" b="1" dirty="0">
                <a:latin typeface="Montserrat"/>
                <a:ea typeface="Montserrat"/>
                <a:cs typeface="Montserrat"/>
                <a:sym typeface="Montserrat"/>
              </a:rPr>
              <a:t>Activation Functions</a:t>
            </a:r>
          </a:p>
        </p:txBody>
      </p:sp>
      <p:sp>
        <p:nvSpPr>
          <p:cNvPr id="836" name="Google Shape;836;p65"/>
          <p:cNvSpPr txBox="1">
            <a:spLocks noGrp="1"/>
          </p:cNvSpPr>
          <p:nvPr>
            <p:ph type="subTitle" idx="1"/>
          </p:nvPr>
        </p:nvSpPr>
        <p:spPr>
          <a:xfrm>
            <a:off x="1366159" y="4965614"/>
            <a:ext cx="9623404" cy="834454"/>
          </a:xfrm>
          <a:prstGeom prst="rect">
            <a:avLst/>
          </a:prstGeom>
        </p:spPr>
        <p:txBody>
          <a:bodyPr spcFirstLastPara="1" vert="horz" lIns="121900" tIns="121900" rIns="121900" bIns="121900" rtlCol="0" anchorCtr="0">
            <a:normAutofit/>
          </a:bodyPr>
          <a:lstStyle/>
          <a:p>
            <a:pPr algn="l">
              <a:spcBef>
                <a:spcPts val="0"/>
              </a:spcBef>
            </a:pPr>
            <a:endParaRPr lang="en-C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74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4" name="Google Shape;934;p7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51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simple networks rely on a basic </a:t>
            </a:r>
            <a:r>
              <a:rPr lang="en" sz="4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function</a:t>
            </a: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outputs 0 or 1.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7" name="Google Shape;937;p74"/>
          <p:cNvCxnSpPr/>
          <p:nvPr/>
        </p:nvCxnSpPr>
        <p:spPr>
          <a:xfrm rot="10800000">
            <a:off x="4888100" y="3075067"/>
            <a:ext cx="0" cy="2330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8" name="Google Shape;938;p74"/>
          <p:cNvCxnSpPr/>
          <p:nvPr/>
        </p:nvCxnSpPr>
        <p:spPr>
          <a:xfrm>
            <a:off x="4881400" y="5405467"/>
            <a:ext cx="3566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9" name="Google Shape;939;p74"/>
          <p:cNvSpPr txBox="1"/>
          <p:nvPr/>
        </p:nvSpPr>
        <p:spPr>
          <a:xfrm>
            <a:off x="5455700" y="5959700"/>
            <a:ext cx="26844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0" name="Google Shape;940;p74"/>
          <p:cNvSpPr txBox="1"/>
          <p:nvPr/>
        </p:nvSpPr>
        <p:spPr>
          <a:xfrm>
            <a:off x="2580500" y="3892467"/>
            <a:ext cx="18000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1" name="Google Shape;941;p74"/>
          <p:cNvSpPr txBox="1"/>
          <p:nvPr/>
        </p:nvSpPr>
        <p:spPr>
          <a:xfrm>
            <a:off x="4299533" y="4883633"/>
            <a:ext cx="18000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2" name="Google Shape;942;p74"/>
          <p:cNvSpPr txBox="1"/>
          <p:nvPr/>
        </p:nvSpPr>
        <p:spPr>
          <a:xfrm>
            <a:off x="4349133" y="3268417"/>
            <a:ext cx="18000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3" name="Google Shape;943;p74"/>
          <p:cNvCxnSpPr/>
          <p:nvPr/>
        </p:nvCxnSpPr>
        <p:spPr>
          <a:xfrm rot="10800000" flipH="1">
            <a:off x="4888100" y="3508833"/>
            <a:ext cx="3512400" cy="17564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4" name="Google Shape;944;p74"/>
          <p:cNvSpPr txBox="1"/>
          <p:nvPr/>
        </p:nvSpPr>
        <p:spPr>
          <a:xfrm>
            <a:off x="6399200" y="5265233"/>
            <a:ext cx="5992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75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0" name="Google Shape;950;p7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51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Regardless of the values, this always outputs 0 or 1.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53" name="Google Shape;953;p75"/>
          <p:cNvCxnSpPr/>
          <p:nvPr/>
        </p:nvCxnSpPr>
        <p:spPr>
          <a:xfrm rot="10800000">
            <a:off x="4888100" y="3075067"/>
            <a:ext cx="0" cy="2330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4" name="Google Shape;954;p75"/>
          <p:cNvCxnSpPr/>
          <p:nvPr/>
        </p:nvCxnSpPr>
        <p:spPr>
          <a:xfrm>
            <a:off x="4881400" y="5405467"/>
            <a:ext cx="3566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5" name="Google Shape;955;p75"/>
          <p:cNvSpPr txBox="1"/>
          <p:nvPr/>
        </p:nvSpPr>
        <p:spPr>
          <a:xfrm>
            <a:off x="5455700" y="5959700"/>
            <a:ext cx="26844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6" name="Google Shape;956;p75"/>
          <p:cNvSpPr txBox="1"/>
          <p:nvPr/>
        </p:nvSpPr>
        <p:spPr>
          <a:xfrm>
            <a:off x="2580500" y="3892467"/>
            <a:ext cx="18000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7" name="Google Shape;957;p75"/>
          <p:cNvSpPr txBox="1"/>
          <p:nvPr/>
        </p:nvSpPr>
        <p:spPr>
          <a:xfrm>
            <a:off x="4299533" y="4883633"/>
            <a:ext cx="18000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8" name="Google Shape;958;p75"/>
          <p:cNvSpPr txBox="1"/>
          <p:nvPr/>
        </p:nvSpPr>
        <p:spPr>
          <a:xfrm>
            <a:off x="4349133" y="3268417"/>
            <a:ext cx="18000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59" name="Google Shape;959;p75"/>
          <p:cNvCxnSpPr/>
          <p:nvPr/>
        </p:nvCxnSpPr>
        <p:spPr>
          <a:xfrm rot="10800000" flipH="1">
            <a:off x="4888100" y="3508833"/>
            <a:ext cx="3512400" cy="17564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0" name="Google Shape;960;p75"/>
          <p:cNvSpPr txBox="1"/>
          <p:nvPr/>
        </p:nvSpPr>
        <p:spPr>
          <a:xfrm>
            <a:off x="6399200" y="5265233"/>
            <a:ext cx="5992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76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6" name="Google Shape;966;p7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51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sort of function could be useful for classification (0 or 1 class).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9" name="Google Shape;969;p76"/>
          <p:cNvCxnSpPr/>
          <p:nvPr/>
        </p:nvCxnSpPr>
        <p:spPr>
          <a:xfrm rot="10800000">
            <a:off x="4888100" y="3075067"/>
            <a:ext cx="0" cy="2330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0" name="Google Shape;970;p76"/>
          <p:cNvCxnSpPr/>
          <p:nvPr/>
        </p:nvCxnSpPr>
        <p:spPr>
          <a:xfrm>
            <a:off x="4881400" y="5405467"/>
            <a:ext cx="3566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1" name="Google Shape;971;p76"/>
          <p:cNvSpPr txBox="1"/>
          <p:nvPr/>
        </p:nvSpPr>
        <p:spPr>
          <a:xfrm>
            <a:off x="5455700" y="5959700"/>
            <a:ext cx="26844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2" name="Google Shape;972;p76"/>
          <p:cNvSpPr txBox="1"/>
          <p:nvPr/>
        </p:nvSpPr>
        <p:spPr>
          <a:xfrm>
            <a:off x="2580500" y="3892467"/>
            <a:ext cx="18000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3" name="Google Shape;973;p76"/>
          <p:cNvSpPr txBox="1"/>
          <p:nvPr/>
        </p:nvSpPr>
        <p:spPr>
          <a:xfrm>
            <a:off x="4299533" y="4883633"/>
            <a:ext cx="18000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4" name="Google Shape;974;p76"/>
          <p:cNvSpPr txBox="1"/>
          <p:nvPr/>
        </p:nvSpPr>
        <p:spPr>
          <a:xfrm>
            <a:off x="4349133" y="3268417"/>
            <a:ext cx="18000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5" name="Google Shape;975;p76"/>
          <p:cNvCxnSpPr/>
          <p:nvPr/>
        </p:nvCxnSpPr>
        <p:spPr>
          <a:xfrm rot="10800000" flipH="1">
            <a:off x="4888100" y="3508833"/>
            <a:ext cx="3512400" cy="17564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6" name="Google Shape;976;p76"/>
          <p:cNvSpPr txBox="1"/>
          <p:nvPr/>
        </p:nvSpPr>
        <p:spPr>
          <a:xfrm>
            <a:off x="6399200" y="5265233"/>
            <a:ext cx="5992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77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7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51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this is a very “strong” function, since small changes aren’t reflected.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85" name="Google Shape;985;p77"/>
          <p:cNvCxnSpPr/>
          <p:nvPr/>
        </p:nvCxnSpPr>
        <p:spPr>
          <a:xfrm rot="10800000">
            <a:off x="4888100" y="3075067"/>
            <a:ext cx="0" cy="2330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6" name="Google Shape;986;p77"/>
          <p:cNvCxnSpPr/>
          <p:nvPr/>
        </p:nvCxnSpPr>
        <p:spPr>
          <a:xfrm>
            <a:off x="4881400" y="5405467"/>
            <a:ext cx="3566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7" name="Google Shape;987;p77"/>
          <p:cNvSpPr txBox="1"/>
          <p:nvPr/>
        </p:nvSpPr>
        <p:spPr>
          <a:xfrm>
            <a:off x="5455700" y="5959700"/>
            <a:ext cx="26844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8" name="Google Shape;988;p77"/>
          <p:cNvSpPr txBox="1"/>
          <p:nvPr/>
        </p:nvSpPr>
        <p:spPr>
          <a:xfrm>
            <a:off x="2580500" y="3892467"/>
            <a:ext cx="18000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9" name="Google Shape;989;p77"/>
          <p:cNvSpPr txBox="1"/>
          <p:nvPr/>
        </p:nvSpPr>
        <p:spPr>
          <a:xfrm>
            <a:off x="4299533" y="4883633"/>
            <a:ext cx="18000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0" name="Google Shape;990;p77"/>
          <p:cNvSpPr txBox="1"/>
          <p:nvPr/>
        </p:nvSpPr>
        <p:spPr>
          <a:xfrm>
            <a:off x="4349133" y="3268417"/>
            <a:ext cx="18000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1" name="Google Shape;991;p77"/>
          <p:cNvCxnSpPr/>
          <p:nvPr/>
        </p:nvCxnSpPr>
        <p:spPr>
          <a:xfrm rot="10800000" flipH="1">
            <a:off x="4888100" y="3508833"/>
            <a:ext cx="3512400" cy="17564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2" name="Google Shape;992;p77"/>
          <p:cNvSpPr txBox="1"/>
          <p:nvPr/>
        </p:nvSpPr>
        <p:spPr>
          <a:xfrm>
            <a:off x="6399200" y="5265233"/>
            <a:ext cx="5992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78"/>
          <p:cNvSpPr txBox="1">
            <a:spLocks noGrp="1"/>
          </p:cNvSpPr>
          <p:nvPr>
            <p:ph type="title"/>
          </p:nvPr>
        </p:nvSpPr>
        <p:spPr>
          <a:xfrm>
            <a:off x="1389900" y="347731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1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b="1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b="1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8" name="Google Shape;998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51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just an immediate cut off that splits between 0 and 1.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01" name="Google Shape;1001;p78"/>
          <p:cNvCxnSpPr/>
          <p:nvPr/>
        </p:nvCxnSpPr>
        <p:spPr>
          <a:xfrm rot="10800000">
            <a:off x="4888100" y="3075067"/>
            <a:ext cx="0" cy="2330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2" name="Google Shape;1002;p78"/>
          <p:cNvCxnSpPr/>
          <p:nvPr/>
        </p:nvCxnSpPr>
        <p:spPr>
          <a:xfrm>
            <a:off x="4881400" y="5405467"/>
            <a:ext cx="3566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3" name="Google Shape;1003;p78"/>
          <p:cNvSpPr txBox="1"/>
          <p:nvPr/>
        </p:nvSpPr>
        <p:spPr>
          <a:xfrm>
            <a:off x="5455700" y="5959700"/>
            <a:ext cx="26844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4" name="Google Shape;1004;p78"/>
          <p:cNvSpPr txBox="1"/>
          <p:nvPr/>
        </p:nvSpPr>
        <p:spPr>
          <a:xfrm>
            <a:off x="2580500" y="3892467"/>
            <a:ext cx="18000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5" name="Google Shape;1005;p78"/>
          <p:cNvSpPr txBox="1"/>
          <p:nvPr/>
        </p:nvSpPr>
        <p:spPr>
          <a:xfrm>
            <a:off x="4299533" y="4883633"/>
            <a:ext cx="18000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6" name="Google Shape;1006;p78"/>
          <p:cNvSpPr txBox="1"/>
          <p:nvPr/>
        </p:nvSpPr>
        <p:spPr>
          <a:xfrm>
            <a:off x="4349133" y="3268417"/>
            <a:ext cx="18000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07" name="Google Shape;1007;p78"/>
          <p:cNvCxnSpPr/>
          <p:nvPr/>
        </p:nvCxnSpPr>
        <p:spPr>
          <a:xfrm rot="10800000" flipH="1">
            <a:off x="4888100" y="3508833"/>
            <a:ext cx="3512400" cy="17564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8" name="Google Shape;1008;p78"/>
          <p:cNvSpPr txBox="1"/>
          <p:nvPr/>
        </p:nvSpPr>
        <p:spPr>
          <a:xfrm>
            <a:off x="6399200" y="5265233"/>
            <a:ext cx="5992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9" name="Google Shape;1009;p78"/>
          <p:cNvSpPr/>
          <p:nvPr/>
        </p:nvSpPr>
        <p:spPr>
          <a:xfrm rot="-620905">
            <a:off x="6782502" y="4219353"/>
            <a:ext cx="1505285" cy="415587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79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5" name="Google Shape;1015;p7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151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if we could have a more dynamic function, for example the red line!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8" name="Google Shape;1018;p79"/>
          <p:cNvCxnSpPr/>
          <p:nvPr/>
        </p:nvCxnSpPr>
        <p:spPr>
          <a:xfrm rot="10800000">
            <a:off x="4888100" y="3075067"/>
            <a:ext cx="0" cy="2330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9" name="Google Shape;1019;p79"/>
          <p:cNvCxnSpPr/>
          <p:nvPr/>
        </p:nvCxnSpPr>
        <p:spPr>
          <a:xfrm>
            <a:off x="4881400" y="5405467"/>
            <a:ext cx="3566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0" name="Google Shape;1020;p79"/>
          <p:cNvSpPr txBox="1"/>
          <p:nvPr/>
        </p:nvSpPr>
        <p:spPr>
          <a:xfrm>
            <a:off x="5455700" y="5959700"/>
            <a:ext cx="26844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1" name="Google Shape;1021;p79"/>
          <p:cNvSpPr txBox="1"/>
          <p:nvPr/>
        </p:nvSpPr>
        <p:spPr>
          <a:xfrm>
            <a:off x="2580500" y="3892467"/>
            <a:ext cx="18000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79"/>
          <p:cNvSpPr txBox="1"/>
          <p:nvPr/>
        </p:nvSpPr>
        <p:spPr>
          <a:xfrm>
            <a:off x="4299533" y="4883633"/>
            <a:ext cx="18000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3" name="Google Shape;1023;p79"/>
          <p:cNvSpPr txBox="1"/>
          <p:nvPr/>
        </p:nvSpPr>
        <p:spPr>
          <a:xfrm>
            <a:off x="4349133" y="3268417"/>
            <a:ext cx="18000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4" name="Google Shape;1024;p79"/>
          <p:cNvCxnSpPr/>
          <p:nvPr/>
        </p:nvCxnSpPr>
        <p:spPr>
          <a:xfrm rot="10800000" flipH="1">
            <a:off x="4888100" y="3508833"/>
            <a:ext cx="3512400" cy="17564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5" name="Google Shape;1025;p79"/>
          <p:cNvSpPr txBox="1"/>
          <p:nvPr/>
        </p:nvSpPr>
        <p:spPr>
          <a:xfrm>
            <a:off x="6399200" y="5265233"/>
            <a:ext cx="5992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6" name="Google Shape;1026;p79"/>
          <p:cNvCxnSpPr/>
          <p:nvPr/>
        </p:nvCxnSpPr>
        <p:spPr>
          <a:xfrm rot="10800000" flipH="1">
            <a:off x="4908100" y="3528967"/>
            <a:ext cx="3485600" cy="1749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80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2" name="Google Shape;1032;p8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151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Lucky for us, this is the sigmoid function!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5" name="Google Shape;1035;p80"/>
          <p:cNvCxnSpPr/>
          <p:nvPr/>
        </p:nvCxnSpPr>
        <p:spPr>
          <a:xfrm rot="10800000">
            <a:off x="4888100" y="3075067"/>
            <a:ext cx="0" cy="2330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6" name="Google Shape;1036;p80"/>
          <p:cNvCxnSpPr/>
          <p:nvPr/>
        </p:nvCxnSpPr>
        <p:spPr>
          <a:xfrm>
            <a:off x="4881400" y="5405467"/>
            <a:ext cx="3566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7" name="Google Shape;1037;p80"/>
          <p:cNvSpPr txBox="1"/>
          <p:nvPr/>
        </p:nvSpPr>
        <p:spPr>
          <a:xfrm>
            <a:off x="5455700" y="5959700"/>
            <a:ext cx="26844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8" name="Google Shape;1038;p80"/>
          <p:cNvSpPr txBox="1"/>
          <p:nvPr/>
        </p:nvSpPr>
        <p:spPr>
          <a:xfrm>
            <a:off x="2580500" y="3892467"/>
            <a:ext cx="18000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9" name="Google Shape;1039;p80"/>
          <p:cNvSpPr txBox="1"/>
          <p:nvPr/>
        </p:nvSpPr>
        <p:spPr>
          <a:xfrm>
            <a:off x="4299533" y="4883633"/>
            <a:ext cx="18000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0" name="Google Shape;1040;p80"/>
          <p:cNvSpPr txBox="1"/>
          <p:nvPr/>
        </p:nvSpPr>
        <p:spPr>
          <a:xfrm>
            <a:off x="4349133" y="3268417"/>
            <a:ext cx="18000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1" name="Google Shape;1041;p80"/>
          <p:cNvCxnSpPr/>
          <p:nvPr/>
        </p:nvCxnSpPr>
        <p:spPr>
          <a:xfrm rot="10800000" flipH="1">
            <a:off x="4888100" y="3508833"/>
            <a:ext cx="3512400" cy="17564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2" name="Google Shape;1042;p80"/>
          <p:cNvSpPr txBox="1"/>
          <p:nvPr/>
        </p:nvSpPr>
        <p:spPr>
          <a:xfrm>
            <a:off x="6399200" y="5265233"/>
            <a:ext cx="5992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3" name="Google Shape;1043;p80"/>
          <p:cNvCxnSpPr/>
          <p:nvPr/>
        </p:nvCxnSpPr>
        <p:spPr>
          <a:xfrm rot="10800000" flipH="1">
            <a:off x="4908100" y="3528967"/>
            <a:ext cx="3485600" cy="1749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44" name="Google Shape;1044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3157" y="3302099"/>
            <a:ext cx="3183945" cy="1145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81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0" name="Google Shape;1050;p8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151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the activation function used can be beneficial depending on the task!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53" name="Google Shape;1053;p81"/>
          <p:cNvCxnSpPr/>
          <p:nvPr/>
        </p:nvCxnSpPr>
        <p:spPr>
          <a:xfrm rot="10800000">
            <a:off x="4888100" y="3075067"/>
            <a:ext cx="0" cy="2330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4" name="Google Shape;1054;p81"/>
          <p:cNvCxnSpPr/>
          <p:nvPr/>
        </p:nvCxnSpPr>
        <p:spPr>
          <a:xfrm>
            <a:off x="4881400" y="5405467"/>
            <a:ext cx="3566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5" name="Google Shape;1055;p81"/>
          <p:cNvSpPr txBox="1"/>
          <p:nvPr/>
        </p:nvSpPr>
        <p:spPr>
          <a:xfrm>
            <a:off x="5455700" y="5959700"/>
            <a:ext cx="26844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6" name="Google Shape;1056;p81"/>
          <p:cNvSpPr txBox="1"/>
          <p:nvPr/>
        </p:nvSpPr>
        <p:spPr>
          <a:xfrm>
            <a:off x="2580500" y="3892467"/>
            <a:ext cx="18000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7" name="Google Shape;1057;p81"/>
          <p:cNvSpPr txBox="1"/>
          <p:nvPr/>
        </p:nvSpPr>
        <p:spPr>
          <a:xfrm>
            <a:off x="4299533" y="4883633"/>
            <a:ext cx="18000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8" name="Google Shape;1058;p81"/>
          <p:cNvSpPr txBox="1"/>
          <p:nvPr/>
        </p:nvSpPr>
        <p:spPr>
          <a:xfrm>
            <a:off x="4349133" y="3268417"/>
            <a:ext cx="18000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59" name="Google Shape;1059;p81"/>
          <p:cNvCxnSpPr/>
          <p:nvPr/>
        </p:nvCxnSpPr>
        <p:spPr>
          <a:xfrm rot="10800000" flipH="1">
            <a:off x="4888100" y="3508833"/>
            <a:ext cx="3512400" cy="17564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0" name="Google Shape;1060;p81"/>
          <p:cNvSpPr txBox="1"/>
          <p:nvPr/>
        </p:nvSpPr>
        <p:spPr>
          <a:xfrm>
            <a:off x="6399200" y="5265233"/>
            <a:ext cx="5992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1" name="Google Shape;1061;p81"/>
          <p:cNvCxnSpPr/>
          <p:nvPr/>
        </p:nvCxnSpPr>
        <p:spPr>
          <a:xfrm rot="10800000" flipH="1">
            <a:off x="4908100" y="3528967"/>
            <a:ext cx="3485600" cy="1749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62" name="Google Shape;1062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3157" y="3302099"/>
            <a:ext cx="3183945" cy="1145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82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8" name="Google Shape;1068;p8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151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still works for classification, and will be more sensitive to small changes.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1" name="Google Shape;1071;p82"/>
          <p:cNvCxnSpPr/>
          <p:nvPr/>
        </p:nvCxnSpPr>
        <p:spPr>
          <a:xfrm rot="10800000">
            <a:off x="4888100" y="3075067"/>
            <a:ext cx="0" cy="2330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2" name="Google Shape;1072;p82"/>
          <p:cNvCxnSpPr/>
          <p:nvPr/>
        </p:nvCxnSpPr>
        <p:spPr>
          <a:xfrm>
            <a:off x="4881400" y="5405467"/>
            <a:ext cx="3566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3" name="Google Shape;1073;p82"/>
          <p:cNvSpPr txBox="1"/>
          <p:nvPr/>
        </p:nvSpPr>
        <p:spPr>
          <a:xfrm>
            <a:off x="5455700" y="5959700"/>
            <a:ext cx="26844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4" name="Google Shape;1074;p82"/>
          <p:cNvSpPr txBox="1"/>
          <p:nvPr/>
        </p:nvSpPr>
        <p:spPr>
          <a:xfrm>
            <a:off x="2580500" y="3892467"/>
            <a:ext cx="18000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5" name="Google Shape;1075;p82"/>
          <p:cNvSpPr txBox="1"/>
          <p:nvPr/>
        </p:nvSpPr>
        <p:spPr>
          <a:xfrm>
            <a:off x="4299533" y="4883633"/>
            <a:ext cx="18000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6" name="Google Shape;1076;p82"/>
          <p:cNvSpPr txBox="1"/>
          <p:nvPr/>
        </p:nvSpPr>
        <p:spPr>
          <a:xfrm>
            <a:off x="4349133" y="3268417"/>
            <a:ext cx="18000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7" name="Google Shape;1077;p82"/>
          <p:cNvCxnSpPr/>
          <p:nvPr/>
        </p:nvCxnSpPr>
        <p:spPr>
          <a:xfrm rot="10800000" flipH="1">
            <a:off x="4888100" y="3508833"/>
            <a:ext cx="3512400" cy="17564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8" name="Google Shape;1078;p82"/>
          <p:cNvSpPr txBox="1"/>
          <p:nvPr/>
        </p:nvSpPr>
        <p:spPr>
          <a:xfrm>
            <a:off x="6399200" y="5265233"/>
            <a:ext cx="5992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9" name="Google Shape;1079;p82"/>
          <p:cNvCxnSpPr/>
          <p:nvPr/>
        </p:nvCxnSpPr>
        <p:spPr>
          <a:xfrm rot="10800000" flipH="1">
            <a:off x="4908100" y="3528967"/>
            <a:ext cx="3485600" cy="1749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80" name="Google Shape;1080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3157" y="3302099"/>
            <a:ext cx="3183945" cy="1145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83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6" name="Google Shape;1086;p8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151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a few more activation functions that we’ll encounter!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9" name="Google Shape;1089;p83"/>
          <p:cNvCxnSpPr/>
          <p:nvPr/>
        </p:nvCxnSpPr>
        <p:spPr>
          <a:xfrm rot="10800000">
            <a:off x="4888100" y="3075067"/>
            <a:ext cx="0" cy="2330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0" name="Google Shape;1090;p83"/>
          <p:cNvCxnSpPr/>
          <p:nvPr/>
        </p:nvCxnSpPr>
        <p:spPr>
          <a:xfrm>
            <a:off x="4881400" y="5405467"/>
            <a:ext cx="3566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1" name="Google Shape;1091;p83"/>
          <p:cNvSpPr txBox="1"/>
          <p:nvPr/>
        </p:nvSpPr>
        <p:spPr>
          <a:xfrm>
            <a:off x="5455700" y="5959700"/>
            <a:ext cx="26844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2" name="Google Shape;1092;p83"/>
          <p:cNvSpPr txBox="1"/>
          <p:nvPr/>
        </p:nvSpPr>
        <p:spPr>
          <a:xfrm>
            <a:off x="2580500" y="3892467"/>
            <a:ext cx="18000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3" name="Google Shape;1093;p83"/>
          <p:cNvSpPr txBox="1"/>
          <p:nvPr/>
        </p:nvSpPr>
        <p:spPr>
          <a:xfrm>
            <a:off x="4299533" y="4883633"/>
            <a:ext cx="18000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4" name="Google Shape;1094;p83"/>
          <p:cNvSpPr txBox="1"/>
          <p:nvPr/>
        </p:nvSpPr>
        <p:spPr>
          <a:xfrm>
            <a:off x="4349133" y="3268417"/>
            <a:ext cx="18000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5" name="Google Shape;1095;p83"/>
          <p:cNvSpPr txBox="1"/>
          <p:nvPr/>
        </p:nvSpPr>
        <p:spPr>
          <a:xfrm>
            <a:off x="6399200" y="5265233"/>
            <a:ext cx="5992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66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6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inputs </a:t>
            </a: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have a weight </a:t>
            </a: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 </a:t>
            </a: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a bias term </a:t>
            </a: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attached to them in the perceptron model.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Which means we have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x*w + b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84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1" name="Google Shape;1101;p8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151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Hyperbolic Tangent: tanh(z)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4" name="Google Shape;1104;p84"/>
          <p:cNvCxnSpPr/>
          <p:nvPr/>
        </p:nvCxnSpPr>
        <p:spPr>
          <a:xfrm rot="10800000">
            <a:off x="4888100" y="3075067"/>
            <a:ext cx="0" cy="2330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5" name="Google Shape;1105;p84"/>
          <p:cNvCxnSpPr/>
          <p:nvPr/>
        </p:nvCxnSpPr>
        <p:spPr>
          <a:xfrm>
            <a:off x="4881400" y="5405467"/>
            <a:ext cx="3566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6" name="Google Shape;1106;p84"/>
          <p:cNvSpPr txBox="1"/>
          <p:nvPr/>
        </p:nvSpPr>
        <p:spPr>
          <a:xfrm>
            <a:off x="2580500" y="3892467"/>
            <a:ext cx="18000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7" name="Google Shape;1107;p84"/>
          <p:cNvSpPr txBox="1"/>
          <p:nvPr/>
        </p:nvSpPr>
        <p:spPr>
          <a:xfrm>
            <a:off x="4299533" y="4883633"/>
            <a:ext cx="18000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8" name="Google Shape;1108;p84"/>
          <p:cNvSpPr txBox="1"/>
          <p:nvPr/>
        </p:nvSpPr>
        <p:spPr>
          <a:xfrm>
            <a:off x="4349133" y="3268417"/>
            <a:ext cx="18000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9" name="Google Shape;1109;p84"/>
          <p:cNvSpPr txBox="1"/>
          <p:nvPr/>
        </p:nvSpPr>
        <p:spPr>
          <a:xfrm>
            <a:off x="6399200" y="5265233"/>
            <a:ext cx="5992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0" name="Google Shape;1110;p84"/>
          <p:cNvPicPr preferRelativeResize="0"/>
          <p:nvPr/>
        </p:nvPicPr>
        <p:blipFill rotWithShape="1">
          <a:blip r:embed="rId3">
            <a:alphaModFix/>
          </a:blip>
          <a:srcRect r="64970" b="30709"/>
          <a:stretch/>
        </p:blipFill>
        <p:spPr>
          <a:xfrm>
            <a:off x="9142367" y="4152500"/>
            <a:ext cx="2633932" cy="18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1" name="Google Shape;1111;p84"/>
          <p:cNvPicPr preferRelativeResize="0"/>
          <p:nvPr/>
        </p:nvPicPr>
        <p:blipFill rotWithShape="1">
          <a:blip r:embed="rId3">
            <a:alphaModFix/>
          </a:blip>
          <a:srcRect l="55417" r="8882" b="68414"/>
          <a:stretch/>
        </p:blipFill>
        <p:spPr>
          <a:xfrm>
            <a:off x="9091900" y="3134333"/>
            <a:ext cx="2684400" cy="823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2" name="Google Shape;1112;p84"/>
          <p:cNvCxnSpPr/>
          <p:nvPr/>
        </p:nvCxnSpPr>
        <p:spPr>
          <a:xfrm rot="10800000" flipH="1">
            <a:off x="4908100" y="3528967"/>
            <a:ext cx="3485600" cy="1749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85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8" name="Google Shape;1118;p8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151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Hyperbolic Tangent: tanh(z) 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Outputs between -1 and 1 instead of 0 to 1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1" name="Google Shape;1121;p85"/>
          <p:cNvCxnSpPr/>
          <p:nvPr/>
        </p:nvCxnSpPr>
        <p:spPr>
          <a:xfrm rot="10800000">
            <a:off x="4888100" y="3075067"/>
            <a:ext cx="0" cy="2330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2" name="Google Shape;1122;p85"/>
          <p:cNvCxnSpPr/>
          <p:nvPr/>
        </p:nvCxnSpPr>
        <p:spPr>
          <a:xfrm>
            <a:off x="4881400" y="5405467"/>
            <a:ext cx="3566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3" name="Google Shape;1123;p85"/>
          <p:cNvSpPr txBox="1"/>
          <p:nvPr/>
        </p:nvSpPr>
        <p:spPr>
          <a:xfrm>
            <a:off x="2580500" y="3892467"/>
            <a:ext cx="18000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4" name="Google Shape;1124;p85"/>
          <p:cNvSpPr txBox="1"/>
          <p:nvPr/>
        </p:nvSpPr>
        <p:spPr>
          <a:xfrm>
            <a:off x="4299533" y="4883633"/>
            <a:ext cx="18000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5" name="Google Shape;1125;p85"/>
          <p:cNvSpPr txBox="1"/>
          <p:nvPr/>
        </p:nvSpPr>
        <p:spPr>
          <a:xfrm>
            <a:off x="4349133" y="3268417"/>
            <a:ext cx="18000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6" name="Google Shape;1126;p85"/>
          <p:cNvSpPr txBox="1"/>
          <p:nvPr/>
        </p:nvSpPr>
        <p:spPr>
          <a:xfrm>
            <a:off x="6399200" y="5265233"/>
            <a:ext cx="5992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7" name="Google Shape;1127;p85"/>
          <p:cNvPicPr preferRelativeResize="0"/>
          <p:nvPr/>
        </p:nvPicPr>
        <p:blipFill rotWithShape="1">
          <a:blip r:embed="rId3">
            <a:alphaModFix/>
          </a:blip>
          <a:srcRect r="64970" b="30709"/>
          <a:stretch/>
        </p:blipFill>
        <p:spPr>
          <a:xfrm>
            <a:off x="9142367" y="4152500"/>
            <a:ext cx="2633932" cy="18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" name="Google Shape;1128;p85"/>
          <p:cNvPicPr preferRelativeResize="0"/>
          <p:nvPr/>
        </p:nvPicPr>
        <p:blipFill rotWithShape="1">
          <a:blip r:embed="rId3">
            <a:alphaModFix/>
          </a:blip>
          <a:srcRect l="55417" r="8882" b="68414"/>
          <a:stretch/>
        </p:blipFill>
        <p:spPr>
          <a:xfrm>
            <a:off x="9091900" y="3134333"/>
            <a:ext cx="2684400" cy="823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9" name="Google Shape;1129;p85"/>
          <p:cNvCxnSpPr/>
          <p:nvPr/>
        </p:nvCxnSpPr>
        <p:spPr>
          <a:xfrm rot="10800000" flipH="1">
            <a:off x="4908100" y="3528967"/>
            <a:ext cx="3485600" cy="1749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86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5" name="Google Shape;1135;p8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151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Rectified Linear Unit (ReLU): This is actually a relatively simple function: max(0,z)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8" name="Google Shape;1138;p86"/>
          <p:cNvCxnSpPr/>
          <p:nvPr/>
        </p:nvCxnSpPr>
        <p:spPr>
          <a:xfrm rot="10800000">
            <a:off x="6650900" y="3115133"/>
            <a:ext cx="0" cy="2330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9" name="Google Shape;1139;p86"/>
          <p:cNvCxnSpPr/>
          <p:nvPr/>
        </p:nvCxnSpPr>
        <p:spPr>
          <a:xfrm>
            <a:off x="4881400" y="5405467"/>
            <a:ext cx="3566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0" name="Google Shape;1140;p86"/>
          <p:cNvSpPr txBox="1"/>
          <p:nvPr/>
        </p:nvSpPr>
        <p:spPr>
          <a:xfrm>
            <a:off x="5455700" y="5959700"/>
            <a:ext cx="26844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1" name="Google Shape;1141;p86"/>
          <p:cNvSpPr txBox="1"/>
          <p:nvPr/>
        </p:nvSpPr>
        <p:spPr>
          <a:xfrm>
            <a:off x="2986167" y="3896300"/>
            <a:ext cx="18000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2" name="Google Shape;1142;p86"/>
          <p:cNvSpPr txBox="1"/>
          <p:nvPr/>
        </p:nvSpPr>
        <p:spPr>
          <a:xfrm>
            <a:off x="6399200" y="5265233"/>
            <a:ext cx="5992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3" name="Google Shape;1143;p86"/>
          <p:cNvSpPr/>
          <p:nvPr/>
        </p:nvSpPr>
        <p:spPr>
          <a:xfrm>
            <a:off x="4921467" y="3896301"/>
            <a:ext cx="3412300" cy="1449033"/>
          </a:xfrm>
          <a:custGeom>
            <a:avLst/>
            <a:gdLst/>
            <a:ahLst/>
            <a:cxnLst/>
            <a:rect l="l" t="t" r="r" b="b"/>
            <a:pathLst>
              <a:path w="102369" h="43471" extrusionOk="0">
                <a:moveTo>
                  <a:pt x="0" y="43471"/>
                </a:moveTo>
                <a:lnTo>
                  <a:pt x="52286" y="43071"/>
                </a:lnTo>
                <a:lnTo>
                  <a:pt x="102369" y="0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87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9" name="Google Shape;1149;p8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151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ReLu has been found to have very good performance, especially when dealing with the issue of </a:t>
            </a:r>
            <a:r>
              <a:rPr lang="en" sz="4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vanishing gradient</a:t>
            </a: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often default to ReLu due to its overall good performance.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88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7" name="Google Shape;1157;p88"/>
          <p:cNvSpPr txBox="1">
            <a:spLocks noGrp="1"/>
          </p:cNvSpPr>
          <p:nvPr>
            <p:ph type="body" idx="1"/>
          </p:nvPr>
        </p:nvSpPr>
        <p:spPr>
          <a:xfrm>
            <a:off x="0" y="1536633"/>
            <a:ext cx="12192000" cy="151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a full list of possible activation functions check out: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en.wikipedia.org/wiki/Activation_function</a:t>
            </a:r>
            <a:endParaRPr sz="40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67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6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Which means we have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x*w + b</a:t>
            </a: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Clearly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implies how much weight or strength to give the incoming input.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think of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an offset value, making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x*w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have to reach a certain threshold before having an effect.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68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6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if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b= -10</a:t>
            </a: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x*w + b</a:t>
            </a: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the effects of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x*w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won’t really start to overcome the bias until their product surpasses 10.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that, then the effect is solely based on the value of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w.</a:t>
            </a: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Thus the term “bias”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69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6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Next we want to set boundaries for the overall output value of:</a:t>
            </a: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x*w + b</a:t>
            </a: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state: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 = x*w + b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then pass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 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through some activation function to limit its value.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70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7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lot of research has been done into activation functions and their effectiveness.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common activation functions.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71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Perceptron model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4" name="Google Shape;884;p71"/>
          <p:cNvSpPr txBox="1">
            <a:spLocks noGrp="1"/>
          </p:cNvSpPr>
          <p:nvPr>
            <p:ph type="body" idx="1"/>
          </p:nvPr>
        </p:nvSpPr>
        <p:spPr>
          <a:xfrm>
            <a:off x="415600" y="12318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our simple perceptron has an f(X)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7" name="Google Shape;887;p71"/>
          <p:cNvSpPr txBox="1">
            <a:spLocks noGrp="1"/>
          </p:cNvSpPr>
          <p:nvPr>
            <p:ph type="title"/>
          </p:nvPr>
        </p:nvSpPr>
        <p:spPr>
          <a:xfrm>
            <a:off x="126567" y="3493700"/>
            <a:ext cx="284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Inputs</a:t>
            </a:r>
            <a:endParaRPr b="1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8" name="Google Shape;888;p71"/>
          <p:cNvSpPr txBox="1">
            <a:spLocks noGrp="1"/>
          </p:cNvSpPr>
          <p:nvPr>
            <p:ph type="title"/>
          </p:nvPr>
        </p:nvSpPr>
        <p:spPr>
          <a:xfrm>
            <a:off x="9479667" y="3493700"/>
            <a:ext cx="284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9" name="Google Shape;889;p71"/>
          <p:cNvSpPr/>
          <p:nvPr/>
        </p:nvSpPr>
        <p:spPr>
          <a:xfrm>
            <a:off x="5207900" y="3151633"/>
            <a:ext cx="1343600" cy="1343600"/>
          </a:xfrm>
          <a:prstGeom prst="ellipse">
            <a:avLst/>
          </a:prstGeom>
          <a:solidFill>
            <a:srgbClr val="EAD1DC"/>
          </a:solidFill>
          <a:ln w="76200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90" name="Google Shape;890;p71"/>
          <p:cNvCxnSpPr>
            <a:endCxn id="889" idx="1"/>
          </p:cNvCxnSpPr>
          <p:nvPr/>
        </p:nvCxnSpPr>
        <p:spPr>
          <a:xfrm>
            <a:off x="3029465" y="3003199"/>
            <a:ext cx="2375200" cy="345200"/>
          </a:xfrm>
          <a:prstGeom prst="straightConnector1">
            <a:avLst/>
          </a:prstGeom>
          <a:noFill/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1" name="Google Shape;891;p71"/>
          <p:cNvCxnSpPr>
            <a:endCxn id="889" idx="3"/>
          </p:cNvCxnSpPr>
          <p:nvPr/>
        </p:nvCxnSpPr>
        <p:spPr>
          <a:xfrm rot="10800000" flipH="1">
            <a:off x="3047865" y="4298468"/>
            <a:ext cx="2356800" cy="730400"/>
          </a:xfrm>
          <a:prstGeom prst="straightConnector1">
            <a:avLst/>
          </a:prstGeom>
          <a:noFill/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2" name="Google Shape;892;p71"/>
          <p:cNvCxnSpPr/>
          <p:nvPr/>
        </p:nvCxnSpPr>
        <p:spPr>
          <a:xfrm>
            <a:off x="6551500" y="3874633"/>
            <a:ext cx="2462400" cy="0"/>
          </a:xfrm>
          <a:prstGeom prst="straightConnector1">
            <a:avLst/>
          </a:prstGeom>
          <a:noFill/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3" name="Google Shape;893;p71"/>
          <p:cNvSpPr txBox="1">
            <a:spLocks noGrp="1"/>
          </p:cNvSpPr>
          <p:nvPr>
            <p:ph type="title"/>
          </p:nvPr>
        </p:nvSpPr>
        <p:spPr>
          <a:xfrm>
            <a:off x="2170467" y="2584800"/>
            <a:ext cx="1186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x1</a:t>
            </a:r>
            <a:endParaRPr b="1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4" name="Google Shape;894;p71"/>
          <p:cNvSpPr txBox="1">
            <a:spLocks noGrp="1"/>
          </p:cNvSpPr>
          <p:nvPr>
            <p:ph type="title"/>
          </p:nvPr>
        </p:nvSpPr>
        <p:spPr>
          <a:xfrm>
            <a:off x="7561000" y="3127633"/>
            <a:ext cx="1186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5" name="Google Shape;895;p71"/>
          <p:cNvSpPr txBox="1">
            <a:spLocks noGrp="1"/>
          </p:cNvSpPr>
          <p:nvPr>
            <p:ph type="title"/>
          </p:nvPr>
        </p:nvSpPr>
        <p:spPr>
          <a:xfrm>
            <a:off x="5286300" y="3441633"/>
            <a:ext cx="1186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f(X)</a:t>
            </a:r>
            <a:endParaRPr b="1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6" name="Google Shape;896;p71"/>
          <p:cNvSpPr txBox="1">
            <a:spLocks noGrp="1"/>
          </p:cNvSpPr>
          <p:nvPr>
            <p:ph type="title"/>
          </p:nvPr>
        </p:nvSpPr>
        <p:spPr>
          <a:xfrm>
            <a:off x="2373667" y="4849733"/>
            <a:ext cx="1186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x2</a:t>
            </a:r>
            <a:endParaRPr b="1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7" name="Google Shape;897;p71"/>
          <p:cNvSpPr txBox="1">
            <a:spLocks noGrp="1"/>
          </p:cNvSpPr>
          <p:nvPr>
            <p:ph type="title"/>
          </p:nvPr>
        </p:nvSpPr>
        <p:spPr>
          <a:xfrm>
            <a:off x="3632867" y="2346433"/>
            <a:ext cx="1186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 b="1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8" name="Google Shape;898;p71"/>
          <p:cNvSpPr txBox="1">
            <a:spLocks noGrp="1"/>
          </p:cNvSpPr>
          <p:nvPr>
            <p:ph type="title"/>
          </p:nvPr>
        </p:nvSpPr>
        <p:spPr>
          <a:xfrm>
            <a:off x="3632867" y="3874633"/>
            <a:ext cx="1186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 b="1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9" name="Google Shape;899;p71"/>
          <p:cNvSpPr txBox="1">
            <a:spLocks noGrp="1"/>
          </p:cNvSpPr>
          <p:nvPr>
            <p:ph type="title"/>
          </p:nvPr>
        </p:nvSpPr>
        <p:spPr>
          <a:xfrm>
            <a:off x="5116267" y="4388500"/>
            <a:ext cx="1186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+b</a:t>
            </a:r>
            <a:endParaRPr b="1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72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Perceptron model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5" name="Google Shape;905;p72"/>
          <p:cNvSpPr txBox="1">
            <a:spLocks noGrp="1"/>
          </p:cNvSpPr>
          <p:nvPr>
            <p:ph type="body" idx="1"/>
          </p:nvPr>
        </p:nvSpPr>
        <p:spPr>
          <a:xfrm>
            <a:off x="415600" y="12318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we had a binary classification problem, we would want an output of either 0 or 1.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72"/>
          <p:cNvSpPr txBox="1">
            <a:spLocks noGrp="1"/>
          </p:cNvSpPr>
          <p:nvPr>
            <p:ph type="title"/>
          </p:nvPr>
        </p:nvSpPr>
        <p:spPr>
          <a:xfrm>
            <a:off x="126567" y="3493700"/>
            <a:ext cx="284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Inputs</a:t>
            </a:r>
            <a:endParaRPr b="1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9" name="Google Shape;909;p72"/>
          <p:cNvSpPr txBox="1">
            <a:spLocks noGrp="1"/>
          </p:cNvSpPr>
          <p:nvPr>
            <p:ph type="title"/>
          </p:nvPr>
        </p:nvSpPr>
        <p:spPr>
          <a:xfrm>
            <a:off x="9479667" y="3493700"/>
            <a:ext cx="284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0" name="Google Shape;910;p72"/>
          <p:cNvSpPr/>
          <p:nvPr/>
        </p:nvSpPr>
        <p:spPr>
          <a:xfrm>
            <a:off x="5207900" y="3151633"/>
            <a:ext cx="1343600" cy="1343600"/>
          </a:xfrm>
          <a:prstGeom prst="ellipse">
            <a:avLst/>
          </a:prstGeom>
          <a:solidFill>
            <a:srgbClr val="EAD1DC"/>
          </a:solidFill>
          <a:ln w="76200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911" name="Google Shape;911;p72"/>
          <p:cNvCxnSpPr>
            <a:endCxn id="910" idx="1"/>
          </p:cNvCxnSpPr>
          <p:nvPr/>
        </p:nvCxnSpPr>
        <p:spPr>
          <a:xfrm>
            <a:off x="3029465" y="3003199"/>
            <a:ext cx="2375200" cy="345200"/>
          </a:xfrm>
          <a:prstGeom prst="straightConnector1">
            <a:avLst/>
          </a:prstGeom>
          <a:noFill/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2" name="Google Shape;912;p72"/>
          <p:cNvCxnSpPr>
            <a:endCxn id="910" idx="3"/>
          </p:cNvCxnSpPr>
          <p:nvPr/>
        </p:nvCxnSpPr>
        <p:spPr>
          <a:xfrm rot="10800000" flipH="1">
            <a:off x="3047865" y="4298468"/>
            <a:ext cx="2356800" cy="730400"/>
          </a:xfrm>
          <a:prstGeom prst="straightConnector1">
            <a:avLst/>
          </a:prstGeom>
          <a:noFill/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3" name="Google Shape;913;p72"/>
          <p:cNvCxnSpPr/>
          <p:nvPr/>
        </p:nvCxnSpPr>
        <p:spPr>
          <a:xfrm>
            <a:off x="6551500" y="3874633"/>
            <a:ext cx="2462400" cy="0"/>
          </a:xfrm>
          <a:prstGeom prst="straightConnector1">
            <a:avLst/>
          </a:prstGeom>
          <a:noFill/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4" name="Google Shape;914;p72"/>
          <p:cNvSpPr txBox="1">
            <a:spLocks noGrp="1"/>
          </p:cNvSpPr>
          <p:nvPr>
            <p:ph type="title"/>
          </p:nvPr>
        </p:nvSpPr>
        <p:spPr>
          <a:xfrm>
            <a:off x="2170467" y="2584800"/>
            <a:ext cx="1186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x1</a:t>
            </a:r>
            <a:endParaRPr b="1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5" name="Google Shape;915;p72"/>
          <p:cNvSpPr txBox="1">
            <a:spLocks noGrp="1"/>
          </p:cNvSpPr>
          <p:nvPr>
            <p:ph type="title"/>
          </p:nvPr>
        </p:nvSpPr>
        <p:spPr>
          <a:xfrm>
            <a:off x="7561000" y="3127633"/>
            <a:ext cx="1186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6" name="Google Shape;916;p72"/>
          <p:cNvSpPr txBox="1">
            <a:spLocks noGrp="1"/>
          </p:cNvSpPr>
          <p:nvPr>
            <p:ph type="title"/>
          </p:nvPr>
        </p:nvSpPr>
        <p:spPr>
          <a:xfrm>
            <a:off x="5337110" y="3429000"/>
            <a:ext cx="1135990" cy="7762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800" b="1" dirty="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f(X)</a:t>
            </a:r>
            <a:endParaRPr sz="3800" b="1" dirty="0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7" name="Google Shape;917;p72"/>
          <p:cNvSpPr txBox="1">
            <a:spLocks noGrp="1"/>
          </p:cNvSpPr>
          <p:nvPr>
            <p:ph type="title"/>
          </p:nvPr>
        </p:nvSpPr>
        <p:spPr>
          <a:xfrm>
            <a:off x="2373667" y="4849733"/>
            <a:ext cx="1186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x2</a:t>
            </a:r>
            <a:endParaRPr b="1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8" name="Google Shape;918;p72"/>
          <p:cNvSpPr txBox="1">
            <a:spLocks noGrp="1"/>
          </p:cNvSpPr>
          <p:nvPr>
            <p:ph type="title"/>
          </p:nvPr>
        </p:nvSpPr>
        <p:spPr>
          <a:xfrm>
            <a:off x="3632867" y="2346433"/>
            <a:ext cx="1186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 b="1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9" name="Google Shape;919;p72"/>
          <p:cNvSpPr txBox="1">
            <a:spLocks noGrp="1"/>
          </p:cNvSpPr>
          <p:nvPr>
            <p:ph type="title"/>
          </p:nvPr>
        </p:nvSpPr>
        <p:spPr>
          <a:xfrm>
            <a:off x="3632867" y="3874633"/>
            <a:ext cx="1186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 b="1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0" name="Google Shape;920;p72"/>
          <p:cNvSpPr txBox="1">
            <a:spLocks noGrp="1"/>
          </p:cNvSpPr>
          <p:nvPr>
            <p:ph type="title"/>
          </p:nvPr>
        </p:nvSpPr>
        <p:spPr>
          <a:xfrm>
            <a:off x="5116267" y="4388500"/>
            <a:ext cx="1186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+b</a:t>
            </a:r>
            <a:endParaRPr b="1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73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6" name="Google Shape;926;p7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avoid confusion, let’s define the total  inputs as a variable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z.</a:t>
            </a: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context, we’ll then refer to activation functions as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f(z)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you will often see these variables capitalized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f(Z)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or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 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denote a tensor input consisting of multiple values.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706</Words>
  <Application>Microsoft Office PowerPoint</Application>
  <PresentationFormat>Widescreen</PresentationFormat>
  <Paragraphs>146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Montserrat</vt:lpstr>
      <vt:lpstr>Office Theme</vt:lpstr>
      <vt:lpstr>Activation Functions</vt:lpstr>
      <vt:lpstr>Neural Networks</vt:lpstr>
      <vt:lpstr>Neural Networks</vt:lpstr>
      <vt:lpstr>Neural Networks</vt:lpstr>
      <vt:lpstr>Neural Networks</vt:lpstr>
      <vt:lpstr>Neural Networks</vt:lpstr>
      <vt:lpstr>Perceptron model</vt:lpstr>
      <vt:lpstr>Perceptron model</vt:lpstr>
      <vt:lpstr>Neural Networks</vt:lpstr>
      <vt:lpstr>Deep Learning </vt:lpstr>
      <vt:lpstr>Deep Learning </vt:lpstr>
      <vt:lpstr>Deep Learning </vt:lpstr>
      <vt:lpstr>Deep Learning </vt:lpstr>
      <vt:lpstr>Deep Learning </vt:lpstr>
      <vt:lpstr>Deep Learning </vt:lpstr>
      <vt:lpstr>Deep Learning </vt:lpstr>
      <vt:lpstr>Deep Learning </vt:lpstr>
      <vt:lpstr>Deep Learning </vt:lpstr>
      <vt:lpstr>Deep Learning </vt:lpstr>
      <vt:lpstr>Deep Learning </vt:lpstr>
      <vt:lpstr>Deep Learning </vt:lpstr>
      <vt:lpstr>Deep Learning </vt:lpstr>
      <vt:lpstr>Deep Learning </vt:lpstr>
      <vt:lpstr>Deep Learning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Activation Functions</dc:title>
  <dc:creator>. Sukhchandan</dc:creator>
  <cp:lastModifiedBy>. Sukhchandan</cp:lastModifiedBy>
  <cp:revision>3</cp:revision>
  <dcterms:created xsi:type="dcterms:W3CDTF">2021-10-11T23:02:41Z</dcterms:created>
  <dcterms:modified xsi:type="dcterms:W3CDTF">2021-10-11T23:08:31Z</dcterms:modified>
</cp:coreProperties>
</file>