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4" r:id="rId44"/>
    <p:sldId id="405" r:id="rId45"/>
    <p:sldId id="406" r:id="rId46"/>
    <p:sldId id="408" r:id="rId47"/>
    <p:sldId id="409" r:id="rId48"/>
    <p:sldId id="41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AA253-7C7F-45D0-A513-2EEE89F5CC02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87D2B-923A-4796-BB60-6CBF9B0FA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2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73ebe5debd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73ebe5debd_0_1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73ebe5debd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73ebe5debd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73ebe5debd_0_1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73ebe5debd_0_1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73ebe5debd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73ebe5debd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73ebe5debd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73ebe5debd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3ebe5debd_0_1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3ebe5debd_0_1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73ebe5debd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73ebe5debd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73ebe5debd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73ebe5debd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3ebe5debd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3ebe5debd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73ebe5debd_0_1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73ebe5debd_0_1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73ebe5debd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73ebe5debd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73ebe5debd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73ebe5debd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73ebe5debd_0_1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73ebe5debd_0_1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73ebe5debd_0_1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73ebe5debd_0_1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73ebe5debd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73ebe5debd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73ebe5debd_0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73ebe5debd_0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73ebe5debd_0_1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73ebe5debd_0_1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73ebe5debd_0_1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73ebe5debd_0_1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73ebe5debd_0_1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73ebe5debd_0_1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73ebe5debd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73ebe5debd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73ebe5debd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73ebe5debd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73ebe5debd_0_1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73ebe5debd_0_1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73ebe5debd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73ebe5debd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73ebe5debd_0_1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73ebe5debd_0_1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73ebe5debd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73ebe5debd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73ebe5debd_0_1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73ebe5debd_0_1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73ebe5debd_0_1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73ebe5debd_0_1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73ebe5debd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73ebe5debd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73ebe5debd_0_1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73ebe5debd_0_1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73ebe5debd_0_1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73ebe5debd_0_1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73ebe5debd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73ebe5debd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73ebe5debd_0_1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73ebe5debd_0_1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73ebe5debd_0_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73ebe5debd_0_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73ebe5debd_0_1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73ebe5debd_0_1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73ebe5debd_0_1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73ebe5debd_0_1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3ebe5debd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3ebe5debd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73ebe5debd_0_1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73ebe5debd_0_1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73ebe5debd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73ebe5debd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73ebe5debd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73ebe5debd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73ebe5debd_0_2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73ebe5debd_0_2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73ebe5debd_0_2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73ebe5debd_0_2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73ebe5debd_0_2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73ebe5debd_0_2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73ebe5debd_0_2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73ebe5debd_0_2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73ebe5debd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73ebe5debd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73ebe5debd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73ebe5debd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73ebe5debd_0_1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73ebe5debd_0_1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73ebe5debd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73ebe5debd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73ebe5debd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73ebe5debd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4AE0-480E-43B2-B6F7-38B82237A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C6772-CA3A-4186-9E5A-E980A9C31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59CC-01EC-48C2-9ADA-DE9F33E1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AF04-3025-4338-AC2C-D37E6E28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8DD3-A898-46E5-A4AF-8C64A93A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94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57FC-FD88-4D65-BA0D-AB485EE7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4F5C6-0820-454B-AD1C-F315BE59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1582-D909-4321-8828-0F24F3D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CBB9-9351-4BA0-88FD-B9E407B2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15443-2072-4918-BFE2-92FC2880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5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10173-CE90-44A9-96F2-8044EDBC5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C4BA8-B31A-45FA-BAE5-1B5F3F3D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26F1-2C60-44DE-AA73-6F31A164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5F48-80F9-46AC-9829-44D0457B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6992-A136-4282-961E-5A1CE24F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85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764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78C8-CA4C-4DE0-BB85-8BACACB3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2CF5-5546-4FF9-A60B-92569DE9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5A7C-A849-4702-BFAE-F4A47EE3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D523-A175-49AE-B272-A336B6DB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015A-6953-4814-85F4-3D2DB1C1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10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59E4-3A54-46B2-9AAB-F1420684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587F7-056F-4AB6-BD9A-B4D9111B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9558-A8D2-49DC-88C5-2985E9E1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887A-6F87-432A-B14E-E97A4A42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158E-B4ED-4848-8A63-1BBFFF29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2EC5-BE0B-4595-B896-DC954A08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45DD-2299-4E53-8623-1B9F0AC85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9D844-FC3A-4391-A16F-F44EE097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71B3-B169-458C-A536-C55DD150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C7CA1-D0F5-4646-B007-AE32045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2824-5267-4446-B36A-6FA6931D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19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9997-DC16-4B97-BD99-13D7F0B7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711C1-9616-44D8-AE29-0D899D6E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C5972-E222-4950-8FFB-317E61B2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908D-B039-44D1-9449-5311BA8F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7934A-62C9-498D-8A33-7021683E7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D9D68-378B-46BE-AEB4-3DF282D9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3A2E5-51E3-438A-AE9C-E78B15E3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71B9E-FF77-4334-8571-44BFC5E2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50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06A3-CBD5-47F3-92B0-C909A4D9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10ED6-9AF0-4E44-873D-7B9A5F65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9B2DC-B902-4E2E-BE66-CB52A793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F818-04EF-455A-87C9-D3842015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ABFA-B580-4A19-9115-6EBB9FB7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F2C6F-8DA2-4BAA-8266-A14F96DD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CB68-BE9F-4F97-B5D0-E717914A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7071-E766-4E9C-8A90-AC02053F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6C21-9F84-46A5-8465-1C57D3DC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8486-F2F8-4839-A2A6-6665481B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7501D-8C00-4785-8957-4D2B51C6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6DD3-DF1C-47B4-9444-F63FA04C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B060-2A3C-46CF-9270-0C240440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19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17E6-DA30-48F9-AC3E-F22274C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3F465-150F-4454-9D58-310C3874A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B5AF0-D7E3-4C87-AECE-135BEB53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AF32-1180-4160-8051-6B4E48F7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2F35-C76C-4D7A-A1C1-815A9B56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16FA0-76E8-4A47-B506-F7937B40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2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85CBC-FDED-4920-97DC-1EEC43D2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8124-4521-4BCA-89C8-FB455CEF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4F1A-5B98-4066-BC16-7650CABF5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1D34-D158-47EE-87FD-3FD06399BA96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3C60-14DD-43F8-BEDE-D9841B148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3817-546E-44D7-B2C2-7B33EE7B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7669-611B-4ED5-8769-F2033A7C0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6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1" name="Google Shape;1681;p118"/>
          <p:cNvSpPr txBox="1"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Cost Functions and Gradient Descent</a:t>
            </a:r>
          </a:p>
        </p:txBody>
      </p:sp>
      <p:sp>
        <p:nvSpPr>
          <p:cNvPr id="1682" name="Google Shape;1682;p118"/>
          <p:cNvSpPr txBox="1"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endParaRPr lang="en-CA">
              <a:solidFill>
                <a:srgbClr val="FFFFFF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6" name="Graphic 85" descr="Checkmark">
            <a:extLst>
              <a:ext uri="{FF2B5EF4-FFF2-40B4-BE49-F238E27FC236}">
                <a16:creationId xmlns:a16="http://schemas.microsoft.com/office/drawing/2014/main" id="{345D5431-299C-46C6-ADEC-F501D6F4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96" y="4104767"/>
            <a:ext cx="7660800" cy="2346533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12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1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squaring this does 2 useful things for us, keeps everything positive and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punishes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large errors!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2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the cost function as: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9" name="Google Shape;1769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096" y="2382167"/>
            <a:ext cx="4378025" cy="113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2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5" name="Google Shape;1775;p1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our neural network's weights,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our neural network's biases,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4133" b="1" baseline="30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input of a single training sample, and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4000" b="1" baseline="30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desired output of that training sample. 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8" name="Google Shape;177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762" y="5090101"/>
            <a:ext cx="4378025" cy="113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3" name="Google Shape;1783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96" y="4104767"/>
            <a:ext cx="7660800" cy="2346533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13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5" name="Google Shape;1785;p1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that information was all encoded in our simplified notation.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a(x)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holds information about weights and biases.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13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3" name="Google Shape;1793;p1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if we have a huge network, we can expect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be quite complex, with huge vectors of weights and biases.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6" name="Google Shape;179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096" y="4718967"/>
            <a:ext cx="4378025" cy="113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767" y="2777201"/>
            <a:ext cx="7775567" cy="40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2" name="Google Shape;1802;p13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3" name="Google Shape;1803;p1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is a small network with all its parameters labeled: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0" name="Google Shape;1810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767" y="2777201"/>
            <a:ext cx="7775567" cy="40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1" name="Google Shape;1811;p13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2" name="Google Shape;1812;p1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 a lot to calculate! 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solve this?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0" name="Google Shape;1820;p134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1821" name="Google Shape;1821;p134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In a real case, this means we have some cost function </a:t>
            </a:r>
            <a:r>
              <a:rPr lang="en-US" sz="2400" b="1">
                <a:sym typeface="Montserrat"/>
              </a:rPr>
              <a:t>C</a:t>
            </a:r>
            <a:r>
              <a:rPr lang="en-US" sz="2400">
                <a:sym typeface="Montserrat"/>
              </a:rPr>
              <a:t> dependent lots of weights!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>
                <a:sym typeface="Montserrat"/>
              </a:rPr>
              <a:t>C(w1,w2,w3,....wn)</a:t>
            </a:r>
          </a:p>
          <a:p>
            <a:pPr marL="1219170"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How do we figure out which weights lead us to the lowest cost?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" name="Google Shape;1828;p135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1829" name="Google Shape;1829;p135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For simplicity, let’s imagine we only had one weight in our cost function </a:t>
            </a:r>
            <a:r>
              <a:rPr lang="en-US" sz="2400" b="1">
                <a:sym typeface="Montserrat"/>
              </a:rPr>
              <a:t>w.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We want to </a:t>
            </a:r>
            <a:r>
              <a:rPr lang="en-US" sz="2400" b="1">
                <a:sym typeface="Montserrat"/>
              </a:rPr>
              <a:t>minimize</a:t>
            </a:r>
            <a:r>
              <a:rPr lang="en-US" sz="2400">
                <a:sym typeface="Montserrat"/>
              </a:rPr>
              <a:t> our loss/cost (overall error).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Which means we need to figure out what value of </a:t>
            </a:r>
            <a:r>
              <a:rPr lang="en-US" sz="2400" b="1">
                <a:sym typeface="Montserrat"/>
              </a:rPr>
              <a:t>w</a:t>
            </a:r>
            <a:r>
              <a:rPr lang="en-US" sz="2400">
                <a:sym typeface="Montserrat"/>
              </a:rPr>
              <a:t> results in the minimum of </a:t>
            </a:r>
            <a:r>
              <a:rPr lang="en-US" sz="2400" b="1">
                <a:sym typeface="Montserrat"/>
              </a:rPr>
              <a:t>C(w)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3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7" name="Google Shape;1837;p1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219170" indent="-558786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“simple” function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C(w)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9" name="Google Shape;1839;p136"/>
          <p:cNvCxnSpPr/>
          <p:nvPr/>
        </p:nvCxnSpPr>
        <p:spPr>
          <a:xfrm>
            <a:off x="5818900" y="2401033"/>
            <a:ext cx="0" cy="4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840" name="Google Shape;1840;p136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841" name="Google Shape;1841;p136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2" name="Google Shape;1842;p136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3" name="Google Shape;1843;p136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Google Shape;1689;p119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1690" name="Google Shape;1690;p119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We now understand that neural networks take in inputs, multiply them by weights, and add biases to them.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Then this result is passed through an activation function which at the end of all the layers leads to some output.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3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0" name="Google Shape;1850;p1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value of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minimizes our cost?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2" name="Google Shape;1852;p137"/>
          <p:cNvCxnSpPr/>
          <p:nvPr/>
        </p:nvCxnSpPr>
        <p:spPr>
          <a:xfrm>
            <a:off x="5818900" y="2401033"/>
            <a:ext cx="0" cy="4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853" name="Google Shape;1853;p137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854" name="Google Shape;1854;p137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5" name="Google Shape;1855;p137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6" name="Google Shape;1856;p137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3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3" name="Google Shape;1863;p1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value of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minimizes our cost?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5" name="Google Shape;1865;p138"/>
          <p:cNvCxnSpPr/>
          <p:nvPr/>
        </p:nvCxnSpPr>
        <p:spPr>
          <a:xfrm>
            <a:off x="5818900" y="2401033"/>
            <a:ext cx="0" cy="4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866" name="Google Shape;1866;p138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867" name="Google Shape;1867;p138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8" name="Google Shape;1868;p138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9" name="Google Shape;1869;p138"/>
          <p:cNvSpPr/>
          <p:nvPr/>
        </p:nvSpPr>
        <p:spPr>
          <a:xfrm rot="1770454">
            <a:off x="8532077" y="5117143"/>
            <a:ext cx="958300" cy="32993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0" name="Google Shape;1870;p138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3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1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value of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minimizes our cost?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9" name="Google Shape;1879;p139"/>
          <p:cNvCxnSpPr/>
          <p:nvPr/>
        </p:nvCxnSpPr>
        <p:spPr>
          <a:xfrm>
            <a:off x="5818900" y="2401033"/>
            <a:ext cx="0" cy="4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880" name="Google Shape;1880;p139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881" name="Google Shape;1881;p139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2" name="Google Shape;1882;p139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3" name="Google Shape;1883;p139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4" name="Google Shape;1884;p139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85" name="Google Shape;1885;p139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4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2" name="Google Shape;1892;p140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Students of calculus know we could take a derivative and solve for 0.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4" name="Google Shape;1894;p140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895" name="Google Shape;1895;p140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896" name="Google Shape;1896;p140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7" name="Google Shape;1897;p140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8" name="Google Shape;1898;p140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9" name="Google Shape;1899;p140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00" name="Google Shape;1900;p140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14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7" name="Google Shape;1907;p141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recall our real cost function will be very complex!</a:t>
            </a:r>
            <a:endParaRPr sz="4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9" name="Google Shape;1909;p141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10" name="Google Shape;1910;p141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11" name="Google Shape;1911;p141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2" name="Google Shape;1912;p141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3" name="Google Shape;1913;p141"/>
          <p:cNvSpPr/>
          <p:nvPr/>
        </p:nvSpPr>
        <p:spPr>
          <a:xfrm>
            <a:off x="3913267" y="2896868"/>
            <a:ext cx="6196767" cy="2201833"/>
          </a:xfrm>
          <a:custGeom>
            <a:avLst/>
            <a:gdLst/>
            <a:ahLst/>
            <a:cxnLst/>
            <a:rect l="l" t="t" r="r" b="b"/>
            <a:pathLst>
              <a:path w="185903" h="66055" extrusionOk="0">
                <a:moveTo>
                  <a:pt x="0" y="11713"/>
                </a:moveTo>
                <a:cubicBezTo>
                  <a:pt x="3117" y="20183"/>
                  <a:pt x="11588" y="60078"/>
                  <a:pt x="18704" y="62534"/>
                </a:cubicBezTo>
                <a:cubicBezTo>
                  <a:pt x="25820" y="64990"/>
                  <a:pt x="35897" y="25882"/>
                  <a:pt x="42698" y="26449"/>
                </a:cubicBezTo>
                <a:cubicBezTo>
                  <a:pt x="49499" y="27016"/>
                  <a:pt x="52553" y="67856"/>
                  <a:pt x="59512" y="65935"/>
                </a:cubicBezTo>
                <a:cubicBezTo>
                  <a:pt x="66471" y="64014"/>
                  <a:pt x="75634" y="17129"/>
                  <a:pt x="84450" y="14925"/>
                </a:cubicBezTo>
                <a:cubicBezTo>
                  <a:pt x="93267" y="12721"/>
                  <a:pt x="104004" y="50097"/>
                  <a:pt x="112411" y="52710"/>
                </a:cubicBezTo>
                <a:cubicBezTo>
                  <a:pt x="120818" y="55324"/>
                  <a:pt x="128784" y="31330"/>
                  <a:pt x="134893" y="30606"/>
                </a:cubicBezTo>
                <a:cubicBezTo>
                  <a:pt x="141002" y="29882"/>
                  <a:pt x="140561" y="53466"/>
                  <a:pt x="149063" y="48365"/>
                </a:cubicBezTo>
                <a:cubicBezTo>
                  <a:pt x="157565" y="43264"/>
                  <a:pt x="179763" y="8061"/>
                  <a:pt x="185903" y="0"/>
                </a:cubicBezTo>
              </a:path>
            </a:pathLst>
          </a:custGeom>
          <a:noFill/>
          <a:ln w="19050" cap="flat" cmpd="sng">
            <a:solidFill>
              <a:srgbClr val="E06666"/>
            </a:solidFill>
            <a:prstDash val="solid"/>
            <a:round/>
            <a:headEnd type="stealth" w="med" len="med"/>
            <a:tailEnd type="triangl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4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0" name="Google Shape;1920;p142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it will be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n-dimensional!</a:t>
            </a:r>
            <a:endParaRPr sz="4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22" name="Google Shape;1922;p142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23" name="Google Shape;1923;p142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24" name="Google Shape;1924;p142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5" name="Google Shape;1925;p142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6" name="Google Shape;1926;p142"/>
          <p:cNvSpPr/>
          <p:nvPr/>
        </p:nvSpPr>
        <p:spPr>
          <a:xfrm>
            <a:off x="3913267" y="2896868"/>
            <a:ext cx="6196767" cy="2201833"/>
          </a:xfrm>
          <a:custGeom>
            <a:avLst/>
            <a:gdLst/>
            <a:ahLst/>
            <a:cxnLst/>
            <a:rect l="l" t="t" r="r" b="b"/>
            <a:pathLst>
              <a:path w="185903" h="66055" extrusionOk="0">
                <a:moveTo>
                  <a:pt x="0" y="11713"/>
                </a:moveTo>
                <a:cubicBezTo>
                  <a:pt x="3117" y="20183"/>
                  <a:pt x="11588" y="60078"/>
                  <a:pt x="18704" y="62534"/>
                </a:cubicBezTo>
                <a:cubicBezTo>
                  <a:pt x="25820" y="64990"/>
                  <a:pt x="35897" y="25882"/>
                  <a:pt x="42698" y="26449"/>
                </a:cubicBezTo>
                <a:cubicBezTo>
                  <a:pt x="49499" y="27016"/>
                  <a:pt x="52553" y="67856"/>
                  <a:pt x="59512" y="65935"/>
                </a:cubicBezTo>
                <a:cubicBezTo>
                  <a:pt x="66471" y="64014"/>
                  <a:pt x="75634" y="17129"/>
                  <a:pt x="84450" y="14925"/>
                </a:cubicBezTo>
                <a:cubicBezTo>
                  <a:pt x="93267" y="12721"/>
                  <a:pt x="104004" y="50097"/>
                  <a:pt x="112411" y="52710"/>
                </a:cubicBezTo>
                <a:cubicBezTo>
                  <a:pt x="120818" y="55324"/>
                  <a:pt x="128784" y="31330"/>
                  <a:pt x="134893" y="30606"/>
                </a:cubicBezTo>
                <a:cubicBezTo>
                  <a:pt x="141002" y="29882"/>
                  <a:pt x="140561" y="53466"/>
                  <a:pt x="149063" y="48365"/>
                </a:cubicBezTo>
                <a:cubicBezTo>
                  <a:pt x="157565" y="43264"/>
                  <a:pt x="179763" y="8061"/>
                  <a:pt x="185903" y="0"/>
                </a:cubicBezTo>
              </a:path>
            </a:pathLst>
          </a:custGeom>
          <a:noFill/>
          <a:ln w="19050" cap="flat" cmpd="sng">
            <a:solidFill>
              <a:srgbClr val="E06666"/>
            </a:solidFill>
            <a:prstDash val="solid"/>
            <a:round/>
            <a:headEnd type="stealth" w="med" len="med"/>
            <a:tailEnd type="triangl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4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3" name="Google Shape;1933;p143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it will be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n-dimensional 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our networks will have 1000s of weights</a:t>
            </a:r>
            <a:endParaRPr sz="4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5" name="Google Shape;1935;p143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36" name="Google Shape;1936;p143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37" name="Google Shape;1937;p143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8" name="Google Shape;1938;p143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9" name="Google Shape;1939;p143"/>
          <p:cNvSpPr/>
          <p:nvPr/>
        </p:nvSpPr>
        <p:spPr>
          <a:xfrm>
            <a:off x="3913267" y="2896868"/>
            <a:ext cx="6196767" cy="2201833"/>
          </a:xfrm>
          <a:custGeom>
            <a:avLst/>
            <a:gdLst/>
            <a:ahLst/>
            <a:cxnLst/>
            <a:rect l="l" t="t" r="r" b="b"/>
            <a:pathLst>
              <a:path w="185903" h="66055" extrusionOk="0">
                <a:moveTo>
                  <a:pt x="0" y="11713"/>
                </a:moveTo>
                <a:cubicBezTo>
                  <a:pt x="3117" y="20183"/>
                  <a:pt x="11588" y="60078"/>
                  <a:pt x="18704" y="62534"/>
                </a:cubicBezTo>
                <a:cubicBezTo>
                  <a:pt x="25820" y="64990"/>
                  <a:pt x="35897" y="25882"/>
                  <a:pt x="42698" y="26449"/>
                </a:cubicBezTo>
                <a:cubicBezTo>
                  <a:pt x="49499" y="27016"/>
                  <a:pt x="52553" y="67856"/>
                  <a:pt x="59512" y="65935"/>
                </a:cubicBezTo>
                <a:cubicBezTo>
                  <a:pt x="66471" y="64014"/>
                  <a:pt x="75634" y="17129"/>
                  <a:pt x="84450" y="14925"/>
                </a:cubicBezTo>
                <a:cubicBezTo>
                  <a:pt x="93267" y="12721"/>
                  <a:pt x="104004" y="50097"/>
                  <a:pt x="112411" y="52710"/>
                </a:cubicBezTo>
                <a:cubicBezTo>
                  <a:pt x="120818" y="55324"/>
                  <a:pt x="128784" y="31330"/>
                  <a:pt x="134893" y="30606"/>
                </a:cubicBezTo>
                <a:cubicBezTo>
                  <a:pt x="141002" y="29882"/>
                  <a:pt x="140561" y="53466"/>
                  <a:pt x="149063" y="48365"/>
                </a:cubicBezTo>
                <a:cubicBezTo>
                  <a:pt x="157565" y="43264"/>
                  <a:pt x="179763" y="8061"/>
                  <a:pt x="185903" y="0"/>
                </a:cubicBezTo>
              </a:path>
            </a:pathLst>
          </a:custGeom>
          <a:noFill/>
          <a:ln w="19050" cap="flat" cmpd="sng">
            <a:solidFill>
              <a:srgbClr val="E06666"/>
            </a:solidFill>
            <a:prstDash val="solid"/>
            <a:round/>
            <a:headEnd type="stealth" w="med" len="med"/>
            <a:tailEnd type="triangl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14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6" name="Google Shape;1946;p144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solve this problem.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8" name="Google Shape;1948;p144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49" name="Google Shape;1949;p144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50" name="Google Shape;1950;p144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1" name="Google Shape;1951;p144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2" name="Google Shape;1952;p144"/>
          <p:cNvSpPr/>
          <p:nvPr/>
        </p:nvSpPr>
        <p:spPr>
          <a:xfrm>
            <a:off x="3913267" y="2896868"/>
            <a:ext cx="6196767" cy="2201833"/>
          </a:xfrm>
          <a:custGeom>
            <a:avLst/>
            <a:gdLst/>
            <a:ahLst/>
            <a:cxnLst/>
            <a:rect l="l" t="t" r="r" b="b"/>
            <a:pathLst>
              <a:path w="185903" h="66055" extrusionOk="0">
                <a:moveTo>
                  <a:pt x="0" y="11713"/>
                </a:moveTo>
                <a:cubicBezTo>
                  <a:pt x="3117" y="20183"/>
                  <a:pt x="11588" y="60078"/>
                  <a:pt x="18704" y="62534"/>
                </a:cubicBezTo>
                <a:cubicBezTo>
                  <a:pt x="25820" y="64990"/>
                  <a:pt x="35897" y="25882"/>
                  <a:pt x="42698" y="26449"/>
                </a:cubicBezTo>
                <a:cubicBezTo>
                  <a:pt x="49499" y="27016"/>
                  <a:pt x="52553" y="67856"/>
                  <a:pt x="59512" y="65935"/>
                </a:cubicBezTo>
                <a:cubicBezTo>
                  <a:pt x="66471" y="64014"/>
                  <a:pt x="75634" y="17129"/>
                  <a:pt x="84450" y="14925"/>
                </a:cubicBezTo>
                <a:cubicBezTo>
                  <a:pt x="93267" y="12721"/>
                  <a:pt x="104004" y="50097"/>
                  <a:pt x="112411" y="52710"/>
                </a:cubicBezTo>
                <a:cubicBezTo>
                  <a:pt x="120818" y="55324"/>
                  <a:pt x="128784" y="31330"/>
                  <a:pt x="134893" y="30606"/>
                </a:cubicBezTo>
                <a:cubicBezTo>
                  <a:pt x="141002" y="29882"/>
                  <a:pt x="140561" y="53466"/>
                  <a:pt x="149063" y="48365"/>
                </a:cubicBezTo>
                <a:cubicBezTo>
                  <a:pt x="157565" y="43264"/>
                  <a:pt x="179763" y="8061"/>
                  <a:pt x="185903" y="0"/>
                </a:cubicBezTo>
              </a:path>
            </a:pathLst>
          </a:custGeom>
          <a:noFill/>
          <a:ln w="19050" cap="flat" cmpd="sng">
            <a:solidFill>
              <a:srgbClr val="E06666"/>
            </a:solidFill>
            <a:prstDash val="solid"/>
            <a:round/>
            <a:headEnd type="stealth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4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9" name="Google Shape;1959;p145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our simplified version to see how this works.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1" name="Google Shape;1961;p145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62" name="Google Shape;1962;p145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63" name="Google Shape;1963;p145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4" name="Google Shape;1964;p145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5" name="Google Shape;1965;p145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6" name="Google Shape;1966;p145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67" name="Google Shape;1967;p145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4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4" name="Google Shape;1974;p146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calculate the slope at a point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6" name="Google Shape;1976;p146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77" name="Google Shape;1977;p146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78" name="Google Shape;1978;p146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79" name="Google Shape;1979;p146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146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1" name="Google Shape;1981;p146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82" name="Google Shape;1982;p146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3" name="Google Shape;1983;p146"/>
          <p:cNvSpPr/>
          <p:nvPr/>
        </p:nvSpPr>
        <p:spPr>
          <a:xfrm>
            <a:off x="6706867" y="36021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Google Shape;1697;p120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1698" name="Google Shape;1698;p120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This output </a:t>
            </a:r>
            <a:r>
              <a:rPr lang="en-US" sz="2400" b="1">
                <a:sym typeface="Montserrat"/>
              </a:rPr>
              <a:t>ŷ </a:t>
            </a:r>
            <a:r>
              <a:rPr lang="en-US" sz="2400">
                <a:sym typeface="Montserrat"/>
              </a:rPr>
              <a:t>is the model’s estimation of what it predicts the label to be.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So after the network creates its prediction, how do we evaluate it?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And after the evaluation how can we update the network’s weights and biases?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14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0" name="Google Shape;1990;p147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calculate the slope at a point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2" name="Google Shape;1992;p147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93" name="Google Shape;1993;p147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94" name="Google Shape;1994;p147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5" name="Google Shape;1995;p147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6" name="Google Shape;1996;p147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7" name="Google Shape;1997;p147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98" name="Google Shape;1998;p147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9" name="Google Shape;1999;p147"/>
          <p:cNvCxnSpPr/>
          <p:nvPr/>
        </p:nvCxnSpPr>
        <p:spPr>
          <a:xfrm>
            <a:off x="6335300" y="2770900"/>
            <a:ext cx="950800" cy="2116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0" name="Google Shape;2000;p147"/>
          <p:cNvSpPr/>
          <p:nvPr/>
        </p:nvSpPr>
        <p:spPr>
          <a:xfrm>
            <a:off x="6706867" y="36021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4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7" name="Google Shape;2007;p148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move in the downward direction of the slope.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9" name="Google Shape;2009;p148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010" name="Google Shape;2010;p148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011" name="Google Shape;2011;p148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2" name="Google Shape;2012;p148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3" name="Google Shape;2013;p148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4" name="Google Shape;2014;p148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15" name="Google Shape;2015;p148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6" name="Google Shape;2016;p148"/>
          <p:cNvCxnSpPr/>
          <p:nvPr/>
        </p:nvCxnSpPr>
        <p:spPr>
          <a:xfrm>
            <a:off x="6335300" y="2770900"/>
            <a:ext cx="950800" cy="2116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7" name="Google Shape;2017;p148"/>
          <p:cNvSpPr/>
          <p:nvPr/>
        </p:nvSpPr>
        <p:spPr>
          <a:xfrm>
            <a:off x="6706867" y="36021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1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149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move in the downward direction of the slope.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6" name="Google Shape;2026;p149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027" name="Google Shape;2027;p149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028" name="Google Shape;2028;p149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29" name="Google Shape;2029;p149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0" name="Google Shape;2030;p149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1" name="Google Shape;2031;p149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32" name="Google Shape;2032;p149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3" name="Google Shape;2033;p149"/>
          <p:cNvCxnSpPr/>
          <p:nvPr/>
        </p:nvCxnSpPr>
        <p:spPr>
          <a:xfrm>
            <a:off x="6527400" y="3684067"/>
            <a:ext cx="1297200" cy="1442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4" name="Google Shape;2034;p149"/>
          <p:cNvSpPr/>
          <p:nvPr/>
        </p:nvSpPr>
        <p:spPr>
          <a:xfrm>
            <a:off x="7103600" y="4269700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5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1" name="Google Shape;2041;p150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move in the downward direction of the slope.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3" name="Google Shape;2043;p150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044" name="Google Shape;2044;p150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045" name="Google Shape;2045;p150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6" name="Google Shape;2046;p150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7" name="Google Shape;2047;p150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8" name="Google Shape;2048;p150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49" name="Google Shape;2049;p150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0" name="Google Shape;2050;p150"/>
          <p:cNvCxnSpPr/>
          <p:nvPr/>
        </p:nvCxnSpPr>
        <p:spPr>
          <a:xfrm>
            <a:off x="6990233" y="4535267"/>
            <a:ext cx="1618400" cy="7304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1" name="Google Shape;2051;p150"/>
          <p:cNvSpPr/>
          <p:nvPr/>
        </p:nvSpPr>
        <p:spPr>
          <a:xfrm>
            <a:off x="7727033" y="4726633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5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8" name="Google Shape;2058;p151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Until we converge to zero, indicating a minimum.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0" name="Google Shape;2060;p151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061" name="Google Shape;2061;p151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062" name="Google Shape;2062;p151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3" name="Google Shape;2063;p151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151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5" name="Google Shape;2065;p151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66" name="Google Shape;2066;p151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7" name="Google Shape;2067;p151"/>
          <p:cNvCxnSpPr/>
          <p:nvPr/>
        </p:nvCxnSpPr>
        <p:spPr>
          <a:xfrm>
            <a:off x="7670367" y="5060333"/>
            <a:ext cx="17004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8" name="Google Shape;2068;p151"/>
          <p:cNvSpPr/>
          <p:nvPr/>
        </p:nvSpPr>
        <p:spPr>
          <a:xfrm>
            <a:off x="8347400" y="4915533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15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5" name="Google Shape;2075;p152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have changed our step size to find the next point!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77" name="Google Shape;2077;p152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078" name="Google Shape;2078;p152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079" name="Google Shape;2079;p152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0" name="Google Shape;2080;p152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1" name="Google Shape;2081;p152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2" name="Google Shape;2082;p152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83" name="Google Shape;2083;p152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15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0" name="Google Shape;2090;p153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steps: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2" name="Google Shape;2092;p153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093" name="Google Shape;2093;p153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094" name="Google Shape;2094;p153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5" name="Google Shape;2095;p153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6" name="Google Shape;2096;p153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7" name="Google Shape;2097;p153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98" name="Google Shape;2098;p153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9" name="Google Shape;2099;p153"/>
          <p:cNvSpPr/>
          <p:nvPr/>
        </p:nvSpPr>
        <p:spPr>
          <a:xfrm>
            <a:off x="6706867" y="36021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0" name="Google Shape;2100;p153"/>
          <p:cNvSpPr/>
          <p:nvPr/>
        </p:nvSpPr>
        <p:spPr>
          <a:xfrm>
            <a:off x="7103600" y="4269700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1" name="Google Shape;2101;p153"/>
          <p:cNvSpPr/>
          <p:nvPr/>
        </p:nvSpPr>
        <p:spPr>
          <a:xfrm>
            <a:off x="7727033" y="4726633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2" name="Google Shape;2102;p153"/>
          <p:cNvSpPr/>
          <p:nvPr/>
        </p:nvSpPr>
        <p:spPr>
          <a:xfrm>
            <a:off x="8347400" y="4915533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3" name="Google Shape;2103;p153"/>
          <p:cNvSpPr/>
          <p:nvPr/>
        </p:nvSpPr>
        <p:spPr>
          <a:xfrm>
            <a:off x="6782434" y="3658867"/>
            <a:ext cx="1643633" cy="1309867"/>
          </a:xfrm>
          <a:custGeom>
            <a:avLst/>
            <a:gdLst/>
            <a:ahLst/>
            <a:cxnLst/>
            <a:rect l="l" t="t" r="r" b="b"/>
            <a:pathLst>
              <a:path w="49309" h="39296" extrusionOk="0">
                <a:moveTo>
                  <a:pt x="0" y="0"/>
                </a:moveTo>
                <a:lnTo>
                  <a:pt x="12280" y="20593"/>
                </a:lnTo>
                <a:lnTo>
                  <a:pt x="31362" y="34573"/>
                </a:lnTo>
                <a:lnTo>
                  <a:pt x="49309" y="39296"/>
                </a:lnTo>
              </a:path>
            </a:pathLst>
          </a:cu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15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0" name="Google Shape;2110;p154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Smaller steps sizes take longer to find the minimum.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2" name="Google Shape;2112;p154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113" name="Google Shape;2113;p154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114" name="Google Shape;2114;p154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5" name="Google Shape;2115;p154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6" name="Google Shape;2116;p154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7" name="Google Shape;2117;p154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18" name="Google Shape;2118;p154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9" name="Google Shape;2119;p154"/>
          <p:cNvSpPr/>
          <p:nvPr/>
        </p:nvSpPr>
        <p:spPr>
          <a:xfrm>
            <a:off x="6706867" y="36021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0" name="Google Shape;2120;p154"/>
          <p:cNvSpPr/>
          <p:nvPr/>
        </p:nvSpPr>
        <p:spPr>
          <a:xfrm>
            <a:off x="6851667" y="3992633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1" name="Google Shape;2121;p154"/>
          <p:cNvSpPr/>
          <p:nvPr/>
        </p:nvSpPr>
        <p:spPr>
          <a:xfrm>
            <a:off x="7065767" y="4266900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2" name="Google Shape;2122;p154"/>
          <p:cNvSpPr/>
          <p:nvPr/>
        </p:nvSpPr>
        <p:spPr>
          <a:xfrm>
            <a:off x="7308300" y="4518800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3" name="Google Shape;2123;p154"/>
          <p:cNvSpPr/>
          <p:nvPr/>
        </p:nvSpPr>
        <p:spPr>
          <a:xfrm>
            <a:off x="7568200" y="4726633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4" name="Google Shape;2124;p154"/>
          <p:cNvSpPr/>
          <p:nvPr/>
        </p:nvSpPr>
        <p:spPr>
          <a:xfrm>
            <a:off x="7922533" y="48280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5" name="Google Shape;2125;p154"/>
          <p:cNvSpPr/>
          <p:nvPr/>
        </p:nvSpPr>
        <p:spPr>
          <a:xfrm>
            <a:off x="8275000" y="4905300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6" name="Google Shape;2126;p154"/>
          <p:cNvSpPr/>
          <p:nvPr/>
        </p:nvSpPr>
        <p:spPr>
          <a:xfrm>
            <a:off x="6782433" y="3690334"/>
            <a:ext cx="1580667" cy="1284700"/>
          </a:xfrm>
          <a:custGeom>
            <a:avLst/>
            <a:gdLst/>
            <a:ahLst/>
            <a:cxnLst/>
            <a:rect l="l" t="t" r="r" b="b"/>
            <a:pathLst>
              <a:path w="47420" h="38541" extrusionOk="0">
                <a:moveTo>
                  <a:pt x="0" y="0"/>
                </a:moveTo>
                <a:lnTo>
                  <a:pt x="4912" y="12281"/>
                </a:lnTo>
                <a:lnTo>
                  <a:pt x="11524" y="19838"/>
                </a:lnTo>
                <a:lnTo>
                  <a:pt x="18326" y="27017"/>
                </a:lnTo>
                <a:lnTo>
                  <a:pt x="26449" y="33440"/>
                </a:lnTo>
                <a:lnTo>
                  <a:pt x="36840" y="36652"/>
                </a:lnTo>
                <a:lnTo>
                  <a:pt x="47420" y="38541"/>
                </a:lnTo>
              </a:path>
            </a:pathLst>
          </a:cu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5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3" name="Google Shape;2133;p155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steps are faster, but we risk overshooting the minimum!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5" name="Google Shape;2135;p155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136" name="Google Shape;2136;p155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137" name="Google Shape;2137;p155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8" name="Google Shape;2138;p155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9" name="Google Shape;2139;p155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0" name="Google Shape;2140;p155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41" name="Google Shape;2141;p155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2" name="Google Shape;2142;p155"/>
          <p:cNvSpPr/>
          <p:nvPr/>
        </p:nvSpPr>
        <p:spPr>
          <a:xfrm>
            <a:off x="6706867" y="36021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3" name="Google Shape;2143;p155"/>
          <p:cNvSpPr/>
          <p:nvPr/>
        </p:nvSpPr>
        <p:spPr>
          <a:xfrm>
            <a:off x="7390167" y="45439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4" name="Google Shape;2144;p155"/>
          <p:cNvSpPr/>
          <p:nvPr/>
        </p:nvSpPr>
        <p:spPr>
          <a:xfrm>
            <a:off x="8936233" y="48280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5" name="Google Shape;2145;p155"/>
          <p:cNvSpPr/>
          <p:nvPr/>
        </p:nvSpPr>
        <p:spPr>
          <a:xfrm>
            <a:off x="9806967" y="40236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6" name="Google Shape;2146;p155"/>
          <p:cNvSpPr/>
          <p:nvPr/>
        </p:nvSpPr>
        <p:spPr>
          <a:xfrm>
            <a:off x="6763534" y="3274701"/>
            <a:ext cx="3854100" cy="1624767"/>
          </a:xfrm>
          <a:custGeom>
            <a:avLst/>
            <a:gdLst/>
            <a:ahLst/>
            <a:cxnLst/>
            <a:rect l="l" t="t" r="r" b="b"/>
            <a:pathLst>
              <a:path w="115623" h="48743" extrusionOk="0">
                <a:moveTo>
                  <a:pt x="0" y="12280"/>
                </a:moveTo>
                <a:lnTo>
                  <a:pt x="20593" y="39864"/>
                </a:lnTo>
                <a:lnTo>
                  <a:pt x="66691" y="48743"/>
                </a:lnTo>
                <a:lnTo>
                  <a:pt x="93140" y="23994"/>
                </a:lnTo>
                <a:lnTo>
                  <a:pt x="115623" y="0"/>
                </a:lnTo>
              </a:path>
            </a:pathLst>
          </a:cu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5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3" name="Google Shape;2153;p156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step size is known as the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rate.</a:t>
            </a:r>
            <a:endParaRPr sz="4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5" name="Google Shape;2155;p156"/>
          <p:cNvCxnSpPr/>
          <p:nvPr/>
        </p:nvCxnSpPr>
        <p:spPr>
          <a:xfrm>
            <a:off x="5818900" y="3104667"/>
            <a:ext cx="0" cy="3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156" name="Google Shape;2156;p156"/>
          <p:cNvCxnSpPr/>
          <p:nvPr/>
        </p:nvCxnSpPr>
        <p:spPr>
          <a:xfrm rot="10800000">
            <a:off x="2630267" y="5230433"/>
            <a:ext cx="81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157" name="Google Shape;2157;p156"/>
          <p:cNvSpPr/>
          <p:nvPr/>
        </p:nvSpPr>
        <p:spPr>
          <a:xfrm rot="5400000">
            <a:off x="6304367" y="1058867"/>
            <a:ext cx="4249600" cy="3570800"/>
          </a:xfrm>
          <a:prstGeom prst="arc">
            <a:avLst>
              <a:gd name="adj1" fmla="val 16445525"/>
              <a:gd name="adj2" fmla="val 5471246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8" name="Google Shape;2158;p156"/>
          <p:cNvSpPr txBox="1">
            <a:spLocks noGrp="1"/>
          </p:cNvSpPr>
          <p:nvPr>
            <p:ph type="body" idx="1"/>
          </p:nvPr>
        </p:nvSpPr>
        <p:spPr>
          <a:xfrm>
            <a:off x="10154133" y="2485267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C(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b="1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156"/>
          <p:cNvSpPr txBox="1">
            <a:spLocks noGrp="1"/>
          </p:cNvSpPr>
          <p:nvPr>
            <p:ph type="body" idx="1"/>
          </p:nvPr>
        </p:nvSpPr>
        <p:spPr>
          <a:xfrm>
            <a:off x="10709800" y="4871433"/>
            <a:ext cx="10224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0" name="Google Shape;2160;p156"/>
          <p:cNvCxnSpPr/>
          <p:nvPr/>
        </p:nvCxnSpPr>
        <p:spPr>
          <a:xfrm>
            <a:off x="8419800" y="4987633"/>
            <a:ext cx="0" cy="74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61" name="Google Shape;2161;p156"/>
          <p:cNvSpPr txBox="1">
            <a:spLocks noGrp="1"/>
          </p:cNvSpPr>
          <p:nvPr>
            <p:ph type="body" idx="1"/>
          </p:nvPr>
        </p:nvSpPr>
        <p:spPr>
          <a:xfrm>
            <a:off x="8167300" y="5628833"/>
            <a:ext cx="1386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sz="16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2" name="Google Shape;2162;p156"/>
          <p:cNvSpPr/>
          <p:nvPr/>
        </p:nvSpPr>
        <p:spPr>
          <a:xfrm>
            <a:off x="6706867" y="3602167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3" name="Google Shape;2163;p156"/>
          <p:cNvSpPr/>
          <p:nvPr/>
        </p:nvSpPr>
        <p:spPr>
          <a:xfrm>
            <a:off x="7103600" y="4269700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4" name="Google Shape;2164;p156"/>
          <p:cNvSpPr/>
          <p:nvPr/>
        </p:nvSpPr>
        <p:spPr>
          <a:xfrm>
            <a:off x="7727033" y="4726633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5" name="Google Shape;2165;p156"/>
          <p:cNvSpPr/>
          <p:nvPr/>
        </p:nvSpPr>
        <p:spPr>
          <a:xfrm>
            <a:off x="8347400" y="4915533"/>
            <a:ext cx="144800" cy="144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6" name="Google Shape;2166;p156"/>
          <p:cNvSpPr/>
          <p:nvPr/>
        </p:nvSpPr>
        <p:spPr>
          <a:xfrm>
            <a:off x="6782434" y="3658867"/>
            <a:ext cx="1643633" cy="1309867"/>
          </a:xfrm>
          <a:custGeom>
            <a:avLst/>
            <a:gdLst/>
            <a:ahLst/>
            <a:cxnLst/>
            <a:rect l="l" t="t" r="r" b="b"/>
            <a:pathLst>
              <a:path w="49309" h="39296" extrusionOk="0">
                <a:moveTo>
                  <a:pt x="0" y="0"/>
                </a:moveTo>
                <a:lnTo>
                  <a:pt x="12280" y="20593"/>
                </a:lnTo>
                <a:lnTo>
                  <a:pt x="31362" y="34573"/>
                </a:lnTo>
                <a:lnTo>
                  <a:pt x="49309" y="39296"/>
                </a:lnTo>
              </a:path>
            </a:pathLst>
          </a:cu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Google Shape;1705;p121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1706" name="Google Shape;1706;p121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We need to take the estimated outputs of the network and then compare them to the real values of the label.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Keep in mind this is using the training data set during the fitting/training of the model.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5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3" name="Google Shape;2173;p1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learning rate we showed in our illustrations was constant (each step size was equal)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can be clever and adapt our step size as we go along.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15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1" name="Google Shape;2181;p1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start with larger steps, then go smaller as we realize the slope gets closer to zero.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adaptive gradient descent.</a:t>
            </a:r>
            <a:endParaRPr sz="4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15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9" name="Google Shape;2189;p1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2015, Kingma and Ba published their paper: “Adam: A Method for Stochastic Optimization“.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Adam is a much more efficient way of searching for these minimums, so you will see us use it for our code!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6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6" name="Google Shape;2206;p1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 we’re calculating this descent in an n-dimensional space for all our weights.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8" name="Google Shape;2208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251" y="3756301"/>
            <a:ext cx="5757501" cy="3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4" name="Google Shape;2214;p162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2215" name="Google Shape;2215;p162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When dealing with these N-dimensional vectors (tensors), the notation changes from </a:t>
            </a:r>
            <a:r>
              <a:rPr lang="en-US" sz="2400" b="1">
                <a:sym typeface="Montserrat"/>
              </a:rPr>
              <a:t>derivative</a:t>
            </a:r>
            <a:r>
              <a:rPr lang="en-US" sz="2400">
                <a:sym typeface="Montserrat"/>
              </a:rPr>
              <a:t> to </a:t>
            </a:r>
            <a:r>
              <a:rPr lang="en-US" sz="2400" b="1">
                <a:sym typeface="Montserrat"/>
              </a:rPr>
              <a:t>gradient</a:t>
            </a:r>
            <a:r>
              <a:rPr lang="en-US" sz="2400">
                <a:sym typeface="Montserrat"/>
              </a:rPr>
              <a:t>.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This means we calculate </a:t>
            </a:r>
            <a:r>
              <a:rPr lang="en-US" sz="2400" b="1">
                <a:sym typeface="Montserrat"/>
              </a:rPr>
              <a:t>∇C(w1,w2,...wn)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2" name="Google Shape;2222;p163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2223" name="Google Shape;2223;p163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ym typeface="Montserrat"/>
              </a:rPr>
              <a:t>For classification problems, we often use the </a:t>
            </a:r>
            <a:r>
              <a:rPr lang="en-US" sz="2400" b="1" dirty="0">
                <a:sym typeface="Montserrat"/>
              </a:rPr>
              <a:t>cross entropy</a:t>
            </a:r>
            <a:r>
              <a:rPr lang="en-US" sz="2400" dirty="0">
                <a:sym typeface="Montserrat"/>
              </a:rPr>
              <a:t> loss function.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ym typeface="Montserrat"/>
              </a:rPr>
              <a:t>The assumption is that your model predicts a probability distribution p(y=</a:t>
            </a:r>
            <a:r>
              <a:rPr lang="en-US" sz="2400" dirty="0" err="1">
                <a:sym typeface="Montserrat"/>
              </a:rPr>
              <a:t>i</a:t>
            </a:r>
            <a:r>
              <a:rPr lang="en-US" sz="2400" dirty="0">
                <a:sym typeface="Montserrat"/>
              </a:rPr>
              <a:t>) for each class </a:t>
            </a:r>
            <a:r>
              <a:rPr lang="en-US" sz="2400" dirty="0" err="1">
                <a:sym typeface="Montserrat"/>
              </a:rPr>
              <a:t>i</a:t>
            </a:r>
            <a:r>
              <a:rPr lang="en-US" sz="2400" dirty="0">
                <a:sym typeface="Montserrat"/>
              </a:rPr>
              <a:t>=1,2,…,C.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6F5B6-5166-4FC4-A55C-3D77E8A5A620}"/>
              </a:ext>
            </a:extLst>
          </p:cNvPr>
          <p:cNvSpPr txBox="1"/>
          <p:nvPr/>
        </p:nvSpPr>
        <p:spPr>
          <a:xfrm>
            <a:off x="2834174" y="4785345"/>
            <a:ext cx="609755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Cross Entropy Loss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https://towardsdatascience.com/cross-entropy-loss-function-f38c4ec8643e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9" name="Google Shape;2239;p165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2240" name="Google Shape;2240;p165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Review: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>
                <a:sym typeface="Montserrat"/>
              </a:rPr>
              <a:t>Cost Functions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>
                <a:sym typeface="Montserrat"/>
              </a:rPr>
              <a:t>Gradient Descent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>
                <a:sym typeface="Montserrat"/>
              </a:rPr>
              <a:t>Adam Optimizer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>
                <a:sym typeface="Montserrat"/>
              </a:rPr>
              <a:t>Quadratic Cost and Cross-Entropy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7" name="Google Shape;2247;p166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2248" name="Google Shape;2248;p166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So far we understand how networks can take in input , effect that input with weights, biases, and activation functions to produce an estimated output.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Then we learned how to evaluate that output.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5" name="Google Shape;2255;p167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2256" name="Google Shape;2256;p167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The last thing we need to learn about theory is: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>
                <a:sym typeface="Montserrat"/>
              </a:rPr>
              <a:t>Once we get our cost/loss value, how do we actually go back and adjust our weights and biases?</a:t>
            </a:r>
          </a:p>
          <a:p>
            <a:pPr marL="1219170"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This is </a:t>
            </a:r>
            <a:r>
              <a:rPr lang="en-US" sz="2400" b="1">
                <a:sym typeface="Montserrat"/>
              </a:rPr>
              <a:t>backpropagation</a:t>
            </a:r>
            <a:r>
              <a:rPr lang="en-US" sz="2400">
                <a:sym typeface="Montserrat"/>
              </a:rPr>
              <a:t>, and it is what we are going to cover next!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Google Shape;1713;p122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1714" name="Google Shape;1714;p122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ym typeface="Montserrat"/>
              </a:rPr>
              <a:t>The cost function (often referred to as </a:t>
            </a:r>
            <a:r>
              <a:rPr lang="en-US" sz="2400" b="1" u="sng" dirty="0">
                <a:sym typeface="Montserrat"/>
              </a:rPr>
              <a:t>a loss function</a:t>
            </a:r>
            <a:r>
              <a:rPr lang="en-US" sz="2400" dirty="0">
                <a:sym typeface="Montserrat"/>
              </a:rPr>
              <a:t>) must be an average so it can output a single value.</a:t>
            </a:r>
          </a:p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ym typeface="Montserrat"/>
              </a:rPr>
              <a:t>We can keep track of our loss/cost during training to monitor network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Google Shape;1721;p123"/>
          <p:cNvSpPr txBox="1"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Deep Learning</a:t>
            </a:r>
          </a:p>
        </p:txBody>
      </p:sp>
      <p:sp>
        <p:nvSpPr>
          <p:cNvPr id="1722" name="Google Shape;1722;p123"/>
          <p:cNvSpPr txBox="1">
            <a:spLocks noGrp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We’ll use the following variables: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>
                <a:sym typeface="Montserrat"/>
              </a:rPr>
              <a:t>y to represent the true value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>
                <a:sym typeface="Montserrat"/>
              </a:rPr>
              <a:t>a to represent neuron’s prediction</a:t>
            </a:r>
          </a:p>
          <a:p>
            <a:pPr marL="1219170" indent="-228600"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>
                <a:sym typeface="Montserrat"/>
              </a:rPr>
              <a:t>In terms of weights and bias: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>
                <a:sym typeface="Montserrat"/>
              </a:rPr>
              <a:t>w*x + b = z</a:t>
            </a:r>
          </a:p>
          <a:p>
            <a:pPr marL="1828754" lvl="1" indent="-2286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3000"/>
              <a:buFont typeface="Arial" panose="020B0604020202020204" pitchFamily="34" charset="0"/>
              <a:buChar char="•"/>
            </a:pPr>
            <a:r>
              <a:rPr lang="en-US">
                <a:sym typeface="Montserrat"/>
              </a:rPr>
              <a:t>Pass z into activation function σ(z) = 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2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very common cost function is the quadratic cost function: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3" name="Google Shape;173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96" y="3393567"/>
            <a:ext cx="7660800" cy="234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8" name="Google Shape;1738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96" y="4104767"/>
            <a:ext cx="7660800" cy="234653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12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1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simply calculate the difference between the real values y(x) against our predicted values a(x).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7" name="Google Shape;1747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96" y="4104767"/>
            <a:ext cx="7660800" cy="2346533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Google Shape;1748;p12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9" name="Google Shape;1749;p1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The notation shown here corresponds to vector inputs and outputs, since we will be dealing with a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batch 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 training points and predictions.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1216</Words>
  <Application>Microsoft Office PowerPoint</Application>
  <PresentationFormat>Widescreen</PresentationFormat>
  <Paragraphs>180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Montserrat</vt:lpstr>
      <vt:lpstr>Office Theme</vt:lpstr>
      <vt:lpstr>Cost Functions and Gradient Descent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Functions and Gradient Descent</dc:title>
  <dc:creator>. Sukhchandan</dc:creator>
  <cp:lastModifiedBy>. Sukhchandan</cp:lastModifiedBy>
  <cp:revision>7</cp:revision>
  <dcterms:created xsi:type="dcterms:W3CDTF">2021-10-12T00:20:52Z</dcterms:created>
  <dcterms:modified xsi:type="dcterms:W3CDTF">2021-10-13T10:42:57Z</dcterms:modified>
</cp:coreProperties>
</file>