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411" r:id="rId2"/>
    <p:sldId id="412" r:id="rId3"/>
    <p:sldId id="413" r:id="rId4"/>
    <p:sldId id="414" r:id="rId5"/>
    <p:sldId id="415" r:id="rId6"/>
    <p:sldId id="416" r:id="rId7"/>
    <p:sldId id="417" r:id="rId8"/>
    <p:sldId id="418" r:id="rId9"/>
    <p:sldId id="419" r:id="rId10"/>
    <p:sldId id="420" r:id="rId11"/>
    <p:sldId id="421" r:id="rId12"/>
    <p:sldId id="422" r:id="rId13"/>
    <p:sldId id="423" r:id="rId14"/>
    <p:sldId id="424" r:id="rId15"/>
    <p:sldId id="425" r:id="rId16"/>
    <p:sldId id="426" r:id="rId17"/>
    <p:sldId id="427" r:id="rId18"/>
    <p:sldId id="428" r:id="rId19"/>
    <p:sldId id="429" r:id="rId20"/>
    <p:sldId id="430" r:id="rId21"/>
    <p:sldId id="431" r:id="rId22"/>
    <p:sldId id="432" r:id="rId23"/>
    <p:sldId id="433" r:id="rId24"/>
    <p:sldId id="434" r:id="rId25"/>
    <p:sldId id="435" r:id="rId26"/>
    <p:sldId id="436" r:id="rId27"/>
    <p:sldId id="437" r:id="rId28"/>
    <p:sldId id="438" r:id="rId29"/>
    <p:sldId id="439" r:id="rId30"/>
    <p:sldId id="44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08153-0E5A-49CD-B00B-BF72CF107F61}" type="datetimeFigureOut">
              <a:rPr lang="en-CA" smtClean="0"/>
              <a:t>2021-10-11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ADB21-9A21-4012-ADE5-AA52AD7F4287}" type="slidenum">
              <a:rPr lang="en-CA" smtClean="0"/>
              <a:t>‹#›</a:t>
            </a:fld>
            <a:endParaRPr lang="en-CA"/>
          </a:p>
        </p:txBody>
      </p:sp>
    </p:spTree>
    <p:extLst>
      <p:ext uri="{BB962C8B-B14F-4D97-AF65-F5344CB8AC3E}">
        <p14:creationId xmlns:p14="http://schemas.microsoft.com/office/powerpoint/2010/main" val="399879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9"/>
        <p:cNvGrpSpPr/>
        <p:nvPr/>
      </p:nvGrpSpPr>
      <p:grpSpPr>
        <a:xfrm>
          <a:off x="0" y="0"/>
          <a:ext cx="0" cy="0"/>
          <a:chOff x="0" y="0"/>
          <a:chExt cx="0" cy="0"/>
        </a:xfrm>
      </p:grpSpPr>
      <p:sp>
        <p:nvSpPr>
          <p:cNvPr id="2260" name="Google Shape;2260;g73ebe5debd_0_2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1" name="Google Shape;2261;g73ebe5debd_0_2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4"/>
        <p:cNvGrpSpPr/>
        <p:nvPr/>
      </p:nvGrpSpPr>
      <p:grpSpPr>
        <a:xfrm>
          <a:off x="0" y="0"/>
          <a:ext cx="0" cy="0"/>
          <a:chOff x="0" y="0"/>
          <a:chExt cx="0" cy="0"/>
        </a:xfrm>
      </p:grpSpPr>
      <p:sp>
        <p:nvSpPr>
          <p:cNvPr id="2385" name="Google Shape;2385;g73ebe5debd_0_2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6" name="Google Shape;2386;g73ebe5debd_0_2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73ebe5debd_0_2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73ebe5debd_0_2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2"/>
        <p:cNvGrpSpPr/>
        <p:nvPr/>
      </p:nvGrpSpPr>
      <p:grpSpPr>
        <a:xfrm>
          <a:off x="0" y="0"/>
          <a:ext cx="0" cy="0"/>
          <a:chOff x="0" y="0"/>
          <a:chExt cx="0" cy="0"/>
        </a:xfrm>
      </p:grpSpPr>
      <p:sp>
        <p:nvSpPr>
          <p:cNvPr id="2413" name="Google Shape;2413;g73ebe5debd_0_2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4" name="Google Shape;2414;g73ebe5debd_0_2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6"/>
        <p:cNvGrpSpPr/>
        <p:nvPr/>
      </p:nvGrpSpPr>
      <p:grpSpPr>
        <a:xfrm>
          <a:off x="0" y="0"/>
          <a:ext cx="0" cy="0"/>
          <a:chOff x="0" y="0"/>
          <a:chExt cx="0" cy="0"/>
        </a:xfrm>
      </p:grpSpPr>
      <p:sp>
        <p:nvSpPr>
          <p:cNvPr id="2427" name="Google Shape;2427;g73ebe5debd_0_2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8" name="Google Shape;2428;g73ebe5debd_0_2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1"/>
        <p:cNvGrpSpPr/>
        <p:nvPr/>
      </p:nvGrpSpPr>
      <p:grpSpPr>
        <a:xfrm>
          <a:off x="0" y="0"/>
          <a:ext cx="0" cy="0"/>
          <a:chOff x="0" y="0"/>
          <a:chExt cx="0" cy="0"/>
        </a:xfrm>
      </p:grpSpPr>
      <p:sp>
        <p:nvSpPr>
          <p:cNvPr id="2442" name="Google Shape;2442;g73ebe5debd_0_2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3" name="Google Shape;2443;g73ebe5debd_0_2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6"/>
        <p:cNvGrpSpPr/>
        <p:nvPr/>
      </p:nvGrpSpPr>
      <p:grpSpPr>
        <a:xfrm>
          <a:off x="0" y="0"/>
          <a:ext cx="0" cy="0"/>
          <a:chOff x="0" y="0"/>
          <a:chExt cx="0" cy="0"/>
        </a:xfrm>
      </p:grpSpPr>
      <p:sp>
        <p:nvSpPr>
          <p:cNvPr id="2457" name="Google Shape;2457;g73ebe5debd_0_2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8" name="Google Shape;2458;g73ebe5debd_0_2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
        <p:cNvGrpSpPr/>
        <p:nvPr/>
      </p:nvGrpSpPr>
      <p:grpSpPr>
        <a:xfrm>
          <a:off x="0" y="0"/>
          <a:ext cx="0" cy="0"/>
          <a:chOff x="0" y="0"/>
          <a:chExt cx="0" cy="0"/>
        </a:xfrm>
      </p:grpSpPr>
      <p:sp>
        <p:nvSpPr>
          <p:cNvPr id="2473" name="Google Shape;2473;g73ebe5debd_0_2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4" name="Google Shape;2474;g73ebe5debd_0_2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0"/>
        <p:cNvGrpSpPr/>
        <p:nvPr/>
      </p:nvGrpSpPr>
      <p:grpSpPr>
        <a:xfrm>
          <a:off x="0" y="0"/>
          <a:ext cx="0" cy="0"/>
          <a:chOff x="0" y="0"/>
          <a:chExt cx="0" cy="0"/>
        </a:xfrm>
      </p:grpSpPr>
      <p:sp>
        <p:nvSpPr>
          <p:cNvPr id="2481" name="Google Shape;2481;g73ebe5debd_0_2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2" name="Google Shape;2482;g73ebe5debd_0_2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9"/>
        <p:cNvGrpSpPr/>
        <p:nvPr/>
      </p:nvGrpSpPr>
      <p:grpSpPr>
        <a:xfrm>
          <a:off x="0" y="0"/>
          <a:ext cx="0" cy="0"/>
          <a:chOff x="0" y="0"/>
          <a:chExt cx="0" cy="0"/>
        </a:xfrm>
      </p:grpSpPr>
      <p:sp>
        <p:nvSpPr>
          <p:cNvPr id="2490" name="Google Shape;2490;g73ebe5debd_0_2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1" name="Google Shape;2491;g73ebe5debd_0_2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7"/>
        <p:cNvGrpSpPr/>
        <p:nvPr/>
      </p:nvGrpSpPr>
      <p:grpSpPr>
        <a:xfrm>
          <a:off x="0" y="0"/>
          <a:ext cx="0" cy="0"/>
          <a:chOff x="0" y="0"/>
          <a:chExt cx="0" cy="0"/>
        </a:xfrm>
      </p:grpSpPr>
      <p:sp>
        <p:nvSpPr>
          <p:cNvPr id="2498" name="Google Shape;2498;g73ebe5debd_0_2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9" name="Google Shape;2499;g73ebe5debd_0_2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6"/>
        <p:cNvGrpSpPr/>
        <p:nvPr/>
      </p:nvGrpSpPr>
      <p:grpSpPr>
        <a:xfrm>
          <a:off x="0" y="0"/>
          <a:ext cx="0" cy="0"/>
          <a:chOff x="0" y="0"/>
          <a:chExt cx="0" cy="0"/>
        </a:xfrm>
      </p:grpSpPr>
      <p:sp>
        <p:nvSpPr>
          <p:cNvPr id="2267" name="Google Shape;2267;g73ebe5debd_0_2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8" name="Google Shape;2268;g73ebe5debd_0_2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5"/>
        <p:cNvGrpSpPr/>
        <p:nvPr/>
      </p:nvGrpSpPr>
      <p:grpSpPr>
        <a:xfrm>
          <a:off x="0" y="0"/>
          <a:ext cx="0" cy="0"/>
          <a:chOff x="0" y="0"/>
          <a:chExt cx="0" cy="0"/>
        </a:xfrm>
      </p:grpSpPr>
      <p:sp>
        <p:nvSpPr>
          <p:cNvPr id="2506" name="Google Shape;2506;g73ebe5debd_0_2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7" name="Google Shape;2507;g73ebe5debd_0_2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3"/>
        <p:cNvGrpSpPr/>
        <p:nvPr/>
      </p:nvGrpSpPr>
      <p:grpSpPr>
        <a:xfrm>
          <a:off x="0" y="0"/>
          <a:ext cx="0" cy="0"/>
          <a:chOff x="0" y="0"/>
          <a:chExt cx="0" cy="0"/>
        </a:xfrm>
      </p:grpSpPr>
      <p:sp>
        <p:nvSpPr>
          <p:cNvPr id="2514" name="Google Shape;2514;g73ebe5debd_0_2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5" name="Google Shape;2515;g73ebe5debd_0_2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1"/>
        <p:cNvGrpSpPr/>
        <p:nvPr/>
      </p:nvGrpSpPr>
      <p:grpSpPr>
        <a:xfrm>
          <a:off x="0" y="0"/>
          <a:ext cx="0" cy="0"/>
          <a:chOff x="0" y="0"/>
          <a:chExt cx="0" cy="0"/>
        </a:xfrm>
      </p:grpSpPr>
      <p:sp>
        <p:nvSpPr>
          <p:cNvPr id="2522" name="Google Shape;2522;g73ebe5debd_0_2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3" name="Google Shape;2523;g73ebe5debd_0_2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0"/>
        <p:cNvGrpSpPr/>
        <p:nvPr/>
      </p:nvGrpSpPr>
      <p:grpSpPr>
        <a:xfrm>
          <a:off x="0" y="0"/>
          <a:ext cx="0" cy="0"/>
          <a:chOff x="0" y="0"/>
          <a:chExt cx="0" cy="0"/>
        </a:xfrm>
      </p:grpSpPr>
      <p:sp>
        <p:nvSpPr>
          <p:cNvPr id="2531" name="Google Shape;2531;g73ebe5debd_0_2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2" name="Google Shape;2532;g73ebe5debd_0_2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8"/>
        <p:cNvGrpSpPr/>
        <p:nvPr/>
      </p:nvGrpSpPr>
      <p:grpSpPr>
        <a:xfrm>
          <a:off x="0" y="0"/>
          <a:ext cx="0" cy="0"/>
          <a:chOff x="0" y="0"/>
          <a:chExt cx="0" cy="0"/>
        </a:xfrm>
      </p:grpSpPr>
      <p:sp>
        <p:nvSpPr>
          <p:cNvPr id="2539" name="Google Shape;2539;g73ebe5debd_0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0" name="Google Shape;2540;g73ebe5debd_0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73ebe5debd_0_2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73ebe5debd_0_2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p:cNvGrpSpPr/>
        <p:nvPr/>
      </p:nvGrpSpPr>
      <p:grpSpPr>
        <a:xfrm>
          <a:off x="0" y="0"/>
          <a:ext cx="0" cy="0"/>
          <a:chOff x="0" y="0"/>
          <a:chExt cx="0" cy="0"/>
        </a:xfrm>
      </p:grpSpPr>
      <p:sp>
        <p:nvSpPr>
          <p:cNvPr id="2555" name="Google Shape;2555;g73ebe5debd_0_2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73ebe5debd_0_2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2"/>
        <p:cNvGrpSpPr/>
        <p:nvPr/>
      </p:nvGrpSpPr>
      <p:grpSpPr>
        <a:xfrm>
          <a:off x="0" y="0"/>
          <a:ext cx="0" cy="0"/>
          <a:chOff x="0" y="0"/>
          <a:chExt cx="0" cy="0"/>
        </a:xfrm>
      </p:grpSpPr>
      <p:sp>
        <p:nvSpPr>
          <p:cNvPr id="2563" name="Google Shape;2563;g73ebe5debd_0_2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4" name="Google Shape;2564;g73ebe5debd_0_2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0"/>
        <p:cNvGrpSpPr/>
        <p:nvPr/>
      </p:nvGrpSpPr>
      <p:grpSpPr>
        <a:xfrm>
          <a:off x="0" y="0"/>
          <a:ext cx="0" cy="0"/>
          <a:chOff x="0" y="0"/>
          <a:chExt cx="0" cy="0"/>
        </a:xfrm>
      </p:grpSpPr>
      <p:sp>
        <p:nvSpPr>
          <p:cNvPr id="2571" name="Google Shape;2571;g73ebe5debd_0_2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2" name="Google Shape;2572;g73ebe5debd_0_2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8"/>
        <p:cNvGrpSpPr/>
        <p:nvPr/>
      </p:nvGrpSpPr>
      <p:grpSpPr>
        <a:xfrm>
          <a:off x="0" y="0"/>
          <a:ext cx="0" cy="0"/>
          <a:chOff x="0" y="0"/>
          <a:chExt cx="0" cy="0"/>
        </a:xfrm>
      </p:grpSpPr>
      <p:sp>
        <p:nvSpPr>
          <p:cNvPr id="2579" name="Google Shape;2579;g73ebe5debd_0_2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0" name="Google Shape;2580;g73ebe5debd_0_2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g73ebe5debd_0_20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6" name="Google Shape;2276;g73ebe5debd_0_20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8"/>
        <p:cNvGrpSpPr/>
        <p:nvPr/>
      </p:nvGrpSpPr>
      <p:grpSpPr>
        <a:xfrm>
          <a:off x="0" y="0"/>
          <a:ext cx="0" cy="0"/>
          <a:chOff x="0" y="0"/>
          <a:chExt cx="0" cy="0"/>
        </a:xfrm>
      </p:grpSpPr>
      <p:sp>
        <p:nvSpPr>
          <p:cNvPr id="2589" name="Google Shape;2589;g73ebe5debd_0_2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0" name="Google Shape;2590;g73ebe5debd_0_2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2"/>
        <p:cNvGrpSpPr/>
        <p:nvPr/>
      </p:nvGrpSpPr>
      <p:grpSpPr>
        <a:xfrm>
          <a:off x="0" y="0"/>
          <a:ext cx="0" cy="0"/>
          <a:chOff x="0" y="0"/>
          <a:chExt cx="0" cy="0"/>
        </a:xfrm>
      </p:grpSpPr>
      <p:sp>
        <p:nvSpPr>
          <p:cNvPr id="2283" name="Google Shape;2283;g73ebe5debd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4" name="Google Shape;2284;g73ebe5debd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g73ebe5debd_0_2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9" name="Google Shape;2299;g73ebe5debd_0_2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5"/>
        <p:cNvGrpSpPr/>
        <p:nvPr/>
      </p:nvGrpSpPr>
      <p:grpSpPr>
        <a:xfrm>
          <a:off x="0" y="0"/>
          <a:ext cx="0" cy="0"/>
          <a:chOff x="0" y="0"/>
          <a:chExt cx="0" cy="0"/>
        </a:xfrm>
      </p:grpSpPr>
      <p:sp>
        <p:nvSpPr>
          <p:cNvPr id="2316" name="Google Shape;2316;g73ebe5debd_0_2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7" name="Google Shape;2317;g73ebe5debd_0_2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3"/>
        <p:cNvGrpSpPr/>
        <p:nvPr/>
      </p:nvGrpSpPr>
      <p:grpSpPr>
        <a:xfrm>
          <a:off x="0" y="0"/>
          <a:ext cx="0" cy="0"/>
          <a:chOff x="0" y="0"/>
          <a:chExt cx="0" cy="0"/>
        </a:xfrm>
      </p:grpSpPr>
      <p:sp>
        <p:nvSpPr>
          <p:cNvPr id="2334" name="Google Shape;2334;g73ebe5debd_0_2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5" name="Google Shape;2335;g73ebe5debd_0_2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1"/>
        <p:cNvGrpSpPr/>
        <p:nvPr/>
      </p:nvGrpSpPr>
      <p:grpSpPr>
        <a:xfrm>
          <a:off x="0" y="0"/>
          <a:ext cx="0" cy="0"/>
          <a:chOff x="0" y="0"/>
          <a:chExt cx="0" cy="0"/>
        </a:xfrm>
      </p:grpSpPr>
      <p:sp>
        <p:nvSpPr>
          <p:cNvPr id="2352" name="Google Shape;2352;g73ebe5debd_0_2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3" name="Google Shape;2353;g73ebe5debd_0_2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0"/>
        <p:cNvGrpSpPr/>
        <p:nvPr/>
      </p:nvGrpSpPr>
      <p:grpSpPr>
        <a:xfrm>
          <a:off x="0" y="0"/>
          <a:ext cx="0" cy="0"/>
          <a:chOff x="0" y="0"/>
          <a:chExt cx="0" cy="0"/>
        </a:xfrm>
      </p:grpSpPr>
      <p:sp>
        <p:nvSpPr>
          <p:cNvPr id="2371" name="Google Shape;2371;g73ebe5debd_0_2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2" name="Google Shape;2372;g73ebe5debd_0_2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72A0-2169-4F66-9336-EEECBF1C32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8CAE050-D0C9-4CEB-AB6A-06FD78C85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95D35EB-9CA4-44C4-A85D-91019996DE7C}"/>
              </a:ext>
            </a:extLst>
          </p:cNvPr>
          <p:cNvSpPr>
            <a:spLocks noGrp="1"/>
          </p:cNvSpPr>
          <p:nvPr>
            <p:ph type="dt" sz="half" idx="10"/>
          </p:nvPr>
        </p:nvSpPr>
        <p:spPr/>
        <p:txBody>
          <a:bodyPr/>
          <a:lstStyle/>
          <a:p>
            <a:fld id="{4CE5B5BB-6B40-41D5-8BE7-26ADFBABBE1E}" type="datetimeFigureOut">
              <a:rPr lang="en-CA" smtClean="0"/>
              <a:t>2021-10-11</a:t>
            </a:fld>
            <a:endParaRPr lang="en-CA"/>
          </a:p>
        </p:txBody>
      </p:sp>
      <p:sp>
        <p:nvSpPr>
          <p:cNvPr id="5" name="Footer Placeholder 4">
            <a:extLst>
              <a:ext uri="{FF2B5EF4-FFF2-40B4-BE49-F238E27FC236}">
                <a16:creationId xmlns:a16="http://schemas.microsoft.com/office/drawing/2014/main" id="{9AF8ED9D-73D6-44A5-BE22-8E9CDBADE93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4D1C910-8168-4531-8942-D21E4908984B}"/>
              </a:ext>
            </a:extLst>
          </p:cNvPr>
          <p:cNvSpPr>
            <a:spLocks noGrp="1"/>
          </p:cNvSpPr>
          <p:nvPr>
            <p:ph type="sldNum" sz="quarter" idx="12"/>
          </p:nvPr>
        </p:nvSpPr>
        <p:spPr/>
        <p:txBody>
          <a:bodyPr/>
          <a:lstStyle/>
          <a:p>
            <a:fld id="{0925C629-C878-4E8C-A3ED-FAB5ADE23CD2}" type="slidenum">
              <a:rPr lang="en-CA" smtClean="0"/>
              <a:t>‹#›</a:t>
            </a:fld>
            <a:endParaRPr lang="en-CA"/>
          </a:p>
        </p:txBody>
      </p:sp>
    </p:spTree>
    <p:extLst>
      <p:ext uri="{BB962C8B-B14F-4D97-AF65-F5344CB8AC3E}">
        <p14:creationId xmlns:p14="http://schemas.microsoft.com/office/powerpoint/2010/main" val="379192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4888-4DFF-42E1-B752-7CFA24FD690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B332A8D-2443-4899-B917-6D28348EE0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0E38D7A-D3FF-438A-9956-41D70547698A}"/>
              </a:ext>
            </a:extLst>
          </p:cNvPr>
          <p:cNvSpPr>
            <a:spLocks noGrp="1"/>
          </p:cNvSpPr>
          <p:nvPr>
            <p:ph type="dt" sz="half" idx="10"/>
          </p:nvPr>
        </p:nvSpPr>
        <p:spPr/>
        <p:txBody>
          <a:bodyPr/>
          <a:lstStyle/>
          <a:p>
            <a:fld id="{4CE5B5BB-6B40-41D5-8BE7-26ADFBABBE1E}" type="datetimeFigureOut">
              <a:rPr lang="en-CA" smtClean="0"/>
              <a:t>2021-10-11</a:t>
            </a:fld>
            <a:endParaRPr lang="en-CA"/>
          </a:p>
        </p:txBody>
      </p:sp>
      <p:sp>
        <p:nvSpPr>
          <p:cNvPr id="5" name="Footer Placeholder 4">
            <a:extLst>
              <a:ext uri="{FF2B5EF4-FFF2-40B4-BE49-F238E27FC236}">
                <a16:creationId xmlns:a16="http://schemas.microsoft.com/office/drawing/2014/main" id="{16A1CCD8-A255-4644-85F1-01D59F935BE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52C43FB-B32D-4CD9-8721-519EFCD1FCA6}"/>
              </a:ext>
            </a:extLst>
          </p:cNvPr>
          <p:cNvSpPr>
            <a:spLocks noGrp="1"/>
          </p:cNvSpPr>
          <p:nvPr>
            <p:ph type="sldNum" sz="quarter" idx="12"/>
          </p:nvPr>
        </p:nvSpPr>
        <p:spPr/>
        <p:txBody>
          <a:bodyPr/>
          <a:lstStyle/>
          <a:p>
            <a:fld id="{0925C629-C878-4E8C-A3ED-FAB5ADE23CD2}" type="slidenum">
              <a:rPr lang="en-CA" smtClean="0"/>
              <a:t>‹#›</a:t>
            </a:fld>
            <a:endParaRPr lang="en-CA"/>
          </a:p>
        </p:txBody>
      </p:sp>
    </p:spTree>
    <p:extLst>
      <p:ext uri="{BB962C8B-B14F-4D97-AF65-F5344CB8AC3E}">
        <p14:creationId xmlns:p14="http://schemas.microsoft.com/office/powerpoint/2010/main" val="75732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085741-1F64-4A3D-82A9-34AAE0C7E8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8521F51-CA45-48A9-A896-2772C40195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C8CD62B-4BF9-4C05-A904-F0E089CDFAB7}"/>
              </a:ext>
            </a:extLst>
          </p:cNvPr>
          <p:cNvSpPr>
            <a:spLocks noGrp="1"/>
          </p:cNvSpPr>
          <p:nvPr>
            <p:ph type="dt" sz="half" idx="10"/>
          </p:nvPr>
        </p:nvSpPr>
        <p:spPr/>
        <p:txBody>
          <a:bodyPr/>
          <a:lstStyle/>
          <a:p>
            <a:fld id="{4CE5B5BB-6B40-41D5-8BE7-26ADFBABBE1E}" type="datetimeFigureOut">
              <a:rPr lang="en-CA" smtClean="0"/>
              <a:t>2021-10-11</a:t>
            </a:fld>
            <a:endParaRPr lang="en-CA"/>
          </a:p>
        </p:txBody>
      </p:sp>
      <p:sp>
        <p:nvSpPr>
          <p:cNvPr id="5" name="Footer Placeholder 4">
            <a:extLst>
              <a:ext uri="{FF2B5EF4-FFF2-40B4-BE49-F238E27FC236}">
                <a16:creationId xmlns:a16="http://schemas.microsoft.com/office/drawing/2014/main" id="{4A47BD77-61F8-438E-A219-75575B79744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73882D9-ECEC-4FAB-985E-051FA8C68F77}"/>
              </a:ext>
            </a:extLst>
          </p:cNvPr>
          <p:cNvSpPr>
            <a:spLocks noGrp="1"/>
          </p:cNvSpPr>
          <p:nvPr>
            <p:ph type="sldNum" sz="quarter" idx="12"/>
          </p:nvPr>
        </p:nvSpPr>
        <p:spPr/>
        <p:txBody>
          <a:bodyPr/>
          <a:lstStyle/>
          <a:p>
            <a:fld id="{0925C629-C878-4E8C-A3ED-FAB5ADE23CD2}" type="slidenum">
              <a:rPr lang="en-CA" smtClean="0"/>
              <a:t>‹#›</a:t>
            </a:fld>
            <a:endParaRPr lang="en-CA"/>
          </a:p>
        </p:txBody>
      </p:sp>
    </p:spTree>
    <p:extLst>
      <p:ext uri="{BB962C8B-B14F-4D97-AF65-F5344CB8AC3E}">
        <p14:creationId xmlns:p14="http://schemas.microsoft.com/office/powerpoint/2010/main" val="3346040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9001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D19DE-BBBF-4741-8A0D-E7A9C57A1FF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4BE87C1-2CFF-4830-87F2-C86B5FCB7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B72932C-A648-4531-B995-2844B80C9454}"/>
              </a:ext>
            </a:extLst>
          </p:cNvPr>
          <p:cNvSpPr>
            <a:spLocks noGrp="1"/>
          </p:cNvSpPr>
          <p:nvPr>
            <p:ph type="dt" sz="half" idx="10"/>
          </p:nvPr>
        </p:nvSpPr>
        <p:spPr/>
        <p:txBody>
          <a:bodyPr/>
          <a:lstStyle/>
          <a:p>
            <a:fld id="{4CE5B5BB-6B40-41D5-8BE7-26ADFBABBE1E}" type="datetimeFigureOut">
              <a:rPr lang="en-CA" smtClean="0"/>
              <a:t>2021-10-11</a:t>
            </a:fld>
            <a:endParaRPr lang="en-CA"/>
          </a:p>
        </p:txBody>
      </p:sp>
      <p:sp>
        <p:nvSpPr>
          <p:cNvPr id="5" name="Footer Placeholder 4">
            <a:extLst>
              <a:ext uri="{FF2B5EF4-FFF2-40B4-BE49-F238E27FC236}">
                <a16:creationId xmlns:a16="http://schemas.microsoft.com/office/drawing/2014/main" id="{F8AA0128-DC9E-477D-9033-2204A1F462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78AF3AE-D53F-4377-9199-482CA85731E1}"/>
              </a:ext>
            </a:extLst>
          </p:cNvPr>
          <p:cNvSpPr>
            <a:spLocks noGrp="1"/>
          </p:cNvSpPr>
          <p:nvPr>
            <p:ph type="sldNum" sz="quarter" idx="12"/>
          </p:nvPr>
        </p:nvSpPr>
        <p:spPr/>
        <p:txBody>
          <a:bodyPr/>
          <a:lstStyle/>
          <a:p>
            <a:fld id="{0925C629-C878-4E8C-A3ED-FAB5ADE23CD2}" type="slidenum">
              <a:rPr lang="en-CA" smtClean="0"/>
              <a:t>‹#›</a:t>
            </a:fld>
            <a:endParaRPr lang="en-CA"/>
          </a:p>
        </p:txBody>
      </p:sp>
    </p:spTree>
    <p:extLst>
      <p:ext uri="{BB962C8B-B14F-4D97-AF65-F5344CB8AC3E}">
        <p14:creationId xmlns:p14="http://schemas.microsoft.com/office/powerpoint/2010/main" val="178998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3F94-69DB-4B29-99C6-43F413146C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24E80AF-926A-4467-9BF7-ED7E7EB154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871189-9DD7-45C3-8995-00B3D3D78D29}"/>
              </a:ext>
            </a:extLst>
          </p:cNvPr>
          <p:cNvSpPr>
            <a:spLocks noGrp="1"/>
          </p:cNvSpPr>
          <p:nvPr>
            <p:ph type="dt" sz="half" idx="10"/>
          </p:nvPr>
        </p:nvSpPr>
        <p:spPr/>
        <p:txBody>
          <a:bodyPr/>
          <a:lstStyle/>
          <a:p>
            <a:fld id="{4CE5B5BB-6B40-41D5-8BE7-26ADFBABBE1E}" type="datetimeFigureOut">
              <a:rPr lang="en-CA" smtClean="0"/>
              <a:t>2021-10-11</a:t>
            </a:fld>
            <a:endParaRPr lang="en-CA"/>
          </a:p>
        </p:txBody>
      </p:sp>
      <p:sp>
        <p:nvSpPr>
          <p:cNvPr id="5" name="Footer Placeholder 4">
            <a:extLst>
              <a:ext uri="{FF2B5EF4-FFF2-40B4-BE49-F238E27FC236}">
                <a16:creationId xmlns:a16="http://schemas.microsoft.com/office/drawing/2014/main" id="{F09F46F0-9C40-4BA3-9BCB-6C60D8B3B3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F32897-3AFE-462C-87DA-DD253A51B5B8}"/>
              </a:ext>
            </a:extLst>
          </p:cNvPr>
          <p:cNvSpPr>
            <a:spLocks noGrp="1"/>
          </p:cNvSpPr>
          <p:nvPr>
            <p:ph type="sldNum" sz="quarter" idx="12"/>
          </p:nvPr>
        </p:nvSpPr>
        <p:spPr/>
        <p:txBody>
          <a:bodyPr/>
          <a:lstStyle/>
          <a:p>
            <a:fld id="{0925C629-C878-4E8C-A3ED-FAB5ADE23CD2}" type="slidenum">
              <a:rPr lang="en-CA" smtClean="0"/>
              <a:t>‹#›</a:t>
            </a:fld>
            <a:endParaRPr lang="en-CA"/>
          </a:p>
        </p:txBody>
      </p:sp>
    </p:spTree>
    <p:extLst>
      <p:ext uri="{BB962C8B-B14F-4D97-AF65-F5344CB8AC3E}">
        <p14:creationId xmlns:p14="http://schemas.microsoft.com/office/powerpoint/2010/main" val="4153406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6457-C749-4E2C-84A0-0BF6C870BC4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4140F60-921B-436F-954C-91C6889029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1FDD4B0-20BD-4375-A1CD-E044CD8A76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E8236CC-C4E4-43B5-9C59-23B0D6FDE1B1}"/>
              </a:ext>
            </a:extLst>
          </p:cNvPr>
          <p:cNvSpPr>
            <a:spLocks noGrp="1"/>
          </p:cNvSpPr>
          <p:nvPr>
            <p:ph type="dt" sz="half" idx="10"/>
          </p:nvPr>
        </p:nvSpPr>
        <p:spPr/>
        <p:txBody>
          <a:bodyPr/>
          <a:lstStyle/>
          <a:p>
            <a:fld id="{4CE5B5BB-6B40-41D5-8BE7-26ADFBABBE1E}" type="datetimeFigureOut">
              <a:rPr lang="en-CA" smtClean="0"/>
              <a:t>2021-10-11</a:t>
            </a:fld>
            <a:endParaRPr lang="en-CA"/>
          </a:p>
        </p:txBody>
      </p:sp>
      <p:sp>
        <p:nvSpPr>
          <p:cNvPr id="6" name="Footer Placeholder 5">
            <a:extLst>
              <a:ext uri="{FF2B5EF4-FFF2-40B4-BE49-F238E27FC236}">
                <a16:creationId xmlns:a16="http://schemas.microsoft.com/office/drawing/2014/main" id="{BE714483-F40E-4A69-B152-B163170334D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8839239-854D-4EFD-B3FE-F8E70C595CFE}"/>
              </a:ext>
            </a:extLst>
          </p:cNvPr>
          <p:cNvSpPr>
            <a:spLocks noGrp="1"/>
          </p:cNvSpPr>
          <p:nvPr>
            <p:ph type="sldNum" sz="quarter" idx="12"/>
          </p:nvPr>
        </p:nvSpPr>
        <p:spPr/>
        <p:txBody>
          <a:bodyPr/>
          <a:lstStyle/>
          <a:p>
            <a:fld id="{0925C629-C878-4E8C-A3ED-FAB5ADE23CD2}" type="slidenum">
              <a:rPr lang="en-CA" smtClean="0"/>
              <a:t>‹#›</a:t>
            </a:fld>
            <a:endParaRPr lang="en-CA"/>
          </a:p>
        </p:txBody>
      </p:sp>
    </p:spTree>
    <p:extLst>
      <p:ext uri="{BB962C8B-B14F-4D97-AF65-F5344CB8AC3E}">
        <p14:creationId xmlns:p14="http://schemas.microsoft.com/office/powerpoint/2010/main" val="314449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E4D21-1C64-4214-9906-1D14318848A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F9AF7B1-ABC0-42CF-8046-03BD84E1C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1D9F44-937B-4858-ACCE-D4C5E327CC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EFFCA7C-6B09-4E9A-9613-9CA81B023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1A8971-D919-4E86-B57D-820B2047E4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9DB372F-647B-4B27-9171-CCD7DF79F4C0}"/>
              </a:ext>
            </a:extLst>
          </p:cNvPr>
          <p:cNvSpPr>
            <a:spLocks noGrp="1"/>
          </p:cNvSpPr>
          <p:nvPr>
            <p:ph type="dt" sz="half" idx="10"/>
          </p:nvPr>
        </p:nvSpPr>
        <p:spPr/>
        <p:txBody>
          <a:bodyPr/>
          <a:lstStyle/>
          <a:p>
            <a:fld id="{4CE5B5BB-6B40-41D5-8BE7-26ADFBABBE1E}" type="datetimeFigureOut">
              <a:rPr lang="en-CA" smtClean="0"/>
              <a:t>2021-10-11</a:t>
            </a:fld>
            <a:endParaRPr lang="en-CA"/>
          </a:p>
        </p:txBody>
      </p:sp>
      <p:sp>
        <p:nvSpPr>
          <p:cNvPr id="8" name="Footer Placeholder 7">
            <a:extLst>
              <a:ext uri="{FF2B5EF4-FFF2-40B4-BE49-F238E27FC236}">
                <a16:creationId xmlns:a16="http://schemas.microsoft.com/office/drawing/2014/main" id="{47BED070-D04C-4138-BB6D-955F399C04D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0628DB-C443-4D27-AE23-3498D5B0747D}"/>
              </a:ext>
            </a:extLst>
          </p:cNvPr>
          <p:cNvSpPr>
            <a:spLocks noGrp="1"/>
          </p:cNvSpPr>
          <p:nvPr>
            <p:ph type="sldNum" sz="quarter" idx="12"/>
          </p:nvPr>
        </p:nvSpPr>
        <p:spPr/>
        <p:txBody>
          <a:bodyPr/>
          <a:lstStyle/>
          <a:p>
            <a:fld id="{0925C629-C878-4E8C-A3ED-FAB5ADE23CD2}" type="slidenum">
              <a:rPr lang="en-CA" smtClean="0"/>
              <a:t>‹#›</a:t>
            </a:fld>
            <a:endParaRPr lang="en-CA"/>
          </a:p>
        </p:txBody>
      </p:sp>
    </p:spTree>
    <p:extLst>
      <p:ext uri="{BB962C8B-B14F-4D97-AF65-F5344CB8AC3E}">
        <p14:creationId xmlns:p14="http://schemas.microsoft.com/office/powerpoint/2010/main" val="42750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16D6-DE55-45C8-935B-54570507749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DE5506B-3FDB-4BC0-9D71-2026B696A24B}"/>
              </a:ext>
            </a:extLst>
          </p:cNvPr>
          <p:cNvSpPr>
            <a:spLocks noGrp="1"/>
          </p:cNvSpPr>
          <p:nvPr>
            <p:ph type="dt" sz="half" idx="10"/>
          </p:nvPr>
        </p:nvSpPr>
        <p:spPr/>
        <p:txBody>
          <a:bodyPr/>
          <a:lstStyle/>
          <a:p>
            <a:fld id="{4CE5B5BB-6B40-41D5-8BE7-26ADFBABBE1E}" type="datetimeFigureOut">
              <a:rPr lang="en-CA" smtClean="0"/>
              <a:t>2021-10-11</a:t>
            </a:fld>
            <a:endParaRPr lang="en-CA"/>
          </a:p>
        </p:txBody>
      </p:sp>
      <p:sp>
        <p:nvSpPr>
          <p:cNvPr id="4" name="Footer Placeholder 3">
            <a:extLst>
              <a:ext uri="{FF2B5EF4-FFF2-40B4-BE49-F238E27FC236}">
                <a16:creationId xmlns:a16="http://schemas.microsoft.com/office/drawing/2014/main" id="{4C2547C2-3F6F-4221-B43A-F6C267B1687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3A93141-E176-4D83-9B8F-69B870F104E9}"/>
              </a:ext>
            </a:extLst>
          </p:cNvPr>
          <p:cNvSpPr>
            <a:spLocks noGrp="1"/>
          </p:cNvSpPr>
          <p:nvPr>
            <p:ph type="sldNum" sz="quarter" idx="12"/>
          </p:nvPr>
        </p:nvSpPr>
        <p:spPr/>
        <p:txBody>
          <a:bodyPr/>
          <a:lstStyle/>
          <a:p>
            <a:fld id="{0925C629-C878-4E8C-A3ED-FAB5ADE23CD2}" type="slidenum">
              <a:rPr lang="en-CA" smtClean="0"/>
              <a:t>‹#›</a:t>
            </a:fld>
            <a:endParaRPr lang="en-CA"/>
          </a:p>
        </p:txBody>
      </p:sp>
    </p:spTree>
    <p:extLst>
      <p:ext uri="{BB962C8B-B14F-4D97-AF65-F5344CB8AC3E}">
        <p14:creationId xmlns:p14="http://schemas.microsoft.com/office/powerpoint/2010/main" val="275059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85000-9E09-43A7-B4AC-E1763846251D}"/>
              </a:ext>
            </a:extLst>
          </p:cNvPr>
          <p:cNvSpPr>
            <a:spLocks noGrp="1"/>
          </p:cNvSpPr>
          <p:nvPr>
            <p:ph type="dt" sz="half" idx="10"/>
          </p:nvPr>
        </p:nvSpPr>
        <p:spPr/>
        <p:txBody>
          <a:bodyPr/>
          <a:lstStyle/>
          <a:p>
            <a:fld id="{4CE5B5BB-6B40-41D5-8BE7-26ADFBABBE1E}" type="datetimeFigureOut">
              <a:rPr lang="en-CA" smtClean="0"/>
              <a:t>2021-10-11</a:t>
            </a:fld>
            <a:endParaRPr lang="en-CA"/>
          </a:p>
        </p:txBody>
      </p:sp>
      <p:sp>
        <p:nvSpPr>
          <p:cNvPr id="3" name="Footer Placeholder 2">
            <a:extLst>
              <a:ext uri="{FF2B5EF4-FFF2-40B4-BE49-F238E27FC236}">
                <a16:creationId xmlns:a16="http://schemas.microsoft.com/office/drawing/2014/main" id="{B3B0B5E5-789C-4619-95A2-D7F6DC59D89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1253DFF-65F9-43BD-BD45-6A5F5E97BF5B}"/>
              </a:ext>
            </a:extLst>
          </p:cNvPr>
          <p:cNvSpPr>
            <a:spLocks noGrp="1"/>
          </p:cNvSpPr>
          <p:nvPr>
            <p:ph type="sldNum" sz="quarter" idx="12"/>
          </p:nvPr>
        </p:nvSpPr>
        <p:spPr/>
        <p:txBody>
          <a:bodyPr/>
          <a:lstStyle/>
          <a:p>
            <a:fld id="{0925C629-C878-4E8C-A3ED-FAB5ADE23CD2}" type="slidenum">
              <a:rPr lang="en-CA" smtClean="0"/>
              <a:t>‹#›</a:t>
            </a:fld>
            <a:endParaRPr lang="en-CA"/>
          </a:p>
        </p:txBody>
      </p:sp>
    </p:spTree>
    <p:extLst>
      <p:ext uri="{BB962C8B-B14F-4D97-AF65-F5344CB8AC3E}">
        <p14:creationId xmlns:p14="http://schemas.microsoft.com/office/powerpoint/2010/main" val="4049447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38DF-CC49-43BD-A389-DD96F8A45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E6AE909-88B0-4801-93F8-F1631A4F2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70E3378-8956-452C-B303-CCDE4DFE1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A26A05-5C20-45FF-A923-7E9D09537DD6}"/>
              </a:ext>
            </a:extLst>
          </p:cNvPr>
          <p:cNvSpPr>
            <a:spLocks noGrp="1"/>
          </p:cNvSpPr>
          <p:nvPr>
            <p:ph type="dt" sz="half" idx="10"/>
          </p:nvPr>
        </p:nvSpPr>
        <p:spPr/>
        <p:txBody>
          <a:bodyPr/>
          <a:lstStyle/>
          <a:p>
            <a:fld id="{4CE5B5BB-6B40-41D5-8BE7-26ADFBABBE1E}" type="datetimeFigureOut">
              <a:rPr lang="en-CA" smtClean="0"/>
              <a:t>2021-10-11</a:t>
            </a:fld>
            <a:endParaRPr lang="en-CA"/>
          </a:p>
        </p:txBody>
      </p:sp>
      <p:sp>
        <p:nvSpPr>
          <p:cNvPr id="6" name="Footer Placeholder 5">
            <a:extLst>
              <a:ext uri="{FF2B5EF4-FFF2-40B4-BE49-F238E27FC236}">
                <a16:creationId xmlns:a16="http://schemas.microsoft.com/office/drawing/2014/main" id="{FC80D08C-5342-4B7D-82BB-7CA93F2E018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B22AB86-935C-4CF6-AF6F-274E5A5B2E61}"/>
              </a:ext>
            </a:extLst>
          </p:cNvPr>
          <p:cNvSpPr>
            <a:spLocks noGrp="1"/>
          </p:cNvSpPr>
          <p:nvPr>
            <p:ph type="sldNum" sz="quarter" idx="12"/>
          </p:nvPr>
        </p:nvSpPr>
        <p:spPr/>
        <p:txBody>
          <a:bodyPr/>
          <a:lstStyle/>
          <a:p>
            <a:fld id="{0925C629-C878-4E8C-A3ED-FAB5ADE23CD2}" type="slidenum">
              <a:rPr lang="en-CA" smtClean="0"/>
              <a:t>‹#›</a:t>
            </a:fld>
            <a:endParaRPr lang="en-CA"/>
          </a:p>
        </p:txBody>
      </p:sp>
    </p:spTree>
    <p:extLst>
      <p:ext uri="{BB962C8B-B14F-4D97-AF65-F5344CB8AC3E}">
        <p14:creationId xmlns:p14="http://schemas.microsoft.com/office/powerpoint/2010/main" val="3315607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C154-9F08-41B5-9BD5-E93F93AFC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07E99DD-70FB-4939-80DA-AA6DA80F67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6EF8221-0E91-4283-A4CC-F0AE9C13E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038B55-E59F-48A5-94E0-777A08EEFBCC}"/>
              </a:ext>
            </a:extLst>
          </p:cNvPr>
          <p:cNvSpPr>
            <a:spLocks noGrp="1"/>
          </p:cNvSpPr>
          <p:nvPr>
            <p:ph type="dt" sz="half" idx="10"/>
          </p:nvPr>
        </p:nvSpPr>
        <p:spPr/>
        <p:txBody>
          <a:bodyPr/>
          <a:lstStyle/>
          <a:p>
            <a:fld id="{4CE5B5BB-6B40-41D5-8BE7-26ADFBABBE1E}" type="datetimeFigureOut">
              <a:rPr lang="en-CA" smtClean="0"/>
              <a:t>2021-10-11</a:t>
            </a:fld>
            <a:endParaRPr lang="en-CA"/>
          </a:p>
        </p:txBody>
      </p:sp>
      <p:sp>
        <p:nvSpPr>
          <p:cNvPr id="6" name="Footer Placeholder 5">
            <a:extLst>
              <a:ext uri="{FF2B5EF4-FFF2-40B4-BE49-F238E27FC236}">
                <a16:creationId xmlns:a16="http://schemas.microsoft.com/office/drawing/2014/main" id="{6BC001C8-33A4-4F8F-8B3D-DE8EC09CD2B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142CA9A-4D8E-4547-A1FD-F593B2390C6C}"/>
              </a:ext>
            </a:extLst>
          </p:cNvPr>
          <p:cNvSpPr>
            <a:spLocks noGrp="1"/>
          </p:cNvSpPr>
          <p:nvPr>
            <p:ph type="sldNum" sz="quarter" idx="12"/>
          </p:nvPr>
        </p:nvSpPr>
        <p:spPr/>
        <p:txBody>
          <a:bodyPr/>
          <a:lstStyle/>
          <a:p>
            <a:fld id="{0925C629-C878-4E8C-A3ED-FAB5ADE23CD2}" type="slidenum">
              <a:rPr lang="en-CA" smtClean="0"/>
              <a:t>‹#›</a:t>
            </a:fld>
            <a:endParaRPr lang="en-CA"/>
          </a:p>
        </p:txBody>
      </p:sp>
    </p:spTree>
    <p:extLst>
      <p:ext uri="{BB962C8B-B14F-4D97-AF65-F5344CB8AC3E}">
        <p14:creationId xmlns:p14="http://schemas.microsoft.com/office/powerpoint/2010/main" val="1779326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EE525-B17C-4BB8-A4B3-26319A8B5F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8AE6B9B-CC1D-4223-A3ED-90E3B902AF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02F9F0C-1FF8-4F21-A769-0AE2D95F1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5B5BB-6B40-41D5-8BE7-26ADFBABBE1E}" type="datetimeFigureOut">
              <a:rPr lang="en-CA" smtClean="0"/>
              <a:t>2021-10-11</a:t>
            </a:fld>
            <a:endParaRPr lang="en-CA"/>
          </a:p>
        </p:txBody>
      </p:sp>
      <p:sp>
        <p:nvSpPr>
          <p:cNvPr id="5" name="Footer Placeholder 4">
            <a:extLst>
              <a:ext uri="{FF2B5EF4-FFF2-40B4-BE49-F238E27FC236}">
                <a16:creationId xmlns:a16="http://schemas.microsoft.com/office/drawing/2014/main" id="{0DA8FCA1-E6DE-4E5E-879C-C6B0CFC8B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E421D8C-023F-49BB-B398-2AF53DA93A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5C629-C878-4E8C-A3ED-FAB5ADE23CD2}" type="slidenum">
              <a:rPr lang="en-CA" smtClean="0"/>
              <a:t>‹#›</a:t>
            </a:fld>
            <a:endParaRPr lang="en-CA"/>
          </a:p>
        </p:txBody>
      </p:sp>
    </p:spTree>
    <p:extLst>
      <p:ext uri="{BB962C8B-B14F-4D97-AF65-F5344CB8AC3E}">
        <p14:creationId xmlns:p14="http://schemas.microsoft.com/office/powerpoint/2010/main" val="2452730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62"/>
        <p:cNvGrpSpPr/>
        <p:nvPr/>
      </p:nvGrpSpPr>
      <p:grpSpPr>
        <a:xfrm>
          <a:off x="0" y="0"/>
          <a:ext cx="0" cy="0"/>
          <a:chOff x="0" y="0"/>
          <a:chExt cx="0" cy="0"/>
        </a:xfrm>
      </p:grpSpPr>
      <p:sp useBgFill="1">
        <p:nvSpPr>
          <p:cNvPr id="2266" name="Rectangle 91">
            <a:extLst>
              <a:ext uri="{FF2B5EF4-FFF2-40B4-BE49-F238E27FC236}">
                <a16:creationId xmlns:a16="http://schemas.microsoft.com/office/drawing/2014/main" id="{A4FB2F3E-259B-4650-B258-F09745BAA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3" name="Google Shape;2263;p168"/>
          <p:cNvSpPr txBox="1">
            <a:spLocks noGrp="1"/>
          </p:cNvSpPr>
          <p:nvPr>
            <p:ph type="ctrTitle"/>
          </p:nvPr>
        </p:nvSpPr>
        <p:spPr>
          <a:xfrm>
            <a:off x="2002536" y="1261872"/>
            <a:ext cx="8238744" cy="3118104"/>
          </a:xfrm>
          <a:prstGeom prst="rect">
            <a:avLst/>
          </a:prstGeom>
        </p:spPr>
        <p:txBody>
          <a:bodyPr spcFirstLastPara="1" vert="horz" lIns="121900" tIns="121900" rIns="121900" bIns="121900" rtlCol="0" anchorCtr="0">
            <a:normAutofit/>
          </a:bodyPr>
          <a:lstStyle/>
          <a:p>
            <a:pPr algn="l">
              <a:spcBef>
                <a:spcPts val="0"/>
              </a:spcBef>
            </a:pPr>
            <a:r>
              <a:rPr lang="en-CA" sz="6800" b="1">
                <a:solidFill>
                  <a:schemeClr val="accent1"/>
                </a:solidFill>
                <a:latin typeface="Montserrat"/>
                <a:ea typeface="Montserrat"/>
                <a:cs typeface="Montserrat"/>
                <a:sym typeface="Montserrat"/>
              </a:rPr>
              <a:t>Backpropagation</a:t>
            </a:r>
          </a:p>
        </p:txBody>
      </p:sp>
      <p:sp>
        <p:nvSpPr>
          <p:cNvPr id="2267" name="Isosceles Triangle 93">
            <a:extLst>
              <a:ext uri="{FF2B5EF4-FFF2-40B4-BE49-F238E27FC236}">
                <a16:creationId xmlns:a16="http://schemas.microsoft.com/office/drawing/2014/main" id="{83CB2632-0822-4E49-A707-FA1B8A4D0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grpSp>
        <p:nvGrpSpPr>
          <p:cNvPr id="2268" name="Group 95">
            <a:extLst>
              <a:ext uri="{FF2B5EF4-FFF2-40B4-BE49-F238E27FC236}">
                <a16:creationId xmlns:a16="http://schemas.microsoft.com/office/drawing/2014/main" id="{DFDB61A8-F412-4C20-81C0-5B3ED6E433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7" name="Freeform 5">
              <a:extLst>
                <a:ext uri="{FF2B5EF4-FFF2-40B4-BE49-F238E27FC236}">
                  <a16:creationId xmlns:a16="http://schemas.microsoft.com/office/drawing/2014/main" id="{F1C0B91C-D011-482B-A494-E48497FBC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69" name="Freeform 6">
              <a:extLst>
                <a:ext uri="{FF2B5EF4-FFF2-40B4-BE49-F238E27FC236}">
                  <a16:creationId xmlns:a16="http://schemas.microsoft.com/office/drawing/2014/main" id="{D0571556-24A1-4095-93E8-DB173C6CD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99" name="Freeform 7">
              <a:extLst>
                <a:ext uri="{FF2B5EF4-FFF2-40B4-BE49-F238E27FC236}">
                  <a16:creationId xmlns:a16="http://schemas.microsoft.com/office/drawing/2014/main" id="{0E974A71-BEE4-40AF-89A6-FDD36655A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8">
              <a:extLst>
                <a:ext uri="{FF2B5EF4-FFF2-40B4-BE49-F238E27FC236}">
                  <a16:creationId xmlns:a16="http://schemas.microsoft.com/office/drawing/2014/main" id="{D667FF13-DA96-45EC-9D83-4647FE275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9">
              <a:extLst>
                <a:ext uri="{FF2B5EF4-FFF2-40B4-BE49-F238E27FC236}">
                  <a16:creationId xmlns:a16="http://schemas.microsoft.com/office/drawing/2014/main" id="{F11840EC-DF4F-47D7-9DFB-76B4B8543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0">
              <a:extLst>
                <a:ext uri="{FF2B5EF4-FFF2-40B4-BE49-F238E27FC236}">
                  <a16:creationId xmlns:a16="http://schemas.microsoft.com/office/drawing/2014/main" id="{9A53FCF9-7A57-49AD-B709-79127CFEF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1">
              <a:extLst>
                <a:ext uri="{FF2B5EF4-FFF2-40B4-BE49-F238E27FC236}">
                  <a16:creationId xmlns:a16="http://schemas.microsoft.com/office/drawing/2014/main" id="{E84A77F9-2746-4A6C-9D62-D910F7979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2">
              <a:extLst>
                <a:ext uri="{FF2B5EF4-FFF2-40B4-BE49-F238E27FC236}">
                  <a16:creationId xmlns:a16="http://schemas.microsoft.com/office/drawing/2014/main" id="{EC64E8EC-E435-4A50-8DCC-F1D1146E6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13">
              <a:extLst>
                <a:ext uri="{FF2B5EF4-FFF2-40B4-BE49-F238E27FC236}">
                  <a16:creationId xmlns:a16="http://schemas.microsoft.com/office/drawing/2014/main" id="{5477BD5D-1BC6-4730-B8C8-ADA47AC7B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6" name="Freeform 14">
              <a:extLst>
                <a:ext uri="{FF2B5EF4-FFF2-40B4-BE49-F238E27FC236}">
                  <a16:creationId xmlns:a16="http://schemas.microsoft.com/office/drawing/2014/main" id="{C03B2280-793B-459A-A7A7-413C1B50E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7" name="Freeform 15">
              <a:extLst>
                <a:ext uri="{FF2B5EF4-FFF2-40B4-BE49-F238E27FC236}">
                  <a16:creationId xmlns:a16="http://schemas.microsoft.com/office/drawing/2014/main" id="{565542C9-4CB0-4F11-9377-D507A1BB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8" name="Freeform 16">
              <a:extLst>
                <a:ext uri="{FF2B5EF4-FFF2-40B4-BE49-F238E27FC236}">
                  <a16:creationId xmlns:a16="http://schemas.microsoft.com/office/drawing/2014/main" id="{51B4DCDA-7DA1-4D83-A06B-64C3807DD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9" name="Freeform 17">
              <a:extLst>
                <a:ext uri="{FF2B5EF4-FFF2-40B4-BE49-F238E27FC236}">
                  <a16:creationId xmlns:a16="http://schemas.microsoft.com/office/drawing/2014/main" id="{3A804718-7A3F-44E5-ACA7-1CBC727C0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18">
              <a:extLst>
                <a:ext uri="{FF2B5EF4-FFF2-40B4-BE49-F238E27FC236}">
                  <a16:creationId xmlns:a16="http://schemas.microsoft.com/office/drawing/2014/main" id="{DB495408-912A-40A1-B4EB-B8B1070D3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9">
              <a:extLst>
                <a:ext uri="{FF2B5EF4-FFF2-40B4-BE49-F238E27FC236}">
                  <a16:creationId xmlns:a16="http://schemas.microsoft.com/office/drawing/2014/main" id="{38424851-9238-411E-A683-1D82E04A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20">
              <a:extLst>
                <a:ext uri="{FF2B5EF4-FFF2-40B4-BE49-F238E27FC236}">
                  <a16:creationId xmlns:a16="http://schemas.microsoft.com/office/drawing/2014/main" id="{8E06FA0F-15EB-48EE-B6EB-06F420C0B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21">
              <a:extLst>
                <a:ext uri="{FF2B5EF4-FFF2-40B4-BE49-F238E27FC236}">
                  <a16:creationId xmlns:a16="http://schemas.microsoft.com/office/drawing/2014/main" id="{179692C7-9AC0-4B2C-9456-3ED401877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22">
              <a:extLst>
                <a:ext uri="{FF2B5EF4-FFF2-40B4-BE49-F238E27FC236}">
                  <a16:creationId xmlns:a16="http://schemas.microsoft.com/office/drawing/2014/main" id="{ED576C72-8571-4357-8868-561C61A76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5" name="Freeform 23">
              <a:extLst>
                <a:ext uri="{FF2B5EF4-FFF2-40B4-BE49-F238E27FC236}">
                  <a16:creationId xmlns:a16="http://schemas.microsoft.com/office/drawing/2014/main" id="{A362EFBB-07B1-4FE6-BB68-BAFC96B07A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7"/>
        <p:cNvGrpSpPr/>
        <p:nvPr/>
      </p:nvGrpSpPr>
      <p:grpSpPr>
        <a:xfrm>
          <a:off x="0" y="0"/>
          <a:ext cx="0" cy="0"/>
          <a:chOff x="0" y="0"/>
          <a:chExt cx="0" cy="0"/>
        </a:xfrm>
      </p:grpSpPr>
      <p:sp>
        <p:nvSpPr>
          <p:cNvPr id="2388" name="Google Shape;2388;p177"/>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389" name="Google Shape;2389;p17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This means we have:</a:t>
            </a:r>
            <a:endParaRPr sz="4000">
              <a:solidFill>
                <a:srgbClr val="434343"/>
              </a:solidFill>
              <a:latin typeface="Montserrat"/>
              <a:ea typeface="Montserrat"/>
              <a:cs typeface="Montserrat"/>
              <a:sym typeface="Montserrat"/>
            </a:endParaRPr>
          </a:p>
          <a:p>
            <a:pPr lvl="1" indent="-558786">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z</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 = w</a:t>
            </a:r>
            <a:r>
              <a:rPr lang="en" sz="4000" b="1" baseline="30000">
                <a:solidFill>
                  <a:srgbClr val="434343"/>
                </a:solidFill>
                <a:latin typeface="Montserrat"/>
                <a:ea typeface="Montserrat"/>
                <a:cs typeface="Montserrat"/>
                <a:sym typeface="Montserrat"/>
              </a:rPr>
              <a:t>L </a:t>
            </a:r>
            <a:r>
              <a:rPr lang="en" sz="4000" b="1">
                <a:solidFill>
                  <a:srgbClr val="434343"/>
                </a:solidFill>
                <a:latin typeface="Montserrat"/>
                <a:ea typeface="Montserrat"/>
                <a:cs typeface="Montserrat"/>
                <a:sym typeface="Montserrat"/>
              </a:rPr>
              <a:t>a</a:t>
            </a:r>
            <a:r>
              <a:rPr lang="en" sz="4000" b="1" baseline="30000">
                <a:solidFill>
                  <a:srgbClr val="434343"/>
                </a:solidFill>
                <a:latin typeface="Montserrat"/>
                <a:ea typeface="Montserrat"/>
                <a:cs typeface="Montserrat"/>
                <a:sym typeface="Montserrat"/>
              </a:rPr>
              <a:t>L-1 </a:t>
            </a:r>
            <a:r>
              <a:rPr lang="en" sz="4000" b="1">
                <a:solidFill>
                  <a:srgbClr val="434343"/>
                </a:solidFill>
                <a:latin typeface="Montserrat"/>
                <a:ea typeface="Montserrat"/>
                <a:cs typeface="Montserrat"/>
                <a:sym typeface="Montserrat"/>
              </a:rPr>
              <a:t>+b</a:t>
            </a:r>
            <a:r>
              <a:rPr lang="en" sz="4000" b="1" baseline="30000">
                <a:solidFill>
                  <a:srgbClr val="434343"/>
                </a:solidFill>
                <a:latin typeface="Montserrat"/>
                <a:ea typeface="Montserrat"/>
                <a:cs typeface="Montserrat"/>
                <a:sym typeface="Montserrat"/>
              </a:rPr>
              <a:t>L</a:t>
            </a:r>
            <a:endParaRPr sz="4000">
              <a:solidFill>
                <a:srgbClr val="434343"/>
              </a:solidFill>
              <a:latin typeface="Montserrat"/>
              <a:ea typeface="Montserrat"/>
              <a:cs typeface="Montserrat"/>
              <a:sym typeface="Montserrat"/>
            </a:endParaRPr>
          </a:p>
          <a:p>
            <a:pPr marL="1219170" indent="0">
              <a:lnSpc>
                <a:spcPct val="115000"/>
              </a:lnSpc>
              <a:spcBef>
                <a:spcPts val="2133"/>
              </a:spcBef>
              <a:spcAft>
                <a:spcPts val="2133"/>
              </a:spcAft>
              <a:buNone/>
            </a:pPr>
            <a:endParaRPr sz="4133">
              <a:solidFill>
                <a:srgbClr val="434343"/>
              </a:solidFill>
              <a:latin typeface="Montserrat"/>
              <a:ea typeface="Montserrat"/>
              <a:cs typeface="Montserrat"/>
              <a:sym typeface="Montserrat"/>
            </a:endParaRPr>
          </a:p>
        </p:txBody>
      </p:sp>
      <p:sp>
        <p:nvSpPr>
          <p:cNvPr id="2392" name="Google Shape;2392;p177"/>
          <p:cNvSpPr/>
          <p:nvPr/>
        </p:nvSpPr>
        <p:spPr>
          <a:xfrm>
            <a:off x="59273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93" name="Google Shape;2393;p177"/>
          <p:cNvSpPr/>
          <p:nvPr/>
        </p:nvSpPr>
        <p:spPr>
          <a:xfrm>
            <a:off x="79694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394" name="Google Shape;2394;p177"/>
          <p:cNvCxnSpPr>
            <a:stCxn id="2392" idx="6"/>
            <a:endCxn id="2393" idx="2"/>
          </p:cNvCxnSpPr>
          <p:nvPr/>
        </p:nvCxnSpPr>
        <p:spPr>
          <a:xfrm>
            <a:off x="6645317" y="4975471"/>
            <a:ext cx="1324000" cy="0"/>
          </a:xfrm>
          <a:prstGeom prst="straightConnector1">
            <a:avLst/>
          </a:prstGeom>
          <a:noFill/>
          <a:ln w="28575" cap="flat" cmpd="sng">
            <a:solidFill>
              <a:schemeClr val="dk2"/>
            </a:solidFill>
            <a:prstDash val="solid"/>
            <a:round/>
            <a:headEnd type="none" w="med" len="med"/>
            <a:tailEnd type="none" w="med" len="med"/>
          </a:ln>
        </p:spPr>
      </p:cxnSp>
      <p:cxnSp>
        <p:nvCxnSpPr>
          <p:cNvPr id="2395" name="Google Shape;2395;p177"/>
          <p:cNvCxnSpPr/>
          <p:nvPr/>
        </p:nvCxnSpPr>
        <p:spPr>
          <a:xfrm>
            <a:off x="4543617" y="4975471"/>
            <a:ext cx="1324000" cy="0"/>
          </a:xfrm>
          <a:prstGeom prst="straightConnector1">
            <a:avLst/>
          </a:prstGeom>
          <a:noFill/>
          <a:ln w="28575" cap="flat" cmpd="sng">
            <a:solidFill>
              <a:schemeClr val="dk2"/>
            </a:solidFill>
            <a:prstDash val="dot"/>
            <a:round/>
            <a:headEnd type="none" w="med" len="med"/>
            <a:tailEnd type="none" w="med" len="med"/>
          </a:ln>
        </p:spPr>
      </p:cxnSp>
      <p:sp>
        <p:nvSpPr>
          <p:cNvPr id="2396" name="Google Shape;2396;p177"/>
          <p:cNvSpPr txBox="1">
            <a:spLocks noGrp="1"/>
          </p:cNvSpPr>
          <p:nvPr>
            <p:ph type="body" idx="1"/>
          </p:nvPr>
        </p:nvSpPr>
        <p:spPr>
          <a:xfrm>
            <a:off x="8233900" y="5256233"/>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97" name="Google Shape;2397;p177"/>
          <p:cNvSpPr txBox="1">
            <a:spLocks noGrp="1"/>
          </p:cNvSpPr>
          <p:nvPr>
            <p:ph type="body" idx="1"/>
          </p:nvPr>
        </p:nvSpPr>
        <p:spPr>
          <a:xfrm>
            <a:off x="6056633" y="5289400"/>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2" name="Google Shape;2402;p178"/>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403" name="Google Shape;2403;p17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This means we have:</a:t>
            </a:r>
            <a:endParaRPr sz="4000">
              <a:solidFill>
                <a:srgbClr val="434343"/>
              </a:solidFill>
              <a:latin typeface="Montserrat"/>
              <a:ea typeface="Montserrat"/>
              <a:cs typeface="Montserrat"/>
              <a:sym typeface="Montserrat"/>
            </a:endParaRPr>
          </a:p>
          <a:p>
            <a:pPr lvl="1" indent="-558786">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z</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 = w</a:t>
            </a:r>
            <a:r>
              <a:rPr lang="en" sz="4000" b="1" baseline="30000">
                <a:solidFill>
                  <a:srgbClr val="434343"/>
                </a:solidFill>
                <a:latin typeface="Montserrat"/>
                <a:ea typeface="Montserrat"/>
                <a:cs typeface="Montserrat"/>
                <a:sym typeface="Montserrat"/>
              </a:rPr>
              <a:t>L </a:t>
            </a:r>
            <a:r>
              <a:rPr lang="en" sz="4000" b="1">
                <a:solidFill>
                  <a:srgbClr val="434343"/>
                </a:solidFill>
                <a:latin typeface="Montserrat"/>
                <a:ea typeface="Montserrat"/>
                <a:cs typeface="Montserrat"/>
                <a:sym typeface="Montserrat"/>
              </a:rPr>
              <a:t>a</a:t>
            </a:r>
            <a:r>
              <a:rPr lang="en" sz="4000" b="1" baseline="30000">
                <a:solidFill>
                  <a:srgbClr val="434343"/>
                </a:solidFill>
                <a:latin typeface="Montserrat"/>
                <a:ea typeface="Montserrat"/>
                <a:cs typeface="Montserrat"/>
                <a:sym typeface="Montserrat"/>
              </a:rPr>
              <a:t>L-1 </a:t>
            </a:r>
            <a:r>
              <a:rPr lang="en" sz="4000" b="1">
                <a:solidFill>
                  <a:srgbClr val="434343"/>
                </a:solidFill>
                <a:latin typeface="Montserrat"/>
                <a:ea typeface="Montserrat"/>
                <a:cs typeface="Montserrat"/>
                <a:sym typeface="Montserrat"/>
              </a:rPr>
              <a:t>+b</a:t>
            </a:r>
            <a:r>
              <a:rPr lang="en" sz="4000" b="1" baseline="30000">
                <a:solidFill>
                  <a:srgbClr val="434343"/>
                </a:solidFill>
                <a:latin typeface="Montserrat"/>
                <a:ea typeface="Montserrat"/>
                <a:cs typeface="Montserrat"/>
                <a:sym typeface="Montserrat"/>
              </a:rPr>
              <a:t>L</a:t>
            </a:r>
            <a:endParaRPr sz="4000">
              <a:solidFill>
                <a:srgbClr val="434343"/>
              </a:solidFill>
              <a:latin typeface="Montserrat"/>
              <a:ea typeface="Montserrat"/>
              <a:cs typeface="Montserrat"/>
              <a:sym typeface="Montserrat"/>
            </a:endParaRPr>
          </a:p>
          <a:p>
            <a:pPr lvl="1" indent="-558786">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a</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 = σ(z</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a:t>
            </a:r>
            <a:endParaRPr sz="4000" b="1">
              <a:solidFill>
                <a:srgbClr val="434343"/>
              </a:solidFill>
              <a:latin typeface="Montserrat"/>
              <a:ea typeface="Montserrat"/>
              <a:cs typeface="Montserrat"/>
              <a:sym typeface="Montserrat"/>
            </a:endParaRPr>
          </a:p>
          <a:p>
            <a:pPr marL="1219170" indent="0">
              <a:lnSpc>
                <a:spcPct val="115000"/>
              </a:lnSpc>
              <a:spcBef>
                <a:spcPts val="2133"/>
              </a:spcBef>
              <a:spcAft>
                <a:spcPts val="2133"/>
              </a:spcAft>
              <a:buNone/>
            </a:pPr>
            <a:endParaRPr sz="4133">
              <a:solidFill>
                <a:srgbClr val="434343"/>
              </a:solidFill>
              <a:latin typeface="Montserrat"/>
              <a:ea typeface="Montserrat"/>
              <a:cs typeface="Montserrat"/>
              <a:sym typeface="Montserrat"/>
            </a:endParaRPr>
          </a:p>
        </p:txBody>
      </p:sp>
      <p:sp>
        <p:nvSpPr>
          <p:cNvPr id="2406" name="Google Shape;2406;p178"/>
          <p:cNvSpPr/>
          <p:nvPr/>
        </p:nvSpPr>
        <p:spPr>
          <a:xfrm>
            <a:off x="59273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07" name="Google Shape;2407;p178"/>
          <p:cNvSpPr/>
          <p:nvPr/>
        </p:nvSpPr>
        <p:spPr>
          <a:xfrm>
            <a:off x="79694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408" name="Google Shape;2408;p178"/>
          <p:cNvCxnSpPr>
            <a:stCxn id="2406" idx="6"/>
            <a:endCxn id="2407" idx="2"/>
          </p:cNvCxnSpPr>
          <p:nvPr/>
        </p:nvCxnSpPr>
        <p:spPr>
          <a:xfrm>
            <a:off x="6645317" y="4975471"/>
            <a:ext cx="1324000" cy="0"/>
          </a:xfrm>
          <a:prstGeom prst="straightConnector1">
            <a:avLst/>
          </a:prstGeom>
          <a:noFill/>
          <a:ln w="28575" cap="flat" cmpd="sng">
            <a:solidFill>
              <a:schemeClr val="dk2"/>
            </a:solidFill>
            <a:prstDash val="solid"/>
            <a:round/>
            <a:headEnd type="none" w="med" len="med"/>
            <a:tailEnd type="none" w="med" len="med"/>
          </a:ln>
        </p:spPr>
      </p:cxnSp>
      <p:cxnSp>
        <p:nvCxnSpPr>
          <p:cNvPr id="2409" name="Google Shape;2409;p178"/>
          <p:cNvCxnSpPr/>
          <p:nvPr/>
        </p:nvCxnSpPr>
        <p:spPr>
          <a:xfrm>
            <a:off x="4543617" y="4975471"/>
            <a:ext cx="1324000" cy="0"/>
          </a:xfrm>
          <a:prstGeom prst="straightConnector1">
            <a:avLst/>
          </a:prstGeom>
          <a:noFill/>
          <a:ln w="28575" cap="flat" cmpd="sng">
            <a:solidFill>
              <a:schemeClr val="dk2"/>
            </a:solidFill>
            <a:prstDash val="dot"/>
            <a:round/>
            <a:headEnd type="none" w="med" len="med"/>
            <a:tailEnd type="none" w="med" len="med"/>
          </a:ln>
        </p:spPr>
      </p:cxnSp>
      <p:sp>
        <p:nvSpPr>
          <p:cNvPr id="2410" name="Google Shape;2410;p178"/>
          <p:cNvSpPr txBox="1">
            <a:spLocks noGrp="1"/>
          </p:cNvSpPr>
          <p:nvPr>
            <p:ph type="body" idx="1"/>
          </p:nvPr>
        </p:nvSpPr>
        <p:spPr>
          <a:xfrm>
            <a:off x="8233900" y="5256233"/>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11" name="Google Shape;2411;p178"/>
          <p:cNvSpPr txBox="1">
            <a:spLocks noGrp="1"/>
          </p:cNvSpPr>
          <p:nvPr>
            <p:ph type="body" idx="1"/>
          </p:nvPr>
        </p:nvSpPr>
        <p:spPr>
          <a:xfrm>
            <a:off x="6056633" y="5289400"/>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5"/>
        <p:cNvGrpSpPr/>
        <p:nvPr/>
      </p:nvGrpSpPr>
      <p:grpSpPr>
        <a:xfrm>
          <a:off x="0" y="0"/>
          <a:ext cx="0" cy="0"/>
          <a:chOff x="0" y="0"/>
          <a:chExt cx="0" cy="0"/>
        </a:xfrm>
      </p:grpSpPr>
      <p:sp>
        <p:nvSpPr>
          <p:cNvPr id="2416" name="Google Shape;2416;p179"/>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417" name="Google Shape;2417;p17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This means we have:</a:t>
            </a:r>
            <a:endParaRPr sz="4000">
              <a:solidFill>
                <a:srgbClr val="434343"/>
              </a:solidFill>
              <a:latin typeface="Montserrat"/>
              <a:ea typeface="Montserrat"/>
              <a:cs typeface="Montserrat"/>
              <a:sym typeface="Montserrat"/>
            </a:endParaRPr>
          </a:p>
          <a:p>
            <a:pPr lvl="1" indent="-558786">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z</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 = w</a:t>
            </a:r>
            <a:r>
              <a:rPr lang="en" sz="4000" b="1" baseline="30000">
                <a:solidFill>
                  <a:srgbClr val="434343"/>
                </a:solidFill>
                <a:latin typeface="Montserrat"/>
                <a:ea typeface="Montserrat"/>
                <a:cs typeface="Montserrat"/>
                <a:sym typeface="Montserrat"/>
              </a:rPr>
              <a:t>L </a:t>
            </a:r>
            <a:r>
              <a:rPr lang="en" sz="4000" b="1">
                <a:solidFill>
                  <a:srgbClr val="434343"/>
                </a:solidFill>
                <a:latin typeface="Montserrat"/>
                <a:ea typeface="Montserrat"/>
                <a:cs typeface="Montserrat"/>
                <a:sym typeface="Montserrat"/>
              </a:rPr>
              <a:t>a</a:t>
            </a:r>
            <a:r>
              <a:rPr lang="en" sz="4000" b="1" baseline="30000">
                <a:solidFill>
                  <a:srgbClr val="434343"/>
                </a:solidFill>
                <a:latin typeface="Montserrat"/>
                <a:ea typeface="Montserrat"/>
                <a:cs typeface="Montserrat"/>
                <a:sym typeface="Montserrat"/>
              </a:rPr>
              <a:t>L-1 </a:t>
            </a:r>
            <a:r>
              <a:rPr lang="en" sz="4000" b="1">
                <a:solidFill>
                  <a:srgbClr val="434343"/>
                </a:solidFill>
                <a:latin typeface="Montserrat"/>
                <a:ea typeface="Montserrat"/>
                <a:cs typeface="Montserrat"/>
                <a:sym typeface="Montserrat"/>
              </a:rPr>
              <a:t>+b</a:t>
            </a:r>
            <a:r>
              <a:rPr lang="en" sz="4000" b="1" baseline="30000">
                <a:solidFill>
                  <a:srgbClr val="434343"/>
                </a:solidFill>
                <a:latin typeface="Montserrat"/>
                <a:ea typeface="Montserrat"/>
                <a:cs typeface="Montserrat"/>
                <a:sym typeface="Montserrat"/>
              </a:rPr>
              <a:t>L</a:t>
            </a:r>
            <a:endParaRPr sz="4000">
              <a:solidFill>
                <a:srgbClr val="434343"/>
              </a:solidFill>
              <a:latin typeface="Montserrat"/>
              <a:ea typeface="Montserrat"/>
              <a:cs typeface="Montserrat"/>
              <a:sym typeface="Montserrat"/>
            </a:endParaRPr>
          </a:p>
          <a:p>
            <a:pPr lvl="1" indent="-558786">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a</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 = σ(z</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a:t>
            </a:r>
            <a:endParaRPr sz="4000" b="1">
              <a:solidFill>
                <a:srgbClr val="434343"/>
              </a:solidFill>
              <a:latin typeface="Montserrat"/>
              <a:ea typeface="Montserrat"/>
              <a:cs typeface="Montserrat"/>
              <a:sym typeface="Montserrat"/>
            </a:endParaRPr>
          </a:p>
          <a:p>
            <a:pPr lvl="1" indent="-558786">
              <a:lnSpc>
                <a:spcPct val="115000"/>
              </a:lnSpc>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C</a:t>
            </a:r>
            <a:r>
              <a:rPr lang="en" sz="4000" b="1" baseline="-25000">
                <a:solidFill>
                  <a:srgbClr val="434343"/>
                </a:solidFill>
                <a:latin typeface="Montserrat"/>
                <a:ea typeface="Montserrat"/>
                <a:cs typeface="Montserrat"/>
                <a:sym typeface="Montserrat"/>
              </a:rPr>
              <a:t>0</a:t>
            </a:r>
            <a:r>
              <a:rPr lang="en" sz="4000" b="1">
                <a:solidFill>
                  <a:srgbClr val="434343"/>
                </a:solidFill>
                <a:latin typeface="Montserrat"/>
                <a:ea typeface="Montserrat"/>
                <a:cs typeface="Montserrat"/>
                <a:sym typeface="Montserrat"/>
              </a:rPr>
              <a:t>(...) =(a</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 - y)</a:t>
            </a:r>
            <a:r>
              <a:rPr lang="en" sz="4000" b="1" baseline="30000">
                <a:solidFill>
                  <a:srgbClr val="434343"/>
                </a:solidFill>
                <a:latin typeface="Montserrat"/>
                <a:ea typeface="Montserrat"/>
                <a:cs typeface="Montserrat"/>
                <a:sym typeface="Montserrat"/>
              </a:rPr>
              <a:t>2  </a:t>
            </a:r>
            <a:r>
              <a:rPr lang="en" sz="4000" baseline="30000">
                <a:solidFill>
                  <a:srgbClr val="434343"/>
                </a:solidFill>
                <a:latin typeface="Montserrat"/>
                <a:ea typeface="Montserrat"/>
                <a:cs typeface="Montserrat"/>
                <a:sym typeface="Montserrat"/>
              </a:rPr>
              <a:t> </a:t>
            </a:r>
            <a:endParaRPr sz="4133">
              <a:solidFill>
                <a:srgbClr val="434343"/>
              </a:solidFill>
              <a:latin typeface="Montserrat"/>
              <a:ea typeface="Montserrat"/>
              <a:cs typeface="Montserrat"/>
              <a:sym typeface="Montserrat"/>
            </a:endParaRPr>
          </a:p>
        </p:txBody>
      </p:sp>
      <p:sp>
        <p:nvSpPr>
          <p:cNvPr id="2420" name="Google Shape;2420;p179"/>
          <p:cNvSpPr/>
          <p:nvPr/>
        </p:nvSpPr>
        <p:spPr>
          <a:xfrm>
            <a:off x="59273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21" name="Google Shape;2421;p179"/>
          <p:cNvSpPr/>
          <p:nvPr/>
        </p:nvSpPr>
        <p:spPr>
          <a:xfrm>
            <a:off x="79694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422" name="Google Shape;2422;p179"/>
          <p:cNvCxnSpPr>
            <a:stCxn id="2420" idx="6"/>
            <a:endCxn id="2421" idx="2"/>
          </p:cNvCxnSpPr>
          <p:nvPr/>
        </p:nvCxnSpPr>
        <p:spPr>
          <a:xfrm>
            <a:off x="6645317" y="4975471"/>
            <a:ext cx="1324000" cy="0"/>
          </a:xfrm>
          <a:prstGeom prst="straightConnector1">
            <a:avLst/>
          </a:prstGeom>
          <a:noFill/>
          <a:ln w="28575" cap="flat" cmpd="sng">
            <a:solidFill>
              <a:schemeClr val="dk2"/>
            </a:solidFill>
            <a:prstDash val="solid"/>
            <a:round/>
            <a:headEnd type="none" w="med" len="med"/>
            <a:tailEnd type="none" w="med" len="med"/>
          </a:ln>
        </p:spPr>
      </p:cxnSp>
      <p:cxnSp>
        <p:nvCxnSpPr>
          <p:cNvPr id="2423" name="Google Shape;2423;p179"/>
          <p:cNvCxnSpPr/>
          <p:nvPr/>
        </p:nvCxnSpPr>
        <p:spPr>
          <a:xfrm>
            <a:off x="4543617" y="4975471"/>
            <a:ext cx="1324000" cy="0"/>
          </a:xfrm>
          <a:prstGeom prst="straightConnector1">
            <a:avLst/>
          </a:prstGeom>
          <a:noFill/>
          <a:ln w="28575" cap="flat" cmpd="sng">
            <a:solidFill>
              <a:schemeClr val="dk2"/>
            </a:solidFill>
            <a:prstDash val="dot"/>
            <a:round/>
            <a:headEnd type="none" w="med" len="med"/>
            <a:tailEnd type="none" w="med" len="med"/>
          </a:ln>
        </p:spPr>
      </p:cxnSp>
      <p:sp>
        <p:nvSpPr>
          <p:cNvPr id="2424" name="Google Shape;2424;p179"/>
          <p:cNvSpPr txBox="1">
            <a:spLocks noGrp="1"/>
          </p:cNvSpPr>
          <p:nvPr>
            <p:ph type="body" idx="1"/>
          </p:nvPr>
        </p:nvSpPr>
        <p:spPr>
          <a:xfrm>
            <a:off x="8233900" y="5256233"/>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25" name="Google Shape;2425;p179"/>
          <p:cNvSpPr txBox="1">
            <a:spLocks noGrp="1"/>
          </p:cNvSpPr>
          <p:nvPr>
            <p:ph type="body" idx="1"/>
          </p:nvPr>
        </p:nvSpPr>
        <p:spPr>
          <a:xfrm>
            <a:off x="6056633" y="5289400"/>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9"/>
        <p:cNvGrpSpPr/>
        <p:nvPr/>
      </p:nvGrpSpPr>
      <p:grpSpPr>
        <a:xfrm>
          <a:off x="0" y="0"/>
          <a:ext cx="0" cy="0"/>
          <a:chOff x="0" y="0"/>
          <a:chExt cx="0" cy="0"/>
        </a:xfrm>
      </p:grpSpPr>
      <p:sp>
        <p:nvSpPr>
          <p:cNvPr id="2430" name="Google Shape;2430;p180"/>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431" name="Google Shape;2431;p18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We want to understand how sensitive is the cost function to changes in </a:t>
            </a:r>
            <a:r>
              <a:rPr lang="en" sz="4000" b="1">
                <a:solidFill>
                  <a:srgbClr val="434343"/>
                </a:solidFill>
                <a:latin typeface="Montserrat"/>
                <a:ea typeface="Montserrat"/>
                <a:cs typeface="Montserrat"/>
                <a:sym typeface="Montserrat"/>
              </a:rPr>
              <a:t>w</a:t>
            </a:r>
            <a:r>
              <a:rPr lang="en" sz="4000">
                <a:solidFill>
                  <a:srgbClr val="434343"/>
                </a:solidFill>
                <a:latin typeface="Montserrat"/>
                <a:ea typeface="Montserrat"/>
                <a:cs typeface="Montserrat"/>
                <a:sym typeface="Montserrat"/>
              </a:rPr>
              <a:t>:</a:t>
            </a:r>
            <a:endParaRPr sz="4000">
              <a:solidFill>
                <a:srgbClr val="434343"/>
              </a:solidFill>
              <a:latin typeface="Montserrat"/>
              <a:ea typeface="Montserrat"/>
              <a:cs typeface="Montserrat"/>
              <a:sym typeface="Montserrat"/>
            </a:endParaRPr>
          </a:p>
          <a:p>
            <a:pPr marL="1219170" indent="0">
              <a:lnSpc>
                <a:spcPct val="115000"/>
              </a:lnSpc>
              <a:spcBef>
                <a:spcPts val="2133"/>
              </a:spcBef>
              <a:spcAft>
                <a:spcPts val="2133"/>
              </a:spcAft>
              <a:buNone/>
            </a:pPr>
            <a:r>
              <a:rPr lang="en" sz="4000" baseline="30000">
                <a:solidFill>
                  <a:srgbClr val="434343"/>
                </a:solidFill>
                <a:latin typeface="Montserrat"/>
                <a:ea typeface="Montserrat"/>
                <a:cs typeface="Montserrat"/>
                <a:sym typeface="Montserrat"/>
              </a:rPr>
              <a:t> </a:t>
            </a:r>
            <a:endParaRPr sz="4133">
              <a:solidFill>
                <a:srgbClr val="434343"/>
              </a:solidFill>
              <a:latin typeface="Montserrat"/>
              <a:ea typeface="Montserrat"/>
              <a:cs typeface="Montserrat"/>
              <a:sym typeface="Montserrat"/>
            </a:endParaRPr>
          </a:p>
        </p:txBody>
      </p:sp>
      <p:sp>
        <p:nvSpPr>
          <p:cNvPr id="2434" name="Google Shape;2434;p180"/>
          <p:cNvSpPr/>
          <p:nvPr/>
        </p:nvSpPr>
        <p:spPr>
          <a:xfrm>
            <a:off x="59273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35" name="Google Shape;2435;p180"/>
          <p:cNvSpPr/>
          <p:nvPr/>
        </p:nvSpPr>
        <p:spPr>
          <a:xfrm>
            <a:off x="79694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436" name="Google Shape;2436;p180"/>
          <p:cNvCxnSpPr>
            <a:stCxn id="2434" idx="6"/>
            <a:endCxn id="2435" idx="2"/>
          </p:cNvCxnSpPr>
          <p:nvPr/>
        </p:nvCxnSpPr>
        <p:spPr>
          <a:xfrm>
            <a:off x="6645317" y="4975471"/>
            <a:ext cx="1324000" cy="0"/>
          </a:xfrm>
          <a:prstGeom prst="straightConnector1">
            <a:avLst/>
          </a:prstGeom>
          <a:noFill/>
          <a:ln w="28575" cap="flat" cmpd="sng">
            <a:solidFill>
              <a:schemeClr val="dk2"/>
            </a:solidFill>
            <a:prstDash val="solid"/>
            <a:round/>
            <a:headEnd type="none" w="med" len="med"/>
            <a:tailEnd type="none" w="med" len="med"/>
          </a:ln>
        </p:spPr>
      </p:cxnSp>
      <p:cxnSp>
        <p:nvCxnSpPr>
          <p:cNvPr id="2437" name="Google Shape;2437;p180"/>
          <p:cNvCxnSpPr/>
          <p:nvPr/>
        </p:nvCxnSpPr>
        <p:spPr>
          <a:xfrm>
            <a:off x="4543617" y="4975471"/>
            <a:ext cx="1324000" cy="0"/>
          </a:xfrm>
          <a:prstGeom prst="straightConnector1">
            <a:avLst/>
          </a:prstGeom>
          <a:noFill/>
          <a:ln w="28575" cap="flat" cmpd="sng">
            <a:solidFill>
              <a:schemeClr val="dk2"/>
            </a:solidFill>
            <a:prstDash val="dot"/>
            <a:round/>
            <a:headEnd type="none" w="med" len="med"/>
            <a:tailEnd type="none" w="med" len="med"/>
          </a:ln>
        </p:spPr>
      </p:cxnSp>
      <p:sp>
        <p:nvSpPr>
          <p:cNvPr id="2438" name="Google Shape;2438;p180"/>
          <p:cNvSpPr txBox="1">
            <a:spLocks noGrp="1"/>
          </p:cNvSpPr>
          <p:nvPr>
            <p:ph type="body" idx="1"/>
          </p:nvPr>
        </p:nvSpPr>
        <p:spPr>
          <a:xfrm>
            <a:off x="8233900" y="5256233"/>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39" name="Google Shape;2439;p180"/>
          <p:cNvSpPr txBox="1">
            <a:spLocks noGrp="1"/>
          </p:cNvSpPr>
          <p:nvPr>
            <p:ph type="body" idx="1"/>
          </p:nvPr>
        </p:nvSpPr>
        <p:spPr>
          <a:xfrm>
            <a:off x="6056633" y="5289400"/>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40" name="Google Shape;2440;p180"/>
          <p:cNvPicPr preferRelativeResize="0"/>
          <p:nvPr/>
        </p:nvPicPr>
        <p:blipFill rotWithShape="1">
          <a:blip r:embed="rId3">
            <a:alphaModFix/>
          </a:blip>
          <a:srcRect r="77281"/>
          <a:stretch/>
        </p:blipFill>
        <p:spPr>
          <a:xfrm>
            <a:off x="1511703" y="2916000"/>
            <a:ext cx="1186701" cy="14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4"/>
        <p:cNvGrpSpPr/>
        <p:nvPr/>
      </p:nvGrpSpPr>
      <p:grpSpPr>
        <a:xfrm>
          <a:off x="0" y="0"/>
          <a:ext cx="0" cy="0"/>
          <a:chOff x="0" y="0"/>
          <a:chExt cx="0" cy="0"/>
        </a:xfrm>
      </p:grpSpPr>
      <p:pic>
        <p:nvPicPr>
          <p:cNvPr id="2445" name="Google Shape;2445;p181"/>
          <p:cNvPicPr preferRelativeResize="0"/>
          <p:nvPr/>
        </p:nvPicPr>
        <p:blipFill>
          <a:blip r:embed="rId3">
            <a:alphaModFix/>
          </a:blip>
          <a:stretch>
            <a:fillRect/>
          </a:stretch>
        </p:blipFill>
        <p:spPr>
          <a:xfrm>
            <a:off x="1511704" y="2916000"/>
            <a:ext cx="5223496" cy="1458000"/>
          </a:xfrm>
          <a:prstGeom prst="rect">
            <a:avLst/>
          </a:prstGeom>
          <a:noFill/>
          <a:ln>
            <a:noFill/>
          </a:ln>
        </p:spPr>
      </p:pic>
      <p:sp>
        <p:nvSpPr>
          <p:cNvPr id="2446" name="Google Shape;2446;p181"/>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447" name="Google Shape;2447;p18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Using the relationships we already know along with the chain rule:</a:t>
            </a:r>
            <a:endParaRPr sz="4000">
              <a:solidFill>
                <a:srgbClr val="434343"/>
              </a:solidFill>
              <a:latin typeface="Montserrat"/>
              <a:ea typeface="Montserrat"/>
              <a:cs typeface="Montserrat"/>
              <a:sym typeface="Montserrat"/>
            </a:endParaRPr>
          </a:p>
          <a:p>
            <a:pPr marL="1219170" indent="0">
              <a:lnSpc>
                <a:spcPct val="115000"/>
              </a:lnSpc>
              <a:spcBef>
                <a:spcPts val="2133"/>
              </a:spcBef>
              <a:spcAft>
                <a:spcPts val="2133"/>
              </a:spcAft>
              <a:buNone/>
            </a:pPr>
            <a:r>
              <a:rPr lang="en" sz="4000" baseline="30000">
                <a:solidFill>
                  <a:srgbClr val="434343"/>
                </a:solidFill>
                <a:latin typeface="Montserrat"/>
                <a:ea typeface="Montserrat"/>
                <a:cs typeface="Montserrat"/>
                <a:sym typeface="Montserrat"/>
              </a:rPr>
              <a:t> </a:t>
            </a:r>
            <a:endParaRPr sz="4133">
              <a:solidFill>
                <a:srgbClr val="434343"/>
              </a:solidFill>
              <a:latin typeface="Montserrat"/>
              <a:ea typeface="Montserrat"/>
              <a:cs typeface="Montserrat"/>
              <a:sym typeface="Montserrat"/>
            </a:endParaRPr>
          </a:p>
        </p:txBody>
      </p:sp>
      <p:sp>
        <p:nvSpPr>
          <p:cNvPr id="2450" name="Google Shape;2450;p181"/>
          <p:cNvSpPr/>
          <p:nvPr/>
        </p:nvSpPr>
        <p:spPr>
          <a:xfrm>
            <a:off x="59273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51" name="Google Shape;2451;p181"/>
          <p:cNvSpPr/>
          <p:nvPr/>
        </p:nvSpPr>
        <p:spPr>
          <a:xfrm>
            <a:off x="79694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452" name="Google Shape;2452;p181"/>
          <p:cNvCxnSpPr>
            <a:stCxn id="2450" idx="6"/>
            <a:endCxn id="2451" idx="2"/>
          </p:cNvCxnSpPr>
          <p:nvPr/>
        </p:nvCxnSpPr>
        <p:spPr>
          <a:xfrm>
            <a:off x="6645317" y="4975471"/>
            <a:ext cx="1324000" cy="0"/>
          </a:xfrm>
          <a:prstGeom prst="straightConnector1">
            <a:avLst/>
          </a:prstGeom>
          <a:noFill/>
          <a:ln w="28575" cap="flat" cmpd="sng">
            <a:solidFill>
              <a:schemeClr val="dk2"/>
            </a:solidFill>
            <a:prstDash val="solid"/>
            <a:round/>
            <a:headEnd type="none" w="med" len="med"/>
            <a:tailEnd type="none" w="med" len="med"/>
          </a:ln>
        </p:spPr>
      </p:cxnSp>
      <p:cxnSp>
        <p:nvCxnSpPr>
          <p:cNvPr id="2453" name="Google Shape;2453;p181"/>
          <p:cNvCxnSpPr/>
          <p:nvPr/>
        </p:nvCxnSpPr>
        <p:spPr>
          <a:xfrm>
            <a:off x="4543617" y="4975471"/>
            <a:ext cx="1324000" cy="0"/>
          </a:xfrm>
          <a:prstGeom prst="straightConnector1">
            <a:avLst/>
          </a:prstGeom>
          <a:noFill/>
          <a:ln w="28575" cap="flat" cmpd="sng">
            <a:solidFill>
              <a:schemeClr val="dk2"/>
            </a:solidFill>
            <a:prstDash val="dot"/>
            <a:round/>
            <a:headEnd type="none" w="med" len="med"/>
            <a:tailEnd type="none" w="med" len="med"/>
          </a:ln>
        </p:spPr>
      </p:cxnSp>
      <p:sp>
        <p:nvSpPr>
          <p:cNvPr id="2454" name="Google Shape;2454;p181"/>
          <p:cNvSpPr txBox="1">
            <a:spLocks noGrp="1"/>
          </p:cNvSpPr>
          <p:nvPr>
            <p:ph type="body" idx="1"/>
          </p:nvPr>
        </p:nvSpPr>
        <p:spPr>
          <a:xfrm>
            <a:off x="8233900" y="5256233"/>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55" name="Google Shape;2455;p181"/>
          <p:cNvSpPr txBox="1">
            <a:spLocks noGrp="1"/>
          </p:cNvSpPr>
          <p:nvPr>
            <p:ph type="body" idx="1"/>
          </p:nvPr>
        </p:nvSpPr>
        <p:spPr>
          <a:xfrm>
            <a:off x="6056633" y="5289400"/>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9"/>
        <p:cNvGrpSpPr/>
        <p:nvPr/>
      </p:nvGrpSpPr>
      <p:grpSpPr>
        <a:xfrm>
          <a:off x="0" y="0"/>
          <a:ext cx="0" cy="0"/>
          <a:chOff x="0" y="0"/>
          <a:chExt cx="0" cy="0"/>
        </a:xfrm>
      </p:grpSpPr>
      <p:pic>
        <p:nvPicPr>
          <p:cNvPr id="2460" name="Google Shape;2460;p182"/>
          <p:cNvPicPr preferRelativeResize="0"/>
          <p:nvPr/>
        </p:nvPicPr>
        <p:blipFill>
          <a:blip r:embed="rId3">
            <a:alphaModFix/>
          </a:blip>
          <a:stretch>
            <a:fillRect/>
          </a:stretch>
        </p:blipFill>
        <p:spPr>
          <a:xfrm>
            <a:off x="1541901" y="2930733"/>
            <a:ext cx="5399900" cy="1485833"/>
          </a:xfrm>
          <a:prstGeom prst="rect">
            <a:avLst/>
          </a:prstGeom>
          <a:noFill/>
          <a:ln>
            <a:noFill/>
          </a:ln>
        </p:spPr>
      </p:pic>
      <p:sp>
        <p:nvSpPr>
          <p:cNvPr id="2461" name="Google Shape;2461;p182"/>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462" name="Google Shape;2462;p182"/>
          <p:cNvSpPr txBox="1">
            <a:spLocks noGrp="1"/>
          </p:cNvSpPr>
          <p:nvPr>
            <p:ph type="body" idx="1"/>
          </p:nvPr>
        </p:nvSpPr>
        <p:spPr>
          <a:xfrm>
            <a:off x="415600" y="1536633"/>
            <a:ext cx="11360800" cy="1589200"/>
          </a:xfrm>
          <a:prstGeom prst="rect">
            <a:avLst/>
          </a:prstGeom>
        </p:spPr>
        <p:txBody>
          <a:bodyPr spcFirstLastPara="1" vert="horz" wrap="square" lIns="121900" tIns="121900" rIns="121900" bIns="121900" rtlCol="0" anchor="t" anchorCtr="0">
            <a:noAutofit/>
          </a:bodyPr>
          <a:lstStyle/>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We can calculate the same for the bias terms:</a:t>
            </a:r>
            <a:endParaRPr sz="4133">
              <a:solidFill>
                <a:srgbClr val="434343"/>
              </a:solidFill>
              <a:latin typeface="Montserrat"/>
              <a:ea typeface="Montserrat"/>
              <a:cs typeface="Montserrat"/>
              <a:sym typeface="Montserrat"/>
            </a:endParaRPr>
          </a:p>
        </p:txBody>
      </p:sp>
      <p:sp>
        <p:nvSpPr>
          <p:cNvPr id="2465" name="Google Shape;2465;p182"/>
          <p:cNvSpPr/>
          <p:nvPr/>
        </p:nvSpPr>
        <p:spPr>
          <a:xfrm>
            <a:off x="59273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66" name="Google Shape;2466;p182"/>
          <p:cNvSpPr/>
          <p:nvPr/>
        </p:nvSpPr>
        <p:spPr>
          <a:xfrm>
            <a:off x="79694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467" name="Google Shape;2467;p182"/>
          <p:cNvCxnSpPr>
            <a:stCxn id="2465" idx="6"/>
            <a:endCxn id="2466" idx="2"/>
          </p:cNvCxnSpPr>
          <p:nvPr/>
        </p:nvCxnSpPr>
        <p:spPr>
          <a:xfrm>
            <a:off x="6645317" y="4975471"/>
            <a:ext cx="1324000" cy="0"/>
          </a:xfrm>
          <a:prstGeom prst="straightConnector1">
            <a:avLst/>
          </a:prstGeom>
          <a:noFill/>
          <a:ln w="28575" cap="flat" cmpd="sng">
            <a:solidFill>
              <a:schemeClr val="dk2"/>
            </a:solidFill>
            <a:prstDash val="solid"/>
            <a:round/>
            <a:headEnd type="none" w="med" len="med"/>
            <a:tailEnd type="none" w="med" len="med"/>
          </a:ln>
        </p:spPr>
      </p:cxnSp>
      <p:cxnSp>
        <p:nvCxnSpPr>
          <p:cNvPr id="2468" name="Google Shape;2468;p182"/>
          <p:cNvCxnSpPr/>
          <p:nvPr/>
        </p:nvCxnSpPr>
        <p:spPr>
          <a:xfrm>
            <a:off x="4543617" y="4975471"/>
            <a:ext cx="1324000" cy="0"/>
          </a:xfrm>
          <a:prstGeom prst="straightConnector1">
            <a:avLst/>
          </a:prstGeom>
          <a:noFill/>
          <a:ln w="28575" cap="flat" cmpd="sng">
            <a:solidFill>
              <a:schemeClr val="dk2"/>
            </a:solidFill>
            <a:prstDash val="dot"/>
            <a:round/>
            <a:headEnd type="none" w="med" len="med"/>
            <a:tailEnd type="none" w="med" len="med"/>
          </a:ln>
        </p:spPr>
      </p:cxnSp>
      <p:sp>
        <p:nvSpPr>
          <p:cNvPr id="2469" name="Google Shape;2469;p182"/>
          <p:cNvSpPr txBox="1">
            <a:spLocks noGrp="1"/>
          </p:cNvSpPr>
          <p:nvPr>
            <p:ph type="body" idx="1"/>
          </p:nvPr>
        </p:nvSpPr>
        <p:spPr>
          <a:xfrm>
            <a:off x="8233900" y="5256233"/>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0" name="Google Shape;2470;p182"/>
          <p:cNvSpPr txBox="1">
            <a:spLocks noGrp="1"/>
          </p:cNvSpPr>
          <p:nvPr>
            <p:ph type="body" idx="1"/>
          </p:nvPr>
        </p:nvSpPr>
        <p:spPr>
          <a:xfrm>
            <a:off x="6056633" y="5289400"/>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71" name="Google Shape;2471;p182"/>
          <p:cNvPicPr preferRelativeResize="0"/>
          <p:nvPr/>
        </p:nvPicPr>
        <p:blipFill>
          <a:blip r:embed="rId4">
            <a:alphaModFix/>
          </a:blip>
          <a:stretch>
            <a:fillRect/>
          </a:stretch>
        </p:blipFill>
        <p:spPr>
          <a:xfrm>
            <a:off x="3883834" y="3735434"/>
            <a:ext cx="622167" cy="635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5"/>
        <p:cNvGrpSpPr/>
        <p:nvPr/>
      </p:nvGrpSpPr>
      <p:grpSpPr>
        <a:xfrm>
          <a:off x="0" y="0"/>
          <a:ext cx="0" cy="0"/>
          <a:chOff x="0" y="0"/>
          <a:chExt cx="0" cy="0"/>
        </a:xfrm>
      </p:grpSpPr>
      <p:sp>
        <p:nvSpPr>
          <p:cNvPr id="2476" name="Google Shape;2476;p183"/>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477" name="Google Shape;2477;p18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40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3"/>
        <p:cNvGrpSpPr/>
        <p:nvPr/>
      </p:nvGrpSpPr>
      <p:grpSpPr>
        <a:xfrm>
          <a:off x="0" y="0"/>
          <a:ext cx="0" cy="0"/>
          <a:chOff x="0" y="0"/>
          <a:chExt cx="0" cy="0"/>
        </a:xfrm>
      </p:grpSpPr>
      <p:sp>
        <p:nvSpPr>
          <p:cNvPr id="2484" name="Google Shape;2484;p184"/>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485" name="Google Shape;2485;p18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Using some calculus notation, we can expand this idea to networks with multiple neurons per layer. </a:t>
            </a:r>
            <a:endParaRPr sz="4000">
              <a:solidFill>
                <a:srgbClr val="434343"/>
              </a:solidFill>
              <a:latin typeface="Montserrat"/>
              <a:ea typeface="Montserrat"/>
              <a:cs typeface="Montserrat"/>
              <a:sym typeface="Montserrat"/>
            </a:endParaRPr>
          </a:p>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Hadamard Product</a:t>
            </a:r>
            <a:endParaRPr sz="4000">
              <a:solidFill>
                <a:srgbClr val="434343"/>
              </a:solidFill>
              <a:latin typeface="Montserrat"/>
              <a:ea typeface="Montserrat"/>
              <a:cs typeface="Montserrat"/>
              <a:sym typeface="Montserrat"/>
            </a:endParaRPr>
          </a:p>
        </p:txBody>
      </p:sp>
      <p:pic>
        <p:nvPicPr>
          <p:cNvPr id="2488" name="Google Shape;2488;p184"/>
          <p:cNvPicPr preferRelativeResize="0"/>
          <p:nvPr/>
        </p:nvPicPr>
        <p:blipFill>
          <a:blip r:embed="rId3">
            <a:alphaModFix/>
          </a:blip>
          <a:stretch>
            <a:fillRect/>
          </a:stretch>
        </p:blipFill>
        <p:spPr>
          <a:xfrm>
            <a:off x="3841013" y="4353964"/>
            <a:ext cx="5484168" cy="17378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2"/>
        <p:cNvGrpSpPr/>
        <p:nvPr/>
      </p:nvGrpSpPr>
      <p:grpSpPr>
        <a:xfrm>
          <a:off x="0" y="0"/>
          <a:ext cx="0" cy="0"/>
          <a:chOff x="0" y="0"/>
          <a:chExt cx="0" cy="0"/>
        </a:xfrm>
      </p:grpSpPr>
      <p:sp>
        <p:nvSpPr>
          <p:cNvPr id="2493" name="Google Shape;2493;p185"/>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494" name="Google Shape;2494;p18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Given this notation and backpropagation, we have a few main steps to training neural networks.</a:t>
            </a:r>
            <a:endParaRPr sz="4000">
              <a:solidFill>
                <a:srgbClr val="434343"/>
              </a:solidFill>
              <a:latin typeface="Montserrat"/>
              <a:ea typeface="Montserrat"/>
              <a:cs typeface="Montserrat"/>
              <a:sym typeface="Montserrat"/>
            </a:endParaRPr>
          </a:p>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Note! You do not need to fully understand these intricate details to continue with the coding portions.</a:t>
            </a:r>
            <a:endParaRPr sz="40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0"/>
        <p:cNvGrpSpPr/>
        <p:nvPr/>
      </p:nvGrpSpPr>
      <p:grpSpPr>
        <a:xfrm>
          <a:off x="0" y="0"/>
          <a:ext cx="0" cy="0"/>
          <a:chOff x="0" y="0"/>
          <a:chExt cx="0" cy="0"/>
        </a:xfrm>
      </p:grpSpPr>
      <p:sp>
        <p:nvSpPr>
          <p:cNvPr id="2501" name="Google Shape;2501;p186"/>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502" name="Google Shape;2502;p18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Step 1: Using input </a:t>
            </a:r>
            <a:r>
              <a:rPr lang="en" sz="4000" b="1">
                <a:solidFill>
                  <a:srgbClr val="434343"/>
                </a:solidFill>
                <a:latin typeface="Montserrat"/>
                <a:ea typeface="Montserrat"/>
                <a:cs typeface="Montserrat"/>
                <a:sym typeface="Montserrat"/>
              </a:rPr>
              <a:t>x</a:t>
            </a:r>
            <a:r>
              <a:rPr lang="en" sz="4000">
                <a:solidFill>
                  <a:srgbClr val="434343"/>
                </a:solidFill>
                <a:latin typeface="Montserrat"/>
                <a:ea typeface="Montserrat"/>
                <a:cs typeface="Montserrat"/>
                <a:sym typeface="Montserrat"/>
              </a:rPr>
              <a:t> set the activation function </a:t>
            </a:r>
            <a:r>
              <a:rPr lang="en" sz="4000" b="1">
                <a:solidFill>
                  <a:srgbClr val="434343"/>
                </a:solidFill>
                <a:latin typeface="Montserrat"/>
                <a:ea typeface="Montserrat"/>
                <a:cs typeface="Montserrat"/>
                <a:sym typeface="Montserrat"/>
              </a:rPr>
              <a:t>a</a:t>
            </a:r>
            <a:r>
              <a:rPr lang="en" sz="4000">
                <a:solidFill>
                  <a:srgbClr val="434343"/>
                </a:solidFill>
                <a:latin typeface="Montserrat"/>
                <a:ea typeface="Montserrat"/>
                <a:cs typeface="Montserrat"/>
                <a:sym typeface="Montserrat"/>
              </a:rPr>
              <a:t> for the input layer.</a:t>
            </a:r>
            <a:endParaRPr sz="4000">
              <a:solidFill>
                <a:srgbClr val="434343"/>
              </a:solidFill>
              <a:latin typeface="Montserrat"/>
              <a:ea typeface="Montserrat"/>
              <a:cs typeface="Montserrat"/>
              <a:sym typeface="Montserrat"/>
            </a:endParaRPr>
          </a:p>
          <a:p>
            <a:pPr lvl="1" indent="-558786">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z = w</a:t>
            </a:r>
            <a:r>
              <a:rPr lang="en" sz="4000" b="1" baseline="30000">
                <a:solidFill>
                  <a:srgbClr val="434343"/>
                </a:solidFill>
                <a:latin typeface="Montserrat"/>
                <a:ea typeface="Montserrat"/>
                <a:cs typeface="Montserrat"/>
                <a:sym typeface="Montserrat"/>
              </a:rPr>
              <a:t> </a:t>
            </a:r>
            <a:r>
              <a:rPr lang="en" sz="4000" b="1">
                <a:solidFill>
                  <a:srgbClr val="434343"/>
                </a:solidFill>
                <a:latin typeface="Montserrat"/>
                <a:ea typeface="Montserrat"/>
                <a:cs typeface="Montserrat"/>
                <a:sym typeface="Montserrat"/>
              </a:rPr>
              <a:t>x</a:t>
            </a:r>
            <a:r>
              <a:rPr lang="en" sz="4000" b="1" baseline="30000">
                <a:solidFill>
                  <a:srgbClr val="434343"/>
                </a:solidFill>
                <a:latin typeface="Montserrat"/>
                <a:ea typeface="Montserrat"/>
                <a:cs typeface="Montserrat"/>
                <a:sym typeface="Montserrat"/>
              </a:rPr>
              <a:t> </a:t>
            </a:r>
            <a:r>
              <a:rPr lang="en" sz="4000" b="1">
                <a:solidFill>
                  <a:srgbClr val="434343"/>
                </a:solidFill>
                <a:latin typeface="Montserrat"/>
                <a:ea typeface="Montserrat"/>
                <a:cs typeface="Montserrat"/>
                <a:sym typeface="Montserrat"/>
              </a:rPr>
              <a:t>+b</a:t>
            </a:r>
            <a:endParaRPr sz="4000">
              <a:solidFill>
                <a:srgbClr val="434343"/>
              </a:solidFill>
              <a:latin typeface="Montserrat"/>
              <a:ea typeface="Montserrat"/>
              <a:cs typeface="Montserrat"/>
              <a:sym typeface="Montserrat"/>
            </a:endParaRPr>
          </a:p>
          <a:p>
            <a:pPr lvl="1" indent="-558786">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a = σ(z)</a:t>
            </a:r>
            <a:endParaRPr sz="4000" b="1">
              <a:solidFill>
                <a:srgbClr val="434343"/>
              </a:solidFill>
              <a:latin typeface="Montserrat"/>
              <a:ea typeface="Montserrat"/>
              <a:cs typeface="Montserrat"/>
              <a:sym typeface="Montserrat"/>
            </a:endParaRPr>
          </a:p>
          <a:p>
            <a:pPr indent="-558786">
              <a:buClr>
                <a:srgbClr val="434343"/>
              </a:buClr>
              <a:buSzPts val="3000"/>
              <a:buFont typeface="Montserrat"/>
              <a:buChar char="●"/>
            </a:pPr>
            <a:r>
              <a:rPr lang="en" sz="4000">
                <a:solidFill>
                  <a:srgbClr val="434343"/>
                </a:solidFill>
                <a:latin typeface="Montserrat"/>
                <a:ea typeface="Montserrat"/>
                <a:cs typeface="Montserrat"/>
                <a:sym typeface="Montserrat"/>
              </a:rPr>
              <a:t>This resulting </a:t>
            </a:r>
            <a:r>
              <a:rPr lang="en" sz="4000" b="1">
                <a:solidFill>
                  <a:srgbClr val="434343"/>
                </a:solidFill>
                <a:latin typeface="Montserrat"/>
                <a:ea typeface="Montserrat"/>
                <a:cs typeface="Montserrat"/>
                <a:sym typeface="Montserrat"/>
              </a:rPr>
              <a:t>a</a:t>
            </a:r>
            <a:r>
              <a:rPr lang="en" sz="4000">
                <a:solidFill>
                  <a:srgbClr val="434343"/>
                </a:solidFill>
                <a:latin typeface="Montserrat"/>
                <a:ea typeface="Montserrat"/>
                <a:cs typeface="Montserrat"/>
                <a:sym typeface="Montserrat"/>
              </a:rPr>
              <a:t> then feeds into the next layer (and so on).</a:t>
            </a:r>
            <a:endParaRPr sz="4000">
              <a:solidFill>
                <a:srgbClr val="434343"/>
              </a:solidFill>
              <a:latin typeface="Montserrat"/>
              <a:ea typeface="Montserrat"/>
              <a:cs typeface="Montserrat"/>
              <a:sym typeface="Montserrat"/>
            </a:endParaRPr>
          </a:p>
          <a:p>
            <a:pPr indent="0">
              <a:lnSpc>
                <a:spcPct val="115000"/>
              </a:lnSpc>
              <a:spcBef>
                <a:spcPts val="2133"/>
              </a:spcBef>
              <a:spcAft>
                <a:spcPts val="2133"/>
              </a:spcAft>
              <a:buNone/>
            </a:pPr>
            <a:endParaRPr sz="40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69"/>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0" name="Google Shape;2270;p169"/>
          <p:cNvSpPr txBox="1">
            <a:spLocks noGrp="1"/>
          </p:cNvSpPr>
          <p:nvPr>
            <p:ph type="title"/>
          </p:nvPr>
        </p:nvSpPr>
        <p:spPr>
          <a:xfrm>
            <a:off x="1523984" y="1054121"/>
            <a:ext cx="9465131" cy="1184111"/>
          </a:xfrm>
          <a:prstGeom prst="rect">
            <a:avLst/>
          </a:prstGeom>
        </p:spPr>
        <p:txBody>
          <a:bodyPr spcFirstLastPara="1" vert="horz" lIns="91440" tIns="45720" rIns="91440" bIns="45720" rtlCol="0" anchor="ctr" anchorCtr="0">
            <a:normAutofit/>
          </a:bodyPr>
          <a:lstStyle/>
          <a:p>
            <a:pPr>
              <a:spcBef>
                <a:spcPct val="0"/>
              </a:spcBef>
            </a:pPr>
            <a:r>
              <a:rPr lang="en-US" kern="1200" dirty="0">
                <a:solidFill>
                  <a:schemeClr val="accent2">
                    <a:lumMod val="75000"/>
                  </a:schemeClr>
                </a:solidFill>
                <a:latin typeface="+mj-lt"/>
                <a:ea typeface="+mj-ea"/>
                <a:cs typeface="+mj-cs"/>
                <a:sym typeface="Montserrat"/>
              </a:rPr>
              <a:t>Deep Learning</a:t>
            </a:r>
          </a:p>
        </p:txBody>
      </p:sp>
      <p:sp>
        <p:nvSpPr>
          <p:cNvPr id="2271" name="Google Shape;2271;p169"/>
          <p:cNvSpPr txBox="1">
            <a:spLocks noGrp="1"/>
          </p:cNvSpPr>
          <p:nvPr>
            <p:ph type="body" idx="1"/>
          </p:nvPr>
        </p:nvSpPr>
        <p:spPr>
          <a:xfrm>
            <a:off x="1524000" y="2399099"/>
            <a:ext cx="9465564" cy="3400969"/>
          </a:xfrm>
          <a:prstGeom prst="rect">
            <a:avLst/>
          </a:prstGeom>
        </p:spPr>
        <p:txBody>
          <a:bodyPr spcFirstLastPara="1" vert="horz" lIns="91440" tIns="45720" rIns="91440" bIns="45720" rtlCol="0" anchorCtr="0">
            <a:normAutofit/>
          </a:bodyPr>
          <a:lstStyle/>
          <a:p>
            <a:pPr indent="-228600">
              <a:spcAft>
                <a:spcPts val="600"/>
              </a:spcAft>
              <a:buClr>
                <a:srgbClr val="434343"/>
              </a:buClr>
              <a:buSzPts val="3000"/>
              <a:buFont typeface="Arial" panose="020B0604020202020204" pitchFamily="34" charset="0"/>
              <a:buChar char="•"/>
            </a:pPr>
            <a:r>
              <a:rPr lang="en-US" sz="2400">
                <a:sym typeface="Montserrat"/>
              </a:rPr>
              <a:t>The last theory topic we will cover is </a:t>
            </a:r>
            <a:r>
              <a:rPr lang="en-US" sz="2400" b="1">
                <a:sym typeface="Montserrat"/>
              </a:rPr>
              <a:t>backpropagation.</a:t>
            </a:r>
          </a:p>
          <a:p>
            <a:pPr indent="-228600">
              <a:spcAft>
                <a:spcPts val="600"/>
              </a:spcAft>
              <a:buClr>
                <a:srgbClr val="434343"/>
              </a:buClr>
              <a:buSzPts val="3000"/>
              <a:buFont typeface="Arial" panose="020B0604020202020204" pitchFamily="34" charset="0"/>
              <a:buChar char="•"/>
            </a:pPr>
            <a:r>
              <a:rPr lang="en-US" sz="2400">
                <a:sym typeface="Montserrat"/>
              </a:rPr>
              <a:t>We’ll start by building an intuition behind backpropagation, and then we’ll dive into the calculus and notation of backpropagation.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8"/>
        <p:cNvGrpSpPr/>
        <p:nvPr/>
      </p:nvGrpSpPr>
      <p:grpSpPr>
        <a:xfrm>
          <a:off x="0" y="0"/>
          <a:ext cx="0" cy="0"/>
          <a:chOff x="0" y="0"/>
          <a:chExt cx="0" cy="0"/>
        </a:xfrm>
      </p:grpSpPr>
      <p:sp>
        <p:nvSpPr>
          <p:cNvPr id="2509" name="Google Shape;2509;p187"/>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510" name="Google Shape;2510;p18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buClr>
                <a:srgbClr val="434343"/>
              </a:buClr>
              <a:buSzPts val="3000"/>
              <a:buFont typeface="Montserrat"/>
              <a:buChar char="●"/>
            </a:pPr>
            <a:r>
              <a:rPr lang="en" sz="4000">
                <a:solidFill>
                  <a:srgbClr val="434343"/>
                </a:solidFill>
                <a:latin typeface="Montserrat"/>
                <a:ea typeface="Montserrat"/>
                <a:cs typeface="Montserrat"/>
                <a:sym typeface="Montserrat"/>
              </a:rPr>
              <a:t>Step 2: For each layer, compute:</a:t>
            </a:r>
            <a:endParaRPr sz="4000">
              <a:solidFill>
                <a:srgbClr val="434343"/>
              </a:solidFill>
              <a:latin typeface="Montserrat"/>
              <a:ea typeface="Montserrat"/>
              <a:cs typeface="Montserrat"/>
              <a:sym typeface="Montserrat"/>
            </a:endParaRPr>
          </a:p>
          <a:p>
            <a:pPr lvl="1" indent="-558786">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z</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 = w</a:t>
            </a:r>
            <a:r>
              <a:rPr lang="en" sz="4000" b="1" baseline="30000">
                <a:solidFill>
                  <a:srgbClr val="434343"/>
                </a:solidFill>
                <a:latin typeface="Montserrat"/>
                <a:ea typeface="Montserrat"/>
                <a:cs typeface="Montserrat"/>
                <a:sym typeface="Montserrat"/>
              </a:rPr>
              <a:t>L </a:t>
            </a:r>
            <a:r>
              <a:rPr lang="en" sz="4000" b="1">
                <a:solidFill>
                  <a:srgbClr val="434343"/>
                </a:solidFill>
                <a:latin typeface="Montserrat"/>
                <a:ea typeface="Montserrat"/>
                <a:cs typeface="Montserrat"/>
                <a:sym typeface="Montserrat"/>
              </a:rPr>
              <a:t>a</a:t>
            </a:r>
            <a:r>
              <a:rPr lang="en" sz="4000" b="1" baseline="30000">
                <a:solidFill>
                  <a:srgbClr val="434343"/>
                </a:solidFill>
                <a:latin typeface="Montserrat"/>
                <a:ea typeface="Montserrat"/>
                <a:cs typeface="Montserrat"/>
                <a:sym typeface="Montserrat"/>
              </a:rPr>
              <a:t>L-1 </a:t>
            </a:r>
            <a:r>
              <a:rPr lang="en" sz="4000" b="1">
                <a:solidFill>
                  <a:srgbClr val="434343"/>
                </a:solidFill>
                <a:latin typeface="Montserrat"/>
                <a:ea typeface="Montserrat"/>
                <a:cs typeface="Montserrat"/>
                <a:sym typeface="Montserrat"/>
              </a:rPr>
              <a:t>+b</a:t>
            </a:r>
            <a:r>
              <a:rPr lang="en" sz="4000" b="1" baseline="30000">
                <a:solidFill>
                  <a:srgbClr val="434343"/>
                </a:solidFill>
                <a:latin typeface="Montserrat"/>
                <a:ea typeface="Montserrat"/>
                <a:cs typeface="Montserrat"/>
                <a:sym typeface="Montserrat"/>
              </a:rPr>
              <a:t>L</a:t>
            </a:r>
            <a:endParaRPr sz="4000">
              <a:solidFill>
                <a:srgbClr val="434343"/>
              </a:solidFill>
              <a:latin typeface="Montserrat"/>
              <a:ea typeface="Montserrat"/>
              <a:cs typeface="Montserrat"/>
              <a:sym typeface="Montserrat"/>
            </a:endParaRPr>
          </a:p>
          <a:p>
            <a:pPr lvl="1" indent="-558786">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a</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 = σ(z</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a:t>
            </a:r>
            <a:endParaRPr sz="4000">
              <a:solidFill>
                <a:srgbClr val="434343"/>
              </a:solidFill>
              <a:latin typeface="Montserrat"/>
              <a:ea typeface="Montserrat"/>
              <a:cs typeface="Montserrat"/>
              <a:sym typeface="Montserrat"/>
            </a:endParaRPr>
          </a:p>
          <a:p>
            <a:pPr indent="0">
              <a:lnSpc>
                <a:spcPct val="115000"/>
              </a:lnSpc>
              <a:spcBef>
                <a:spcPts val="2133"/>
              </a:spcBef>
              <a:spcAft>
                <a:spcPts val="2133"/>
              </a:spcAft>
              <a:buNone/>
            </a:pPr>
            <a:endParaRPr sz="40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6"/>
        <p:cNvGrpSpPr/>
        <p:nvPr/>
      </p:nvGrpSpPr>
      <p:grpSpPr>
        <a:xfrm>
          <a:off x="0" y="0"/>
          <a:ext cx="0" cy="0"/>
          <a:chOff x="0" y="0"/>
          <a:chExt cx="0" cy="0"/>
        </a:xfrm>
      </p:grpSpPr>
      <p:sp>
        <p:nvSpPr>
          <p:cNvPr id="2517" name="Google Shape;2517;p188"/>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518" name="Google Shape;2518;p18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buClr>
                <a:srgbClr val="434343"/>
              </a:buClr>
              <a:buSzPts val="3000"/>
              <a:buFont typeface="Montserrat"/>
              <a:buChar char="●"/>
            </a:pPr>
            <a:r>
              <a:rPr lang="en" sz="4000">
                <a:solidFill>
                  <a:srgbClr val="434343"/>
                </a:solidFill>
                <a:latin typeface="Montserrat"/>
                <a:ea typeface="Montserrat"/>
                <a:cs typeface="Montserrat"/>
                <a:sym typeface="Montserrat"/>
              </a:rPr>
              <a:t>Step 3: We compute our error vector:</a:t>
            </a:r>
            <a:endParaRPr sz="4000" b="1">
              <a:solidFill>
                <a:srgbClr val="434343"/>
              </a:solidFill>
              <a:latin typeface="Montserrat"/>
              <a:ea typeface="Montserrat"/>
              <a:cs typeface="Montserrat"/>
              <a:sym typeface="Montserrat"/>
            </a:endParaRPr>
          </a:p>
          <a:p>
            <a:pPr lvl="1" indent="-558786">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δ</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a:t>
            </a:r>
            <a:r>
              <a:rPr lang="en" sz="4000" b="1" baseline="-25000">
                <a:solidFill>
                  <a:srgbClr val="434343"/>
                </a:solidFill>
                <a:latin typeface="Montserrat"/>
                <a:ea typeface="Montserrat"/>
                <a:cs typeface="Montserrat"/>
                <a:sym typeface="Montserrat"/>
              </a:rPr>
              <a:t>a</a:t>
            </a:r>
            <a:r>
              <a:rPr lang="en" sz="4000" b="1">
                <a:solidFill>
                  <a:srgbClr val="434343"/>
                </a:solidFill>
                <a:latin typeface="Montserrat"/>
                <a:ea typeface="Montserrat"/>
                <a:cs typeface="Montserrat"/>
                <a:sym typeface="Montserrat"/>
              </a:rPr>
              <a:t>C⊙σ′(z</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a:t>
            </a:r>
            <a:endParaRPr sz="4000" b="1">
              <a:solidFill>
                <a:srgbClr val="434343"/>
              </a:solidFill>
              <a:latin typeface="Montserrat"/>
              <a:ea typeface="Montserrat"/>
              <a:cs typeface="Montserrat"/>
              <a:sym typeface="Montserrat"/>
            </a:endParaRPr>
          </a:p>
          <a:p>
            <a:pPr indent="0">
              <a:lnSpc>
                <a:spcPct val="115000"/>
              </a:lnSpc>
              <a:spcBef>
                <a:spcPts val="2133"/>
              </a:spcBef>
              <a:spcAft>
                <a:spcPts val="2133"/>
              </a:spcAft>
              <a:buNone/>
            </a:pPr>
            <a:endParaRPr sz="40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4"/>
        <p:cNvGrpSpPr/>
        <p:nvPr/>
      </p:nvGrpSpPr>
      <p:grpSpPr>
        <a:xfrm>
          <a:off x="0" y="0"/>
          <a:ext cx="0" cy="0"/>
          <a:chOff x="0" y="0"/>
          <a:chExt cx="0" cy="0"/>
        </a:xfrm>
      </p:grpSpPr>
      <p:sp>
        <p:nvSpPr>
          <p:cNvPr id="2525" name="Google Shape;2525;p189"/>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526" name="Google Shape;2526;p18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buClr>
                <a:srgbClr val="434343"/>
              </a:buClr>
              <a:buSzPts val="3000"/>
              <a:buFont typeface="Montserrat"/>
              <a:buChar char="●"/>
            </a:pPr>
            <a:r>
              <a:rPr lang="en" sz="4000" dirty="0">
                <a:solidFill>
                  <a:srgbClr val="434343"/>
                </a:solidFill>
                <a:latin typeface="Montserrat"/>
                <a:ea typeface="Montserrat"/>
                <a:cs typeface="Montserrat"/>
                <a:sym typeface="Montserrat"/>
              </a:rPr>
              <a:t>Step 3: We compute our error vector:</a:t>
            </a:r>
            <a:endParaRPr sz="4000" b="1" dirty="0">
              <a:solidFill>
                <a:srgbClr val="434343"/>
              </a:solidFill>
              <a:latin typeface="Montserrat"/>
              <a:ea typeface="Montserrat"/>
              <a:cs typeface="Montserrat"/>
              <a:sym typeface="Montserrat"/>
            </a:endParaRPr>
          </a:p>
          <a:p>
            <a:pPr lvl="1" indent="-558786">
              <a:spcBef>
                <a:spcPts val="0"/>
              </a:spcBef>
              <a:buClr>
                <a:srgbClr val="434343"/>
              </a:buClr>
              <a:buSzPts val="3000"/>
              <a:buFont typeface="Montserrat"/>
              <a:buChar char="○"/>
            </a:pPr>
            <a:r>
              <a:rPr lang="en" sz="4000" b="1" dirty="0">
                <a:solidFill>
                  <a:srgbClr val="434343"/>
                </a:solidFill>
                <a:latin typeface="Montserrat"/>
                <a:ea typeface="Montserrat"/>
                <a:cs typeface="Montserrat"/>
                <a:sym typeface="Montserrat"/>
              </a:rPr>
              <a:t>δ</a:t>
            </a:r>
            <a:r>
              <a:rPr lang="en" sz="4000" b="1" baseline="30000" dirty="0">
                <a:solidFill>
                  <a:srgbClr val="434343"/>
                </a:solidFill>
                <a:latin typeface="Montserrat"/>
                <a:ea typeface="Montserrat"/>
                <a:cs typeface="Montserrat"/>
                <a:sym typeface="Montserrat"/>
              </a:rPr>
              <a:t>L</a:t>
            </a:r>
            <a:r>
              <a:rPr lang="en" sz="4000" b="1" dirty="0">
                <a:solidFill>
                  <a:srgbClr val="434343"/>
                </a:solidFill>
                <a:latin typeface="Montserrat"/>
                <a:ea typeface="Montserrat"/>
                <a:cs typeface="Montserrat"/>
                <a:sym typeface="Montserrat"/>
              </a:rPr>
              <a:t>=∇</a:t>
            </a:r>
            <a:r>
              <a:rPr lang="en" sz="4000" b="1" baseline="-25000" dirty="0">
                <a:solidFill>
                  <a:srgbClr val="434343"/>
                </a:solidFill>
                <a:latin typeface="Montserrat"/>
                <a:ea typeface="Montserrat"/>
                <a:cs typeface="Montserrat"/>
                <a:sym typeface="Montserrat"/>
              </a:rPr>
              <a:t>a</a:t>
            </a:r>
            <a:r>
              <a:rPr lang="en" sz="4000" b="1" dirty="0">
                <a:solidFill>
                  <a:srgbClr val="434343"/>
                </a:solidFill>
                <a:latin typeface="Montserrat"/>
                <a:ea typeface="Montserrat"/>
                <a:cs typeface="Montserrat"/>
                <a:sym typeface="Montserrat"/>
              </a:rPr>
              <a:t>C⊙σ′(z</a:t>
            </a:r>
            <a:r>
              <a:rPr lang="en" sz="4000" b="1" baseline="30000" dirty="0">
                <a:solidFill>
                  <a:srgbClr val="434343"/>
                </a:solidFill>
                <a:latin typeface="Montserrat"/>
                <a:ea typeface="Montserrat"/>
                <a:cs typeface="Montserrat"/>
                <a:sym typeface="Montserrat"/>
              </a:rPr>
              <a:t>L</a:t>
            </a:r>
            <a:r>
              <a:rPr lang="en" sz="4000" b="1" dirty="0">
                <a:solidFill>
                  <a:srgbClr val="434343"/>
                </a:solidFill>
                <a:latin typeface="Montserrat"/>
                <a:ea typeface="Montserrat"/>
                <a:cs typeface="Montserrat"/>
                <a:sym typeface="Montserrat"/>
              </a:rPr>
              <a:t>)</a:t>
            </a:r>
            <a:endParaRPr sz="4000" b="1" dirty="0">
              <a:solidFill>
                <a:srgbClr val="434343"/>
              </a:solidFill>
              <a:latin typeface="Montserrat"/>
              <a:ea typeface="Montserrat"/>
              <a:cs typeface="Montserrat"/>
              <a:sym typeface="Montserrat"/>
            </a:endParaRPr>
          </a:p>
          <a:p>
            <a:pPr lvl="2" indent="-558786">
              <a:spcBef>
                <a:spcPts val="0"/>
              </a:spcBef>
              <a:buClr>
                <a:srgbClr val="990000"/>
              </a:buClr>
              <a:buSzPts val="3000"/>
              <a:buFont typeface="Montserrat"/>
              <a:buChar char="■"/>
            </a:pPr>
            <a:r>
              <a:rPr lang="en" sz="4000" b="1" dirty="0">
                <a:solidFill>
                  <a:srgbClr val="990000"/>
                </a:solidFill>
                <a:highlight>
                  <a:srgbClr val="FFFFFF"/>
                </a:highlight>
                <a:latin typeface="Montserrat"/>
                <a:ea typeface="Montserrat"/>
                <a:cs typeface="Montserrat"/>
                <a:sym typeface="Montserrat"/>
              </a:rPr>
              <a:t>∇</a:t>
            </a:r>
            <a:r>
              <a:rPr lang="en" sz="4000" b="1" baseline="-25000" dirty="0">
                <a:solidFill>
                  <a:srgbClr val="990000"/>
                </a:solidFill>
                <a:highlight>
                  <a:srgbClr val="FFFFFF"/>
                </a:highlight>
                <a:latin typeface="Montserrat"/>
                <a:ea typeface="Montserrat"/>
                <a:cs typeface="Montserrat"/>
                <a:sym typeface="Montserrat"/>
              </a:rPr>
              <a:t>a</a:t>
            </a:r>
            <a:r>
              <a:rPr lang="en" sz="4000" b="1" dirty="0">
                <a:solidFill>
                  <a:srgbClr val="990000"/>
                </a:solidFill>
                <a:highlight>
                  <a:srgbClr val="FFFFFF"/>
                </a:highlight>
                <a:latin typeface="Montserrat"/>
                <a:ea typeface="Montserrat"/>
                <a:cs typeface="Montserrat"/>
                <a:sym typeface="Montserrat"/>
              </a:rPr>
              <a:t>C=(a</a:t>
            </a:r>
            <a:r>
              <a:rPr lang="en" sz="4000" b="1" baseline="30000" dirty="0">
                <a:solidFill>
                  <a:srgbClr val="990000"/>
                </a:solidFill>
                <a:highlight>
                  <a:srgbClr val="FFFFFF"/>
                </a:highlight>
                <a:latin typeface="Montserrat"/>
                <a:ea typeface="Montserrat"/>
                <a:cs typeface="Montserrat"/>
                <a:sym typeface="Montserrat"/>
              </a:rPr>
              <a:t>L</a:t>
            </a:r>
            <a:r>
              <a:rPr lang="en" sz="4000" b="1" dirty="0">
                <a:solidFill>
                  <a:srgbClr val="990000"/>
                </a:solidFill>
                <a:highlight>
                  <a:srgbClr val="FFFFFF"/>
                </a:highlight>
                <a:latin typeface="Montserrat"/>
                <a:ea typeface="Montserrat"/>
                <a:cs typeface="Montserrat"/>
                <a:sym typeface="Montserrat"/>
              </a:rPr>
              <a:t>−y)</a:t>
            </a:r>
            <a:endParaRPr sz="4000" b="1" dirty="0">
              <a:solidFill>
                <a:srgbClr val="990000"/>
              </a:solidFill>
              <a:highlight>
                <a:srgbClr val="FFFFFF"/>
              </a:highlight>
              <a:latin typeface="Montserrat"/>
              <a:ea typeface="Montserrat"/>
              <a:cs typeface="Montserrat"/>
              <a:sym typeface="Montserrat"/>
            </a:endParaRPr>
          </a:p>
          <a:p>
            <a:pPr lvl="2" indent="-558786">
              <a:spcBef>
                <a:spcPts val="0"/>
              </a:spcBef>
              <a:buClr>
                <a:srgbClr val="990000"/>
              </a:buClr>
              <a:buSzPts val="3000"/>
              <a:buFont typeface="Montserrat"/>
              <a:buChar char="■"/>
            </a:pPr>
            <a:r>
              <a:rPr lang="en" sz="4000" b="1" dirty="0">
                <a:solidFill>
                  <a:srgbClr val="990000"/>
                </a:solidFill>
                <a:highlight>
                  <a:srgbClr val="FFFFFF"/>
                </a:highlight>
                <a:latin typeface="Montserrat"/>
                <a:ea typeface="Montserrat"/>
                <a:cs typeface="Montserrat"/>
                <a:sym typeface="Montserrat"/>
              </a:rPr>
              <a:t>Expressing the rate of change of C with respect to the output activations</a:t>
            </a:r>
            <a:endParaRPr sz="4000" b="1" dirty="0">
              <a:solidFill>
                <a:srgbClr val="990000"/>
              </a:solidFill>
              <a:highlight>
                <a:srgbClr val="FFFFFF"/>
              </a:highlight>
              <a:latin typeface="Montserrat"/>
              <a:ea typeface="Montserrat"/>
              <a:cs typeface="Montserrat"/>
              <a:sym typeface="Montserrat"/>
            </a:endParaRPr>
          </a:p>
          <a:p>
            <a:pPr marL="1219170" indent="0">
              <a:spcBef>
                <a:spcPts val="2133"/>
              </a:spcBef>
              <a:buNone/>
            </a:pPr>
            <a:endParaRPr sz="4000" b="1" dirty="0">
              <a:solidFill>
                <a:srgbClr val="434343"/>
              </a:solidFill>
              <a:latin typeface="Montserrat"/>
              <a:ea typeface="Montserrat"/>
              <a:cs typeface="Montserrat"/>
              <a:sym typeface="Montserrat"/>
            </a:endParaRPr>
          </a:p>
          <a:p>
            <a:pPr indent="0">
              <a:lnSpc>
                <a:spcPct val="115000"/>
              </a:lnSpc>
              <a:spcBef>
                <a:spcPts val="2133"/>
              </a:spcBef>
              <a:spcAft>
                <a:spcPts val="2133"/>
              </a:spcAft>
              <a:buNone/>
            </a:pPr>
            <a:endParaRPr sz="4000" dirty="0">
              <a:solidFill>
                <a:srgbClr val="434343"/>
              </a:solidFill>
              <a:latin typeface="Montserrat"/>
              <a:ea typeface="Montserrat"/>
              <a:cs typeface="Montserrat"/>
              <a:sym typeface="Montserrat"/>
            </a:endParaRPr>
          </a:p>
        </p:txBody>
      </p:sp>
      <p:sp>
        <p:nvSpPr>
          <p:cNvPr id="2529" name="Google Shape;2529;p189"/>
          <p:cNvSpPr/>
          <p:nvPr/>
        </p:nvSpPr>
        <p:spPr>
          <a:xfrm>
            <a:off x="2561148" y="2021588"/>
            <a:ext cx="929600" cy="763600"/>
          </a:xfrm>
          <a:prstGeom prst="roundRect">
            <a:avLst>
              <a:gd name="adj" fmla="val 16667"/>
            </a:avLst>
          </a:prstGeom>
          <a:noFill/>
          <a:ln w="28575" cap="flat" cmpd="sng">
            <a:solidFill>
              <a:srgbClr val="99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3"/>
        <p:cNvGrpSpPr/>
        <p:nvPr/>
      </p:nvGrpSpPr>
      <p:grpSpPr>
        <a:xfrm>
          <a:off x="0" y="0"/>
          <a:ext cx="0" cy="0"/>
          <a:chOff x="0" y="0"/>
          <a:chExt cx="0" cy="0"/>
        </a:xfrm>
      </p:grpSpPr>
      <p:sp>
        <p:nvSpPr>
          <p:cNvPr id="2534" name="Google Shape;2534;p190"/>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535" name="Google Shape;2535;p19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buClr>
                <a:srgbClr val="434343"/>
              </a:buClr>
              <a:buSzPts val="3000"/>
              <a:buFont typeface="Montserrat"/>
              <a:buChar char="●"/>
            </a:pPr>
            <a:r>
              <a:rPr lang="en" sz="4000">
                <a:solidFill>
                  <a:srgbClr val="434343"/>
                </a:solidFill>
                <a:latin typeface="Montserrat"/>
                <a:ea typeface="Montserrat"/>
                <a:cs typeface="Montserrat"/>
                <a:sym typeface="Montserrat"/>
              </a:rPr>
              <a:t>Step 3: We compute our error vector:</a:t>
            </a:r>
            <a:endParaRPr sz="4000" b="1">
              <a:solidFill>
                <a:srgbClr val="434343"/>
              </a:solidFill>
              <a:latin typeface="Montserrat"/>
              <a:ea typeface="Montserrat"/>
              <a:cs typeface="Montserrat"/>
              <a:sym typeface="Montserrat"/>
            </a:endParaRPr>
          </a:p>
          <a:p>
            <a:pPr lvl="1" indent="-558786">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δ</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=(a</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−y)⊙σ′(z</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a:t>
            </a:r>
            <a:endParaRPr sz="4000" b="1">
              <a:solidFill>
                <a:srgbClr val="434343"/>
              </a:solidFill>
              <a:latin typeface="Montserrat"/>
              <a:ea typeface="Montserrat"/>
              <a:cs typeface="Montserrat"/>
              <a:sym typeface="Montserrat"/>
            </a:endParaRPr>
          </a:p>
          <a:p>
            <a:pPr indent="0">
              <a:lnSpc>
                <a:spcPct val="115000"/>
              </a:lnSpc>
              <a:spcBef>
                <a:spcPts val="2133"/>
              </a:spcBef>
              <a:spcAft>
                <a:spcPts val="2133"/>
              </a:spcAft>
              <a:buNone/>
            </a:pPr>
            <a:endParaRPr sz="4000">
              <a:solidFill>
                <a:srgbClr val="434343"/>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1"/>
        <p:cNvGrpSpPr/>
        <p:nvPr/>
      </p:nvGrpSpPr>
      <p:grpSpPr>
        <a:xfrm>
          <a:off x="0" y="0"/>
          <a:ext cx="0" cy="0"/>
          <a:chOff x="0" y="0"/>
          <a:chExt cx="0" cy="0"/>
        </a:xfrm>
      </p:grpSpPr>
      <p:sp>
        <p:nvSpPr>
          <p:cNvPr id="2542" name="Google Shape;2542;p191"/>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543" name="Google Shape;2543;p19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buClr>
                <a:srgbClr val="434343"/>
              </a:buClr>
              <a:buSzPts val="3000"/>
              <a:buFont typeface="Montserrat"/>
              <a:buChar char="●"/>
            </a:pPr>
            <a:r>
              <a:rPr lang="en" sz="4000">
                <a:solidFill>
                  <a:srgbClr val="434343"/>
                </a:solidFill>
                <a:latin typeface="Montserrat"/>
                <a:ea typeface="Montserrat"/>
                <a:cs typeface="Montserrat"/>
                <a:sym typeface="Montserrat"/>
              </a:rPr>
              <a:t>Step 3: We compute our error vector:</a:t>
            </a:r>
            <a:endParaRPr sz="4000" b="1">
              <a:solidFill>
                <a:srgbClr val="434343"/>
              </a:solidFill>
              <a:latin typeface="Montserrat"/>
              <a:ea typeface="Montserrat"/>
              <a:cs typeface="Montserrat"/>
              <a:sym typeface="Montserrat"/>
            </a:endParaRPr>
          </a:p>
          <a:p>
            <a:pPr lvl="1" indent="-558786">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δ</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=(a</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−y)⊙σ′(z</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a:t>
            </a:r>
            <a:endParaRPr sz="4000" b="1">
              <a:solidFill>
                <a:srgbClr val="434343"/>
              </a:solidFill>
              <a:latin typeface="Montserrat"/>
              <a:ea typeface="Montserrat"/>
              <a:cs typeface="Montserrat"/>
              <a:sym typeface="Montserrat"/>
            </a:endParaRPr>
          </a:p>
          <a:p>
            <a:pPr indent="-558786">
              <a:buClr>
                <a:srgbClr val="434343"/>
              </a:buClr>
              <a:buSzPts val="3000"/>
              <a:buFont typeface="Montserrat"/>
              <a:buChar char="●"/>
            </a:pPr>
            <a:r>
              <a:rPr lang="en" sz="4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4000">
              <a:solidFill>
                <a:srgbClr val="434343"/>
              </a:solidFill>
              <a:latin typeface="Montserrat"/>
              <a:ea typeface="Montserrat"/>
              <a:cs typeface="Montserrat"/>
              <a:sym typeface="Montserrat"/>
            </a:endParaRPr>
          </a:p>
          <a:p>
            <a:pPr indent="-558786">
              <a:buClr>
                <a:srgbClr val="434343"/>
              </a:buClr>
              <a:buSzPts val="3000"/>
              <a:buFont typeface="Montserrat"/>
              <a:buChar char="●"/>
            </a:pPr>
            <a:r>
              <a:rPr lang="en" sz="4000">
                <a:solidFill>
                  <a:srgbClr val="434343"/>
                </a:solidFill>
                <a:latin typeface="Montserrat"/>
                <a:ea typeface="Montserrat"/>
                <a:cs typeface="Montserrat"/>
                <a:sym typeface="Montserrat"/>
              </a:rPr>
              <a:t>Font Note: </a:t>
            </a:r>
            <a:r>
              <a:rPr lang="en" sz="4000" b="1">
                <a:solidFill>
                  <a:srgbClr val="434343"/>
                </a:solidFill>
                <a:latin typeface="Montserrat"/>
                <a:ea typeface="Montserrat"/>
                <a:cs typeface="Montserrat"/>
                <a:sym typeface="Montserrat"/>
              </a:rPr>
              <a:t>l</a:t>
            </a:r>
            <a:r>
              <a:rPr lang="en" sz="4000">
                <a:solidFill>
                  <a:srgbClr val="434343"/>
                </a:solidFill>
                <a:latin typeface="Montserrat"/>
                <a:ea typeface="Montserrat"/>
                <a:cs typeface="Montserrat"/>
                <a:sym typeface="Montserrat"/>
              </a:rPr>
              <a:t>owercase </a:t>
            </a:r>
            <a:r>
              <a:rPr lang="en" sz="4000" b="1">
                <a:solidFill>
                  <a:srgbClr val="434343"/>
                </a:solidFill>
                <a:latin typeface="Montserrat"/>
                <a:ea typeface="Montserrat"/>
                <a:cs typeface="Montserrat"/>
                <a:sym typeface="Montserrat"/>
              </a:rPr>
              <a:t>L</a:t>
            </a:r>
            <a:endParaRPr sz="4000" b="1">
              <a:solidFill>
                <a:srgbClr val="434343"/>
              </a:solidFill>
              <a:latin typeface="Montserrat"/>
              <a:ea typeface="Montserrat"/>
              <a:cs typeface="Montserrat"/>
              <a:sym typeface="Montserrat"/>
            </a:endParaRPr>
          </a:p>
          <a:p>
            <a:pPr indent="-558786">
              <a:buClr>
                <a:srgbClr val="434343"/>
              </a:buClr>
              <a:buSzPts val="3000"/>
              <a:buFont typeface="Montserrat"/>
              <a:buChar char="●"/>
            </a:pPr>
            <a:r>
              <a:rPr lang="en" sz="4000">
                <a:solidFill>
                  <a:srgbClr val="434343"/>
                </a:solidFill>
                <a:latin typeface="Montserrat"/>
                <a:ea typeface="Montserrat"/>
                <a:cs typeface="Montserrat"/>
                <a:sym typeface="Montserrat"/>
              </a:rPr>
              <a:t>Font Note: Number </a:t>
            </a:r>
            <a:r>
              <a:rPr lang="en" sz="4000" b="1">
                <a:solidFill>
                  <a:srgbClr val="434343"/>
                </a:solidFill>
                <a:latin typeface="Montserrat"/>
                <a:ea typeface="Montserrat"/>
                <a:cs typeface="Montserrat"/>
                <a:sym typeface="Montserrat"/>
              </a:rPr>
              <a:t>1</a:t>
            </a:r>
            <a:endParaRPr sz="4000" b="1">
              <a:solidFill>
                <a:srgbClr val="434343"/>
              </a:solidFill>
              <a:latin typeface="Montserrat"/>
              <a:ea typeface="Montserrat"/>
              <a:cs typeface="Montserrat"/>
              <a:sym typeface="Montserrat"/>
            </a:endParaRPr>
          </a:p>
          <a:p>
            <a:pPr indent="0">
              <a:lnSpc>
                <a:spcPct val="115000"/>
              </a:lnSpc>
              <a:spcBef>
                <a:spcPts val="2133"/>
              </a:spcBef>
              <a:spcAft>
                <a:spcPts val="2133"/>
              </a:spcAft>
              <a:buNone/>
            </a:pPr>
            <a:endParaRPr sz="4000">
              <a:solidFill>
                <a:srgbClr val="43434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0" name="Google Shape;2550;p192"/>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551" name="Google Shape;2551;p19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buClr>
                <a:srgbClr val="434343"/>
              </a:buClr>
              <a:buSzPts val="3000"/>
              <a:buFont typeface="Montserrat"/>
              <a:buChar char="●"/>
            </a:pPr>
            <a:r>
              <a:rPr lang="en" sz="4000">
                <a:solidFill>
                  <a:srgbClr val="434343"/>
                </a:solidFill>
                <a:latin typeface="Montserrat"/>
                <a:ea typeface="Montserrat"/>
                <a:cs typeface="Montserrat"/>
                <a:sym typeface="Montserrat"/>
              </a:rPr>
              <a:t>Step 4: Backpropagate the error:</a:t>
            </a:r>
            <a:endParaRPr sz="4000">
              <a:solidFill>
                <a:srgbClr val="434343"/>
              </a:solidFill>
              <a:latin typeface="Montserrat"/>
              <a:ea typeface="Montserrat"/>
              <a:cs typeface="Montserrat"/>
              <a:sym typeface="Montserrat"/>
            </a:endParaRPr>
          </a:p>
          <a:p>
            <a:pPr lvl="1" indent="-558786">
              <a:spcBef>
                <a:spcPts val="0"/>
              </a:spcBef>
              <a:buClr>
                <a:srgbClr val="434343"/>
              </a:buClr>
              <a:buSzPts val="3000"/>
              <a:buFont typeface="Montserrat"/>
              <a:buChar char="○"/>
            </a:pPr>
            <a:r>
              <a:rPr lang="en" sz="4000">
                <a:solidFill>
                  <a:srgbClr val="434343"/>
                </a:solidFill>
                <a:latin typeface="Montserrat"/>
                <a:ea typeface="Montserrat"/>
                <a:cs typeface="Montserrat"/>
                <a:sym typeface="Montserrat"/>
              </a:rPr>
              <a:t>For each layer: L−1,L−2,… we compute (note the lowercase L (l)):</a:t>
            </a:r>
            <a:endParaRPr sz="4000">
              <a:solidFill>
                <a:srgbClr val="434343"/>
              </a:solidFill>
              <a:latin typeface="Montserrat"/>
              <a:ea typeface="Montserrat"/>
              <a:cs typeface="Montserrat"/>
              <a:sym typeface="Montserrat"/>
            </a:endParaRPr>
          </a:p>
          <a:p>
            <a:pPr lvl="2" indent="-558786">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δ</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=(w</a:t>
            </a:r>
            <a:r>
              <a:rPr lang="en" sz="4000" b="1" baseline="30000">
                <a:solidFill>
                  <a:srgbClr val="434343"/>
                </a:solidFill>
                <a:latin typeface="Montserrat"/>
                <a:ea typeface="Montserrat"/>
                <a:cs typeface="Montserrat"/>
                <a:sym typeface="Montserrat"/>
              </a:rPr>
              <a:t>l+1</a:t>
            </a:r>
            <a:r>
              <a:rPr lang="en" sz="4000" b="1">
                <a:solidFill>
                  <a:srgbClr val="434343"/>
                </a:solidFill>
                <a:latin typeface="Montserrat"/>
                <a:ea typeface="Montserrat"/>
                <a:cs typeface="Montserrat"/>
                <a:sym typeface="Montserrat"/>
              </a:rPr>
              <a:t>)</a:t>
            </a:r>
            <a:r>
              <a:rPr lang="en" sz="4000" b="1" baseline="30000">
                <a:solidFill>
                  <a:srgbClr val="434343"/>
                </a:solidFill>
                <a:latin typeface="Montserrat"/>
                <a:ea typeface="Montserrat"/>
                <a:cs typeface="Montserrat"/>
                <a:sym typeface="Montserrat"/>
              </a:rPr>
              <a:t>T</a:t>
            </a:r>
            <a:r>
              <a:rPr lang="en" sz="4000" b="1">
                <a:solidFill>
                  <a:srgbClr val="434343"/>
                </a:solidFill>
                <a:latin typeface="Montserrat"/>
                <a:ea typeface="Montserrat"/>
                <a:cs typeface="Montserrat"/>
                <a:sym typeface="Montserrat"/>
              </a:rPr>
              <a:t>δ</a:t>
            </a:r>
            <a:r>
              <a:rPr lang="en" sz="4000" b="1" baseline="30000">
                <a:solidFill>
                  <a:srgbClr val="434343"/>
                </a:solidFill>
                <a:latin typeface="Montserrat"/>
                <a:ea typeface="Montserrat"/>
                <a:cs typeface="Montserrat"/>
                <a:sym typeface="Montserrat"/>
              </a:rPr>
              <a:t>l+1</a:t>
            </a:r>
            <a:r>
              <a:rPr lang="en" sz="4000" b="1">
                <a:solidFill>
                  <a:srgbClr val="434343"/>
                </a:solidFill>
                <a:latin typeface="Montserrat"/>
                <a:ea typeface="Montserrat"/>
                <a:cs typeface="Montserrat"/>
                <a:sym typeface="Montserrat"/>
              </a:rPr>
              <a:t>⊙σ′(z</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a:t>
            </a:r>
            <a:endParaRPr sz="4000" b="1">
              <a:solidFill>
                <a:srgbClr val="434343"/>
              </a:solidFill>
              <a:latin typeface="Montserrat"/>
              <a:ea typeface="Montserrat"/>
              <a:cs typeface="Montserrat"/>
              <a:sym typeface="Montserrat"/>
            </a:endParaRPr>
          </a:p>
          <a:p>
            <a:pPr lvl="2" indent="-558786">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(w</a:t>
            </a:r>
            <a:r>
              <a:rPr lang="en" sz="4000" b="1" baseline="30000">
                <a:solidFill>
                  <a:srgbClr val="434343"/>
                </a:solidFill>
                <a:latin typeface="Montserrat"/>
                <a:ea typeface="Montserrat"/>
                <a:cs typeface="Montserrat"/>
                <a:sym typeface="Montserrat"/>
              </a:rPr>
              <a:t>l+1</a:t>
            </a:r>
            <a:r>
              <a:rPr lang="en" sz="4000" b="1">
                <a:solidFill>
                  <a:srgbClr val="434343"/>
                </a:solidFill>
                <a:latin typeface="Montserrat"/>
                <a:ea typeface="Montserrat"/>
                <a:cs typeface="Montserrat"/>
                <a:sym typeface="Montserrat"/>
              </a:rPr>
              <a:t>)</a:t>
            </a:r>
            <a:r>
              <a:rPr lang="en" sz="4000" b="1" baseline="30000">
                <a:solidFill>
                  <a:srgbClr val="434343"/>
                </a:solidFill>
                <a:latin typeface="Montserrat"/>
                <a:ea typeface="Montserrat"/>
                <a:cs typeface="Montserrat"/>
                <a:sym typeface="Montserrat"/>
              </a:rPr>
              <a:t>T   </a:t>
            </a:r>
            <a:r>
              <a:rPr lang="en" sz="4000">
                <a:solidFill>
                  <a:srgbClr val="434343"/>
                </a:solidFill>
                <a:latin typeface="Montserrat"/>
                <a:ea typeface="Montserrat"/>
                <a:cs typeface="Montserrat"/>
                <a:sym typeface="Montserrat"/>
              </a:rPr>
              <a:t>is the transpose of the weight matrix of </a:t>
            </a:r>
            <a:r>
              <a:rPr lang="en" sz="4000" b="1">
                <a:solidFill>
                  <a:srgbClr val="434343"/>
                </a:solidFill>
                <a:latin typeface="Montserrat"/>
                <a:ea typeface="Montserrat"/>
                <a:cs typeface="Montserrat"/>
                <a:sym typeface="Montserrat"/>
              </a:rPr>
              <a:t>l+1</a:t>
            </a:r>
            <a:r>
              <a:rPr lang="en" sz="4000">
                <a:solidFill>
                  <a:srgbClr val="434343"/>
                </a:solidFill>
                <a:latin typeface="Montserrat"/>
                <a:ea typeface="Montserrat"/>
                <a:cs typeface="Montserrat"/>
                <a:sym typeface="Montserrat"/>
              </a:rPr>
              <a:t> layer</a:t>
            </a:r>
            <a:endParaRPr sz="4000">
              <a:solidFill>
                <a:srgbClr val="434343"/>
              </a:solidFill>
              <a:latin typeface="Montserrat"/>
              <a:ea typeface="Montserrat"/>
              <a:cs typeface="Montserrat"/>
              <a:sym typeface="Montserrat"/>
            </a:endParaRPr>
          </a:p>
          <a:p>
            <a:pPr indent="0">
              <a:lnSpc>
                <a:spcPct val="115000"/>
              </a:lnSpc>
              <a:spcBef>
                <a:spcPts val="2133"/>
              </a:spcBef>
              <a:spcAft>
                <a:spcPts val="2133"/>
              </a:spcAft>
              <a:buNone/>
            </a:pPr>
            <a:endParaRPr sz="40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7"/>
        <p:cNvGrpSpPr/>
        <p:nvPr/>
      </p:nvGrpSpPr>
      <p:grpSpPr>
        <a:xfrm>
          <a:off x="0" y="0"/>
          <a:ext cx="0" cy="0"/>
          <a:chOff x="0" y="0"/>
          <a:chExt cx="0" cy="0"/>
        </a:xfrm>
      </p:grpSpPr>
      <p:sp>
        <p:nvSpPr>
          <p:cNvPr id="2558" name="Google Shape;2558;p193"/>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559" name="Google Shape;2559;p19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buClr>
                <a:srgbClr val="434343"/>
              </a:buClr>
              <a:buSzPts val="3000"/>
              <a:buFont typeface="Montserrat"/>
              <a:buChar char="●"/>
            </a:pPr>
            <a:r>
              <a:rPr lang="en" sz="4000">
                <a:solidFill>
                  <a:srgbClr val="434343"/>
                </a:solidFill>
                <a:latin typeface="Montserrat"/>
                <a:ea typeface="Montserrat"/>
                <a:cs typeface="Montserrat"/>
                <a:sym typeface="Montserrat"/>
              </a:rPr>
              <a:t>Step 4: Backpropagate the error:</a:t>
            </a:r>
            <a:endParaRPr sz="4000">
              <a:solidFill>
                <a:srgbClr val="434343"/>
              </a:solidFill>
              <a:latin typeface="Montserrat"/>
              <a:ea typeface="Montserrat"/>
              <a:cs typeface="Montserrat"/>
              <a:sym typeface="Montserrat"/>
            </a:endParaRPr>
          </a:p>
          <a:p>
            <a:pPr lvl="1" indent="-558786">
              <a:spcBef>
                <a:spcPts val="0"/>
              </a:spcBef>
              <a:buClr>
                <a:srgbClr val="434343"/>
              </a:buClr>
              <a:buSzPts val="3000"/>
              <a:buFont typeface="Montserrat"/>
              <a:buChar char="○"/>
            </a:pPr>
            <a:r>
              <a:rPr lang="en" sz="4000">
                <a:solidFill>
                  <a:srgbClr val="434343"/>
                </a:solidFill>
                <a:latin typeface="Montserrat"/>
                <a:ea typeface="Montserrat"/>
                <a:cs typeface="Montserrat"/>
                <a:sym typeface="Montserrat"/>
              </a:rPr>
              <a:t>This is the generalized error for any layer </a:t>
            </a:r>
            <a:r>
              <a:rPr lang="en" sz="4000" b="1">
                <a:solidFill>
                  <a:srgbClr val="434343"/>
                </a:solidFill>
                <a:latin typeface="Montserrat"/>
                <a:ea typeface="Montserrat"/>
                <a:cs typeface="Montserrat"/>
                <a:sym typeface="Montserrat"/>
              </a:rPr>
              <a:t>l</a:t>
            </a:r>
            <a:r>
              <a:rPr lang="en" sz="4000">
                <a:solidFill>
                  <a:srgbClr val="434343"/>
                </a:solidFill>
                <a:latin typeface="Montserrat"/>
                <a:ea typeface="Montserrat"/>
                <a:cs typeface="Montserrat"/>
                <a:sym typeface="Montserrat"/>
              </a:rPr>
              <a:t>:</a:t>
            </a:r>
            <a:endParaRPr sz="4000">
              <a:solidFill>
                <a:srgbClr val="434343"/>
              </a:solidFill>
              <a:latin typeface="Montserrat"/>
              <a:ea typeface="Montserrat"/>
              <a:cs typeface="Montserrat"/>
              <a:sym typeface="Montserrat"/>
            </a:endParaRPr>
          </a:p>
          <a:p>
            <a:pPr lvl="2" indent="-558786">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δ</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=(w</a:t>
            </a:r>
            <a:r>
              <a:rPr lang="en" sz="4000" b="1" baseline="30000">
                <a:solidFill>
                  <a:srgbClr val="434343"/>
                </a:solidFill>
                <a:latin typeface="Montserrat"/>
                <a:ea typeface="Montserrat"/>
                <a:cs typeface="Montserrat"/>
                <a:sym typeface="Montserrat"/>
              </a:rPr>
              <a:t>l+1</a:t>
            </a:r>
            <a:r>
              <a:rPr lang="en" sz="4000" b="1">
                <a:solidFill>
                  <a:srgbClr val="434343"/>
                </a:solidFill>
                <a:latin typeface="Montserrat"/>
                <a:ea typeface="Montserrat"/>
                <a:cs typeface="Montserrat"/>
                <a:sym typeface="Montserrat"/>
              </a:rPr>
              <a:t>)</a:t>
            </a:r>
            <a:r>
              <a:rPr lang="en" sz="4000" b="1" baseline="30000">
                <a:solidFill>
                  <a:srgbClr val="434343"/>
                </a:solidFill>
                <a:latin typeface="Montserrat"/>
                <a:ea typeface="Montserrat"/>
                <a:cs typeface="Montserrat"/>
                <a:sym typeface="Montserrat"/>
              </a:rPr>
              <a:t>T</a:t>
            </a:r>
            <a:r>
              <a:rPr lang="en" sz="4000" b="1">
                <a:solidFill>
                  <a:srgbClr val="434343"/>
                </a:solidFill>
                <a:latin typeface="Montserrat"/>
                <a:ea typeface="Montserrat"/>
                <a:cs typeface="Montserrat"/>
                <a:sym typeface="Montserrat"/>
              </a:rPr>
              <a:t>δ</a:t>
            </a:r>
            <a:r>
              <a:rPr lang="en" sz="4000" b="1" baseline="30000">
                <a:solidFill>
                  <a:srgbClr val="434343"/>
                </a:solidFill>
                <a:latin typeface="Montserrat"/>
                <a:ea typeface="Montserrat"/>
                <a:cs typeface="Montserrat"/>
                <a:sym typeface="Montserrat"/>
              </a:rPr>
              <a:t>l+1</a:t>
            </a:r>
            <a:r>
              <a:rPr lang="en" sz="4000" b="1">
                <a:solidFill>
                  <a:srgbClr val="434343"/>
                </a:solidFill>
                <a:latin typeface="Montserrat"/>
                <a:ea typeface="Montserrat"/>
                <a:cs typeface="Montserrat"/>
                <a:sym typeface="Montserrat"/>
              </a:rPr>
              <a:t>⊙σ′(z</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a:t>
            </a:r>
            <a:endParaRPr sz="4000" b="1">
              <a:solidFill>
                <a:srgbClr val="434343"/>
              </a:solidFill>
              <a:latin typeface="Montserrat"/>
              <a:ea typeface="Montserrat"/>
              <a:cs typeface="Montserrat"/>
              <a:sym typeface="Montserrat"/>
            </a:endParaRPr>
          </a:p>
          <a:p>
            <a:pPr lvl="2" indent="-558786">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(w</a:t>
            </a:r>
            <a:r>
              <a:rPr lang="en" sz="4000" b="1" baseline="30000">
                <a:solidFill>
                  <a:srgbClr val="434343"/>
                </a:solidFill>
                <a:latin typeface="Montserrat"/>
                <a:ea typeface="Montserrat"/>
                <a:cs typeface="Montserrat"/>
                <a:sym typeface="Montserrat"/>
              </a:rPr>
              <a:t>l+1</a:t>
            </a:r>
            <a:r>
              <a:rPr lang="en" sz="4000" b="1">
                <a:solidFill>
                  <a:srgbClr val="434343"/>
                </a:solidFill>
                <a:latin typeface="Montserrat"/>
                <a:ea typeface="Montserrat"/>
                <a:cs typeface="Montserrat"/>
                <a:sym typeface="Montserrat"/>
              </a:rPr>
              <a:t>)</a:t>
            </a:r>
            <a:r>
              <a:rPr lang="en" sz="4000" b="1" baseline="30000">
                <a:solidFill>
                  <a:srgbClr val="434343"/>
                </a:solidFill>
                <a:latin typeface="Montserrat"/>
                <a:ea typeface="Montserrat"/>
                <a:cs typeface="Montserrat"/>
                <a:sym typeface="Montserrat"/>
              </a:rPr>
              <a:t>T   </a:t>
            </a:r>
            <a:r>
              <a:rPr lang="en" sz="4000">
                <a:solidFill>
                  <a:srgbClr val="434343"/>
                </a:solidFill>
                <a:latin typeface="Montserrat"/>
                <a:ea typeface="Montserrat"/>
                <a:cs typeface="Montserrat"/>
                <a:sym typeface="Montserrat"/>
              </a:rPr>
              <a:t>is the transpose of the weight matrix of L+1 layer</a:t>
            </a:r>
            <a:endParaRPr sz="4000">
              <a:solidFill>
                <a:srgbClr val="434343"/>
              </a:solidFill>
              <a:latin typeface="Montserrat"/>
              <a:ea typeface="Montserrat"/>
              <a:cs typeface="Montserrat"/>
              <a:sym typeface="Montserrat"/>
            </a:endParaRPr>
          </a:p>
          <a:p>
            <a:pPr indent="0">
              <a:lnSpc>
                <a:spcPct val="115000"/>
              </a:lnSpc>
              <a:spcBef>
                <a:spcPts val="2133"/>
              </a:spcBef>
              <a:spcAft>
                <a:spcPts val="2133"/>
              </a:spcAft>
              <a:buNone/>
            </a:pPr>
            <a:endParaRPr sz="40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5"/>
        <p:cNvGrpSpPr/>
        <p:nvPr/>
      </p:nvGrpSpPr>
      <p:grpSpPr>
        <a:xfrm>
          <a:off x="0" y="0"/>
          <a:ext cx="0" cy="0"/>
          <a:chOff x="0" y="0"/>
          <a:chExt cx="0" cy="0"/>
        </a:xfrm>
      </p:grpSpPr>
      <p:sp>
        <p:nvSpPr>
          <p:cNvPr id="2566" name="Google Shape;2566;p194"/>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567" name="Google Shape;2567;p19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buClr>
                <a:srgbClr val="434343"/>
              </a:buClr>
              <a:buSzPts val="3000"/>
              <a:buFont typeface="Montserrat"/>
              <a:buChar char="●"/>
            </a:pPr>
            <a:r>
              <a:rPr lang="en" sz="4000">
                <a:solidFill>
                  <a:srgbClr val="434343"/>
                </a:solidFill>
                <a:latin typeface="Montserrat"/>
                <a:ea typeface="Montserrat"/>
                <a:cs typeface="Montserrat"/>
                <a:sym typeface="Montserrat"/>
              </a:rPr>
              <a:t>Step 4: When we apply the transpose weight matrix, </a:t>
            </a:r>
            <a:r>
              <a:rPr lang="en" sz="4000" b="1">
                <a:solidFill>
                  <a:srgbClr val="434343"/>
                </a:solidFill>
                <a:latin typeface="Montserrat"/>
                <a:ea typeface="Montserrat"/>
                <a:cs typeface="Montserrat"/>
                <a:sym typeface="Montserrat"/>
              </a:rPr>
              <a:t>(w</a:t>
            </a:r>
            <a:r>
              <a:rPr lang="en" sz="4000" b="1" baseline="30000">
                <a:solidFill>
                  <a:srgbClr val="434343"/>
                </a:solidFill>
                <a:latin typeface="Montserrat"/>
                <a:ea typeface="Montserrat"/>
                <a:cs typeface="Montserrat"/>
                <a:sym typeface="Montserrat"/>
              </a:rPr>
              <a:t>l+1</a:t>
            </a:r>
            <a:r>
              <a:rPr lang="en" sz="4000" b="1">
                <a:solidFill>
                  <a:srgbClr val="434343"/>
                </a:solidFill>
                <a:latin typeface="Montserrat"/>
                <a:ea typeface="Montserrat"/>
                <a:cs typeface="Montserrat"/>
                <a:sym typeface="Montserrat"/>
              </a:rPr>
              <a:t>)</a:t>
            </a:r>
            <a:r>
              <a:rPr lang="en" sz="4000" b="1" baseline="30000">
                <a:solidFill>
                  <a:srgbClr val="434343"/>
                </a:solidFill>
                <a:latin typeface="Montserrat"/>
                <a:ea typeface="Montserrat"/>
                <a:cs typeface="Montserrat"/>
                <a:sym typeface="Montserrat"/>
              </a:rPr>
              <a:t>T   </a:t>
            </a:r>
            <a:r>
              <a:rPr lang="en" sz="4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4000">
              <a:solidFill>
                <a:srgbClr val="434343"/>
              </a:solidFill>
              <a:latin typeface="Montserrat"/>
              <a:ea typeface="Montserrat"/>
              <a:cs typeface="Montserrat"/>
              <a:sym typeface="Montserrat"/>
            </a:endParaRPr>
          </a:p>
          <a:p>
            <a:pPr indent="0">
              <a:lnSpc>
                <a:spcPct val="115000"/>
              </a:lnSpc>
              <a:spcBef>
                <a:spcPts val="2133"/>
              </a:spcBef>
              <a:spcAft>
                <a:spcPts val="2133"/>
              </a:spcAft>
              <a:buNone/>
            </a:pPr>
            <a:endParaRPr sz="40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3"/>
        <p:cNvGrpSpPr/>
        <p:nvPr/>
      </p:nvGrpSpPr>
      <p:grpSpPr>
        <a:xfrm>
          <a:off x="0" y="0"/>
          <a:ext cx="0" cy="0"/>
          <a:chOff x="0" y="0"/>
          <a:chExt cx="0" cy="0"/>
        </a:xfrm>
      </p:grpSpPr>
      <p:sp>
        <p:nvSpPr>
          <p:cNvPr id="2574" name="Google Shape;2574;p195"/>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575" name="Google Shape;2575;p19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buClr>
                <a:srgbClr val="434343"/>
              </a:buClr>
              <a:buSzPts val="3000"/>
              <a:buFont typeface="Montserrat"/>
              <a:buChar char="●"/>
            </a:pPr>
            <a:r>
              <a:rPr lang="en" sz="4000">
                <a:solidFill>
                  <a:srgbClr val="434343"/>
                </a:solidFill>
                <a:latin typeface="Montserrat"/>
                <a:ea typeface="Montserrat"/>
                <a:cs typeface="Montserrat"/>
                <a:sym typeface="Montserrat"/>
              </a:rPr>
              <a:t>Step 4: We then take the Hadamard product </a:t>
            </a:r>
            <a:r>
              <a:rPr lang="en" sz="4000" b="1">
                <a:solidFill>
                  <a:srgbClr val="434343"/>
                </a:solidFill>
                <a:latin typeface="Montserrat"/>
                <a:ea typeface="Montserrat"/>
                <a:cs typeface="Montserrat"/>
                <a:sym typeface="Montserrat"/>
              </a:rPr>
              <a:t>⊙σ′(z</a:t>
            </a:r>
            <a:r>
              <a:rPr lang="en" sz="4000" b="1" baseline="30000">
                <a:solidFill>
                  <a:srgbClr val="434343"/>
                </a:solidFill>
                <a:latin typeface="Montserrat"/>
                <a:ea typeface="Montserrat"/>
                <a:cs typeface="Montserrat"/>
                <a:sym typeface="Montserrat"/>
              </a:rPr>
              <a:t>l</a:t>
            </a:r>
            <a:r>
              <a:rPr lang="en" sz="4000" b="1">
                <a:solidFill>
                  <a:srgbClr val="434343"/>
                </a:solidFill>
                <a:latin typeface="Montserrat"/>
                <a:ea typeface="Montserrat"/>
                <a:cs typeface="Montserrat"/>
                <a:sym typeface="Montserrat"/>
              </a:rPr>
              <a:t>)</a:t>
            </a:r>
            <a:r>
              <a:rPr lang="en" sz="4000">
                <a:solidFill>
                  <a:srgbClr val="434343"/>
                </a:solidFill>
                <a:latin typeface="Montserrat"/>
                <a:ea typeface="Montserrat"/>
                <a:cs typeface="Montserrat"/>
                <a:sym typeface="Montserrat"/>
              </a:rPr>
              <a:t>. This moves the error backward through the activation function in layer </a:t>
            </a:r>
            <a:r>
              <a:rPr lang="en" sz="4000" b="1">
                <a:solidFill>
                  <a:srgbClr val="434343"/>
                </a:solidFill>
                <a:latin typeface="Montserrat"/>
                <a:ea typeface="Montserrat"/>
                <a:cs typeface="Montserrat"/>
                <a:sym typeface="Montserrat"/>
              </a:rPr>
              <a:t>l</a:t>
            </a:r>
            <a:r>
              <a:rPr lang="en" sz="4000">
                <a:solidFill>
                  <a:srgbClr val="434343"/>
                </a:solidFill>
                <a:latin typeface="Montserrat"/>
                <a:ea typeface="Montserrat"/>
                <a:cs typeface="Montserrat"/>
                <a:sym typeface="Montserrat"/>
              </a:rPr>
              <a:t>, giving us the error </a:t>
            </a:r>
            <a:r>
              <a:rPr lang="en" sz="4000" b="1">
                <a:solidFill>
                  <a:srgbClr val="434343"/>
                </a:solidFill>
                <a:latin typeface="Montserrat"/>
                <a:ea typeface="Montserrat"/>
                <a:cs typeface="Montserrat"/>
                <a:sym typeface="Montserrat"/>
              </a:rPr>
              <a:t>δ</a:t>
            </a:r>
            <a:r>
              <a:rPr lang="en" sz="4000" b="1" baseline="30000">
                <a:solidFill>
                  <a:srgbClr val="434343"/>
                </a:solidFill>
                <a:latin typeface="Montserrat"/>
                <a:ea typeface="Montserrat"/>
                <a:cs typeface="Montserrat"/>
                <a:sym typeface="Montserrat"/>
              </a:rPr>
              <a:t>l</a:t>
            </a:r>
            <a:r>
              <a:rPr lang="en" sz="4000">
                <a:solidFill>
                  <a:srgbClr val="434343"/>
                </a:solidFill>
                <a:latin typeface="Montserrat"/>
                <a:ea typeface="Montserrat"/>
                <a:cs typeface="Montserrat"/>
                <a:sym typeface="Montserrat"/>
              </a:rPr>
              <a:t> in the weighted input to layer </a:t>
            </a:r>
            <a:r>
              <a:rPr lang="en" sz="4000" b="1">
                <a:solidFill>
                  <a:srgbClr val="434343"/>
                </a:solidFill>
                <a:latin typeface="Montserrat"/>
                <a:ea typeface="Montserrat"/>
                <a:cs typeface="Montserrat"/>
                <a:sym typeface="Montserrat"/>
              </a:rPr>
              <a:t>l</a:t>
            </a:r>
            <a:r>
              <a:rPr lang="en" sz="4000">
                <a:solidFill>
                  <a:srgbClr val="434343"/>
                </a:solidFill>
                <a:latin typeface="Montserrat"/>
                <a:ea typeface="Montserrat"/>
                <a:cs typeface="Montserrat"/>
                <a:sym typeface="Montserrat"/>
              </a:rPr>
              <a:t>.</a:t>
            </a:r>
            <a:endParaRPr sz="4000">
              <a:solidFill>
                <a:srgbClr val="434343"/>
              </a:solidFill>
              <a:latin typeface="Montserrat"/>
              <a:ea typeface="Montserrat"/>
              <a:cs typeface="Montserrat"/>
              <a:sym typeface="Montserrat"/>
            </a:endParaRPr>
          </a:p>
          <a:p>
            <a:pPr indent="0">
              <a:lnSpc>
                <a:spcPct val="115000"/>
              </a:lnSpc>
              <a:spcBef>
                <a:spcPts val="2133"/>
              </a:spcBef>
              <a:spcAft>
                <a:spcPts val="2133"/>
              </a:spcAft>
              <a:buNone/>
            </a:pPr>
            <a:endParaRPr sz="40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81"/>
        <p:cNvGrpSpPr/>
        <p:nvPr/>
      </p:nvGrpSpPr>
      <p:grpSpPr>
        <a:xfrm>
          <a:off x="0" y="0"/>
          <a:ext cx="0" cy="0"/>
          <a:chOff x="0" y="0"/>
          <a:chExt cx="0" cy="0"/>
        </a:xfrm>
      </p:grpSpPr>
      <p:sp>
        <p:nvSpPr>
          <p:cNvPr id="2582" name="Google Shape;2582;p196"/>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583" name="Google Shape;2583;p19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buClr>
                <a:srgbClr val="434343"/>
              </a:buClr>
              <a:buSzPts val="3000"/>
              <a:buFont typeface="Montserrat"/>
              <a:buChar char="●"/>
            </a:pPr>
            <a:r>
              <a:rPr lang="en" sz="4000">
                <a:solidFill>
                  <a:srgbClr val="434343"/>
                </a:solidFill>
                <a:latin typeface="Montserrat"/>
                <a:ea typeface="Montserrat"/>
                <a:cs typeface="Montserrat"/>
                <a:sym typeface="Montserrat"/>
              </a:rPr>
              <a:t>The gradient of the cost function is given by:</a:t>
            </a:r>
            <a:endParaRPr sz="4000">
              <a:solidFill>
                <a:srgbClr val="434343"/>
              </a:solidFill>
              <a:latin typeface="Montserrat"/>
              <a:ea typeface="Montserrat"/>
              <a:cs typeface="Montserrat"/>
              <a:sym typeface="Montserrat"/>
            </a:endParaRPr>
          </a:p>
          <a:p>
            <a:pPr lvl="1" indent="-558786">
              <a:spcBef>
                <a:spcPts val="0"/>
              </a:spcBef>
              <a:buClr>
                <a:srgbClr val="434343"/>
              </a:buClr>
              <a:buSzPts val="3000"/>
              <a:buFont typeface="Montserrat"/>
              <a:buChar char="○"/>
            </a:pPr>
            <a:r>
              <a:rPr lang="en" sz="4000">
                <a:solidFill>
                  <a:srgbClr val="434343"/>
                </a:solidFill>
                <a:latin typeface="Montserrat"/>
                <a:ea typeface="Montserrat"/>
                <a:cs typeface="Montserrat"/>
                <a:sym typeface="Montserrat"/>
              </a:rPr>
              <a:t>For each layer: L−1,L−2,… we compute </a:t>
            </a:r>
            <a:endParaRPr sz="4000">
              <a:solidFill>
                <a:srgbClr val="434343"/>
              </a:solidFill>
              <a:latin typeface="Montserrat"/>
              <a:ea typeface="Montserrat"/>
              <a:cs typeface="Montserrat"/>
              <a:sym typeface="Montserrat"/>
            </a:endParaRPr>
          </a:p>
          <a:p>
            <a:pPr marL="0" indent="0">
              <a:lnSpc>
                <a:spcPct val="115000"/>
              </a:lnSpc>
              <a:spcBef>
                <a:spcPts val="2133"/>
              </a:spcBef>
              <a:spcAft>
                <a:spcPts val="2133"/>
              </a:spcAft>
              <a:buNone/>
            </a:pPr>
            <a:endParaRPr sz="4000">
              <a:solidFill>
                <a:srgbClr val="434343"/>
              </a:solidFill>
              <a:latin typeface="Montserrat"/>
              <a:ea typeface="Montserrat"/>
              <a:cs typeface="Montserrat"/>
              <a:sym typeface="Montserrat"/>
            </a:endParaRPr>
          </a:p>
        </p:txBody>
      </p:sp>
      <p:pic>
        <p:nvPicPr>
          <p:cNvPr id="2586" name="Google Shape;2586;p196"/>
          <p:cNvPicPr preferRelativeResize="0"/>
          <p:nvPr/>
        </p:nvPicPr>
        <p:blipFill>
          <a:blip r:embed="rId3">
            <a:alphaModFix/>
          </a:blip>
          <a:stretch>
            <a:fillRect/>
          </a:stretch>
        </p:blipFill>
        <p:spPr>
          <a:xfrm>
            <a:off x="2076667" y="3896068"/>
            <a:ext cx="3420467" cy="1282667"/>
          </a:xfrm>
          <a:prstGeom prst="rect">
            <a:avLst/>
          </a:prstGeom>
          <a:noFill/>
          <a:ln>
            <a:noFill/>
          </a:ln>
        </p:spPr>
      </p:pic>
      <p:pic>
        <p:nvPicPr>
          <p:cNvPr id="2587" name="Google Shape;2587;p196"/>
          <p:cNvPicPr preferRelativeResize="0"/>
          <p:nvPr/>
        </p:nvPicPr>
        <p:blipFill>
          <a:blip r:embed="rId4">
            <a:alphaModFix/>
          </a:blip>
          <a:stretch>
            <a:fillRect/>
          </a:stretch>
        </p:blipFill>
        <p:spPr>
          <a:xfrm>
            <a:off x="7008930" y="3846163"/>
            <a:ext cx="2020500" cy="13824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77"/>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8" name="Google Shape;2278;p170"/>
          <p:cNvSpPr txBox="1">
            <a:spLocks noGrp="1"/>
          </p:cNvSpPr>
          <p:nvPr>
            <p:ph type="title"/>
          </p:nvPr>
        </p:nvSpPr>
        <p:spPr>
          <a:xfrm>
            <a:off x="1523984" y="1054121"/>
            <a:ext cx="9465131" cy="1184111"/>
          </a:xfrm>
          <a:prstGeom prst="rect">
            <a:avLst/>
          </a:prstGeom>
        </p:spPr>
        <p:txBody>
          <a:bodyPr spcFirstLastPara="1" vert="horz" lIns="91440" tIns="45720" rIns="91440" bIns="45720" rtlCol="0" anchor="ctr" anchorCtr="0">
            <a:normAutofit/>
          </a:bodyPr>
          <a:lstStyle/>
          <a:p>
            <a:pPr>
              <a:spcBef>
                <a:spcPct val="0"/>
              </a:spcBef>
            </a:pPr>
            <a:r>
              <a:rPr lang="en-US" kern="1200" dirty="0">
                <a:solidFill>
                  <a:schemeClr val="accent2">
                    <a:lumMod val="75000"/>
                  </a:schemeClr>
                </a:solidFill>
                <a:latin typeface="+mj-lt"/>
                <a:ea typeface="+mj-ea"/>
                <a:cs typeface="+mj-cs"/>
                <a:sym typeface="Montserrat"/>
              </a:rPr>
              <a:t>Deep Learning</a:t>
            </a:r>
          </a:p>
        </p:txBody>
      </p:sp>
      <p:sp>
        <p:nvSpPr>
          <p:cNvPr id="2279" name="Google Shape;2279;p170"/>
          <p:cNvSpPr txBox="1">
            <a:spLocks noGrp="1"/>
          </p:cNvSpPr>
          <p:nvPr>
            <p:ph type="body" idx="1"/>
          </p:nvPr>
        </p:nvSpPr>
        <p:spPr>
          <a:xfrm>
            <a:off x="1524000" y="2399099"/>
            <a:ext cx="9465564" cy="3400969"/>
          </a:xfrm>
          <a:prstGeom prst="rect">
            <a:avLst/>
          </a:prstGeom>
        </p:spPr>
        <p:txBody>
          <a:bodyPr spcFirstLastPara="1" vert="horz" lIns="91440" tIns="45720" rIns="91440" bIns="45720" rtlCol="0" anchorCtr="0">
            <a:normAutofit/>
          </a:bodyPr>
          <a:lstStyle/>
          <a:p>
            <a:pPr indent="-228600" algn="just">
              <a:spcAft>
                <a:spcPts val="600"/>
              </a:spcAft>
              <a:buClr>
                <a:srgbClr val="434343"/>
              </a:buClr>
              <a:buSzPts val="3000"/>
              <a:buFont typeface="Arial" panose="020B0604020202020204" pitchFamily="34" charset="0"/>
              <a:buChar char="•"/>
            </a:pPr>
            <a:r>
              <a:rPr lang="en-US" dirty="0">
                <a:sym typeface="Montserrat"/>
              </a:rPr>
              <a:t>Fundamentally, we want to know how the cost function results changes with respect to the weights in the network, so we can update the weights to minimize the cost function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91"/>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2" name="Google Shape;2592;p197"/>
          <p:cNvSpPr txBox="1">
            <a:spLocks noGrp="1"/>
          </p:cNvSpPr>
          <p:nvPr>
            <p:ph type="title"/>
          </p:nvPr>
        </p:nvSpPr>
        <p:spPr>
          <a:xfrm>
            <a:off x="1523984" y="1054121"/>
            <a:ext cx="9465131" cy="1184111"/>
          </a:xfrm>
          <a:prstGeom prst="rect">
            <a:avLst/>
          </a:prstGeom>
        </p:spPr>
        <p:txBody>
          <a:bodyPr spcFirstLastPara="1" vert="horz" lIns="91440" tIns="45720" rIns="91440" bIns="45720" rtlCol="0" anchor="ctr" anchorCtr="0">
            <a:normAutofit/>
          </a:bodyPr>
          <a:lstStyle/>
          <a:p>
            <a:pPr>
              <a:spcBef>
                <a:spcPct val="0"/>
              </a:spcBef>
            </a:pPr>
            <a:r>
              <a:rPr lang="en-US" kern="1200">
                <a:solidFill>
                  <a:schemeClr val="tx1"/>
                </a:solidFill>
                <a:latin typeface="+mj-lt"/>
                <a:ea typeface="+mj-ea"/>
                <a:cs typeface="+mj-cs"/>
                <a:sym typeface="Montserrat"/>
              </a:rPr>
              <a:t>Deep Learning</a:t>
            </a:r>
          </a:p>
        </p:txBody>
      </p:sp>
      <p:sp>
        <p:nvSpPr>
          <p:cNvPr id="2593" name="Google Shape;2593;p197"/>
          <p:cNvSpPr txBox="1">
            <a:spLocks noGrp="1"/>
          </p:cNvSpPr>
          <p:nvPr>
            <p:ph type="body" idx="1"/>
          </p:nvPr>
        </p:nvSpPr>
        <p:spPr>
          <a:xfrm>
            <a:off x="1524000" y="2399099"/>
            <a:ext cx="9465564" cy="3400969"/>
          </a:xfrm>
          <a:prstGeom prst="rect">
            <a:avLst/>
          </a:prstGeom>
        </p:spPr>
        <p:txBody>
          <a:bodyPr spcFirstLastPara="1" vert="horz" lIns="91440" tIns="45720" rIns="91440" bIns="45720" rtlCol="0" anchorCtr="0">
            <a:normAutofit/>
          </a:bodyPr>
          <a:lstStyle/>
          <a:p>
            <a:pPr indent="-228600">
              <a:spcAft>
                <a:spcPts val="600"/>
              </a:spcAft>
              <a:buClr>
                <a:srgbClr val="434343"/>
              </a:buClr>
              <a:buSzPts val="3000"/>
              <a:buFont typeface="Arial" panose="020B0604020202020204" pitchFamily="34" charset="0"/>
              <a:buChar char="•"/>
            </a:pPr>
            <a:r>
              <a:rPr lang="en-US" sz="2400">
                <a:sym typeface="Montserrat"/>
              </a:rPr>
              <a:t>This then allows us to adjust the weights and biases to help minimize that cost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592"/>
                                        </p:tgtEl>
                                        <p:attrNameLst>
                                          <p:attrName>style.visibility</p:attrName>
                                        </p:attrNameLst>
                                      </p:cBhvr>
                                      <p:to>
                                        <p:strVal val="visible"/>
                                      </p:to>
                                    </p:set>
                                    <p:animEffect transition="in" filter="fade">
                                      <p:cBhvr>
                                        <p:cTn id="7" dur="400"/>
                                        <p:tgtEl>
                                          <p:spTgt spid="2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5"/>
        <p:cNvGrpSpPr/>
        <p:nvPr/>
      </p:nvGrpSpPr>
      <p:grpSpPr>
        <a:xfrm>
          <a:off x="0" y="0"/>
          <a:ext cx="0" cy="0"/>
          <a:chOff x="0" y="0"/>
          <a:chExt cx="0" cy="0"/>
        </a:xfrm>
      </p:grpSpPr>
      <p:sp>
        <p:nvSpPr>
          <p:cNvPr id="2286" name="Google Shape;2286;p171"/>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287" name="Google Shape;2287;p17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Let’s begin with a very simple network, where each layer only has 1 neuron</a:t>
            </a:r>
            <a:endParaRPr sz="4000">
              <a:solidFill>
                <a:srgbClr val="434343"/>
              </a:solidFill>
              <a:latin typeface="Montserrat"/>
              <a:ea typeface="Montserrat"/>
              <a:cs typeface="Montserrat"/>
              <a:sym typeface="Montserrat"/>
            </a:endParaRPr>
          </a:p>
        </p:txBody>
      </p:sp>
      <p:sp>
        <p:nvSpPr>
          <p:cNvPr id="2290" name="Google Shape;2290;p171"/>
          <p:cNvSpPr/>
          <p:nvPr/>
        </p:nvSpPr>
        <p:spPr>
          <a:xfrm>
            <a:off x="15596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91" name="Google Shape;2291;p171"/>
          <p:cNvSpPr/>
          <p:nvPr/>
        </p:nvSpPr>
        <p:spPr>
          <a:xfrm>
            <a:off x="3620751"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92" name="Google Shape;2292;p171"/>
          <p:cNvSpPr/>
          <p:nvPr/>
        </p:nvSpPr>
        <p:spPr>
          <a:xfrm>
            <a:off x="59273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93" name="Google Shape;2293;p171"/>
          <p:cNvSpPr/>
          <p:nvPr/>
        </p:nvSpPr>
        <p:spPr>
          <a:xfrm>
            <a:off x="79694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294" name="Google Shape;2294;p171"/>
          <p:cNvCxnSpPr>
            <a:stCxn id="2290" idx="6"/>
            <a:endCxn id="2291" idx="2"/>
          </p:cNvCxnSpPr>
          <p:nvPr/>
        </p:nvCxnSpPr>
        <p:spPr>
          <a:xfrm>
            <a:off x="2277617" y="4975471"/>
            <a:ext cx="1343200" cy="0"/>
          </a:xfrm>
          <a:prstGeom prst="straightConnector1">
            <a:avLst/>
          </a:prstGeom>
          <a:noFill/>
          <a:ln w="28575" cap="flat" cmpd="sng">
            <a:solidFill>
              <a:schemeClr val="dk2"/>
            </a:solidFill>
            <a:prstDash val="solid"/>
            <a:round/>
            <a:headEnd type="none" w="med" len="med"/>
            <a:tailEnd type="none" w="med" len="med"/>
          </a:ln>
        </p:spPr>
      </p:cxnSp>
      <p:cxnSp>
        <p:nvCxnSpPr>
          <p:cNvPr id="2295" name="Google Shape;2295;p171"/>
          <p:cNvCxnSpPr>
            <a:stCxn id="2291" idx="6"/>
            <a:endCxn id="2292" idx="2"/>
          </p:cNvCxnSpPr>
          <p:nvPr/>
        </p:nvCxnSpPr>
        <p:spPr>
          <a:xfrm>
            <a:off x="4338751" y="4975471"/>
            <a:ext cx="1588400" cy="0"/>
          </a:xfrm>
          <a:prstGeom prst="straightConnector1">
            <a:avLst/>
          </a:prstGeom>
          <a:noFill/>
          <a:ln w="28575" cap="flat" cmpd="sng">
            <a:solidFill>
              <a:schemeClr val="dk2"/>
            </a:solidFill>
            <a:prstDash val="solid"/>
            <a:round/>
            <a:headEnd type="none" w="med" len="med"/>
            <a:tailEnd type="none" w="med" len="med"/>
          </a:ln>
        </p:spPr>
      </p:cxnSp>
      <p:cxnSp>
        <p:nvCxnSpPr>
          <p:cNvPr id="2296" name="Google Shape;2296;p171"/>
          <p:cNvCxnSpPr>
            <a:stCxn id="2292" idx="6"/>
            <a:endCxn id="2293" idx="2"/>
          </p:cNvCxnSpPr>
          <p:nvPr/>
        </p:nvCxnSpPr>
        <p:spPr>
          <a:xfrm>
            <a:off x="6645317" y="4975471"/>
            <a:ext cx="1324000" cy="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1" name="Google Shape;2301;p172"/>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302" name="Google Shape;2302;p17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lnSpc>
                <a:spcPct val="115000"/>
              </a:lnSpc>
              <a:buClr>
                <a:srgbClr val="434343"/>
              </a:buClr>
              <a:buSzPts val="3000"/>
              <a:buFont typeface="Montserrat"/>
              <a:buChar char="●"/>
            </a:pPr>
            <a:r>
              <a:rPr lang="en" sz="4000" dirty="0">
                <a:solidFill>
                  <a:srgbClr val="434343"/>
                </a:solidFill>
                <a:latin typeface="Montserrat"/>
                <a:ea typeface="Montserrat"/>
                <a:cs typeface="Montserrat"/>
                <a:sym typeface="Montserrat"/>
              </a:rPr>
              <a:t>Each input will receive a weight and bias</a:t>
            </a:r>
            <a:endParaRPr sz="4000" b="1" dirty="0">
              <a:solidFill>
                <a:srgbClr val="434343"/>
              </a:solidFill>
              <a:latin typeface="Montserrat"/>
              <a:ea typeface="Montserrat"/>
              <a:cs typeface="Montserrat"/>
              <a:sym typeface="Montserrat"/>
            </a:endParaRPr>
          </a:p>
        </p:txBody>
      </p:sp>
      <p:sp>
        <p:nvSpPr>
          <p:cNvPr id="2305" name="Google Shape;2305;p172"/>
          <p:cNvSpPr/>
          <p:nvPr/>
        </p:nvSpPr>
        <p:spPr>
          <a:xfrm>
            <a:off x="15596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06" name="Google Shape;2306;p172"/>
          <p:cNvSpPr/>
          <p:nvPr/>
        </p:nvSpPr>
        <p:spPr>
          <a:xfrm>
            <a:off x="3620751"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07" name="Google Shape;2307;p172"/>
          <p:cNvSpPr/>
          <p:nvPr/>
        </p:nvSpPr>
        <p:spPr>
          <a:xfrm>
            <a:off x="59273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08" name="Google Shape;2308;p172"/>
          <p:cNvSpPr/>
          <p:nvPr/>
        </p:nvSpPr>
        <p:spPr>
          <a:xfrm>
            <a:off x="79694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309" name="Google Shape;2309;p172"/>
          <p:cNvCxnSpPr>
            <a:stCxn id="2305" idx="6"/>
            <a:endCxn id="2306" idx="2"/>
          </p:cNvCxnSpPr>
          <p:nvPr/>
        </p:nvCxnSpPr>
        <p:spPr>
          <a:xfrm>
            <a:off x="2277617" y="4975471"/>
            <a:ext cx="1343200" cy="0"/>
          </a:xfrm>
          <a:prstGeom prst="straightConnector1">
            <a:avLst/>
          </a:prstGeom>
          <a:noFill/>
          <a:ln w="28575" cap="flat" cmpd="sng">
            <a:solidFill>
              <a:schemeClr val="dk2"/>
            </a:solidFill>
            <a:prstDash val="solid"/>
            <a:round/>
            <a:headEnd type="none" w="med" len="med"/>
            <a:tailEnd type="none" w="med" len="med"/>
          </a:ln>
        </p:spPr>
      </p:cxnSp>
      <p:cxnSp>
        <p:nvCxnSpPr>
          <p:cNvPr id="2310" name="Google Shape;2310;p172"/>
          <p:cNvCxnSpPr>
            <a:stCxn id="2306" idx="6"/>
            <a:endCxn id="2307" idx="2"/>
          </p:cNvCxnSpPr>
          <p:nvPr/>
        </p:nvCxnSpPr>
        <p:spPr>
          <a:xfrm>
            <a:off x="4338751" y="4975471"/>
            <a:ext cx="1588400" cy="0"/>
          </a:xfrm>
          <a:prstGeom prst="straightConnector1">
            <a:avLst/>
          </a:prstGeom>
          <a:noFill/>
          <a:ln w="28575" cap="flat" cmpd="sng">
            <a:solidFill>
              <a:schemeClr val="dk2"/>
            </a:solidFill>
            <a:prstDash val="solid"/>
            <a:round/>
            <a:headEnd type="none" w="med" len="med"/>
            <a:tailEnd type="none" w="med" len="med"/>
          </a:ln>
        </p:spPr>
      </p:cxnSp>
      <p:cxnSp>
        <p:nvCxnSpPr>
          <p:cNvPr id="2311" name="Google Shape;2311;p172"/>
          <p:cNvCxnSpPr>
            <a:stCxn id="2307" idx="6"/>
            <a:endCxn id="2308" idx="2"/>
          </p:cNvCxnSpPr>
          <p:nvPr/>
        </p:nvCxnSpPr>
        <p:spPr>
          <a:xfrm>
            <a:off x="6645317" y="4975471"/>
            <a:ext cx="1324000" cy="0"/>
          </a:xfrm>
          <a:prstGeom prst="straightConnector1">
            <a:avLst/>
          </a:prstGeom>
          <a:noFill/>
          <a:ln w="28575" cap="flat" cmpd="sng">
            <a:solidFill>
              <a:schemeClr val="dk2"/>
            </a:solidFill>
            <a:prstDash val="solid"/>
            <a:round/>
            <a:headEnd type="none" w="med" len="med"/>
            <a:tailEnd type="none" w="med" len="med"/>
          </a:ln>
        </p:spPr>
      </p:cxnSp>
      <p:sp>
        <p:nvSpPr>
          <p:cNvPr id="2312" name="Google Shape;2312;p172"/>
          <p:cNvSpPr txBox="1">
            <a:spLocks noGrp="1"/>
          </p:cNvSpPr>
          <p:nvPr>
            <p:ph type="body" idx="1"/>
          </p:nvPr>
        </p:nvSpPr>
        <p:spPr>
          <a:xfrm>
            <a:off x="2328000" y="4387167"/>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13" name="Google Shape;2313;p172"/>
          <p:cNvSpPr txBox="1">
            <a:spLocks noGrp="1"/>
          </p:cNvSpPr>
          <p:nvPr>
            <p:ph type="body" idx="1"/>
          </p:nvPr>
        </p:nvSpPr>
        <p:spPr>
          <a:xfrm>
            <a:off x="4508600" y="4387167"/>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14" name="Google Shape;2314;p172"/>
          <p:cNvSpPr txBox="1">
            <a:spLocks noGrp="1"/>
          </p:cNvSpPr>
          <p:nvPr>
            <p:ph type="body" idx="1"/>
          </p:nvPr>
        </p:nvSpPr>
        <p:spPr>
          <a:xfrm>
            <a:off x="6575833" y="4387167"/>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8"/>
        <p:cNvGrpSpPr/>
        <p:nvPr/>
      </p:nvGrpSpPr>
      <p:grpSpPr>
        <a:xfrm>
          <a:off x="0" y="0"/>
          <a:ext cx="0" cy="0"/>
          <a:chOff x="0" y="0"/>
          <a:chExt cx="0" cy="0"/>
        </a:xfrm>
      </p:grpSpPr>
      <p:sp>
        <p:nvSpPr>
          <p:cNvPr id="2319" name="Google Shape;2319;p173"/>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320" name="Google Shape;2320;p17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This means we have:</a:t>
            </a:r>
            <a:endParaRPr sz="4000">
              <a:solidFill>
                <a:srgbClr val="434343"/>
              </a:solidFill>
              <a:latin typeface="Montserrat"/>
              <a:ea typeface="Montserrat"/>
              <a:cs typeface="Montserrat"/>
              <a:sym typeface="Montserrat"/>
            </a:endParaRPr>
          </a:p>
          <a:p>
            <a:pPr lvl="1" indent="-558786">
              <a:lnSpc>
                <a:spcPct val="115000"/>
              </a:lnSpc>
              <a:spcBef>
                <a:spcPts val="0"/>
              </a:spcBef>
              <a:buClr>
                <a:srgbClr val="434343"/>
              </a:buClr>
              <a:buSzPts val="3000"/>
              <a:buFont typeface="Montserrat"/>
              <a:buChar char="○"/>
            </a:pPr>
            <a:r>
              <a:rPr lang="en" sz="4000" b="1">
                <a:solidFill>
                  <a:srgbClr val="434343"/>
                </a:solidFill>
                <a:latin typeface="Montserrat"/>
                <a:ea typeface="Montserrat"/>
                <a:cs typeface="Montserrat"/>
                <a:sym typeface="Montserrat"/>
              </a:rPr>
              <a:t>C(w1,b1,w2,b2,w3,b3)</a:t>
            </a:r>
            <a:endParaRPr sz="4000" b="1">
              <a:solidFill>
                <a:srgbClr val="434343"/>
              </a:solidFill>
              <a:latin typeface="Montserrat"/>
              <a:ea typeface="Montserrat"/>
              <a:cs typeface="Montserrat"/>
              <a:sym typeface="Montserrat"/>
            </a:endParaRPr>
          </a:p>
        </p:txBody>
      </p:sp>
      <p:sp>
        <p:nvSpPr>
          <p:cNvPr id="2323" name="Google Shape;2323;p173"/>
          <p:cNvSpPr/>
          <p:nvPr/>
        </p:nvSpPr>
        <p:spPr>
          <a:xfrm>
            <a:off x="15596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24" name="Google Shape;2324;p173"/>
          <p:cNvSpPr/>
          <p:nvPr/>
        </p:nvSpPr>
        <p:spPr>
          <a:xfrm>
            <a:off x="3620751"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25" name="Google Shape;2325;p173"/>
          <p:cNvSpPr/>
          <p:nvPr/>
        </p:nvSpPr>
        <p:spPr>
          <a:xfrm>
            <a:off x="59273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26" name="Google Shape;2326;p173"/>
          <p:cNvSpPr/>
          <p:nvPr/>
        </p:nvSpPr>
        <p:spPr>
          <a:xfrm>
            <a:off x="79694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327" name="Google Shape;2327;p173"/>
          <p:cNvCxnSpPr>
            <a:stCxn id="2323" idx="6"/>
            <a:endCxn id="2324" idx="2"/>
          </p:cNvCxnSpPr>
          <p:nvPr/>
        </p:nvCxnSpPr>
        <p:spPr>
          <a:xfrm>
            <a:off x="2277617" y="4975471"/>
            <a:ext cx="1343200" cy="0"/>
          </a:xfrm>
          <a:prstGeom prst="straightConnector1">
            <a:avLst/>
          </a:prstGeom>
          <a:noFill/>
          <a:ln w="28575" cap="flat" cmpd="sng">
            <a:solidFill>
              <a:schemeClr val="dk2"/>
            </a:solidFill>
            <a:prstDash val="solid"/>
            <a:round/>
            <a:headEnd type="none" w="med" len="med"/>
            <a:tailEnd type="none" w="med" len="med"/>
          </a:ln>
        </p:spPr>
      </p:cxnSp>
      <p:cxnSp>
        <p:nvCxnSpPr>
          <p:cNvPr id="2328" name="Google Shape;2328;p173"/>
          <p:cNvCxnSpPr>
            <a:stCxn id="2324" idx="6"/>
            <a:endCxn id="2325" idx="2"/>
          </p:cNvCxnSpPr>
          <p:nvPr/>
        </p:nvCxnSpPr>
        <p:spPr>
          <a:xfrm>
            <a:off x="4338751" y="4975471"/>
            <a:ext cx="1588400" cy="0"/>
          </a:xfrm>
          <a:prstGeom prst="straightConnector1">
            <a:avLst/>
          </a:prstGeom>
          <a:noFill/>
          <a:ln w="28575" cap="flat" cmpd="sng">
            <a:solidFill>
              <a:schemeClr val="dk2"/>
            </a:solidFill>
            <a:prstDash val="solid"/>
            <a:round/>
            <a:headEnd type="none" w="med" len="med"/>
            <a:tailEnd type="none" w="med" len="med"/>
          </a:ln>
        </p:spPr>
      </p:cxnSp>
      <p:cxnSp>
        <p:nvCxnSpPr>
          <p:cNvPr id="2329" name="Google Shape;2329;p173"/>
          <p:cNvCxnSpPr>
            <a:stCxn id="2325" idx="6"/>
            <a:endCxn id="2326" idx="2"/>
          </p:cNvCxnSpPr>
          <p:nvPr/>
        </p:nvCxnSpPr>
        <p:spPr>
          <a:xfrm>
            <a:off x="6645317" y="4975471"/>
            <a:ext cx="1324000" cy="0"/>
          </a:xfrm>
          <a:prstGeom prst="straightConnector1">
            <a:avLst/>
          </a:prstGeom>
          <a:noFill/>
          <a:ln w="28575" cap="flat" cmpd="sng">
            <a:solidFill>
              <a:schemeClr val="dk2"/>
            </a:solidFill>
            <a:prstDash val="solid"/>
            <a:round/>
            <a:headEnd type="none" w="med" len="med"/>
            <a:tailEnd type="none" w="med" len="med"/>
          </a:ln>
        </p:spPr>
      </p:cxnSp>
      <p:sp>
        <p:nvSpPr>
          <p:cNvPr id="2330" name="Google Shape;2330;p173"/>
          <p:cNvSpPr txBox="1">
            <a:spLocks noGrp="1"/>
          </p:cNvSpPr>
          <p:nvPr>
            <p:ph type="body" idx="1"/>
          </p:nvPr>
        </p:nvSpPr>
        <p:spPr>
          <a:xfrm>
            <a:off x="2328000" y="4387167"/>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31" name="Google Shape;2331;p173"/>
          <p:cNvSpPr txBox="1">
            <a:spLocks noGrp="1"/>
          </p:cNvSpPr>
          <p:nvPr>
            <p:ph type="body" idx="1"/>
          </p:nvPr>
        </p:nvSpPr>
        <p:spPr>
          <a:xfrm>
            <a:off x="4508600" y="4387167"/>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32" name="Google Shape;2332;p173"/>
          <p:cNvSpPr txBox="1">
            <a:spLocks noGrp="1"/>
          </p:cNvSpPr>
          <p:nvPr>
            <p:ph type="body" idx="1"/>
          </p:nvPr>
        </p:nvSpPr>
        <p:spPr>
          <a:xfrm>
            <a:off x="6575833" y="4387167"/>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6"/>
        <p:cNvGrpSpPr/>
        <p:nvPr/>
      </p:nvGrpSpPr>
      <p:grpSpPr>
        <a:xfrm>
          <a:off x="0" y="0"/>
          <a:ext cx="0" cy="0"/>
          <a:chOff x="0" y="0"/>
          <a:chExt cx="0" cy="0"/>
        </a:xfrm>
      </p:grpSpPr>
      <p:sp>
        <p:nvSpPr>
          <p:cNvPr id="2337" name="Google Shape;2337;p174"/>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338" name="Google Shape;2338;p17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We’ve already seen how this process propagates forward.</a:t>
            </a:r>
            <a:endParaRPr sz="4000">
              <a:solidFill>
                <a:srgbClr val="434343"/>
              </a:solidFill>
              <a:latin typeface="Montserrat"/>
              <a:ea typeface="Montserrat"/>
              <a:cs typeface="Montserrat"/>
              <a:sym typeface="Montserrat"/>
            </a:endParaRPr>
          </a:p>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Let’s start at the end to see the backpropagation.</a:t>
            </a:r>
            <a:endParaRPr sz="4000">
              <a:solidFill>
                <a:srgbClr val="434343"/>
              </a:solidFill>
              <a:latin typeface="Montserrat"/>
              <a:ea typeface="Montserrat"/>
              <a:cs typeface="Montserrat"/>
              <a:sym typeface="Montserrat"/>
            </a:endParaRPr>
          </a:p>
        </p:txBody>
      </p:sp>
      <p:sp>
        <p:nvSpPr>
          <p:cNvPr id="2341" name="Google Shape;2341;p174"/>
          <p:cNvSpPr/>
          <p:nvPr/>
        </p:nvSpPr>
        <p:spPr>
          <a:xfrm>
            <a:off x="15596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42" name="Google Shape;2342;p174"/>
          <p:cNvSpPr/>
          <p:nvPr/>
        </p:nvSpPr>
        <p:spPr>
          <a:xfrm>
            <a:off x="3620751"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43" name="Google Shape;2343;p174"/>
          <p:cNvSpPr/>
          <p:nvPr/>
        </p:nvSpPr>
        <p:spPr>
          <a:xfrm>
            <a:off x="59273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44" name="Google Shape;2344;p174"/>
          <p:cNvSpPr/>
          <p:nvPr/>
        </p:nvSpPr>
        <p:spPr>
          <a:xfrm>
            <a:off x="79694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345" name="Google Shape;2345;p174"/>
          <p:cNvCxnSpPr>
            <a:stCxn id="2341" idx="6"/>
            <a:endCxn id="2342" idx="2"/>
          </p:cNvCxnSpPr>
          <p:nvPr/>
        </p:nvCxnSpPr>
        <p:spPr>
          <a:xfrm>
            <a:off x="2277617" y="4975471"/>
            <a:ext cx="1343200" cy="0"/>
          </a:xfrm>
          <a:prstGeom prst="straightConnector1">
            <a:avLst/>
          </a:prstGeom>
          <a:noFill/>
          <a:ln w="28575" cap="flat" cmpd="sng">
            <a:solidFill>
              <a:schemeClr val="dk2"/>
            </a:solidFill>
            <a:prstDash val="solid"/>
            <a:round/>
            <a:headEnd type="none" w="med" len="med"/>
            <a:tailEnd type="none" w="med" len="med"/>
          </a:ln>
        </p:spPr>
      </p:cxnSp>
      <p:cxnSp>
        <p:nvCxnSpPr>
          <p:cNvPr id="2346" name="Google Shape;2346;p174"/>
          <p:cNvCxnSpPr>
            <a:stCxn id="2342" idx="6"/>
            <a:endCxn id="2343" idx="2"/>
          </p:cNvCxnSpPr>
          <p:nvPr/>
        </p:nvCxnSpPr>
        <p:spPr>
          <a:xfrm>
            <a:off x="4338751" y="4975471"/>
            <a:ext cx="1588400" cy="0"/>
          </a:xfrm>
          <a:prstGeom prst="straightConnector1">
            <a:avLst/>
          </a:prstGeom>
          <a:noFill/>
          <a:ln w="28575" cap="flat" cmpd="sng">
            <a:solidFill>
              <a:schemeClr val="dk2"/>
            </a:solidFill>
            <a:prstDash val="solid"/>
            <a:round/>
            <a:headEnd type="none" w="med" len="med"/>
            <a:tailEnd type="none" w="med" len="med"/>
          </a:ln>
        </p:spPr>
      </p:cxnSp>
      <p:cxnSp>
        <p:nvCxnSpPr>
          <p:cNvPr id="2347" name="Google Shape;2347;p174"/>
          <p:cNvCxnSpPr>
            <a:stCxn id="2343" idx="6"/>
            <a:endCxn id="2344" idx="2"/>
          </p:cNvCxnSpPr>
          <p:nvPr/>
        </p:nvCxnSpPr>
        <p:spPr>
          <a:xfrm>
            <a:off x="6645317" y="4975471"/>
            <a:ext cx="1324000" cy="0"/>
          </a:xfrm>
          <a:prstGeom prst="straightConnector1">
            <a:avLst/>
          </a:prstGeom>
          <a:noFill/>
          <a:ln w="28575" cap="flat" cmpd="sng">
            <a:solidFill>
              <a:schemeClr val="dk2"/>
            </a:solidFill>
            <a:prstDash val="solid"/>
            <a:round/>
            <a:headEnd type="none" w="med" len="med"/>
            <a:tailEnd type="none" w="med" len="med"/>
          </a:ln>
        </p:spPr>
      </p:cxnSp>
      <p:sp>
        <p:nvSpPr>
          <p:cNvPr id="2348" name="Google Shape;2348;p174"/>
          <p:cNvSpPr txBox="1">
            <a:spLocks noGrp="1"/>
          </p:cNvSpPr>
          <p:nvPr>
            <p:ph type="body" idx="1"/>
          </p:nvPr>
        </p:nvSpPr>
        <p:spPr>
          <a:xfrm>
            <a:off x="2328000" y="4387167"/>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49" name="Google Shape;2349;p174"/>
          <p:cNvSpPr txBox="1">
            <a:spLocks noGrp="1"/>
          </p:cNvSpPr>
          <p:nvPr>
            <p:ph type="body" idx="1"/>
          </p:nvPr>
        </p:nvSpPr>
        <p:spPr>
          <a:xfrm>
            <a:off x="4508600" y="4387167"/>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50" name="Google Shape;2350;p174"/>
          <p:cNvSpPr txBox="1">
            <a:spLocks noGrp="1"/>
          </p:cNvSpPr>
          <p:nvPr>
            <p:ph type="body" idx="1"/>
          </p:nvPr>
        </p:nvSpPr>
        <p:spPr>
          <a:xfrm>
            <a:off x="6575833" y="4387167"/>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4"/>
        <p:cNvGrpSpPr/>
        <p:nvPr/>
      </p:nvGrpSpPr>
      <p:grpSpPr>
        <a:xfrm>
          <a:off x="0" y="0"/>
          <a:ext cx="0" cy="0"/>
          <a:chOff x="0" y="0"/>
          <a:chExt cx="0" cy="0"/>
        </a:xfrm>
      </p:grpSpPr>
      <p:sp>
        <p:nvSpPr>
          <p:cNvPr id="2355" name="Google Shape;2355;p175"/>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356" name="Google Shape;2356;p17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buClr>
                <a:srgbClr val="434343"/>
              </a:buClr>
              <a:buSzPts val="3000"/>
              <a:buFont typeface="Montserrat"/>
              <a:buChar char="●"/>
            </a:pPr>
            <a:r>
              <a:rPr lang="en" sz="4000">
                <a:solidFill>
                  <a:srgbClr val="434343"/>
                </a:solidFill>
                <a:latin typeface="Montserrat"/>
                <a:ea typeface="Montserrat"/>
                <a:cs typeface="Montserrat"/>
                <a:sym typeface="Montserrat"/>
              </a:rPr>
              <a:t>Let’s say we have </a:t>
            </a:r>
            <a:r>
              <a:rPr lang="en" sz="4000" b="1">
                <a:solidFill>
                  <a:srgbClr val="434343"/>
                </a:solidFill>
                <a:latin typeface="Montserrat"/>
                <a:ea typeface="Montserrat"/>
                <a:cs typeface="Montserrat"/>
                <a:sym typeface="Montserrat"/>
              </a:rPr>
              <a:t>L</a:t>
            </a:r>
            <a:r>
              <a:rPr lang="en" sz="4000">
                <a:solidFill>
                  <a:srgbClr val="434343"/>
                </a:solidFill>
                <a:latin typeface="Montserrat"/>
                <a:ea typeface="Montserrat"/>
                <a:cs typeface="Montserrat"/>
                <a:sym typeface="Montserrat"/>
              </a:rPr>
              <a:t> layers, then our notation becomes:</a:t>
            </a:r>
            <a:endParaRPr sz="4000">
              <a:solidFill>
                <a:srgbClr val="434343"/>
              </a:solidFill>
              <a:latin typeface="Montserrat"/>
              <a:ea typeface="Montserrat"/>
              <a:cs typeface="Montserrat"/>
              <a:sym typeface="Montserrat"/>
            </a:endParaRPr>
          </a:p>
        </p:txBody>
      </p:sp>
      <p:sp>
        <p:nvSpPr>
          <p:cNvPr id="2359" name="Google Shape;2359;p175"/>
          <p:cNvSpPr/>
          <p:nvPr/>
        </p:nvSpPr>
        <p:spPr>
          <a:xfrm>
            <a:off x="15596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60" name="Google Shape;2360;p175"/>
          <p:cNvSpPr/>
          <p:nvPr/>
        </p:nvSpPr>
        <p:spPr>
          <a:xfrm>
            <a:off x="3620751"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61" name="Google Shape;2361;p175"/>
          <p:cNvSpPr/>
          <p:nvPr/>
        </p:nvSpPr>
        <p:spPr>
          <a:xfrm>
            <a:off x="59273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62" name="Google Shape;2362;p175"/>
          <p:cNvSpPr/>
          <p:nvPr/>
        </p:nvSpPr>
        <p:spPr>
          <a:xfrm>
            <a:off x="79694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363" name="Google Shape;2363;p175"/>
          <p:cNvCxnSpPr>
            <a:stCxn id="2359" idx="6"/>
            <a:endCxn id="2360" idx="2"/>
          </p:cNvCxnSpPr>
          <p:nvPr/>
        </p:nvCxnSpPr>
        <p:spPr>
          <a:xfrm>
            <a:off x="2277617" y="4975471"/>
            <a:ext cx="1343200" cy="0"/>
          </a:xfrm>
          <a:prstGeom prst="straightConnector1">
            <a:avLst/>
          </a:prstGeom>
          <a:noFill/>
          <a:ln w="28575" cap="flat" cmpd="sng">
            <a:solidFill>
              <a:schemeClr val="dk2"/>
            </a:solidFill>
            <a:prstDash val="solid"/>
            <a:round/>
            <a:headEnd type="none" w="med" len="med"/>
            <a:tailEnd type="none" w="med" len="med"/>
          </a:ln>
        </p:spPr>
      </p:cxnSp>
      <p:cxnSp>
        <p:nvCxnSpPr>
          <p:cNvPr id="2364" name="Google Shape;2364;p175"/>
          <p:cNvCxnSpPr>
            <a:stCxn id="2360" idx="6"/>
            <a:endCxn id="2361" idx="2"/>
          </p:cNvCxnSpPr>
          <p:nvPr/>
        </p:nvCxnSpPr>
        <p:spPr>
          <a:xfrm>
            <a:off x="4338751" y="4975471"/>
            <a:ext cx="1588400" cy="0"/>
          </a:xfrm>
          <a:prstGeom prst="straightConnector1">
            <a:avLst/>
          </a:prstGeom>
          <a:noFill/>
          <a:ln w="28575" cap="flat" cmpd="sng">
            <a:solidFill>
              <a:schemeClr val="dk2"/>
            </a:solidFill>
            <a:prstDash val="solid"/>
            <a:round/>
            <a:headEnd type="none" w="med" len="med"/>
            <a:tailEnd type="none" w="med" len="med"/>
          </a:ln>
        </p:spPr>
      </p:cxnSp>
      <p:cxnSp>
        <p:nvCxnSpPr>
          <p:cNvPr id="2365" name="Google Shape;2365;p175"/>
          <p:cNvCxnSpPr>
            <a:stCxn id="2361" idx="6"/>
            <a:endCxn id="2362" idx="2"/>
          </p:cNvCxnSpPr>
          <p:nvPr/>
        </p:nvCxnSpPr>
        <p:spPr>
          <a:xfrm>
            <a:off x="6645317" y="4975471"/>
            <a:ext cx="1324000" cy="0"/>
          </a:xfrm>
          <a:prstGeom prst="straightConnector1">
            <a:avLst/>
          </a:prstGeom>
          <a:noFill/>
          <a:ln w="28575" cap="flat" cmpd="sng">
            <a:solidFill>
              <a:schemeClr val="dk2"/>
            </a:solidFill>
            <a:prstDash val="solid"/>
            <a:round/>
            <a:headEnd type="none" w="med" len="med"/>
            <a:tailEnd type="none" w="med" len="med"/>
          </a:ln>
        </p:spPr>
      </p:cxnSp>
      <p:sp>
        <p:nvSpPr>
          <p:cNvPr id="2366" name="Google Shape;2366;p175"/>
          <p:cNvSpPr txBox="1">
            <a:spLocks noGrp="1"/>
          </p:cNvSpPr>
          <p:nvPr>
            <p:ph type="body" idx="1"/>
          </p:nvPr>
        </p:nvSpPr>
        <p:spPr>
          <a:xfrm>
            <a:off x="8233900" y="5256233"/>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67" name="Google Shape;2367;p175"/>
          <p:cNvSpPr txBox="1">
            <a:spLocks noGrp="1"/>
          </p:cNvSpPr>
          <p:nvPr>
            <p:ph type="body" idx="1"/>
          </p:nvPr>
        </p:nvSpPr>
        <p:spPr>
          <a:xfrm>
            <a:off x="6056633" y="5289400"/>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368" name="Google Shape;2368;p175"/>
          <p:cNvSpPr txBox="1">
            <a:spLocks noGrp="1"/>
          </p:cNvSpPr>
          <p:nvPr>
            <p:ph type="body" idx="1"/>
          </p:nvPr>
        </p:nvSpPr>
        <p:spPr>
          <a:xfrm>
            <a:off x="3684167" y="5289400"/>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369" name="Google Shape;2369;p175"/>
          <p:cNvSpPr txBox="1">
            <a:spLocks noGrp="1"/>
          </p:cNvSpPr>
          <p:nvPr>
            <p:ph type="body" idx="1"/>
          </p:nvPr>
        </p:nvSpPr>
        <p:spPr>
          <a:xfrm>
            <a:off x="1664333" y="5209200"/>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3"/>
        <p:cNvGrpSpPr/>
        <p:nvPr/>
      </p:nvGrpSpPr>
      <p:grpSpPr>
        <a:xfrm>
          <a:off x="0" y="0"/>
          <a:ext cx="0" cy="0"/>
          <a:chOff x="0" y="0"/>
          <a:chExt cx="0" cy="0"/>
        </a:xfrm>
      </p:grpSpPr>
      <p:sp>
        <p:nvSpPr>
          <p:cNvPr id="2374" name="Google Shape;2374;p176"/>
          <p:cNvSpPr txBox="1">
            <a:spLocks noGrp="1"/>
          </p:cNvSpPr>
          <p:nvPr>
            <p:ph type="title"/>
          </p:nvPr>
        </p:nvSpPr>
        <p:spPr>
          <a:xfrm>
            <a:off x="1389900" y="394384"/>
            <a:ext cx="10386400" cy="763600"/>
          </a:xfrm>
          <a:prstGeom prst="rect">
            <a:avLst/>
          </a:prstGeom>
        </p:spPr>
        <p:txBody>
          <a:bodyPr spcFirstLastPara="1" vert="horz" wrap="square" lIns="121900" tIns="121900" rIns="121900" bIns="121900" rtlCol="0" anchor="t" anchorCtr="0">
            <a:noAutofit/>
          </a:bodyPr>
          <a:lstStyle/>
          <a:p>
            <a:r>
              <a:rPr lang="en" dirty="0">
                <a:solidFill>
                  <a:schemeClr val="accent2">
                    <a:lumMod val="75000"/>
                  </a:schemeClr>
                </a:solidFill>
                <a:latin typeface="Montserrat"/>
                <a:ea typeface="Montserrat"/>
                <a:cs typeface="Montserrat"/>
                <a:sym typeface="Montserrat"/>
              </a:rPr>
              <a:t>Deep Learning</a:t>
            </a:r>
            <a:endParaRPr dirty="0">
              <a:solidFill>
                <a:schemeClr val="accent2">
                  <a:lumMod val="75000"/>
                </a:schemeClr>
              </a:solidFill>
              <a:latin typeface="Montserrat"/>
              <a:ea typeface="Montserrat"/>
              <a:cs typeface="Montserrat"/>
              <a:sym typeface="Montserrat"/>
            </a:endParaRPr>
          </a:p>
        </p:txBody>
      </p:sp>
      <p:sp>
        <p:nvSpPr>
          <p:cNvPr id="2375" name="Google Shape;2375;p17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Focusing on these last two layers, let’s define </a:t>
            </a:r>
            <a:r>
              <a:rPr lang="en" sz="4000" b="1">
                <a:solidFill>
                  <a:srgbClr val="434343"/>
                </a:solidFill>
                <a:latin typeface="Montserrat"/>
                <a:ea typeface="Montserrat"/>
                <a:cs typeface="Montserrat"/>
                <a:sym typeface="Montserrat"/>
              </a:rPr>
              <a:t>z=wx+b</a:t>
            </a:r>
            <a:endParaRPr sz="4000" b="1">
              <a:solidFill>
                <a:srgbClr val="434343"/>
              </a:solidFill>
              <a:latin typeface="Montserrat"/>
              <a:ea typeface="Montserrat"/>
              <a:cs typeface="Montserrat"/>
              <a:sym typeface="Montserrat"/>
            </a:endParaRPr>
          </a:p>
          <a:p>
            <a:pPr indent="-558786">
              <a:lnSpc>
                <a:spcPct val="115000"/>
              </a:lnSpc>
              <a:buClr>
                <a:srgbClr val="434343"/>
              </a:buClr>
              <a:buSzPts val="3000"/>
              <a:buFont typeface="Montserrat"/>
              <a:buChar char="●"/>
            </a:pPr>
            <a:r>
              <a:rPr lang="en" sz="4000">
                <a:solidFill>
                  <a:srgbClr val="434343"/>
                </a:solidFill>
                <a:latin typeface="Montserrat"/>
                <a:ea typeface="Montserrat"/>
                <a:cs typeface="Montserrat"/>
                <a:sym typeface="Montserrat"/>
              </a:rPr>
              <a:t>Then applying an activation function we’ll state: </a:t>
            </a:r>
            <a:r>
              <a:rPr lang="en" sz="4000" b="1">
                <a:solidFill>
                  <a:srgbClr val="434343"/>
                </a:solidFill>
                <a:latin typeface="Montserrat"/>
                <a:ea typeface="Montserrat"/>
                <a:cs typeface="Montserrat"/>
                <a:sym typeface="Montserrat"/>
              </a:rPr>
              <a:t>a = σ(z)</a:t>
            </a:r>
            <a:endParaRPr sz="4000" b="1">
              <a:solidFill>
                <a:srgbClr val="434343"/>
              </a:solidFill>
              <a:latin typeface="Montserrat"/>
              <a:ea typeface="Montserrat"/>
              <a:cs typeface="Montserrat"/>
              <a:sym typeface="Montserrat"/>
            </a:endParaRPr>
          </a:p>
        </p:txBody>
      </p:sp>
      <p:sp>
        <p:nvSpPr>
          <p:cNvPr id="2378" name="Google Shape;2378;p176"/>
          <p:cNvSpPr/>
          <p:nvPr/>
        </p:nvSpPr>
        <p:spPr>
          <a:xfrm>
            <a:off x="59273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79" name="Google Shape;2379;p176"/>
          <p:cNvSpPr/>
          <p:nvPr/>
        </p:nvSpPr>
        <p:spPr>
          <a:xfrm>
            <a:off x="7969417" y="4616471"/>
            <a:ext cx="718000" cy="718000"/>
          </a:xfrm>
          <a:prstGeom prst="ellipse">
            <a:avLst/>
          </a:prstGeom>
          <a:solidFill>
            <a:srgbClr val="CFE2F3"/>
          </a:solidFill>
          <a:ln w="2857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380" name="Google Shape;2380;p176"/>
          <p:cNvCxnSpPr>
            <a:stCxn id="2378" idx="6"/>
            <a:endCxn id="2379" idx="2"/>
          </p:cNvCxnSpPr>
          <p:nvPr/>
        </p:nvCxnSpPr>
        <p:spPr>
          <a:xfrm>
            <a:off x="6645317" y="4975471"/>
            <a:ext cx="1324000" cy="0"/>
          </a:xfrm>
          <a:prstGeom prst="straightConnector1">
            <a:avLst/>
          </a:prstGeom>
          <a:noFill/>
          <a:ln w="28575" cap="flat" cmpd="sng">
            <a:solidFill>
              <a:schemeClr val="dk2"/>
            </a:solidFill>
            <a:prstDash val="solid"/>
            <a:round/>
            <a:headEnd type="none" w="med" len="med"/>
            <a:tailEnd type="none" w="med" len="med"/>
          </a:ln>
        </p:spPr>
      </p:cxnSp>
      <p:cxnSp>
        <p:nvCxnSpPr>
          <p:cNvPr id="2381" name="Google Shape;2381;p176"/>
          <p:cNvCxnSpPr/>
          <p:nvPr/>
        </p:nvCxnSpPr>
        <p:spPr>
          <a:xfrm>
            <a:off x="4543617" y="4975471"/>
            <a:ext cx="1324000" cy="0"/>
          </a:xfrm>
          <a:prstGeom prst="straightConnector1">
            <a:avLst/>
          </a:prstGeom>
          <a:noFill/>
          <a:ln w="28575" cap="flat" cmpd="sng">
            <a:solidFill>
              <a:schemeClr val="dk2"/>
            </a:solidFill>
            <a:prstDash val="dot"/>
            <a:round/>
            <a:headEnd type="none" w="med" len="med"/>
            <a:tailEnd type="none" w="med" len="med"/>
          </a:ln>
        </p:spPr>
      </p:cxnSp>
      <p:sp>
        <p:nvSpPr>
          <p:cNvPr id="2382" name="Google Shape;2382;p176"/>
          <p:cNvSpPr txBox="1">
            <a:spLocks noGrp="1"/>
          </p:cNvSpPr>
          <p:nvPr>
            <p:ph type="body" idx="1"/>
          </p:nvPr>
        </p:nvSpPr>
        <p:spPr>
          <a:xfrm>
            <a:off x="8233900" y="5256233"/>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83" name="Google Shape;2383;p176"/>
          <p:cNvSpPr txBox="1">
            <a:spLocks noGrp="1"/>
          </p:cNvSpPr>
          <p:nvPr>
            <p:ph type="body" idx="1"/>
          </p:nvPr>
        </p:nvSpPr>
        <p:spPr>
          <a:xfrm>
            <a:off x="6056633" y="5289400"/>
            <a:ext cx="1770400" cy="718000"/>
          </a:xfrm>
          <a:prstGeom prst="rect">
            <a:avLst/>
          </a:prstGeom>
        </p:spPr>
        <p:txBody>
          <a:bodyPr spcFirstLastPara="1" vert="horz" wrap="square" lIns="121900" tIns="121900" rIns="121900" bIns="121900" rtlCol="0" anchor="t" anchorCtr="0">
            <a:noAutofit/>
          </a:bodyPr>
          <a:lstStyle/>
          <a:p>
            <a:pPr marL="0" indent="0">
              <a:lnSpc>
                <a:spcPct val="100000"/>
              </a:lnSpc>
              <a:spcAft>
                <a:spcPts val="2133"/>
              </a:spcAft>
              <a:buNone/>
            </a:pPr>
            <a:r>
              <a:rPr lang="en" b="1">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887</Words>
  <Application>Microsoft Office PowerPoint</Application>
  <PresentationFormat>Widescreen</PresentationFormat>
  <Paragraphs>121</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Montserrat</vt:lpstr>
      <vt:lpstr>Office Theme</vt:lpstr>
      <vt:lpstr>Backpropagation</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lpstr>Deep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Backpropagation</dc:title>
  <dc:creator>. Sukhchandan</dc:creator>
  <cp:lastModifiedBy>. Sukhchandan</cp:lastModifiedBy>
  <cp:revision>9</cp:revision>
  <dcterms:created xsi:type="dcterms:W3CDTF">2021-10-12T00:30:42Z</dcterms:created>
  <dcterms:modified xsi:type="dcterms:W3CDTF">2021-10-12T00:38:17Z</dcterms:modified>
</cp:coreProperties>
</file>