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9" r:id="rId3"/>
    <p:sldId id="270" r:id="rId4"/>
    <p:sldId id="271" r:id="rId5"/>
    <p:sldId id="289" r:id="rId6"/>
    <p:sldId id="290" r:id="rId7"/>
    <p:sldId id="309" r:id="rId8"/>
    <p:sldId id="291" r:id="rId9"/>
    <p:sldId id="292" r:id="rId10"/>
    <p:sldId id="310" r:id="rId11"/>
    <p:sldId id="293" r:id="rId12"/>
    <p:sldId id="312" r:id="rId13"/>
    <p:sldId id="313" r:id="rId14"/>
    <p:sldId id="272" r:id="rId15"/>
    <p:sldId id="303" r:id="rId16"/>
    <p:sldId id="273" r:id="rId17"/>
    <p:sldId id="274" r:id="rId18"/>
    <p:sldId id="314" r:id="rId19"/>
    <p:sldId id="315" r:id="rId20"/>
    <p:sldId id="316" r:id="rId21"/>
    <p:sldId id="317" r:id="rId22"/>
    <p:sldId id="318" r:id="rId23"/>
    <p:sldId id="275" r:id="rId24"/>
    <p:sldId id="319" r:id="rId25"/>
    <p:sldId id="287" r:id="rId26"/>
    <p:sldId id="305" r:id="rId27"/>
    <p:sldId id="276" r:id="rId28"/>
    <p:sldId id="302" r:id="rId29"/>
    <p:sldId id="306" r:id="rId30"/>
    <p:sldId id="277" r:id="rId31"/>
    <p:sldId id="278" r:id="rId32"/>
    <p:sldId id="320" r:id="rId33"/>
    <p:sldId id="279" r:id="rId34"/>
    <p:sldId id="280" r:id="rId35"/>
    <p:sldId id="307" r:id="rId36"/>
    <p:sldId id="281" r:id="rId37"/>
    <p:sldId id="282" r:id="rId38"/>
    <p:sldId id="308" r:id="rId39"/>
    <p:sldId id="283" r:id="rId40"/>
    <p:sldId id="284" r:id="rId41"/>
    <p:sldId id="285" r:id="rId42"/>
    <p:sldId id="294" r:id="rId43"/>
    <p:sldId id="295" r:id="rId44"/>
    <p:sldId id="297" r:id="rId45"/>
    <p:sldId id="298" r:id="rId46"/>
    <p:sldId id="296" r:id="rId47"/>
    <p:sldId id="299" r:id="rId48"/>
    <p:sldId id="300" r:id="rId49"/>
    <p:sldId id="301" r:id="rId50"/>
    <p:sldId id="28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7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8E28E-33E3-4674-B3E9-D1F4347C42C2}" type="doc">
      <dgm:prSet loTypeId="urn:microsoft.com/office/officeart/2005/8/layout/hierarchy1" loCatId="hierarchy" qsTypeId="urn:microsoft.com/office/officeart/2005/8/quickstyle/3d2" qsCatId="3D" csTypeId="urn:microsoft.com/office/officeart/2005/8/colors/accent2_1" csCatId="accent2" phldr="1"/>
      <dgm:spPr/>
      <dgm:t>
        <a:bodyPr/>
        <a:lstStyle/>
        <a:p>
          <a:endParaRPr lang="en-US"/>
        </a:p>
      </dgm:t>
    </dgm:pt>
    <dgm:pt modelId="{9EE90888-2F5E-4127-8C1E-4E9D88D58480}">
      <dgm:prSet/>
      <dgm:spPr>
        <a:solidFill>
          <a:srgbClr val="92D050">
            <a:alpha val="90000"/>
          </a:srgbClr>
        </a:solidFill>
      </dgm:spPr>
      <dgm:t>
        <a:bodyPr/>
        <a:lstStyle/>
        <a:p>
          <a:r>
            <a:rPr lang="en-US" b="0" i="0" dirty="0"/>
            <a:t>Data cleaning</a:t>
          </a:r>
          <a:endParaRPr lang="en-US" dirty="0"/>
        </a:p>
      </dgm:t>
    </dgm:pt>
    <dgm:pt modelId="{E8AF31DC-C14B-44E7-9410-70C1F3AD120E}" type="parTrans" cxnId="{C3C5EB71-DD02-4722-AF12-36F34B292D72}">
      <dgm:prSet/>
      <dgm:spPr/>
      <dgm:t>
        <a:bodyPr/>
        <a:lstStyle/>
        <a:p>
          <a:endParaRPr lang="en-US"/>
        </a:p>
      </dgm:t>
    </dgm:pt>
    <dgm:pt modelId="{8D4A2497-9227-4DED-A3C1-66D0B750BAA3}" type="sibTrans" cxnId="{C3C5EB71-DD02-4722-AF12-36F34B292D72}">
      <dgm:prSet/>
      <dgm:spPr/>
      <dgm:t>
        <a:bodyPr/>
        <a:lstStyle/>
        <a:p>
          <a:endParaRPr lang="en-US"/>
        </a:p>
      </dgm:t>
    </dgm:pt>
    <dgm:pt modelId="{B6E66000-CBAB-4199-9F6D-F61EE47963DF}">
      <dgm:prSet/>
      <dgm:spPr/>
      <dgm:t>
        <a:bodyPr/>
        <a:lstStyle/>
        <a:p>
          <a:r>
            <a:rPr lang="en-US" b="0" i="0"/>
            <a:t>Data integration</a:t>
          </a:r>
          <a:endParaRPr lang="en-US"/>
        </a:p>
      </dgm:t>
    </dgm:pt>
    <dgm:pt modelId="{EDAD4788-7983-4D41-A99F-B1CD0DB2AE5E}" type="parTrans" cxnId="{AA4A8A16-132E-40DD-9631-7360847E83B2}">
      <dgm:prSet/>
      <dgm:spPr/>
      <dgm:t>
        <a:bodyPr/>
        <a:lstStyle/>
        <a:p>
          <a:endParaRPr lang="en-US"/>
        </a:p>
      </dgm:t>
    </dgm:pt>
    <dgm:pt modelId="{9DBAB2B8-E86E-4EEA-A732-7110053575BB}" type="sibTrans" cxnId="{AA4A8A16-132E-40DD-9631-7360847E83B2}">
      <dgm:prSet/>
      <dgm:spPr/>
      <dgm:t>
        <a:bodyPr/>
        <a:lstStyle/>
        <a:p>
          <a:endParaRPr lang="en-US"/>
        </a:p>
      </dgm:t>
    </dgm:pt>
    <dgm:pt modelId="{5DE7B975-F208-4CD1-A0E1-C5DAF2E80F40}">
      <dgm:prSet/>
      <dgm:spPr/>
      <dgm:t>
        <a:bodyPr/>
        <a:lstStyle/>
        <a:p>
          <a:r>
            <a:rPr lang="en-US" b="0" i="0"/>
            <a:t>Data reduction</a:t>
          </a:r>
          <a:endParaRPr lang="en-US"/>
        </a:p>
      </dgm:t>
    </dgm:pt>
    <dgm:pt modelId="{65EB2F42-CD2F-4D59-9337-D4A16854677D}" type="parTrans" cxnId="{0AB29CBC-246B-41F6-A966-247EF75C2BA3}">
      <dgm:prSet/>
      <dgm:spPr/>
      <dgm:t>
        <a:bodyPr/>
        <a:lstStyle/>
        <a:p>
          <a:endParaRPr lang="en-US"/>
        </a:p>
      </dgm:t>
    </dgm:pt>
    <dgm:pt modelId="{864D3B74-E4A9-42D6-9337-86A496E96CC6}" type="sibTrans" cxnId="{0AB29CBC-246B-41F6-A966-247EF75C2BA3}">
      <dgm:prSet/>
      <dgm:spPr/>
      <dgm:t>
        <a:bodyPr/>
        <a:lstStyle/>
        <a:p>
          <a:endParaRPr lang="en-US"/>
        </a:p>
      </dgm:t>
    </dgm:pt>
    <dgm:pt modelId="{DED87C31-3E4A-435D-AB59-FB1D473C688F}">
      <dgm:prSet/>
      <dgm:spPr/>
      <dgm:t>
        <a:bodyPr/>
        <a:lstStyle/>
        <a:p>
          <a:r>
            <a:rPr lang="en-US" b="0" i="0"/>
            <a:t>Data transformation</a:t>
          </a:r>
          <a:endParaRPr lang="en-US"/>
        </a:p>
      </dgm:t>
    </dgm:pt>
    <dgm:pt modelId="{38CC0DDA-D207-4A1F-B810-FA0975807A77}" type="parTrans" cxnId="{B5E7577D-EA08-476F-9E44-1D1DC08BCDA3}">
      <dgm:prSet/>
      <dgm:spPr/>
      <dgm:t>
        <a:bodyPr/>
        <a:lstStyle/>
        <a:p>
          <a:endParaRPr lang="en-US"/>
        </a:p>
      </dgm:t>
    </dgm:pt>
    <dgm:pt modelId="{2D6D4766-9A38-4E0C-BD13-DBBB83F6418E}" type="sibTrans" cxnId="{B5E7577D-EA08-476F-9E44-1D1DC08BCDA3}">
      <dgm:prSet/>
      <dgm:spPr/>
      <dgm:t>
        <a:bodyPr/>
        <a:lstStyle/>
        <a:p>
          <a:endParaRPr lang="en-US"/>
        </a:p>
      </dgm:t>
    </dgm:pt>
    <dgm:pt modelId="{B64F7F3B-E87C-4B92-B3E0-D187169DEBCB}" type="pres">
      <dgm:prSet presAssocID="{8C68E28E-33E3-4674-B3E9-D1F4347C42C2}" presName="hierChild1" presStyleCnt="0">
        <dgm:presLayoutVars>
          <dgm:chPref val="1"/>
          <dgm:dir/>
          <dgm:animOne val="branch"/>
          <dgm:animLvl val="lvl"/>
          <dgm:resizeHandles/>
        </dgm:presLayoutVars>
      </dgm:prSet>
      <dgm:spPr/>
    </dgm:pt>
    <dgm:pt modelId="{FEE9CF6E-A587-46AC-9DBF-A46A21CB86A2}" type="pres">
      <dgm:prSet presAssocID="{9EE90888-2F5E-4127-8C1E-4E9D88D58480}" presName="hierRoot1" presStyleCnt="0"/>
      <dgm:spPr/>
    </dgm:pt>
    <dgm:pt modelId="{1459EC88-35D5-4860-A031-2900C74BC46A}" type="pres">
      <dgm:prSet presAssocID="{9EE90888-2F5E-4127-8C1E-4E9D88D58480}" presName="composite" presStyleCnt="0"/>
      <dgm:spPr/>
    </dgm:pt>
    <dgm:pt modelId="{E677FF0B-9AF7-41C5-BC6A-EA734391B3C0}" type="pres">
      <dgm:prSet presAssocID="{9EE90888-2F5E-4127-8C1E-4E9D88D58480}" presName="background" presStyleLbl="node0" presStyleIdx="0" presStyleCnt="4"/>
      <dgm:spPr/>
    </dgm:pt>
    <dgm:pt modelId="{51BFD3BB-D5E8-4CC9-BCAE-1A6E56C1DD88}" type="pres">
      <dgm:prSet presAssocID="{9EE90888-2F5E-4127-8C1E-4E9D88D58480}" presName="text" presStyleLbl="fgAcc0" presStyleIdx="0" presStyleCnt="4">
        <dgm:presLayoutVars>
          <dgm:chPref val="3"/>
        </dgm:presLayoutVars>
      </dgm:prSet>
      <dgm:spPr/>
    </dgm:pt>
    <dgm:pt modelId="{BF509904-C051-4171-B7B4-D77A86E46A04}" type="pres">
      <dgm:prSet presAssocID="{9EE90888-2F5E-4127-8C1E-4E9D88D58480}" presName="hierChild2" presStyleCnt="0"/>
      <dgm:spPr/>
    </dgm:pt>
    <dgm:pt modelId="{3545E95E-76D9-4B35-AA90-1025486E37AA}" type="pres">
      <dgm:prSet presAssocID="{B6E66000-CBAB-4199-9F6D-F61EE47963DF}" presName="hierRoot1" presStyleCnt="0"/>
      <dgm:spPr/>
    </dgm:pt>
    <dgm:pt modelId="{782DCBE7-BF7D-4016-930C-29BA52F1E4B4}" type="pres">
      <dgm:prSet presAssocID="{B6E66000-CBAB-4199-9F6D-F61EE47963DF}" presName="composite" presStyleCnt="0"/>
      <dgm:spPr/>
    </dgm:pt>
    <dgm:pt modelId="{96F75ED6-2EB7-4A3E-84C4-120A9E1EED02}" type="pres">
      <dgm:prSet presAssocID="{B6E66000-CBAB-4199-9F6D-F61EE47963DF}" presName="background" presStyleLbl="node0" presStyleIdx="1" presStyleCnt="4"/>
      <dgm:spPr/>
    </dgm:pt>
    <dgm:pt modelId="{4100C9B7-6471-4C3E-AA50-E8316EF50FF6}" type="pres">
      <dgm:prSet presAssocID="{B6E66000-CBAB-4199-9F6D-F61EE47963DF}" presName="text" presStyleLbl="fgAcc0" presStyleIdx="1" presStyleCnt="4">
        <dgm:presLayoutVars>
          <dgm:chPref val="3"/>
        </dgm:presLayoutVars>
      </dgm:prSet>
      <dgm:spPr/>
    </dgm:pt>
    <dgm:pt modelId="{35C0009A-DAAC-4748-AFD0-4AEA09217A21}" type="pres">
      <dgm:prSet presAssocID="{B6E66000-CBAB-4199-9F6D-F61EE47963DF}" presName="hierChild2" presStyleCnt="0"/>
      <dgm:spPr/>
    </dgm:pt>
    <dgm:pt modelId="{93D98147-5963-4D97-9A62-A987267B6391}" type="pres">
      <dgm:prSet presAssocID="{5DE7B975-F208-4CD1-A0E1-C5DAF2E80F40}" presName="hierRoot1" presStyleCnt="0"/>
      <dgm:spPr/>
    </dgm:pt>
    <dgm:pt modelId="{1F5EE05A-3702-4702-95AE-49107716E49A}" type="pres">
      <dgm:prSet presAssocID="{5DE7B975-F208-4CD1-A0E1-C5DAF2E80F40}" presName="composite" presStyleCnt="0"/>
      <dgm:spPr/>
    </dgm:pt>
    <dgm:pt modelId="{272EF0EE-229D-4248-94AF-FF44EAC7907F}" type="pres">
      <dgm:prSet presAssocID="{5DE7B975-F208-4CD1-A0E1-C5DAF2E80F40}" presName="background" presStyleLbl="node0" presStyleIdx="2" presStyleCnt="4"/>
      <dgm:spPr/>
    </dgm:pt>
    <dgm:pt modelId="{F582379D-C09C-48E2-9258-9949EF3163B6}" type="pres">
      <dgm:prSet presAssocID="{5DE7B975-F208-4CD1-A0E1-C5DAF2E80F40}" presName="text" presStyleLbl="fgAcc0" presStyleIdx="2" presStyleCnt="4">
        <dgm:presLayoutVars>
          <dgm:chPref val="3"/>
        </dgm:presLayoutVars>
      </dgm:prSet>
      <dgm:spPr/>
    </dgm:pt>
    <dgm:pt modelId="{59B37933-3F16-4BB4-BFE2-B959B8D511FA}" type="pres">
      <dgm:prSet presAssocID="{5DE7B975-F208-4CD1-A0E1-C5DAF2E80F40}" presName="hierChild2" presStyleCnt="0"/>
      <dgm:spPr/>
    </dgm:pt>
    <dgm:pt modelId="{CBEEEFA2-5107-4AC8-BD86-D423F5992DBE}" type="pres">
      <dgm:prSet presAssocID="{DED87C31-3E4A-435D-AB59-FB1D473C688F}" presName="hierRoot1" presStyleCnt="0"/>
      <dgm:spPr/>
    </dgm:pt>
    <dgm:pt modelId="{09834159-6609-490D-95D8-79C4BBDAFD66}" type="pres">
      <dgm:prSet presAssocID="{DED87C31-3E4A-435D-AB59-FB1D473C688F}" presName="composite" presStyleCnt="0"/>
      <dgm:spPr/>
    </dgm:pt>
    <dgm:pt modelId="{A5D34404-259E-42DF-B9E4-294051DB50CA}" type="pres">
      <dgm:prSet presAssocID="{DED87C31-3E4A-435D-AB59-FB1D473C688F}" presName="background" presStyleLbl="node0" presStyleIdx="3" presStyleCnt="4"/>
      <dgm:spPr/>
    </dgm:pt>
    <dgm:pt modelId="{10B595E8-5395-484B-9811-315857EC0745}" type="pres">
      <dgm:prSet presAssocID="{DED87C31-3E4A-435D-AB59-FB1D473C688F}" presName="text" presStyleLbl="fgAcc0" presStyleIdx="3" presStyleCnt="4">
        <dgm:presLayoutVars>
          <dgm:chPref val="3"/>
        </dgm:presLayoutVars>
      </dgm:prSet>
      <dgm:spPr/>
    </dgm:pt>
    <dgm:pt modelId="{87397D8D-7BB5-4907-A3D5-A9C0DE1B1643}" type="pres">
      <dgm:prSet presAssocID="{DED87C31-3E4A-435D-AB59-FB1D473C688F}" presName="hierChild2" presStyleCnt="0"/>
      <dgm:spPr/>
    </dgm:pt>
  </dgm:ptLst>
  <dgm:cxnLst>
    <dgm:cxn modelId="{AA4A8A16-132E-40DD-9631-7360847E83B2}" srcId="{8C68E28E-33E3-4674-B3E9-D1F4347C42C2}" destId="{B6E66000-CBAB-4199-9F6D-F61EE47963DF}" srcOrd="1" destOrd="0" parTransId="{EDAD4788-7983-4D41-A99F-B1CD0DB2AE5E}" sibTransId="{9DBAB2B8-E86E-4EEA-A732-7110053575BB}"/>
    <dgm:cxn modelId="{4CE41947-57B8-42BA-83A2-AD449329C388}" type="presOf" srcId="{9EE90888-2F5E-4127-8C1E-4E9D88D58480}" destId="{51BFD3BB-D5E8-4CC9-BCAE-1A6E56C1DD88}" srcOrd="0" destOrd="0" presId="urn:microsoft.com/office/officeart/2005/8/layout/hierarchy1"/>
    <dgm:cxn modelId="{C3C5EB71-DD02-4722-AF12-36F34B292D72}" srcId="{8C68E28E-33E3-4674-B3E9-D1F4347C42C2}" destId="{9EE90888-2F5E-4127-8C1E-4E9D88D58480}" srcOrd="0" destOrd="0" parTransId="{E8AF31DC-C14B-44E7-9410-70C1F3AD120E}" sibTransId="{8D4A2497-9227-4DED-A3C1-66D0B750BAA3}"/>
    <dgm:cxn modelId="{7615F97B-3077-4A5C-BBF6-E8BC75485BC4}" type="presOf" srcId="{DED87C31-3E4A-435D-AB59-FB1D473C688F}" destId="{10B595E8-5395-484B-9811-315857EC0745}" srcOrd="0" destOrd="0" presId="urn:microsoft.com/office/officeart/2005/8/layout/hierarchy1"/>
    <dgm:cxn modelId="{B5E7577D-EA08-476F-9E44-1D1DC08BCDA3}" srcId="{8C68E28E-33E3-4674-B3E9-D1F4347C42C2}" destId="{DED87C31-3E4A-435D-AB59-FB1D473C688F}" srcOrd="3" destOrd="0" parTransId="{38CC0DDA-D207-4A1F-B810-FA0975807A77}" sibTransId="{2D6D4766-9A38-4E0C-BD13-DBBB83F6418E}"/>
    <dgm:cxn modelId="{A361E9B5-443D-4203-9287-42183661F1F0}" type="presOf" srcId="{8C68E28E-33E3-4674-B3E9-D1F4347C42C2}" destId="{B64F7F3B-E87C-4B92-B3E0-D187169DEBCB}" srcOrd="0" destOrd="0" presId="urn:microsoft.com/office/officeart/2005/8/layout/hierarchy1"/>
    <dgm:cxn modelId="{A42E70BB-9868-4ACD-B0B7-267DD2663DEC}" type="presOf" srcId="{B6E66000-CBAB-4199-9F6D-F61EE47963DF}" destId="{4100C9B7-6471-4C3E-AA50-E8316EF50FF6}" srcOrd="0" destOrd="0" presId="urn:microsoft.com/office/officeart/2005/8/layout/hierarchy1"/>
    <dgm:cxn modelId="{0AB29CBC-246B-41F6-A966-247EF75C2BA3}" srcId="{8C68E28E-33E3-4674-B3E9-D1F4347C42C2}" destId="{5DE7B975-F208-4CD1-A0E1-C5DAF2E80F40}" srcOrd="2" destOrd="0" parTransId="{65EB2F42-CD2F-4D59-9337-D4A16854677D}" sibTransId="{864D3B74-E4A9-42D6-9337-86A496E96CC6}"/>
    <dgm:cxn modelId="{E67789EA-F734-4E04-A100-74FFCEC1ED7D}" type="presOf" srcId="{5DE7B975-F208-4CD1-A0E1-C5DAF2E80F40}" destId="{F582379D-C09C-48E2-9258-9949EF3163B6}" srcOrd="0" destOrd="0" presId="urn:microsoft.com/office/officeart/2005/8/layout/hierarchy1"/>
    <dgm:cxn modelId="{B09876AC-2D3E-496E-BB57-E728A084E90F}" type="presParOf" srcId="{B64F7F3B-E87C-4B92-B3E0-D187169DEBCB}" destId="{FEE9CF6E-A587-46AC-9DBF-A46A21CB86A2}" srcOrd="0" destOrd="0" presId="urn:microsoft.com/office/officeart/2005/8/layout/hierarchy1"/>
    <dgm:cxn modelId="{530FC59B-6914-4A98-B0C9-7704143A36E1}" type="presParOf" srcId="{FEE9CF6E-A587-46AC-9DBF-A46A21CB86A2}" destId="{1459EC88-35D5-4860-A031-2900C74BC46A}" srcOrd="0" destOrd="0" presId="urn:microsoft.com/office/officeart/2005/8/layout/hierarchy1"/>
    <dgm:cxn modelId="{833BC04D-B56C-45D3-9F95-43F1154CC674}" type="presParOf" srcId="{1459EC88-35D5-4860-A031-2900C74BC46A}" destId="{E677FF0B-9AF7-41C5-BC6A-EA734391B3C0}" srcOrd="0" destOrd="0" presId="urn:microsoft.com/office/officeart/2005/8/layout/hierarchy1"/>
    <dgm:cxn modelId="{24F3526F-2E79-4A9C-95C2-99BC9F93B9DD}" type="presParOf" srcId="{1459EC88-35D5-4860-A031-2900C74BC46A}" destId="{51BFD3BB-D5E8-4CC9-BCAE-1A6E56C1DD88}" srcOrd="1" destOrd="0" presId="urn:microsoft.com/office/officeart/2005/8/layout/hierarchy1"/>
    <dgm:cxn modelId="{D84C16A2-4B5B-4F00-8FE3-7C6D5D45B051}" type="presParOf" srcId="{FEE9CF6E-A587-46AC-9DBF-A46A21CB86A2}" destId="{BF509904-C051-4171-B7B4-D77A86E46A04}" srcOrd="1" destOrd="0" presId="urn:microsoft.com/office/officeart/2005/8/layout/hierarchy1"/>
    <dgm:cxn modelId="{EF340B92-9DF4-4994-B492-FADE8797E31A}" type="presParOf" srcId="{B64F7F3B-E87C-4B92-B3E0-D187169DEBCB}" destId="{3545E95E-76D9-4B35-AA90-1025486E37AA}" srcOrd="1" destOrd="0" presId="urn:microsoft.com/office/officeart/2005/8/layout/hierarchy1"/>
    <dgm:cxn modelId="{F1DB89DE-541D-4AAF-84DE-FA6BD6ADAA71}" type="presParOf" srcId="{3545E95E-76D9-4B35-AA90-1025486E37AA}" destId="{782DCBE7-BF7D-4016-930C-29BA52F1E4B4}" srcOrd="0" destOrd="0" presId="urn:microsoft.com/office/officeart/2005/8/layout/hierarchy1"/>
    <dgm:cxn modelId="{8D2F4C05-B6D3-43DE-B425-E2CC95AA0691}" type="presParOf" srcId="{782DCBE7-BF7D-4016-930C-29BA52F1E4B4}" destId="{96F75ED6-2EB7-4A3E-84C4-120A9E1EED02}" srcOrd="0" destOrd="0" presId="urn:microsoft.com/office/officeart/2005/8/layout/hierarchy1"/>
    <dgm:cxn modelId="{06260D8F-1F96-454D-9687-B9B38507DE93}" type="presParOf" srcId="{782DCBE7-BF7D-4016-930C-29BA52F1E4B4}" destId="{4100C9B7-6471-4C3E-AA50-E8316EF50FF6}" srcOrd="1" destOrd="0" presId="urn:microsoft.com/office/officeart/2005/8/layout/hierarchy1"/>
    <dgm:cxn modelId="{AA33AA99-E3F8-4F34-BCED-FAB83AFE82C0}" type="presParOf" srcId="{3545E95E-76D9-4B35-AA90-1025486E37AA}" destId="{35C0009A-DAAC-4748-AFD0-4AEA09217A21}" srcOrd="1" destOrd="0" presId="urn:microsoft.com/office/officeart/2005/8/layout/hierarchy1"/>
    <dgm:cxn modelId="{0278699C-4002-4E1D-9E80-D79F739EB059}" type="presParOf" srcId="{B64F7F3B-E87C-4B92-B3E0-D187169DEBCB}" destId="{93D98147-5963-4D97-9A62-A987267B6391}" srcOrd="2" destOrd="0" presId="urn:microsoft.com/office/officeart/2005/8/layout/hierarchy1"/>
    <dgm:cxn modelId="{7979E40F-DF95-458E-AFA2-AD3DD0C17B55}" type="presParOf" srcId="{93D98147-5963-4D97-9A62-A987267B6391}" destId="{1F5EE05A-3702-4702-95AE-49107716E49A}" srcOrd="0" destOrd="0" presId="urn:microsoft.com/office/officeart/2005/8/layout/hierarchy1"/>
    <dgm:cxn modelId="{BBD24BDD-182B-4489-BEC2-08C188E12990}" type="presParOf" srcId="{1F5EE05A-3702-4702-95AE-49107716E49A}" destId="{272EF0EE-229D-4248-94AF-FF44EAC7907F}" srcOrd="0" destOrd="0" presId="urn:microsoft.com/office/officeart/2005/8/layout/hierarchy1"/>
    <dgm:cxn modelId="{5B422678-6446-4977-8BE9-BE92C1665C66}" type="presParOf" srcId="{1F5EE05A-3702-4702-95AE-49107716E49A}" destId="{F582379D-C09C-48E2-9258-9949EF3163B6}" srcOrd="1" destOrd="0" presId="urn:microsoft.com/office/officeart/2005/8/layout/hierarchy1"/>
    <dgm:cxn modelId="{1FE7B4A2-16A9-41E3-883E-A8C92D303C9A}" type="presParOf" srcId="{93D98147-5963-4D97-9A62-A987267B6391}" destId="{59B37933-3F16-4BB4-BFE2-B959B8D511FA}" srcOrd="1" destOrd="0" presId="urn:microsoft.com/office/officeart/2005/8/layout/hierarchy1"/>
    <dgm:cxn modelId="{7A804630-B859-4291-B4E7-A84B423C1129}" type="presParOf" srcId="{B64F7F3B-E87C-4B92-B3E0-D187169DEBCB}" destId="{CBEEEFA2-5107-4AC8-BD86-D423F5992DBE}" srcOrd="3" destOrd="0" presId="urn:microsoft.com/office/officeart/2005/8/layout/hierarchy1"/>
    <dgm:cxn modelId="{579F4924-25AD-4327-B46D-EE463BFA8632}" type="presParOf" srcId="{CBEEEFA2-5107-4AC8-BD86-D423F5992DBE}" destId="{09834159-6609-490D-95D8-79C4BBDAFD66}" srcOrd="0" destOrd="0" presId="urn:microsoft.com/office/officeart/2005/8/layout/hierarchy1"/>
    <dgm:cxn modelId="{0D09A26D-9D3B-47DA-B9F1-E2C21683B299}" type="presParOf" srcId="{09834159-6609-490D-95D8-79C4BBDAFD66}" destId="{A5D34404-259E-42DF-B9E4-294051DB50CA}" srcOrd="0" destOrd="0" presId="urn:microsoft.com/office/officeart/2005/8/layout/hierarchy1"/>
    <dgm:cxn modelId="{B92E6510-A32E-47E6-BB50-F478F15CC1C0}" type="presParOf" srcId="{09834159-6609-490D-95D8-79C4BBDAFD66}" destId="{10B595E8-5395-484B-9811-315857EC0745}" srcOrd="1" destOrd="0" presId="urn:microsoft.com/office/officeart/2005/8/layout/hierarchy1"/>
    <dgm:cxn modelId="{E436980C-EAF4-4B72-9192-6292762A34E5}" type="presParOf" srcId="{CBEEEFA2-5107-4AC8-BD86-D423F5992DBE}" destId="{87397D8D-7BB5-4907-A3D5-A9C0DE1B16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68E28E-33E3-4674-B3E9-D1F4347C42C2}" type="doc">
      <dgm:prSet loTypeId="urn:microsoft.com/office/officeart/2005/8/layout/hierarchy1" loCatId="hierarchy" qsTypeId="urn:microsoft.com/office/officeart/2005/8/quickstyle/3d2" qsCatId="3D" csTypeId="urn:microsoft.com/office/officeart/2005/8/colors/accent2_1" csCatId="accent2" phldr="1"/>
      <dgm:spPr/>
      <dgm:t>
        <a:bodyPr/>
        <a:lstStyle/>
        <a:p>
          <a:endParaRPr lang="en-US"/>
        </a:p>
      </dgm:t>
    </dgm:pt>
    <dgm:pt modelId="{9EE90888-2F5E-4127-8C1E-4E9D88D58480}">
      <dgm:prSet/>
      <dgm:spPr/>
      <dgm:t>
        <a:bodyPr/>
        <a:lstStyle/>
        <a:p>
          <a:r>
            <a:rPr lang="en-US" b="0" i="0" dirty="0"/>
            <a:t>Data cleaning</a:t>
          </a:r>
          <a:endParaRPr lang="en-US" dirty="0"/>
        </a:p>
      </dgm:t>
    </dgm:pt>
    <dgm:pt modelId="{E8AF31DC-C14B-44E7-9410-70C1F3AD120E}" type="parTrans" cxnId="{C3C5EB71-DD02-4722-AF12-36F34B292D72}">
      <dgm:prSet/>
      <dgm:spPr/>
      <dgm:t>
        <a:bodyPr/>
        <a:lstStyle/>
        <a:p>
          <a:endParaRPr lang="en-US"/>
        </a:p>
      </dgm:t>
    </dgm:pt>
    <dgm:pt modelId="{8D4A2497-9227-4DED-A3C1-66D0B750BAA3}" type="sibTrans" cxnId="{C3C5EB71-DD02-4722-AF12-36F34B292D72}">
      <dgm:prSet/>
      <dgm:spPr/>
      <dgm:t>
        <a:bodyPr/>
        <a:lstStyle/>
        <a:p>
          <a:endParaRPr lang="en-US"/>
        </a:p>
      </dgm:t>
    </dgm:pt>
    <dgm:pt modelId="{B6E66000-CBAB-4199-9F6D-F61EE47963DF}">
      <dgm:prSet/>
      <dgm:spPr>
        <a:solidFill>
          <a:srgbClr val="00B0F0">
            <a:alpha val="90000"/>
          </a:srgbClr>
        </a:solidFill>
      </dgm:spPr>
      <dgm:t>
        <a:bodyPr/>
        <a:lstStyle/>
        <a:p>
          <a:r>
            <a:rPr lang="en-US" b="0" i="0"/>
            <a:t>Data integration</a:t>
          </a:r>
          <a:endParaRPr lang="en-US"/>
        </a:p>
      </dgm:t>
    </dgm:pt>
    <dgm:pt modelId="{EDAD4788-7983-4D41-A99F-B1CD0DB2AE5E}" type="parTrans" cxnId="{AA4A8A16-132E-40DD-9631-7360847E83B2}">
      <dgm:prSet/>
      <dgm:spPr/>
      <dgm:t>
        <a:bodyPr/>
        <a:lstStyle/>
        <a:p>
          <a:endParaRPr lang="en-US"/>
        </a:p>
      </dgm:t>
    </dgm:pt>
    <dgm:pt modelId="{9DBAB2B8-E86E-4EEA-A732-7110053575BB}" type="sibTrans" cxnId="{AA4A8A16-132E-40DD-9631-7360847E83B2}">
      <dgm:prSet/>
      <dgm:spPr/>
      <dgm:t>
        <a:bodyPr/>
        <a:lstStyle/>
        <a:p>
          <a:endParaRPr lang="en-US"/>
        </a:p>
      </dgm:t>
    </dgm:pt>
    <dgm:pt modelId="{5DE7B975-F208-4CD1-A0E1-C5DAF2E80F40}">
      <dgm:prSet/>
      <dgm:spPr/>
      <dgm:t>
        <a:bodyPr/>
        <a:lstStyle/>
        <a:p>
          <a:r>
            <a:rPr lang="en-US" b="0" i="0"/>
            <a:t>Data reduction</a:t>
          </a:r>
          <a:endParaRPr lang="en-US"/>
        </a:p>
      </dgm:t>
    </dgm:pt>
    <dgm:pt modelId="{65EB2F42-CD2F-4D59-9337-D4A16854677D}" type="parTrans" cxnId="{0AB29CBC-246B-41F6-A966-247EF75C2BA3}">
      <dgm:prSet/>
      <dgm:spPr/>
      <dgm:t>
        <a:bodyPr/>
        <a:lstStyle/>
        <a:p>
          <a:endParaRPr lang="en-US"/>
        </a:p>
      </dgm:t>
    </dgm:pt>
    <dgm:pt modelId="{864D3B74-E4A9-42D6-9337-86A496E96CC6}" type="sibTrans" cxnId="{0AB29CBC-246B-41F6-A966-247EF75C2BA3}">
      <dgm:prSet/>
      <dgm:spPr/>
      <dgm:t>
        <a:bodyPr/>
        <a:lstStyle/>
        <a:p>
          <a:endParaRPr lang="en-US"/>
        </a:p>
      </dgm:t>
    </dgm:pt>
    <dgm:pt modelId="{DED87C31-3E4A-435D-AB59-FB1D473C688F}">
      <dgm:prSet/>
      <dgm:spPr/>
      <dgm:t>
        <a:bodyPr/>
        <a:lstStyle/>
        <a:p>
          <a:r>
            <a:rPr lang="en-US" b="0" i="0"/>
            <a:t>Data transformation</a:t>
          </a:r>
          <a:endParaRPr lang="en-US"/>
        </a:p>
      </dgm:t>
    </dgm:pt>
    <dgm:pt modelId="{38CC0DDA-D207-4A1F-B810-FA0975807A77}" type="parTrans" cxnId="{B5E7577D-EA08-476F-9E44-1D1DC08BCDA3}">
      <dgm:prSet/>
      <dgm:spPr/>
      <dgm:t>
        <a:bodyPr/>
        <a:lstStyle/>
        <a:p>
          <a:endParaRPr lang="en-US"/>
        </a:p>
      </dgm:t>
    </dgm:pt>
    <dgm:pt modelId="{2D6D4766-9A38-4E0C-BD13-DBBB83F6418E}" type="sibTrans" cxnId="{B5E7577D-EA08-476F-9E44-1D1DC08BCDA3}">
      <dgm:prSet/>
      <dgm:spPr/>
      <dgm:t>
        <a:bodyPr/>
        <a:lstStyle/>
        <a:p>
          <a:endParaRPr lang="en-US"/>
        </a:p>
      </dgm:t>
    </dgm:pt>
    <dgm:pt modelId="{B64F7F3B-E87C-4B92-B3E0-D187169DEBCB}" type="pres">
      <dgm:prSet presAssocID="{8C68E28E-33E3-4674-B3E9-D1F4347C42C2}" presName="hierChild1" presStyleCnt="0">
        <dgm:presLayoutVars>
          <dgm:chPref val="1"/>
          <dgm:dir/>
          <dgm:animOne val="branch"/>
          <dgm:animLvl val="lvl"/>
          <dgm:resizeHandles/>
        </dgm:presLayoutVars>
      </dgm:prSet>
      <dgm:spPr/>
    </dgm:pt>
    <dgm:pt modelId="{FEE9CF6E-A587-46AC-9DBF-A46A21CB86A2}" type="pres">
      <dgm:prSet presAssocID="{9EE90888-2F5E-4127-8C1E-4E9D88D58480}" presName="hierRoot1" presStyleCnt="0"/>
      <dgm:spPr/>
    </dgm:pt>
    <dgm:pt modelId="{1459EC88-35D5-4860-A031-2900C74BC46A}" type="pres">
      <dgm:prSet presAssocID="{9EE90888-2F5E-4127-8C1E-4E9D88D58480}" presName="composite" presStyleCnt="0"/>
      <dgm:spPr/>
    </dgm:pt>
    <dgm:pt modelId="{E677FF0B-9AF7-41C5-BC6A-EA734391B3C0}" type="pres">
      <dgm:prSet presAssocID="{9EE90888-2F5E-4127-8C1E-4E9D88D58480}" presName="background" presStyleLbl="node0" presStyleIdx="0" presStyleCnt="4"/>
      <dgm:spPr/>
    </dgm:pt>
    <dgm:pt modelId="{51BFD3BB-D5E8-4CC9-BCAE-1A6E56C1DD88}" type="pres">
      <dgm:prSet presAssocID="{9EE90888-2F5E-4127-8C1E-4E9D88D58480}" presName="text" presStyleLbl="fgAcc0" presStyleIdx="0" presStyleCnt="4">
        <dgm:presLayoutVars>
          <dgm:chPref val="3"/>
        </dgm:presLayoutVars>
      </dgm:prSet>
      <dgm:spPr/>
    </dgm:pt>
    <dgm:pt modelId="{BF509904-C051-4171-B7B4-D77A86E46A04}" type="pres">
      <dgm:prSet presAssocID="{9EE90888-2F5E-4127-8C1E-4E9D88D58480}" presName="hierChild2" presStyleCnt="0"/>
      <dgm:spPr/>
    </dgm:pt>
    <dgm:pt modelId="{3545E95E-76D9-4B35-AA90-1025486E37AA}" type="pres">
      <dgm:prSet presAssocID="{B6E66000-CBAB-4199-9F6D-F61EE47963DF}" presName="hierRoot1" presStyleCnt="0"/>
      <dgm:spPr/>
    </dgm:pt>
    <dgm:pt modelId="{782DCBE7-BF7D-4016-930C-29BA52F1E4B4}" type="pres">
      <dgm:prSet presAssocID="{B6E66000-CBAB-4199-9F6D-F61EE47963DF}" presName="composite" presStyleCnt="0"/>
      <dgm:spPr/>
    </dgm:pt>
    <dgm:pt modelId="{96F75ED6-2EB7-4A3E-84C4-120A9E1EED02}" type="pres">
      <dgm:prSet presAssocID="{B6E66000-CBAB-4199-9F6D-F61EE47963DF}" presName="background" presStyleLbl="node0" presStyleIdx="1" presStyleCnt="4"/>
      <dgm:spPr/>
    </dgm:pt>
    <dgm:pt modelId="{4100C9B7-6471-4C3E-AA50-E8316EF50FF6}" type="pres">
      <dgm:prSet presAssocID="{B6E66000-CBAB-4199-9F6D-F61EE47963DF}" presName="text" presStyleLbl="fgAcc0" presStyleIdx="1" presStyleCnt="4">
        <dgm:presLayoutVars>
          <dgm:chPref val="3"/>
        </dgm:presLayoutVars>
      </dgm:prSet>
      <dgm:spPr/>
    </dgm:pt>
    <dgm:pt modelId="{35C0009A-DAAC-4748-AFD0-4AEA09217A21}" type="pres">
      <dgm:prSet presAssocID="{B6E66000-CBAB-4199-9F6D-F61EE47963DF}" presName="hierChild2" presStyleCnt="0"/>
      <dgm:spPr/>
    </dgm:pt>
    <dgm:pt modelId="{93D98147-5963-4D97-9A62-A987267B6391}" type="pres">
      <dgm:prSet presAssocID="{5DE7B975-F208-4CD1-A0E1-C5DAF2E80F40}" presName="hierRoot1" presStyleCnt="0"/>
      <dgm:spPr/>
    </dgm:pt>
    <dgm:pt modelId="{1F5EE05A-3702-4702-95AE-49107716E49A}" type="pres">
      <dgm:prSet presAssocID="{5DE7B975-F208-4CD1-A0E1-C5DAF2E80F40}" presName="composite" presStyleCnt="0"/>
      <dgm:spPr/>
    </dgm:pt>
    <dgm:pt modelId="{272EF0EE-229D-4248-94AF-FF44EAC7907F}" type="pres">
      <dgm:prSet presAssocID="{5DE7B975-F208-4CD1-A0E1-C5DAF2E80F40}" presName="background" presStyleLbl="node0" presStyleIdx="2" presStyleCnt="4"/>
      <dgm:spPr/>
    </dgm:pt>
    <dgm:pt modelId="{F582379D-C09C-48E2-9258-9949EF3163B6}" type="pres">
      <dgm:prSet presAssocID="{5DE7B975-F208-4CD1-A0E1-C5DAF2E80F40}" presName="text" presStyleLbl="fgAcc0" presStyleIdx="2" presStyleCnt="4">
        <dgm:presLayoutVars>
          <dgm:chPref val="3"/>
        </dgm:presLayoutVars>
      </dgm:prSet>
      <dgm:spPr/>
    </dgm:pt>
    <dgm:pt modelId="{59B37933-3F16-4BB4-BFE2-B959B8D511FA}" type="pres">
      <dgm:prSet presAssocID="{5DE7B975-F208-4CD1-A0E1-C5DAF2E80F40}" presName="hierChild2" presStyleCnt="0"/>
      <dgm:spPr/>
    </dgm:pt>
    <dgm:pt modelId="{CBEEEFA2-5107-4AC8-BD86-D423F5992DBE}" type="pres">
      <dgm:prSet presAssocID="{DED87C31-3E4A-435D-AB59-FB1D473C688F}" presName="hierRoot1" presStyleCnt="0"/>
      <dgm:spPr/>
    </dgm:pt>
    <dgm:pt modelId="{09834159-6609-490D-95D8-79C4BBDAFD66}" type="pres">
      <dgm:prSet presAssocID="{DED87C31-3E4A-435D-AB59-FB1D473C688F}" presName="composite" presStyleCnt="0"/>
      <dgm:spPr/>
    </dgm:pt>
    <dgm:pt modelId="{A5D34404-259E-42DF-B9E4-294051DB50CA}" type="pres">
      <dgm:prSet presAssocID="{DED87C31-3E4A-435D-AB59-FB1D473C688F}" presName="background" presStyleLbl="node0" presStyleIdx="3" presStyleCnt="4"/>
      <dgm:spPr/>
    </dgm:pt>
    <dgm:pt modelId="{10B595E8-5395-484B-9811-315857EC0745}" type="pres">
      <dgm:prSet presAssocID="{DED87C31-3E4A-435D-AB59-FB1D473C688F}" presName="text" presStyleLbl="fgAcc0" presStyleIdx="3" presStyleCnt="4">
        <dgm:presLayoutVars>
          <dgm:chPref val="3"/>
        </dgm:presLayoutVars>
      </dgm:prSet>
      <dgm:spPr/>
    </dgm:pt>
    <dgm:pt modelId="{87397D8D-7BB5-4907-A3D5-A9C0DE1B1643}" type="pres">
      <dgm:prSet presAssocID="{DED87C31-3E4A-435D-AB59-FB1D473C688F}" presName="hierChild2" presStyleCnt="0"/>
      <dgm:spPr/>
    </dgm:pt>
  </dgm:ptLst>
  <dgm:cxnLst>
    <dgm:cxn modelId="{AA4A8A16-132E-40DD-9631-7360847E83B2}" srcId="{8C68E28E-33E3-4674-B3E9-D1F4347C42C2}" destId="{B6E66000-CBAB-4199-9F6D-F61EE47963DF}" srcOrd="1" destOrd="0" parTransId="{EDAD4788-7983-4D41-A99F-B1CD0DB2AE5E}" sibTransId="{9DBAB2B8-E86E-4EEA-A732-7110053575BB}"/>
    <dgm:cxn modelId="{4CE41947-57B8-42BA-83A2-AD449329C388}" type="presOf" srcId="{9EE90888-2F5E-4127-8C1E-4E9D88D58480}" destId="{51BFD3BB-D5E8-4CC9-BCAE-1A6E56C1DD88}" srcOrd="0" destOrd="0" presId="urn:microsoft.com/office/officeart/2005/8/layout/hierarchy1"/>
    <dgm:cxn modelId="{C3C5EB71-DD02-4722-AF12-36F34B292D72}" srcId="{8C68E28E-33E3-4674-B3E9-D1F4347C42C2}" destId="{9EE90888-2F5E-4127-8C1E-4E9D88D58480}" srcOrd="0" destOrd="0" parTransId="{E8AF31DC-C14B-44E7-9410-70C1F3AD120E}" sibTransId="{8D4A2497-9227-4DED-A3C1-66D0B750BAA3}"/>
    <dgm:cxn modelId="{7615F97B-3077-4A5C-BBF6-E8BC75485BC4}" type="presOf" srcId="{DED87C31-3E4A-435D-AB59-FB1D473C688F}" destId="{10B595E8-5395-484B-9811-315857EC0745}" srcOrd="0" destOrd="0" presId="urn:microsoft.com/office/officeart/2005/8/layout/hierarchy1"/>
    <dgm:cxn modelId="{B5E7577D-EA08-476F-9E44-1D1DC08BCDA3}" srcId="{8C68E28E-33E3-4674-B3E9-D1F4347C42C2}" destId="{DED87C31-3E4A-435D-AB59-FB1D473C688F}" srcOrd="3" destOrd="0" parTransId="{38CC0DDA-D207-4A1F-B810-FA0975807A77}" sibTransId="{2D6D4766-9A38-4E0C-BD13-DBBB83F6418E}"/>
    <dgm:cxn modelId="{A361E9B5-443D-4203-9287-42183661F1F0}" type="presOf" srcId="{8C68E28E-33E3-4674-B3E9-D1F4347C42C2}" destId="{B64F7F3B-E87C-4B92-B3E0-D187169DEBCB}" srcOrd="0" destOrd="0" presId="urn:microsoft.com/office/officeart/2005/8/layout/hierarchy1"/>
    <dgm:cxn modelId="{A42E70BB-9868-4ACD-B0B7-267DD2663DEC}" type="presOf" srcId="{B6E66000-CBAB-4199-9F6D-F61EE47963DF}" destId="{4100C9B7-6471-4C3E-AA50-E8316EF50FF6}" srcOrd="0" destOrd="0" presId="urn:microsoft.com/office/officeart/2005/8/layout/hierarchy1"/>
    <dgm:cxn modelId="{0AB29CBC-246B-41F6-A966-247EF75C2BA3}" srcId="{8C68E28E-33E3-4674-B3E9-D1F4347C42C2}" destId="{5DE7B975-F208-4CD1-A0E1-C5DAF2E80F40}" srcOrd="2" destOrd="0" parTransId="{65EB2F42-CD2F-4D59-9337-D4A16854677D}" sibTransId="{864D3B74-E4A9-42D6-9337-86A496E96CC6}"/>
    <dgm:cxn modelId="{E67789EA-F734-4E04-A100-74FFCEC1ED7D}" type="presOf" srcId="{5DE7B975-F208-4CD1-A0E1-C5DAF2E80F40}" destId="{F582379D-C09C-48E2-9258-9949EF3163B6}" srcOrd="0" destOrd="0" presId="urn:microsoft.com/office/officeart/2005/8/layout/hierarchy1"/>
    <dgm:cxn modelId="{B09876AC-2D3E-496E-BB57-E728A084E90F}" type="presParOf" srcId="{B64F7F3B-E87C-4B92-B3E0-D187169DEBCB}" destId="{FEE9CF6E-A587-46AC-9DBF-A46A21CB86A2}" srcOrd="0" destOrd="0" presId="urn:microsoft.com/office/officeart/2005/8/layout/hierarchy1"/>
    <dgm:cxn modelId="{530FC59B-6914-4A98-B0C9-7704143A36E1}" type="presParOf" srcId="{FEE9CF6E-A587-46AC-9DBF-A46A21CB86A2}" destId="{1459EC88-35D5-4860-A031-2900C74BC46A}" srcOrd="0" destOrd="0" presId="urn:microsoft.com/office/officeart/2005/8/layout/hierarchy1"/>
    <dgm:cxn modelId="{833BC04D-B56C-45D3-9F95-43F1154CC674}" type="presParOf" srcId="{1459EC88-35D5-4860-A031-2900C74BC46A}" destId="{E677FF0B-9AF7-41C5-BC6A-EA734391B3C0}" srcOrd="0" destOrd="0" presId="urn:microsoft.com/office/officeart/2005/8/layout/hierarchy1"/>
    <dgm:cxn modelId="{24F3526F-2E79-4A9C-95C2-99BC9F93B9DD}" type="presParOf" srcId="{1459EC88-35D5-4860-A031-2900C74BC46A}" destId="{51BFD3BB-D5E8-4CC9-BCAE-1A6E56C1DD88}" srcOrd="1" destOrd="0" presId="urn:microsoft.com/office/officeart/2005/8/layout/hierarchy1"/>
    <dgm:cxn modelId="{D84C16A2-4B5B-4F00-8FE3-7C6D5D45B051}" type="presParOf" srcId="{FEE9CF6E-A587-46AC-9DBF-A46A21CB86A2}" destId="{BF509904-C051-4171-B7B4-D77A86E46A04}" srcOrd="1" destOrd="0" presId="urn:microsoft.com/office/officeart/2005/8/layout/hierarchy1"/>
    <dgm:cxn modelId="{EF340B92-9DF4-4994-B492-FADE8797E31A}" type="presParOf" srcId="{B64F7F3B-E87C-4B92-B3E0-D187169DEBCB}" destId="{3545E95E-76D9-4B35-AA90-1025486E37AA}" srcOrd="1" destOrd="0" presId="urn:microsoft.com/office/officeart/2005/8/layout/hierarchy1"/>
    <dgm:cxn modelId="{F1DB89DE-541D-4AAF-84DE-FA6BD6ADAA71}" type="presParOf" srcId="{3545E95E-76D9-4B35-AA90-1025486E37AA}" destId="{782DCBE7-BF7D-4016-930C-29BA52F1E4B4}" srcOrd="0" destOrd="0" presId="urn:microsoft.com/office/officeart/2005/8/layout/hierarchy1"/>
    <dgm:cxn modelId="{8D2F4C05-B6D3-43DE-B425-E2CC95AA0691}" type="presParOf" srcId="{782DCBE7-BF7D-4016-930C-29BA52F1E4B4}" destId="{96F75ED6-2EB7-4A3E-84C4-120A9E1EED02}" srcOrd="0" destOrd="0" presId="urn:microsoft.com/office/officeart/2005/8/layout/hierarchy1"/>
    <dgm:cxn modelId="{06260D8F-1F96-454D-9687-B9B38507DE93}" type="presParOf" srcId="{782DCBE7-BF7D-4016-930C-29BA52F1E4B4}" destId="{4100C9B7-6471-4C3E-AA50-E8316EF50FF6}" srcOrd="1" destOrd="0" presId="urn:microsoft.com/office/officeart/2005/8/layout/hierarchy1"/>
    <dgm:cxn modelId="{AA33AA99-E3F8-4F34-BCED-FAB83AFE82C0}" type="presParOf" srcId="{3545E95E-76D9-4B35-AA90-1025486E37AA}" destId="{35C0009A-DAAC-4748-AFD0-4AEA09217A21}" srcOrd="1" destOrd="0" presId="urn:microsoft.com/office/officeart/2005/8/layout/hierarchy1"/>
    <dgm:cxn modelId="{0278699C-4002-4E1D-9E80-D79F739EB059}" type="presParOf" srcId="{B64F7F3B-E87C-4B92-B3E0-D187169DEBCB}" destId="{93D98147-5963-4D97-9A62-A987267B6391}" srcOrd="2" destOrd="0" presId="urn:microsoft.com/office/officeart/2005/8/layout/hierarchy1"/>
    <dgm:cxn modelId="{7979E40F-DF95-458E-AFA2-AD3DD0C17B55}" type="presParOf" srcId="{93D98147-5963-4D97-9A62-A987267B6391}" destId="{1F5EE05A-3702-4702-95AE-49107716E49A}" srcOrd="0" destOrd="0" presId="urn:microsoft.com/office/officeart/2005/8/layout/hierarchy1"/>
    <dgm:cxn modelId="{BBD24BDD-182B-4489-BEC2-08C188E12990}" type="presParOf" srcId="{1F5EE05A-3702-4702-95AE-49107716E49A}" destId="{272EF0EE-229D-4248-94AF-FF44EAC7907F}" srcOrd="0" destOrd="0" presId="urn:microsoft.com/office/officeart/2005/8/layout/hierarchy1"/>
    <dgm:cxn modelId="{5B422678-6446-4977-8BE9-BE92C1665C66}" type="presParOf" srcId="{1F5EE05A-3702-4702-95AE-49107716E49A}" destId="{F582379D-C09C-48E2-9258-9949EF3163B6}" srcOrd="1" destOrd="0" presId="urn:microsoft.com/office/officeart/2005/8/layout/hierarchy1"/>
    <dgm:cxn modelId="{1FE7B4A2-16A9-41E3-883E-A8C92D303C9A}" type="presParOf" srcId="{93D98147-5963-4D97-9A62-A987267B6391}" destId="{59B37933-3F16-4BB4-BFE2-B959B8D511FA}" srcOrd="1" destOrd="0" presId="urn:microsoft.com/office/officeart/2005/8/layout/hierarchy1"/>
    <dgm:cxn modelId="{7A804630-B859-4291-B4E7-A84B423C1129}" type="presParOf" srcId="{B64F7F3B-E87C-4B92-B3E0-D187169DEBCB}" destId="{CBEEEFA2-5107-4AC8-BD86-D423F5992DBE}" srcOrd="3" destOrd="0" presId="urn:microsoft.com/office/officeart/2005/8/layout/hierarchy1"/>
    <dgm:cxn modelId="{579F4924-25AD-4327-B46D-EE463BFA8632}" type="presParOf" srcId="{CBEEEFA2-5107-4AC8-BD86-D423F5992DBE}" destId="{09834159-6609-490D-95D8-79C4BBDAFD66}" srcOrd="0" destOrd="0" presId="urn:microsoft.com/office/officeart/2005/8/layout/hierarchy1"/>
    <dgm:cxn modelId="{0D09A26D-9D3B-47DA-B9F1-E2C21683B299}" type="presParOf" srcId="{09834159-6609-490D-95D8-79C4BBDAFD66}" destId="{A5D34404-259E-42DF-B9E4-294051DB50CA}" srcOrd="0" destOrd="0" presId="urn:microsoft.com/office/officeart/2005/8/layout/hierarchy1"/>
    <dgm:cxn modelId="{B92E6510-A32E-47E6-BB50-F478F15CC1C0}" type="presParOf" srcId="{09834159-6609-490D-95D8-79C4BBDAFD66}" destId="{10B595E8-5395-484B-9811-315857EC0745}" srcOrd="1" destOrd="0" presId="urn:microsoft.com/office/officeart/2005/8/layout/hierarchy1"/>
    <dgm:cxn modelId="{E436980C-EAF4-4B72-9192-6292762A34E5}" type="presParOf" srcId="{CBEEEFA2-5107-4AC8-BD86-D423F5992DBE}" destId="{87397D8D-7BB5-4907-A3D5-A9C0DE1B16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68E28E-33E3-4674-B3E9-D1F4347C42C2}" type="doc">
      <dgm:prSet loTypeId="urn:microsoft.com/office/officeart/2005/8/layout/hierarchy1" loCatId="hierarchy" qsTypeId="urn:microsoft.com/office/officeart/2005/8/quickstyle/3d2" qsCatId="3D" csTypeId="urn:microsoft.com/office/officeart/2005/8/colors/accent2_1" csCatId="accent2" phldr="1"/>
      <dgm:spPr/>
      <dgm:t>
        <a:bodyPr/>
        <a:lstStyle/>
        <a:p>
          <a:endParaRPr lang="en-US"/>
        </a:p>
      </dgm:t>
    </dgm:pt>
    <dgm:pt modelId="{9EE90888-2F5E-4127-8C1E-4E9D88D58480}">
      <dgm:prSet/>
      <dgm:spPr/>
      <dgm:t>
        <a:bodyPr/>
        <a:lstStyle/>
        <a:p>
          <a:r>
            <a:rPr lang="en-US" b="0" i="0" dirty="0"/>
            <a:t>Data cleaning</a:t>
          </a:r>
          <a:endParaRPr lang="en-US" dirty="0"/>
        </a:p>
      </dgm:t>
    </dgm:pt>
    <dgm:pt modelId="{E8AF31DC-C14B-44E7-9410-70C1F3AD120E}" type="parTrans" cxnId="{C3C5EB71-DD02-4722-AF12-36F34B292D72}">
      <dgm:prSet/>
      <dgm:spPr/>
      <dgm:t>
        <a:bodyPr/>
        <a:lstStyle/>
        <a:p>
          <a:endParaRPr lang="en-US"/>
        </a:p>
      </dgm:t>
    </dgm:pt>
    <dgm:pt modelId="{8D4A2497-9227-4DED-A3C1-66D0B750BAA3}" type="sibTrans" cxnId="{C3C5EB71-DD02-4722-AF12-36F34B292D72}">
      <dgm:prSet/>
      <dgm:spPr/>
      <dgm:t>
        <a:bodyPr/>
        <a:lstStyle/>
        <a:p>
          <a:endParaRPr lang="en-US"/>
        </a:p>
      </dgm:t>
    </dgm:pt>
    <dgm:pt modelId="{B6E66000-CBAB-4199-9F6D-F61EE47963DF}">
      <dgm:prSet/>
      <dgm:spPr/>
      <dgm:t>
        <a:bodyPr/>
        <a:lstStyle/>
        <a:p>
          <a:r>
            <a:rPr lang="en-US" b="0" i="0"/>
            <a:t>Data integration</a:t>
          </a:r>
          <a:endParaRPr lang="en-US"/>
        </a:p>
      </dgm:t>
    </dgm:pt>
    <dgm:pt modelId="{EDAD4788-7983-4D41-A99F-B1CD0DB2AE5E}" type="parTrans" cxnId="{AA4A8A16-132E-40DD-9631-7360847E83B2}">
      <dgm:prSet/>
      <dgm:spPr/>
      <dgm:t>
        <a:bodyPr/>
        <a:lstStyle/>
        <a:p>
          <a:endParaRPr lang="en-US"/>
        </a:p>
      </dgm:t>
    </dgm:pt>
    <dgm:pt modelId="{9DBAB2B8-E86E-4EEA-A732-7110053575BB}" type="sibTrans" cxnId="{AA4A8A16-132E-40DD-9631-7360847E83B2}">
      <dgm:prSet/>
      <dgm:spPr/>
      <dgm:t>
        <a:bodyPr/>
        <a:lstStyle/>
        <a:p>
          <a:endParaRPr lang="en-US"/>
        </a:p>
      </dgm:t>
    </dgm:pt>
    <dgm:pt modelId="{5DE7B975-F208-4CD1-A0E1-C5DAF2E80F40}">
      <dgm:prSet/>
      <dgm:spPr>
        <a:solidFill>
          <a:srgbClr val="FFFF00">
            <a:alpha val="90000"/>
          </a:srgbClr>
        </a:solidFill>
      </dgm:spPr>
      <dgm:t>
        <a:bodyPr/>
        <a:lstStyle/>
        <a:p>
          <a:r>
            <a:rPr lang="en-US" b="0" i="0"/>
            <a:t>Data reduction</a:t>
          </a:r>
          <a:endParaRPr lang="en-US"/>
        </a:p>
      </dgm:t>
    </dgm:pt>
    <dgm:pt modelId="{65EB2F42-CD2F-4D59-9337-D4A16854677D}" type="parTrans" cxnId="{0AB29CBC-246B-41F6-A966-247EF75C2BA3}">
      <dgm:prSet/>
      <dgm:spPr/>
      <dgm:t>
        <a:bodyPr/>
        <a:lstStyle/>
        <a:p>
          <a:endParaRPr lang="en-US"/>
        </a:p>
      </dgm:t>
    </dgm:pt>
    <dgm:pt modelId="{864D3B74-E4A9-42D6-9337-86A496E96CC6}" type="sibTrans" cxnId="{0AB29CBC-246B-41F6-A966-247EF75C2BA3}">
      <dgm:prSet/>
      <dgm:spPr/>
      <dgm:t>
        <a:bodyPr/>
        <a:lstStyle/>
        <a:p>
          <a:endParaRPr lang="en-US"/>
        </a:p>
      </dgm:t>
    </dgm:pt>
    <dgm:pt modelId="{DED87C31-3E4A-435D-AB59-FB1D473C688F}">
      <dgm:prSet/>
      <dgm:spPr/>
      <dgm:t>
        <a:bodyPr/>
        <a:lstStyle/>
        <a:p>
          <a:r>
            <a:rPr lang="en-US" b="0" i="0"/>
            <a:t>Data transformation</a:t>
          </a:r>
          <a:endParaRPr lang="en-US"/>
        </a:p>
      </dgm:t>
    </dgm:pt>
    <dgm:pt modelId="{38CC0DDA-D207-4A1F-B810-FA0975807A77}" type="parTrans" cxnId="{B5E7577D-EA08-476F-9E44-1D1DC08BCDA3}">
      <dgm:prSet/>
      <dgm:spPr/>
      <dgm:t>
        <a:bodyPr/>
        <a:lstStyle/>
        <a:p>
          <a:endParaRPr lang="en-US"/>
        </a:p>
      </dgm:t>
    </dgm:pt>
    <dgm:pt modelId="{2D6D4766-9A38-4E0C-BD13-DBBB83F6418E}" type="sibTrans" cxnId="{B5E7577D-EA08-476F-9E44-1D1DC08BCDA3}">
      <dgm:prSet/>
      <dgm:spPr/>
      <dgm:t>
        <a:bodyPr/>
        <a:lstStyle/>
        <a:p>
          <a:endParaRPr lang="en-US"/>
        </a:p>
      </dgm:t>
    </dgm:pt>
    <dgm:pt modelId="{B64F7F3B-E87C-4B92-B3E0-D187169DEBCB}" type="pres">
      <dgm:prSet presAssocID="{8C68E28E-33E3-4674-B3E9-D1F4347C42C2}" presName="hierChild1" presStyleCnt="0">
        <dgm:presLayoutVars>
          <dgm:chPref val="1"/>
          <dgm:dir/>
          <dgm:animOne val="branch"/>
          <dgm:animLvl val="lvl"/>
          <dgm:resizeHandles/>
        </dgm:presLayoutVars>
      </dgm:prSet>
      <dgm:spPr/>
    </dgm:pt>
    <dgm:pt modelId="{FEE9CF6E-A587-46AC-9DBF-A46A21CB86A2}" type="pres">
      <dgm:prSet presAssocID="{9EE90888-2F5E-4127-8C1E-4E9D88D58480}" presName="hierRoot1" presStyleCnt="0"/>
      <dgm:spPr/>
    </dgm:pt>
    <dgm:pt modelId="{1459EC88-35D5-4860-A031-2900C74BC46A}" type="pres">
      <dgm:prSet presAssocID="{9EE90888-2F5E-4127-8C1E-4E9D88D58480}" presName="composite" presStyleCnt="0"/>
      <dgm:spPr/>
    </dgm:pt>
    <dgm:pt modelId="{E677FF0B-9AF7-41C5-BC6A-EA734391B3C0}" type="pres">
      <dgm:prSet presAssocID="{9EE90888-2F5E-4127-8C1E-4E9D88D58480}" presName="background" presStyleLbl="node0" presStyleIdx="0" presStyleCnt="4"/>
      <dgm:spPr/>
    </dgm:pt>
    <dgm:pt modelId="{51BFD3BB-D5E8-4CC9-BCAE-1A6E56C1DD88}" type="pres">
      <dgm:prSet presAssocID="{9EE90888-2F5E-4127-8C1E-4E9D88D58480}" presName="text" presStyleLbl="fgAcc0" presStyleIdx="0" presStyleCnt="4">
        <dgm:presLayoutVars>
          <dgm:chPref val="3"/>
        </dgm:presLayoutVars>
      </dgm:prSet>
      <dgm:spPr/>
    </dgm:pt>
    <dgm:pt modelId="{BF509904-C051-4171-B7B4-D77A86E46A04}" type="pres">
      <dgm:prSet presAssocID="{9EE90888-2F5E-4127-8C1E-4E9D88D58480}" presName="hierChild2" presStyleCnt="0"/>
      <dgm:spPr/>
    </dgm:pt>
    <dgm:pt modelId="{3545E95E-76D9-4B35-AA90-1025486E37AA}" type="pres">
      <dgm:prSet presAssocID="{B6E66000-CBAB-4199-9F6D-F61EE47963DF}" presName="hierRoot1" presStyleCnt="0"/>
      <dgm:spPr/>
    </dgm:pt>
    <dgm:pt modelId="{782DCBE7-BF7D-4016-930C-29BA52F1E4B4}" type="pres">
      <dgm:prSet presAssocID="{B6E66000-CBAB-4199-9F6D-F61EE47963DF}" presName="composite" presStyleCnt="0"/>
      <dgm:spPr/>
    </dgm:pt>
    <dgm:pt modelId="{96F75ED6-2EB7-4A3E-84C4-120A9E1EED02}" type="pres">
      <dgm:prSet presAssocID="{B6E66000-CBAB-4199-9F6D-F61EE47963DF}" presName="background" presStyleLbl="node0" presStyleIdx="1" presStyleCnt="4"/>
      <dgm:spPr/>
    </dgm:pt>
    <dgm:pt modelId="{4100C9B7-6471-4C3E-AA50-E8316EF50FF6}" type="pres">
      <dgm:prSet presAssocID="{B6E66000-CBAB-4199-9F6D-F61EE47963DF}" presName="text" presStyleLbl="fgAcc0" presStyleIdx="1" presStyleCnt="4">
        <dgm:presLayoutVars>
          <dgm:chPref val="3"/>
        </dgm:presLayoutVars>
      </dgm:prSet>
      <dgm:spPr/>
    </dgm:pt>
    <dgm:pt modelId="{35C0009A-DAAC-4748-AFD0-4AEA09217A21}" type="pres">
      <dgm:prSet presAssocID="{B6E66000-CBAB-4199-9F6D-F61EE47963DF}" presName="hierChild2" presStyleCnt="0"/>
      <dgm:spPr/>
    </dgm:pt>
    <dgm:pt modelId="{93D98147-5963-4D97-9A62-A987267B6391}" type="pres">
      <dgm:prSet presAssocID="{5DE7B975-F208-4CD1-A0E1-C5DAF2E80F40}" presName="hierRoot1" presStyleCnt="0"/>
      <dgm:spPr/>
    </dgm:pt>
    <dgm:pt modelId="{1F5EE05A-3702-4702-95AE-49107716E49A}" type="pres">
      <dgm:prSet presAssocID="{5DE7B975-F208-4CD1-A0E1-C5DAF2E80F40}" presName="composite" presStyleCnt="0"/>
      <dgm:spPr/>
    </dgm:pt>
    <dgm:pt modelId="{272EF0EE-229D-4248-94AF-FF44EAC7907F}" type="pres">
      <dgm:prSet presAssocID="{5DE7B975-F208-4CD1-A0E1-C5DAF2E80F40}" presName="background" presStyleLbl="node0" presStyleIdx="2" presStyleCnt="4"/>
      <dgm:spPr/>
    </dgm:pt>
    <dgm:pt modelId="{F582379D-C09C-48E2-9258-9949EF3163B6}" type="pres">
      <dgm:prSet presAssocID="{5DE7B975-F208-4CD1-A0E1-C5DAF2E80F40}" presName="text" presStyleLbl="fgAcc0" presStyleIdx="2" presStyleCnt="4">
        <dgm:presLayoutVars>
          <dgm:chPref val="3"/>
        </dgm:presLayoutVars>
      </dgm:prSet>
      <dgm:spPr/>
    </dgm:pt>
    <dgm:pt modelId="{59B37933-3F16-4BB4-BFE2-B959B8D511FA}" type="pres">
      <dgm:prSet presAssocID="{5DE7B975-F208-4CD1-A0E1-C5DAF2E80F40}" presName="hierChild2" presStyleCnt="0"/>
      <dgm:spPr/>
    </dgm:pt>
    <dgm:pt modelId="{CBEEEFA2-5107-4AC8-BD86-D423F5992DBE}" type="pres">
      <dgm:prSet presAssocID="{DED87C31-3E4A-435D-AB59-FB1D473C688F}" presName="hierRoot1" presStyleCnt="0"/>
      <dgm:spPr/>
    </dgm:pt>
    <dgm:pt modelId="{09834159-6609-490D-95D8-79C4BBDAFD66}" type="pres">
      <dgm:prSet presAssocID="{DED87C31-3E4A-435D-AB59-FB1D473C688F}" presName="composite" presStyleCnt="0"/>
      <dgm:spPr/>
    </dgm:pt>
    <dgm:pt modelId="{A5D34404-259E-42DF-B9E4-294051DB50CA}" type="pres">
      <dgm:prSet presAssocID="{DED87C31-3E4A-435D-AB59-FB1D473C688F}" presName="background" presStyleLbl="node0" presStyleIdx="3" presStyleCnt="4"/>
      <dgm:spPr/>
    </dgm:pt>
    <dgm:pt modelId="{10B595E8-5395-484B-9811-315857EC0745}" type="pres">
      <dgm:prSet presAssocID="{DED87C31-3E4A-435D-AB59-FB1D473C688F}" presName="text" presStyleLbl="fgAcc0" presStyleIdx="3" presStyleCnt="4">
        <dgm:presLayoutVars>
          <dgm:chPref val="3"/>
        </dgm:presLayoutVars>
      </dgm:prSet>
      <dgm:spPr/>
    </dgm:pt>
    <dgm:pt modelId="{87397D8D-7BB5-4907-A3D5-A9C0DE1B1643}" type="pres">
      <dgm:prSet presAssocID="{DED87C31-3E4A-435D-AB59-FB1D473C688F}" presName="hierChild2" presStyleCnt="0"/>
      <dgm:spPr/>
    </dgm:pt>
  </dgm:ptLst>
  <dgm:cxnLst>
    <dgm:cxn modelId="{AA4A8A16-132E-40DD-9631-7360847E83B2}" srcId="{8C68E28E-33E3-4674-B3E9-D1F4347C42C2}" destId="{B6E66000-CBAB-4199-9F6D-F61EE47963DF}" srcOrd="1" destOrd="0" parTransId="{EDAD4788-7983-4D41-A99F-B1CD0DB2AE5E}" sibTransId="{9DBAB2B8-E86E-4EEA-A732-7110053575BB}"/>
    <dgm:cxn modelId="{4CE41947-57B8-42BA-83A2-AD449329C388}" type="presOf" srcId="{9EE90888-2F5E-4127-8C1E-4E9D88D58480}" destId="{51BFD3BB-D5E8-4CC9-BCAE-1A6E56C1DD88}" srcOrd="0" destOrd="0" presId="urn:microsoft.com/office/officeart/2005/8/layout/hierarchy1"/>
    <dgm:cxn modelId="{C3C5EB71-DD02-4722-AF12-36F34B292D72}" srcId="{8C68E28E-33E3-4674-B3E9-D1F4347C42C2}" destId="{9EE90888-2F5E-4127-8C1E-4E9D88D58480}" srcOrd="0" destOrd="0" parTransId="{E8AF31DC-C14B-44E7-9410-70C1F3AD120E}" sibTransId="{8D4A2497-9227-4DED-A3C1-66D0B750BAA3}"/>
    <dgm:cxn modelId="{7615F97B-3077-4A5C-BBF6-E8BC75485BC4}" type="presOf" srcId="{DED87C31-3E4A-435D-AB59-FB1D473C688F}" destId="{10B595E8-5395-484B-9811-315857EC0745}" srcOrd="0" destOrd="0" presId="urn:microsoft.com/office/officeart/2005/8/layout/hierarchy1"/>
    <dgm:cxn modelId="{B5E7577D-EA08-476F-9E44-1D1DC08BCDA3}" srcId="{8C68E28E-33E3-4674-B3E9-D1F4347C42C2}" destId="{DED87C31-3E4A-435D-AB59-FB1D473C688F}" srcOrd="3" destOrd="0" parTransId="{38CC0DDA-D207-4A1F-B810-FA0975807A77}" sibTransId="{2D6D4766-9A38-4E0C-BD13-DBBB83F6418E}"/>
    <dgm:cxn modelId="{A361E9B5-443D-4203-9287-42183661F1F0}" type="presOf" srcId="{8C68E28E-33E3-4674-B3E9-D1F4347C42C2}" destId="{B64F7F3B-E87C-4B92-B3E0-D187169DEBCB}" srcOrd="0" destOrd="0" presId="urn:microsoft.com/office/officeart/2005/8/layout/hierarchy1"/>
    <dgm:cxn modelId="{A42E70BB-9868-4ACD-B0B7-267DD2663DEC}" type="presOf" srcId="{B6E66000-CBAB-4199-9F6D-F61EE47963DF}" destId="{4100C9B7-6471-4C3E-AA50-E8316EF50FF6}" srcOrd="0" destOrd="0" presId="urn:microsoft.com/office/officeart/2005/8/layout/hierarchy1"/>
    <dgm:cxn modelId="{0AB29CBC-246B-41F6-A966-247EF75C2BA3}" srcId="{8C68E28E-33E3-4674-B3E9-D1F4347C42C2}" destId="{5DE7B975-F208-4CD1-A0E1-C5DAF2E80F40}" srcOrd="2" destOrd="0" parTransId="{65EB2F42-CD2F-4D59-9337-D4A16854677D}" sibTransId="{864D3B74-E4A9-42D6-9337-86A496E96CC6}"/>
    <dgm:cxn modelId="{E67789EA-F734-4E04-A100-74FFCEC1ED7D}" type="presOf" srcId="{5DE7B975-F208-4CD1-A0E1-C5DAF2E80F40}" destId="{F582379D-C09C-48E2-9258-9949EF3163B6}" srcOrd="0" destOrd="0" presId="urn:microsoft.com/office/officeart/2005/8/layout/hierarchy1"/>
    <dgm:cxn modelId="{B09876AC-2D3E-496E-BB57-E728A084E90F}" type="presParOf" srcId="{B64F7F3B-E87C-4B92-B3E0-D187169DEBCB}" destId="{FEE9CF6E-A587-46AC-9DBF-A46A21CB86A2}" srcOrd="0" destOrd="0" presId="urn:microsoft.com/office/officeart/2005/8/layout/hierarchy1"/>
    <dgm:cxn modelId="{530FC59B-6914-4A98-B0C9-7704143A36E1}" type="presParOf" srcId="{FEE9CF6E-A587-46AC-9DBF-A46A21CB86A2}" destId="{1459EC88-35D5-4860-A031-2900C74BC46A}" srcOrd="0" destOrd="0" presId="urn:microsoft.com/office/officeart/2005/8/layout/hierarchy1"/>
    <dgm:cxn modelId="{833BC04D-B56C-45D3-9F95-43F1154CC674}" type="presParOf" srcId="{1459EC88-35D5-4860-A031-2900C74BC46A}" destId="{E677FF0B-9AF7-41C5-BC6A-EA734391B3C0}" srcOrd="0" destOrd="0" presId="urn:microsoft.com/office/officeart/2005/8/layout/hierarchy1"/>
    <dgm:cxn modelId="{24F3526F-2E79-4A9C-95C2-99BC9F93B9DD}" type="presParOf" srcId="{1459EC88-35D5-4860-A031-2900C74BC46A}" destId="{51BFD3BB-D5E8-4CC9-BCAE-1A6E56C1DD88}" srcOrd="1" destOrd="0" presId="urn:microsoft.com/office/officeart/2005/8/layout/hierarchy1"/>
    <dgm:cxn modelId="{D84C16A2-4B5B-4F00-8FE3-7C6D5D45B051}" type="presParOf" srcId="{FEE9CF6E-A587-46AC-9DBF-A46A21CB86A2}" destId="{BF509904-C051-4171-B7B4-D77A86E46A04}" srcOrd="1" destOrd="0" presId="urn:microsoft.com/office/officeart/2005/8/layout/hierarchy1"/>
    <dgm:cxn modelId="{EF340B92-9DF4-4994-B492-FADE8797E31A}" type="presParOf" srcId="{B64F7F3B-E87C-4B92-B3E0-D187169DEBCB}" destId="{3545E95E-76D9-4B35-AA90-1025486E37AA}" srcOrd="1" destOrd="0" presId="urn:microsoft.com/office/officeart/2005/8/layout/hierarchy1"/>
    <dgm:cxn modelId="{F1DB89DE-541D-4AAF-84DE-FA6BD6ADAA71}" type="presParOf" srcId="{3545E95E-76D9-4B35-AA90-1025486E37AA}" destId="{782DCBE7-BF7D-4016-930C-29BA52F1E4B4}" srcOrd="0" destOrd="0" presId="urn:microsoft.com/office/officeart/2005/8/layout/hierarchy1"/>
    <dgm:cxn modelId="{8D2F4C05-B6D3-43DE-B425-E2CC95AA0691}" type="presParOf" srcId="{782DCBE7-BF7D-4016-930C-29BA52F1E4B4}" destId="{96F75ED6-2EB7-4A3E-84C4-120A9E1EED02}" srcOrd="0" destOrd="0" presId="urn:microsoft.com/office/officeart/2005/8/layout/hierarchy1"/>
    <dgm:cxn modelId="{06260D8F-1F96-454D-9687-B9B38507DE93}" type="presParOf" srcId="{782DCBE7-BF7D-4016-930C-29BA52F1E4B4}" destId="{4100C9B7-6471-4C3E-AA50-E8316EF50FF6}" srcOrd="1" destOrd="0" presId="urn:microsoft.com/office/officeart/2005/8/layout/hierarchy1"/>
    <dgm:cxn modelId="{AA33AA99-E3F8-4F34-BCED-FAB83AFE82C0}" type="presParOf" srcId="{3545E95E-76D9-4B35-AA90-1025486E37AA}" destId="{35C0009A-DAAC-4748-AFD0-4AEA09217A21}" srcOrd="1" destOrd="0" presId="urn:microsoft.com/office/officeart/2005/8/layout/hierarchy1"/>
    <dgm:cxn modelId="{0278699C-4002-4E1D-9E80-D79F739EB059}" type="presParOf" srcId="{B64F7F3B-E87C-4B92-B3E0-D187169DEBCB}" destId="{93D98147-5963-4D97-9A62-A987267B6391}" srcOrd="2" destOrd="0" presId="urn:microsoft.com/office/officeart/2005/8/layout/hierarchy1"/>
    <dgm:cxn modelId="{7979E40F-DF95-458E-AFA2-AD3DD0C17B55}" type="presParOf" srcId="{93D98147-5963-4D97-9A62-A987267B6391}" destId="{1F5EE05A-3702-4702-95AE-49107716E49A}" srcOrd="0" destOrd="0" presId="urn:microsoft.com/office/officeart/2005/8/layout/hierarchy1"/>
    <dgm:cxn modelId="{BBD24BDD-182B-4489-BEC2-08C188E12990}" type="presParOf" srcId="{1F5EE05A-3702-4702-95AE-49107716E49A}" destId="{272EF0EE-229D-4248-94AF-FF44EAC7907F}" srcOrd="0" destOrd="0" presId="urn:microsoft.com/office/officeart/2005/8/layout/hierarchy1"/>
    <dgm:cxn modelId="{5B422678-6446-4977-8BE9-BE92C1665C66}" type="presParOf" srcId="{1F5EE05A-3702-4702-95AE-49107716E49A}" destId="{F582379D-C09C-48E2-9258-9949EF3163B6}" srcOrd="1" destOrd="0" presId="urn:microsoft.com/office/officeart/2005/8/layout/hierarchy1"/>
    <dgm:cxn modelId="{1FE7B4A2-16A9-41E3-883E-A8C92D303C9A}" type="presParOf" srcId="{93D98147-5963-4D97-9A62-A987267B6391}" destId="{59B37933-3F16-4BB4-BFE2-B959B8D511FA}" srcOrd="1" destOrd="0" presId="urn:microsoft.com/office/officeart/2005/8/layout/hierarchy1"/>
    <dgm:cxn modelId="{7A804630-B859-4291-B4E7-A84B423C1129}" type="presParOf" srcId="{B64F7F3B-E87C-4B92-B3E0-D187169DEBCB}" destId="{CBEEEFA2-5107-4AC8-BD86-D423F5992DBE}" srcOrd="3" destOrd="0" presId="urn:microsoft.com/office/officeart/2005/8/layout/hierarchy1"/>
    <dgm:cxn modelId="{579F4924-25AD-4327-B46D-EE463BFA8632}" type="presParOf" srcId="{CBEEEFA2-5107-4AC8-BD86-D423F5992DBE}" destId="{09834159-6609-490D-95D8-79C4BBDAFD66}" srcOrd="0" destOrd="0" presId="urn:microsoft.com/office/officeart/2005/8/layout/hierarchy1"/>
    <dgm:cxn modelId="{0D09A26D-9D3B-47DA-B9F1-E2C21683B299}" type="presParOf" srcId="{09834159-6609-490D-95D8-79C4BBDAFD66}" destId="{A5D34404-259E-42DF-B9E4-294051DB50CA}" srcOrd="0" destOrd="0" presId="urn:microsoft.com/office/officeart/2005/8/layout/hierarchy1"/>
    <dgm:cxn modelId="{B92E6510-A32E-47E6-BB50-F478F15CC1C0}" type="presParOf" srcId="{09834159-6609-490D-95D8-79C4BBDAFD66}" destId="{10B595E8-5395-484B-9811-315857EC0745}" srcOrd="1" destOrd="0" presId="urn:microsoft.com/office/officeart/2005/8/layout/hierarchy1"/>
    <dgm:cxn modelId="{E436980C-EAF4-4B72-9192-6292762A34E5}" type="presParOf" srcId="{CBEEEFA2-5107-4AC8-BD86-D423F5992DBE}" destId="{87397D8D-7BB5-4907-A3D5-A9C0DE1B16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8E28E-33E3-4674-B3E9-D1F4347C42C2}" type="doc">
      <dgm:prSet loTypeId="urn:microsoft.com/office/officeart/2005/8/layout/hierarchy1" loCatId="hierarchy" qsTypeId="urn:microsoft.com/office/officeart/2005/8/quickstyle/3d2" qsCatId="3D" csTypeId="urn:microsoft.com/office/officeart/2005/8/colors/accent2_1" csCatId="accent2" phldr="1"/>
      <dgm:spPr/>
      <dgm:t>
        <a:bodyPr/>
        <a:lstStyle/>
        <a:p>
          <a:endParaRPr lang="en-US"/>
        </a:p>
      </dgm:t>
    </dgm:pt>
    <dgm:pt modelId="{9EE90888-2F5E-4127-8C1E-4E9D88D58480}">
      <dgm:prSet/>
      <dgm:spPr/>
      <dgm:t>
        <a:bodyPr/>
        <a:lstStyle/>
        <a:p>
          <a:r>
            <a:rPr lang="en-US" b="0" i="0" dirty="0"/>
            <a:t>Data cleaning</a:t>
          </a:r>
          <a:endParaRPr lang="en-US" dirty="0"/>
        </a:p>
      </dgm:t>
    </dgm:pt>
    <dgm:pt modelId="{E8AF31DC-C14B-44E7-9410-70C1F3AD120E}" type="parTrans" cxnId="{C3C5EB71-DD02-4722-AF12-36F34B292D72}">
      <dgm:prSet/>
      <dgm:spPr/>
      <dgm:t>
        <a:bodyPr/>
        <a:lstStyle/>
        <a:p>
          <a:endParaRPr lang="en-US"/>
        </a:p>
      </dgm:t>
    </dgm:pt>
    <dgm:pt modelId="{8D4A2497-9227-4DED-A3C1-66D0B750BAA3}" type="sibTrans" cxnId="{C3C5EB71-DD02-4722-AF12-36F34B292D72}">
      <dgm:prSet/>
      <dgm:spPr/>
      <dgm:t>
        <a:bodyPr/>
        <a:lstStyle/>
        <a:p>
          <a:endParaRPr lang="en-US"/>
        </a:p>
      </dgm:t>
    </dgm:pt>
    <dgm:pt modelId="{B6E66000-CBAB-4199-9F6D-F61EE47963DF}">
      <dgm:prSet/>
      <dgm:spPr/>
      <dgm:t>
        <a:bodyPr/>
        <a:lstStyle/>
        <a:p>
          <a:r>
            <a:rPr lang="en-US" b="0" i="0"/>
            <a:t>Data integration</a:t>
          </a:r>
          <a:endParaRPr lang="en-US"/>
        </a:p>
      </dgm:t>
    </dgm:pt>
    <dgm:pt modelId="{EDAD4788-7983-4D41-A99F-B1CD0DB2AE5E}" type="parTrans" cxnId="{AA4A8A16-132E-40DD-9631-7360847E83B2}">
      <dgm:prSet/>
      <dgm:spPr/>
      <dgm:t>
        <a:bodyPr/>
        <a:lstStyle/>
        <a:p>
          <a:endParaRPr lang="en-US"/>
        </a:p>
      </dgm:t>
    </dgm:pt>
    <dgm:pt modelId="{9DBAB2B8-E86E-4EEA-A732-7110053575BB}" type="sibTrans" cxnId="{AA4A8A16-132E-40DD-9631-7360847E83B2}">
      <dgm:prSet/>
      <dgm:spPr/>
      <dgm:t>
        <a:bodyPr/>
        <a:lstStyle/>
        <a:p>
          <a:endParaRPr lang="en-US"/>
        </a:p>
      </dgm:t>
    </dgm:pt>
    <dgm:pt modelId="{5DE7B975-F208-4CD1-A0E1-C5DAF2E80F40}">
      <dgm:prSet/>
      <dgm:spPr/>
      <dgm:t>
        <a:bodyPr/>
        <a:lstStyle/>
        <a:p>
          <a:r>
            <a:rPr lang="en-US" b="0" i="0"/>
            <a:t>Data reduction</a:t>
          </a:r>
          <a:endParaRPr lang="en-US"/>
        </a:p>
      </dgm:t>
    </dgm:pt>
    <dgm:pt modelId="{65EB2F42-CD2F-4D59-9337-D4A16854677D}" type="parTrans" cxnId="{0AB29CBC-246B-41F6-A966-247EF75C2BA3}">
      <dgm:prSet/>
      <dgm:spPr/>
      <dgm:t>
        <a:bodyPr/>
        <a:lstStyle/>
        <a:p>
          <a:endParaRPr lang="en-US"/>
        </a:p>
      </dgm:t>
    </dgm:pt>
    <dgm:pt modelId="{864D3B74-E4A9-42D6-9337-86A496E96CC6}" type="sibTrans" cxnId="{0AB29CBC-246B-41F6-A966-247EF75C2BA3}">
      <dgm:prSet/>
      <dgm:spPr/>
      <dgm:t>
        <a:bodyPr/>
        <a:lstStyle/>
        <a:p>
          <a:endParaRPr lang="en-US"/>
        </a:p>
      </dgm:t>
    </dgm:pt>
    <dgm:pt modelId="{DED87C31-3E4A-435D-AB59-FB1D473C688F}">
      <dgm:prSet/>
      <dgm:spPr>
        <a:solidFill>
          <a:srgbClr val="FF99CC">
            <a:alpha val="89804"/>
          </a:srgbClr>
        </a:solidFill>
      </dgm:spPr>
      <dgm:t>
        <a:bodyPr/>
        <a:lstStyle/>
        <a:p>
          <a:r>
            <a:rPr lang="en-US" b="0" i="0"/>
            <a:t>Data transformation</a:t>
          </a:r>
          <a:endParaRPr lang="en-US"/>
        </a:p>
      </dgm:t>
    </dgm:pt>
    <dgm:pt modelId="{38CC0DDA-D207-4A1F-B810-FA0975807A77}" type="parTrans" cxnId="{B5E7577D-EA08-476F-9E44-1D1DC08BCDA3}">
      <dgm:prSet/>
      <dgm:spPr/>
      <dgm:t>
        <a:bodyPr/>
        <a:lstStyle/>
        <a:p>
          <a:endParaRPr lang="en-US"/>
        </a:p>
      </dgm:t>
    </dgm:pt>
    <dgm:pt modelId="{2D6D4766-9A38-4E0C-BD13-DBBB83F6418E}" type="sibTrans" cxnId="{B5E7577D-EA08-476F-9E44-1D1DC08BCDA3}">
      <dgm:prSet/>
      <dgm:spPr/>
      <dgm:t>
        <a:bodyPr/>
        <a:lstStyle/>
        <a:p>
          <a:endParaRPr lang="en-US"/>
        </a:p>
      </dgm:t>
    </dgm:pt>
    <dgm:pt modelId="{B64F7F3B-E87C-4B92-B3E0-D187169DEBCB}" type="pres">
      <dgm:prSet presAssocID="{8C68E28E-33E3-4674-B3E9-D1F4347C42C2}" presName="hierChild1" presStyleCnt="0">
        <dgm:presLayoutVars>
          <dgm:chPref val="1"/>
          <dgm:dir/>
          <dgm:animOne val="branch"/>
          <dgm:animLvl val="lvl"/>
          <dgm:resizeHandles/>
        </dgm:presLayoutVars>
      </dgm:prSet>
      <dgm:spPr/>
    </dgm:pt>
    <dgm:pt modelId="{FEE9CF6E-A587-46AC-9DBF-A46A21CB86A2}" type="pres">
      <dgm:prSet presAssocID="{9EE90888-2F5E-4127-8C1E-4E9D88D58480}" presName="hierRoot1" presStyleCnt="0"/>
      <dgm:spPr/>
    </dgm:pt>
    <dgm:pt modelId="{1459EC88-35D5-4860-A031-2900C74BC46A}" type="pres">
      <dgm:prSet presAssocID="{9EE90888-2F5E-4127-8C1E-4E9D88D58480}" presName="composite" presStyleCnt="0"/>
      <dgm:spPr/>
    </dgm:pt>
    <dgm:pt modelId="{E677FF0B-9AF7-41C5-BC6A-EA734391B3C0}" type="pres">
      <dgm:prSet presAssocID="{9EE90888-2F5E-4127-8C1E-4E9D88D58480}" presName="background" presStyleLbl="node0" presStyleIdx="0" presStyleCnt="4"/>
      <dgm:spPr/>
    </dgm:pt>
    <dgm:pt modelId="{51BFD3BB-D5E8-4CC9-BCAE-1A6E56C1DD88}" type="pres">
      <dgm:prSet presAssocID="{9EE90888-2F5E-4127-8C1E-4E9D88D58480}" presName="text" presStyleLbl="fgAcc0" presStyleIdx="0" presStyleCnt="4">
        <dgm:presLayoutVars>
          <dgm:chPref val="3"/>
        </dgm:presLayoutVars>
      </dgm:prSet>
      <dgm:spPr/>
    </dgm:pt>
    <dgm:pt modelId="{BF509904-C051-4171-B7B4-D77A86E46A04}" type="pres">
      <dgm:prSet presAssocID="{9EE90888-2F5E-4127-8C1E-4E9D88D58480}" presName="hierChild2" presStyleCnt="0"/>
      <dgm:spPr/>
    </dgm:pt>
    <dgm:pt modelId="{3545E95E-76D9-4B35-AA90-1025486E37AA}" type="pres">
      <dgm:prSet presAssocID="{B6E66000-CBAB-4199-9F6D-F61EE47963DF}" presName="hierRoot1" presStyleCnt="0"/>
      <dgm:spPr/>
    </dgm:pt>
    <dgm:pt modelId="{782DCBE7-BF7D-4016-930C-29BA52F1E4B4}" type="pres">
      <dgm:prSet presAssocID="{B6E66000-CBAB-4199-9F6D-F61EE47963DF}" presName="composite" presStyleCnt="0"/>
      <dgm:spPr/>
    </dgm:pt>
    <dgm:pt modelId="{96F75ED6-2EB7-4A3E-84C4-120A9E1EED02}" type="pres">
      <dgm:prSet presAssocID="{B6E66000-CBAB-4199-9F6D-F61EE47963DF}" presName="background" presStyleLbl="node0" presStyleIdx="1" presStyleCnt="4"/>
      <dgm:spPr/>
    </dgm:pt>
    <dgm:pt modelId="{4100C9B7-6471-4C3E-AA50-E8316EF50FF6}" type="pres">
      <dgm:prSet presAssocID="{B6E66000-CBAB-4199-9F6D-F61EE47963DF}" presName="text" presStyleLbl="fgAcc0" presStyleIdx="1" presStyleCnt="4">
        <dgm:presLayoutVars>
          <dgm:chPref val="3"/>
        </dgm:presLayoutVars>
      </dgm:prSet>
      <dgm:spPr/>
    </dgm:pt>
    <dgm:pt modelId="{35C0009A-DAAC-4748-AFD0-4AEA09217A21}" type="pres">
      <dgm:prSet presAssocID="{B6E66000-CBAB-4199-9F6D-F61EE47963DF}" presName="hierChild2" presStyleCnt="0"/>
      <dgm:spPr/>
    </dgm:pt>
    <dgm:pt modelId="{93D98147-5963-4D97-9A62-A987267B6391}" type="pres">
      <dgm:prSet presAssocID="{5DE7B975-F208-4CD1-A0E1-C5DAF2E80F40}" presName="hierRoot1" presStyleCnt="0"/>
      <dgm:spPr/>
    </dgm:pt>
    <dgm:pt modelId="{1F5EE05A-3702-4702-95AE-49107716E49A}" type="pres">
      <dgm:prSet presAssocID="{5DE7B975-F208-4CD1-A0E1-C5DAF2E80F40}" presName="composite" presStyleCnt="0"/>
      <dgm:spPr/>
    </dgm:pt>
    <dgm:pt modelId="{272EF0EE-229D-4248-94AF-FF44EAC7907F}" type="pres">
      <dgm:prSet presAssocID="{5DE7B975-F208-4CD1-A0E1-C5DAF2E80F40}" presName="background" presStyleLbl="node0" presStyleIdx="2" presStyleCnt="4"/>
      <dgm:spPr/>
    </dgm:pt>
    <dgm:pt modelId="{F582379D-C09C-48E2-9258-9949EF3163B6}" type="pres">
      <dgm:prSet presAssocID="{5DE7B975-F208-4CD1-A0E1-C5DAF2E80F40}" presName="text" presStyleLbl="fgAcc0" presStyleIdx="2" presStyleCnt="4">
        <dgm:presLayoutVars>
          <dgm:chPref val="3"/>
        </dgm:presLayoutVars>
      </dgm:prSet>
      <dgm:spPr/>
    </dgm:pt>
    <dgm:pt modelId="{59B37933-3F16-4BB4-BFE2-B959B8D511FA}" type="pres">
      <dgm:prSet presAssocID="{5DE7B975-F208-4CD1-A0E1-C5DAF2E80F40}" presName="hierChild2" presStyleCnt="0"/>
      <dgm:spPr/>
    </dgm:pt>
    <dgm:pt modelId="{CBEEEFA2-5107-4AC8-BD86-D423F5992DBE}" type="pres">
      <dgm:prSet presAssocID="{DED87C31-3E4A-435D-AB59-FB1D473C688F}" presName="hierRoot1" presStyleCnt="0"/>
      <dgm:spPr/>
    </dgm:pt>
    <dgm:pt modelId="{09834159-6609-490D-95D8-79C4BBDAFD66}" type="pres">
      <dgm:prSet presAssocID="{DED87C31-3E4A-435D-AB59-FB1D473C688F}" presName="composite" presStyleCnt="0"/>
      <dgm:spPr/>
    </dgm:pt>
    <dgm:pt modelId="{A5D34404-259E-42DF-B9E4-294051DB50CA}" type="pres">
      <dgm:prSet presAssocID="{DED87C31-3E4A-435D-AB59-FB1D473C688F}" presName="background" presStyleLbl="node0" presStyleIdx="3" presStyleCnt="4"/>
      <dgm:spPr/>
    </dgm:pt>
    <dgm:pt modelId="{10B595E8-5395-484B-9811-315857EC0745}" type="pres">
      <dgm:prSet presAssocID="{DED87C31-3E4A-435D-AB59-FB1D473C688F}" presName="text" presStyleLbl="fgAcc0" presStyleIdx="3" presStyleCnt="4">
        <dgm:presLayoutVars>
          <dgm:chPref val="3"/>
        </dgm:presLayoutVars>
      </dgm:prSet>
      <dgm:spPr/>
    </dgm:pt>
    <dgm:pt modelId="{87397D8D-7BB5-4907-A3D5-A9C0DE1B1643}" type="pres">
      <dgm:prSet presAssocID="{DED87C31-3E4A-435D-AB59-FB1D473C688F}" presName="hierChild2" presStyleCnt="0"/>
      <dgm:spPr/>
    </dgm:pt>
  </dgm:ptLst>
  <dgm:cxnLst>
    <dgm:cxn modelId="{AA4A8A16-132E-40DD-9631-7360847E83B2}" srcId="{8C68E28E-33E3-4674-B3E9-D1F4347C42C2}" destId="{B6E66000-CBAB-4199-9F6D-F61EE47963DF}" srcOrd="1" destOrd="0" parTransId="{EDAD4788-7983-4D41-A99F-B1CD0DB2AE5E}" sibTransId="{9DBAB2B8-E86E-4EEA-A732-7110053575BB}"/>
    <dgm:cxn modelId="{4CE41947-57B8-42BA-83A2-AD449329C388}" type="presOf" srcId="{9EE90888-2F5E-4127-8C1E-4E9D88D58480}" destId="{51BFD3BB-D5E8-4CC9-BCAE-1A6E56C1DD88}" srcOrd="0" destOrd="0" presId="urn:microsoft.com/office/officeart/2005/8/layout/hierarchy1"/>
    <dgm:cxn modelId="{C3C5EB71-DD02-4722-AF12-36F34B292D72}" srcId="{8C68E28E-33E3-4674-B3E9-D1F4347C42C2}" destId="{9EE90888-2F5E-4127-8C1E-4E9D88D58480}" srcOrd="0" destOrd="0" parTransId="{E8AF31DC-C14B-44E7-9410-70C1F3AD120E}" sibTransId="{8D4A2497-9227-4DED-A3C1-66D0B750BAA3}"/>
    <dgm:cxn modelId="{7615F97B-3077-4A5C-BBF6-E8BC75485BC4}" type="presOf" srcId="{DED87C31-3E4A-435D-AB59-FB1D473C688F}" destId="{10B595E8-5395-484B-9811-315857EC0745}" srcOrd="0" destOrd="0" presId="urn:microsoft.com/office/officeart/2005/8/layout/hierarchy1"/>
    <dgm:cxn modelId="{B5E7577D-EA08-476F-9E44-1D1DC08BCDA3}" srcId="{8C68E28E-33E3-4674-B3E9-D1F4347C42C2}" destId="{DED87C31-3E4A-435D-AB59-FB1D473C688F}" srcOrd="3" destOrd="0" parTransId="{38CC0DDA-D207-4A1F-B810-FA0975807A77}" sibTransId="{2D6D4766-9A38-4E0C-BD13-DBBB83F6418E}"/>
    <dgm:cxn modelId="{A361E9B5-443D-4203-9287-42183661F1F0}" type="presOf" srcId="{8C68E28E-33E3-4674-B3E9-D1F4347C42C2}" destId="{B64F7F3B-E87C-4B92-B3E0-D187169DEBCB}" srcOrd="0" destOrd="0" presId="urn:microsoft.com/office/officeart/2005/8/layout/hierarchy1"/>
    <dgm:cxn modelId="{A42E70BB-9868-4ACD-B0B7-267DD2663DEC}" type="presOf" srcId="{B6E66000-CBAB-4199-9F6D-F61EE47963DF}" destId="{4100C9B7-6471-4C3E-AA50-E8316EF50FF6}" srcOrd="0" destOrd="0" presId="urn:microsoft.com/office/officeart/2005/8/layout/hierarchy1"/>
    <dgm:cxn modelId="{0AB29CBC-246B-41F6-A966-247EF75C2BA3}" srcId="{8C68E28E-33E3-4674-B3E9-D1F4347C42C2}" destId="{5DE7B975-F208-4CD1-A0E1-C5DAF2E80F40}" srcOrd="2" destOrd="0" parTransId="{65EB2F42-CD2F-4D59-9337-D4A16854677D}" sibTransId="{864D3B74-E4A9-42D6-9337-86A496E96CC6}"/>
    <dgm:cxn modelId="{E67789EA-F734-4E04-A100-74FFCEC1ED7D}" type="presOf" srcId="{5DE7B975-F208-4CD1-A0E1-C5DAF2E80F40}" destId="{F582379D-C09C-48E2-9258-9949EF3163B6}" srcOrd="0" destOrd="0" presId="urn:microsoft.com/office/officeart/2005/8/layout/hierarchy1"/>
    <dgm:cxn modelId="{B09876AC-2D3E-496E-BB57-E728A084E90F}" type="presParOf" srcId="{B64F7F3B-E87C-4B92-B3E0-D187169DEBCB}" destId="{FEE9CF6E-A587-46AC-9DBF-A46A21CB86A2}" srcOrd="0" destOrd="0" presId="urn:microsoft.com/office/officeart/2005/8/layout/hierarchy1"/>
    <dgm:cxn modelId="{530FC59B-6914-4A98-B0C9-7704143A36E1}" type="presParOf" srcId="{FEE9CF6E-A587-46AC-9DBF-A46A21CB86A2}" destId="{1459EC88-35D5-4860-A031-2900C74BC46A}" srcOrd="0" destOrd="0" presId="urn:microsoft.com/office/officeart/2005/8/layout/hierarchy1"/>
    <dgm:cxn modelId="{833BC04D-B56C-45D3-9F95-43F1154CC674}" type="presParOf" srcId="{1459EC88-35D5-4860-A031-2900C74BC46A}" destId="{E677FF0B-9AF7-41C5-BC6A-EA734391B3C0}" srcOrd="0" destOrd="0" presId="urn:microsoft.com/office/officeart/2005/8/layout/hierarchy1"/>
    <dgm:cxn modelId="{24F3526F-2E79-4A9C-95C2-99BC9F93B9DD}" type="presParOf" srcId="{1459EC88-35D5-4860-A031-2900C74BC46A}" destId="{51BFD3BB-D5E8-4CC9-BCAE-1A6E56C1DD88}" srcOrd="1" destOrd="0" presId="urn:microsoft.com/office/officeart/2005/8/layout/hierarchy1"/>
    <dgm:cxn modelId="{D84C16A2-4B5B-4F00-8FE3-7C6D5D45B051}" type="presParOf" srcId="{FEE9CF6E-A587-46AC-9DBF-A46A21CB86A2}" destId="{BF509904-C051-4171-B7B4-D77A86E46A04}" srcOrd="1" destOrd="0" presId="urn:microsoft.com/office/officeart/2005/8/layout/hierarchy1"/>
    <dgm:cxn modelId="{EF340B92-9DF4-4994-B492-FADE8797E31A}" type="presParOf" srcId="{B64F7F3B-E87C-4B92-B3E0-D187169DEBCB}" destId="{3545E95E-76D9-4B35-AA90-1025486E37AA}" srcOrd="1" destOrd="0" presId="urn:microsoft.com/office/officeart/2005/8/layout/hierarchy1"/>
    <dgm:cxn modelId="{F1DB89DE-541D-4AAF-84DE-FA6BD6ADAA71}" type="presParOf" srcId="{3545E95E-76D9-4B35-AA90-1025486E37AA}" destId="{782DCBE7-BF7D-4016-930C-29BA52F1E4B4}" srcOrd="0" destOrd="0" presId="urn:microsoft.com/office/officeart/2005/8/layout/hierarchy1"/>
    <dgm:cxn modelId="{8D2F4C05-B6D3-43DE-B425-E2CC95AA0691}" type="presParOf" srcId="{782DCBE7-BF7D-4016-930C-29BA52F1E4B4}" destId="{96F75ED6-2EB7-4A3E-84C4-120A9E1EED02}" srcOrd="0" destOrd="0" presId="urn:microsoft.com/office/officeart/2005/8/layout/hierarchy1"/>
    <dgm:cxn modelId="{06260D8F-1F96-454D-9687-B9B38507DE93}" type="presParOf" srcId="{782DCBE7-BF7D-4016-930C-29BA52F1E4B4}" destId="{4100C9B7-6471-4C3E-AA50-E8316EF50FF6}" srcOrd="1" destOrd="0" presId="urn:microsoft.com/office/officeart/2005/8/layout/hierarchy1"/>
    <dgm:cxn modelId="{AA33AA99-E3F8-4F34-BCED-FAB83AFE82C0}" type="presParOf" srcId="{3545E95E-76D9-4B35-AA90-1025486E37AA}" destId="{35C0009A-DAAC-4748-AFD0-4AEA09217A21}" srcOrd="1" destOrd="0" presId="urn:microsoft.com/office/officeart/2005/8/layout/hierarchy1"/>
    <dgm:cxn modelId="{0278699C-4002-4E1D-9E80-D79F739EB059}" type="presParOf" srcId="{B64F7F3B-E87C-4B92-B3E0-D187169DEBCB}" destId="{93D98147-5963-4D97-9A62-A987267B6391}" srcOrd="2" destOrd="0" presId="urn:microsoft.com/office/officeart/2005/8/layout/hierarchy1"/>
    <dgm:cxn modelId="{7979E40F-DF95-458E-AFA2-AD3DD0C17B55}" type="presParOf" srcId="{93D98147-5963-4D97-9A62-A987267B6391}" destId="{1F5EE05A-3702-4702-95AE-49107716E49A}" srcOrd="0" destOrd="0" presId="urn:microsoft.com/office/officeart/2005/8/layout/hierarchy1"/>
    <dgm:cxn modelId="{BBD24BDD-182B-4489-BEC2-08C188E12990}" type="presParOf" srcId="{1F5EE05A-3702-4702-95AE-49107716E49A}" destId="{272EF0EE-229D-4248-94AF-FF44EAC7907F}" srcOrd="0" destOrd="0" presId="urn:microsoft.com/office/officeart/2005/8/layout/hierarchy1"/>
    <dgm:cxn modelId="{5B422678-6446-4977-8BE9-BE92C1665C66}" type="presParOf" srcId="{1F5EE05A-3702-4702-95AE-49107716E49A}" destId="{F582379D-C09C-48E2-9258-9949EF3163B6}" srcOrd="1" destOrd="0" presId="urn:microsoft.com/office/officeart/2005/8/layout/hierarchy1"/>
    <dgm:cxn modelId="{1FE7B4A2-16A9-41E3-883E-A8C92D303C9A}" type="presParOf" srcId="{93D98147-5963-4D97-9A62-A987267B6391}" destId="{59B37933-3F16-4BB4-BFE2-B959B8D511FA}" srcOrd="1" destOrd="0" presId="urn:microsoft.com/office/officeart/2005/8/layout/hierarchy1"/>
    <dgm:cxn modelId="{7A804630-B859-4291-B4E7-A84B423C1129}" type="presParOf" srcId="{B64F7F3B-E87C-4B92-B3E0-D187169DEBCB}" destId="{CBEEEFA2-5107-4AC8-BD86-D423F5992DBE}" srcOrd="3" destOrd="0" presId="urn:microsoft.com/office/officeart/2005/8/layout/hierarchy1"/>
    <dgm:cxn modelId="{579F4924-25AD-4327-B46D-EE463BFA8632}" type="presParOf" srcId="{CBEEEFA2-5107-4AC8-BD86-D423F5992DBE}" destId="{09834159-6609-490D-95D8-79C4BBDAFD66}" srcOrd="0" destOrd="0" presId="urn:microsoft.com/office/officeart/2005/8/layout/hierarchy1"/>
    <dgm:cxn modelId="{0D09A26D-9D3B-47DA-B9F1-E2C21683B299}" type="presParOf" srcId="{09834159-6609-490D-95D8-79C4BBDAFD66}" destId="{A5D34404-259E-42DF-B9E4-294051DB50CA}" srcOrd="0" destOrd="0" presId="urn:microsoft.com/office/officeart/2005/8/layout/hierarchy1"/>
    <dgm:cxn modelId="{B92E6510-A32E-47E6-BB50-F478F15CC1C0}" type="presParOf" srcId="{09834159-6609-490D-95D8-79C4BBDAFD66}" destId="{10B595E8-5395-484B-9811-315857EC0745}" srcOrd="1" destOrd="0" presId="urn:microsoft.com/office/officeart/2005/8/layout/hierarchy1"/>
    <dgm:cxn modelId="{E436980C-EAF4-4B72-9192-6292762A34E5}" type="presParOf" srcId="{CBEEEFA2-5107-4AC8-BD86-D423F5992DBE}" destId="{87397D8D-7BB5-4907-A3D5-A9C0DE1B16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FF0B-9AF7-41C5-BC6A-EA734391B3C0}">
      <dsp:nvSpPr>
        <dsp:cNvPr id="0" name=""/>
        <dsp:cNvSpPr/>
      </dsp:nvSpPr>
      <dsp:spPr>
        <a:xfrm>
          <a:off x="3201"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BFD3BB-D5E8-4CC9-BCAE-1A6E56C1DD88}">
      <dsp:nvSpPr>
        <dsp:cNvPr id="0" name=""/>
        <dsp:cNvSpPr/>
      </dsp:nvSpPr>
      <dsp:spPr>
        <a:xfrm>
          <a:off x="257188" y="1239579"/>
          <a:ext cx="2285879" cy="1451533"/>
        </a:xfrm>
        <a:prstGeom prst="roundRect">
          <a:avLst>
            <a:gd name="adj" fmla="val 10000"/>
          </a:avLst>
        </a:prstGeom>
        <a:solidFill>
          <a:srgbClr val="92D050">
            <a:alpha val="90000"/>
          </a:srgb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Data cleaning</a:t>
          </a:r>
          <a:endParaRPr lang="en-US" sz="2500" kern="1200" dirty="0"/>
        </a:p>
      </dsp:txBody>
      <dsp:txXfrm>
        <a:off x="299702" y="1282093"/>
        <a:ext cx="2200851" cy="1366505"/>
      </dsp:txXfrm>
    </dsp:sp>
    <dsp:sp modelId="{96F75ED6-2EB7-4A3E-84C4-120A9E1EED02}">
      <dsp:nvSpPr>
        <dsp:cNvPr id="0" name=""/>
        <dsp:cNvSpPr/>
      </dsp:nvSpPr>
      <dsp:spPr>
        <a:xfrm>
          <a:off x="2797054"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100C9B7-6471-4C3E-AA50-E8316EF50FF6}">
      <dsp:nvSpPr>
        <dsp:cNvPr id="0" name=""/>
        <dsp:cNvSpPr/>
      </dsp:nvSpPr>
      <dsp:spPr>
        <a:xfrm>
          <a:off x="3051041"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integration</a:t>
          </a:r>
          <a:endParaRPr lang="en-US" sz="2500" kern="1200"/>
        </a:p>
      </dsp:txBody>
      <dsp:txXfrm>
        <a:off x="3093555" y="1282093"/>
        <a:ext cx="2200851" cy="1366505"/>
      </dsp:txXfrm>
    </dsp:sp>
    <dsp:sp modelId="{272EF0EE-229D-4248-94AF-FF44EAC7907F}">
      <dsp:nvSpPr>
        <dsp:cNvPr id="0" name=""/>
        <dsp:cNvSpPr/>
      </dsp:nvSpPr>
      <dsp:spPr>
        <a:xfrm>
          <a:off x="5590907"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82379D-C09C-48E2-9258-9949EF3163B6}">
      <dsp:nvSpPr>
        <dsp:cNvPr id="0" name=""/>
        <dsp:cNvSpPr/>
      </dsp:nvSpPr>
      <dsp:spPr>
        <a:xfrm>
          <a:off x="5844894"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reduction</a:t>
          </a:r>
          <a:endParaRPr lang="en-US" sz="2500" kern="1200"/>
        </a:p>
      </dsp:txBody>
      <dsp:txXfrm>
        <a:off x="5887408" y="1282093"/>
        <a:ext cx="2200851" cy="1366505"/>
      </dsp:txXfrm>
    </dsp:sp>
    <dsp:sp modelId="{A5D34404-259E-42DF-B9E4-294051DB50CA}">
      <dsp:nvSpPr>
        <dsp:cNvPr id="0" name=""/>
        <dsp:cNvSpPr/>
      </dsp:nvSpPr>
      <dsp:spPr>
        <a:xfrm>
          <a:off x="8384760"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B595E8-5395-484B-9811-315857EC0745}">
      <dsp:nvSpPr>
        <dsp:cNvPr id="0" name=""/>
        <dsp:cNvSpPr/>
      </dsp:nvSpPr>
      <dsp:spPr>
        <a:xfrm>
          <a:off x="8638747"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transformation</a:t>
          </a:r>
          <a:endParaRPr lang="en-US" sz="2500" kern="1200"/>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FF0B-9AF7-41C5-BC6A-EA734391B3C0}">
      <dsp:nvSpPr>
        <dsp:cNvPr id="0" name=""/>
        <dsp:cNvSpPr/>
      </dsp:nvSpPr>
      <dsp:spPr>
        <a:xfrm>
          <a:off x="3201"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BFD3BB-D5E8-4CC9-BCAE-1A6E56C1DD88}">
      <dsp:nvSpPr>
        <dsp:cNvPr id="0" name=""/>
        <dsp:cNvSpPr/>
      </dsp:nvSpPr>
      <dsp:spPr>
        <a:xfrm>
          <a:off x="257188"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Data cleaning</a:t>
          </a:r>
          <a:endParaRPr lang="en-US" sz="2500" kern="1200" dirty="0"/>
        </a:p>
      </dsp:txBody>
      <dsp:txXfrm>
        <a:off x="299702" y="1282093"/>
        <a:ext cx="2200851" cy="1366505"/>
      </dsp:txXfrm>
    </dsp:sp>
    <dsp:sp modelId="{96F75ED6-2EB7-4A3E-84C4-120A9E1EED02}">
      <dsp:nvSpPr>
        <dsp:cNvPr id="0" name=""/>
        <dsp:cNvSpPr/>
      </dsp:nvSpPr>
      <dsp:spPr>
        <a:xfrm>
          <a:off x="2797054"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100C9B7-6471-4C3E-AA50-E8316EF50FF6}">
      <dsp:nvSpPr>
        <dsp:cNvPr id="0" name=""/>
        <dsp:cNvSpPr/>
      </dsp:nvSpPr>
      <dsp:spPr>
        <a:xfrm>
          <a:off x="3051041" y="1239579"/>
          <a:ext cx="2285879" cy="1451533"/>
        </a:xfrm>
        <a:prstGeom prst="roundRect">
          <a:avLst>
            <a:gd name="adj" fmla="val 10000"/>
          </a:avLst>
        </a:prstGeom>
        <a:solidFill>
          <a:srgbClr val="00B0F0">
            <a:alpha val="90000"/>
          </a:srgb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integration</a:t>
          </a:r>
          <a:endParaRPr lang="en-US" sz="2500" kern="1200"/>
        </a:p>
      </dsp:txBody>
      <dsp:txXfrm>
        <a:off x="3093555" y="1282093"/>
        <a:ext cx="2200851" cy="1366505"/>
      </dsp:txXfrm>
    </dsp:sp>
    <dsp:sp modelId="{272EF0EE-229D-4248-94AF-FF44EAC7907F}">
      <dsp:nvSpPr>
        <dsp:cNvPr id="0" name=""/>
        <dsp:cNvSpPr/>
      </dsp:nvSpPr>
      <dsp:spPr>
        <a:xfrm>
          <a:off x="5590907"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82379D-C09C-48E2-9258-9949EF3163B6}">
      <dsp:nvSpPr>
        <dsp:cNvPr id="0" name=""/>
        <dsp:cNvSpPr/>
      </dsp:nvSpPr>
      <dsp:spPr>
        <a:xfrm>
          <a:off x="5844894"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reduction</a:t>
          </a:r>
          <a:endParaRPr lang="en-US" sz="2500" kern="1200"/>
        </a:p>
      </dsp:txBody>
      <dsp:txXfrm>
        <a:off x="5887408" y="1282093"/>
        <a:ext cx="2200851" cy="1366505"/>
      </dsp:txXfrm>
    </dsp:sp>
    <dsp:sp modelId="{A5D34404-259E-42DF-B9E4-294051DB50CA}">
      <dsp:nvSpPr>
        <dsp:cNvPr id="0" name=""/>
        <dsp:cNvSpPr/>
      </dsp:nvSpPr>
      <dsp:spPr>
        <a:xfrm>
          <a:off x="8384760"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B595E8-5395-484B-9811-315857EC0745}">
      <dsp:nvSpPr>
        <dsp:cNvPr id="0" name=""/>
        <dsp:cNvSpPr/>
      </dsp:nvSpPr>
      <dsp:spPr>
        <a:xfrm>
          <a:off x="8638747"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transformation</a:t>
          </a:r>
          <a:endParaRPr lang="en-US" sz="2500" kern="1200"/>
        </a:p>
      </dsp:txBody>
      <dsp:txXfrm>
        <a:off x="8681261" y="1282093"/>
        <a:ext cx="2200851" cy="1366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FF0B-9AF7-41C5-BC6A-EA734391B3C0}">
      <dsp:nvSpPr>
        <dsp:cNvPr id="0" name=""/>
        <dsp:cNvSpPr/>
      </dsp:nvSpPr>
      <dsp:spPr>
        <a:xfrm>
          <a:off x="3201"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BFD3BB-D5E8-4CC9-BCAE-1A6E56C1DD88}">
      <dsp:nvSpPr>
        <dsp:cNvPr id="0" name=""/>
        <dsp:cNvSpPr/>
      </dsp:nvSpPr>
      <dsp:spPr>
        <a:xfrm>
          <a:off x="257188"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Data cleaning</a:t>
          </a:r>
          <a:endParaRPr lang="en-US" sz="2500" kern="1200" dirty="0"/>
        </a:p>
      </dsp:txBody>
      <dsp:txXfrm>
        <a:off x="299702" y="1282093"/>
        <a:ext cx="2200851" cy="1366505"/>
      </dsp:txXfrm>
    </dsp:sp>
    <dsp:sp modelId="{96F75ED6-2EB7-4A3E-84C4-120A9E1EED02}">
      <dsp:nvSpPr>
        <dsp:cNvPr id="0" name=""/>
        <dsp:cNvSpPr/>
      </dsp:nvSpPr>
      <dsp:spPr>
        <a:xfrm>
          <a:off x="2797054"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100C9B7-6471-4C3E-AA50-E8316EF50FF6}">
      <dsp:nvSpPr>
        <dsp:cNvPr id="0" name=""/>
        <dsp:cNvSpPr/>
      </dsp:nvSpPr>
      <dsp:spPr>
        <a:xfrm>
          <a:off x="3051041"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integration</a:t>
          </a:r>
          <a:endParaRPr lang="en-US" sz="2500" kern="1200"/>
        </a:p>
      </dsp:txBody>
      <dsp:txXfrm>
        <a:off x="3093555" y="1282093"/>
        <a:ext cx="2200851" cy="1366505"/>
      </dsp:txXfrm>
    </dsp:sp>
    <dsp:sp modelId="{272EF0EE-229D-4248-94AF-FF44EAC7907F}">
      <dsp:nvSpPr>
        <dsp:cNvPr id="0" name=""/>
        <dsp:cNvSpPr/>
      </dsp:nvSpPr>
      <dsp:spPr>
        <a:xfrm>
          <a:off x="5590907"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82379D-C09C-48E2-9258-9949EF3163B6}">
      <dsp:nvSpPr>
        <dsp:cNvPr id="0" name=""/>
        <dsp:cNvSpPr/>
      </dsp:nvSpPr>
      <dsp:spPr>
        <a:xfrm>
          <a:off x="5844894" y="1239579"/>
          <a:ext cx="2285879" cy="1451533"/>
        </a:xfrm>
        <a:prstGeom prst="roundRect">
          <a:avLst>
            <a:gd name="adj" fmla="val 10000"/>
          </a:avLst>
        </a:prstGeom>
        <a:solidFill>
          <a:srgbClr val="FFFF00">
            <a:alpha val="90000"/>
          </a:srgb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reduction</a:t>
          </a:r>
          <a:endParaRPr lang="en-US" sz="2500" kern="1200"/>
        </a:p>
      </dsp:txBody>
      <dsp:txXfrm>
        <a:off x="5887408" y="1282093"/>
        <a:ext cx="2200851" cy="1366505"/>
      </dsp:txXfrm>
    </dsp:sp>
    <dsp:sp modelId="{A5D34404-259E-42DF-B9E4-294051DB50CA}">
      <dsp:nvSpPr>
        <dsp:cNvPr id="0" name=""/>
        <dsp:cNvSpPr/>
      </dsp:nvSpPr>
      <dsp:spPr>
        <a:xfrm>
          <a:off x="8384760"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B595E8-5395-484B-9811-315857EC0745}">
      <dsp:nvSpPr>
        <dsp:cNvPr id="0" name=""/>
        <dsp:cNvSpPr/>
      </dsp:nvSpPr>
      <dsp:spPr>
        <a:xfrm>
          <a:off x="8638747"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transformation</a:t>
          </a:r>
          <a:endParaRPr lang="en-US" sz="2500" kern="1200"/>
        </a:p>
      </dsp:txBody>
      <dsp:txXfrm>
        <a:off x="8681261" y="1282093"/>
        <a:ext cx="2200851" cy="1366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FF0B-9AF7-41C5-BC6A-EA734391B3C0}">
      <dsp:nvSpPr>
        <dsp:cNvPr id="0" name=""/>
        <dsp:cNvSpPr/>
      </dsp:nvSpPr>
      <dsp:spPr>
        <a:xfrm>
          <a:off x="3201"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BFD3BB-D5E8-4CC9-BCAE-1A6E56C1DD88}">
      <dsp:nvSpPr>
        <dsp:cNvPr id="0" name=""/>
        <dsp:cNvSpPr/>
      </dsp:nvSpPr>
      <dsp:spPr>
        <a:xfrm>
          <a:off x="257188"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Data cleaning</a:t>
          </a:r>
          <a:endParaRPr lang="en-US" sz="2500" kern="1200" dirty="0"/>
        </a:p>
      </dsp:txBody>
      <dsp:txXfrm>
        <a:off x="299702" y="1282093"/>
        <a:ext cx="2200851" cy="1366505"/>
      </dsp:txXfrm>
    </dsp:sp>
    <dsp:sp modelId="{96F75ED6-2EB7-4A3E-84C4-120A9E1EED02}">
      <dsp:nvSpPr>
        <dsp:cNvPr id="0" name=""/>
        <dsp:cNvSpPr/>
      </dsp:nvSpPr>
      <dsp:spPr>
        <a:xfrm>
          <a:off x="2797054"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100C9B7-6471-4C3E-AA50-E8316EF50FF6}">
      <dsp:nvSpPr>
        <dsp:cNvPr id="0" name=""/>
        <dsp:cNvSpPr/>
      </dsp:nvSpPr>
      <dsp:spPr>
        <a:xfrm>
          <a:off x="3051041"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integration</a:t>
          </a:r>
          <a:endParaRPr lang="en-US" sz="2500" kern="1200"/>
        </a:p>
      </dsp:txBody>
      <dsp:txXfrm>
        <a:off x="3093555" y="1282093"/>
        <a:ext cx="2200851" cy="1366505"/>
      </dsp:txXfrm>
    </dsp:sp>
    <dsp:sp modelId="{272EF0EE-229D-4248-94AF-FF44EAC7907F}">
      <dsp:nvSpPr>
        <dsp:cNvPr id="0" name=""/>
        <dsp:cNvSpPr/>
      </dsp:nvSpPr>
      <dsp:spPr>
        <a:xfrm>
          <a:off x="5590907"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82379D-C09C-48E2-9258-9949EF3163B6}">
      <dsp:nvSpPr>
        <dsp:cNvPr id="0" name=""/>
        <dsp:cNvSpPr/>
      </dsp:nvSpPr>
      <dsp:spPr>
        <a:xfrm>
          <a:off x="5844894" y="1239579"/>
          <a:ext cx="2285879" cy="1451533"/>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reduction</a:t>
          </a:r>
          <a:endParaRPr lang="en-US" sz="2500" kern="1200"/>
        </a:p>
      </dsp:txBody>
      <dsp:txXfrm>
        <a:off x="5887408" y="1282093"/>
        <a:ext cx="2200851" cy="1366505"/>
      </dsp:txXfrm>
    </dsp:sp>
    <dsp:sp modelId="{A5D34404-259E-42DF-B9E4-294051DB50CA}">
      <dsp:nvSpPr>
        <dsp:cNvPr id="0" name=""/>
        <dsp:cNvSpPr/>
      </dsp:nvSpPr>
      <dsp:spPr>
        <a:xfrm>
          <a:off x="8384760" y="998291"/>
          <a:ext cx="2285879" cy="145153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B595E8-5395-484B-9811-315857EC0745}">
      <dsp:nvSpPr>
        <dsp:cNvPr id="0" name=""/>
        <dsp:cNvSpPr/>
      </dsp:nvSpPr>
      <dsp:spPr>
        <a:xfrm>
          <a:off x="8638747" y="1239579"/>
          <a:ext cx="2285879" cy="1451533"/>
        </a:xfrm>
        <a:prstGeom prst="roundRect">
          <a:avLst>
            <a:gd name="adj" fmla="val 10000"/>
          </a:avLst>
        </a:prstGeom>
        <a:solidFill>
          <a:srgbClr val="FF99CC">
            <a:alpha val="89804"/>
          </a:srgb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Data transformation</a:t>
          </a:r>
          <a:endParaRPr lang="en-US" sz="2500" kern="1200"/>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03394-0FAA-4B7A-A946-C0F8400603ED}" type="datetimeFigureOut">
              <a:rPr lang="en-CA" smtClean="0"/>
              <a:t>2021-09-21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9AF50-C5F1-405F-974B-44928EE25715}" type="slidenum">
              <a:rPr lang="en-CA" smtClean="0"/>
              <a:t>‹#›</a:t>
            </a:fld>
            <a:endParaRPr lang="en-CA"/>
          </a:p>
        </p:txBody>
      </p:sp>
    </p:spTree>
    <p:extLst>
      <p:ext uri="{BB962C8B-B14F-4D97-AF65-F5344CB8AC3E}">
        <p14:creationId xmlns:p14="http://schemas.microsoft.com/office/powerpoint/2010/main" val="403612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c6d0d8677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c6d0d867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33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14F4-63F4-4C45-9AF5-F15C9F322C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F910B7-16C6-440E-A5E9-0E8010EE6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AB15D1C-C4D5-43D0-8A34-BD912B87DBD0}"/>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C4E2B484-3945-4020-A561-3F8226DF82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48C603-88D0-4A28-91DA-C9512FA02AEF}"/>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241532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8A35-9125-4AF2-8F04-C79A2508336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1BC75FD-0414-44CF-8486-BA0EB3DD6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2CAB9B-2E83-4D83-82D6-F484B6EBA892}"/>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FF10BD09-2B34-4679-92AF-78BCA35180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1488B5-1BDD-4225-A76D-FD49DCDBED30}"/>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243066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45DE36-BE07-4470-B880-31FC262367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432DB7-7ED2-494A-BCFA-8EC7AEC48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9A06B1-571A-42A2-A47A-5E9001E91EF2}"/>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69629932-DB7D-4F1A-8C10-3D21B3B06A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16112F-B3FD-4705-8D99-42DCBDE933F8}"/>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203149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E914-5218-402A-8405-AAA7160E77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120E3A-18C3-407E-8826-1BCE85DBF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504667-61A8-4CE9-A88B-DE44FF091B1F}"/>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8CD05731-4514-4AA2-B262-5BCA64C21C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E5AEDF-8E2D-41ED-AE4A-3B574BA611AF}"/>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329141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9CFC-F7F7-4F92-8F3D-B0AEA566D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07AC120-CAC3-485A-9DD9-80796400B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851B3-376B-473F-BDA8-F809B2C91517}"/>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B12374DE-FD9F-4ADF-A05C-8E36D3168E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00039A-3286-4EE4-902B-C868F40435F7}"/>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155684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4E13-6F16-4C02-8C31-23241D59009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2FE030-A820-4BDF-8CA8-6B4575B51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D4163F8-CACE-4F47-9E91-C91EB1D8A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5056F2-23A4-4A4E-A5B4-9CCECD767ADD}"/>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6" name="Footer Placeholder 5">
            <a:extLst>
              <a:ext uri="{FF2B5EF4-FFF2-40B4-BE49-F238E27FC236}">
                <a16:creationId xmlns:a16="http://schemas.microsoft.com/office/drawing/2014/main" id="{F4810D2D-B9D8-4B67-88C1-F9DE98A9B34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0B2B3B-237E-419C-AE39-C39BDEC17148}"/>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39900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7EF9-AAA2-4976-BD47-E95116E9434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AD91559-B34B-496E-B449-2EA809969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FD2F3-4A02-4680-9813-7278F6549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2A9F675-1195-46D0-B219-CE502AB83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8028EB-D935-4D2A-AD8E-FE9008845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B00CA88-FF19-4FC1-BBC4-123378892B52}"/>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8" name="Footer Placeholder 7">
            <a:extLst>
              <a:ext uri="{FF2B5EF4-FFF2-40B4-BE49-F238E27FC236}">
                <a16:creationId xmlns:a16="http://schemas.microsoft.com/office/drawing/2014/main" id="{756D5030-731A-459E-A996-548D9872F64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901986-2C68-4F8C-B910-58F0148C41BB}"/>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209255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77CE-CFC3-4E26-8DE0-87F5F6AEA6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63D8790-94A7-46FC-9860-5089293F8990}"/>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4" name="Footer Placeholder 3">
            <a:extLst>
              <a:ext uri="{FF2B5EF4-FFF2-40B4-BE49-F238E27FC236}">
                <a16:creationId xmlns:a16="http://schemas.microsoft.com/office/drawing/2014/main" id="{0D62905A-07F6-45B7-BFEB-80E18FE82B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E5816AD-BCF6-4FFD-BE46-A6B7CE1BDD35}"/>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391508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320ED-BF77-4C01-BED6-CA02DBF9E11D}"/>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3" name="Footer Placeholder 2">
            <a:extLst>
              <a:ext uri="{FF2B5EF4-FFF2-40B4-BE49-F238E27FC236}">
                <a16:creationId xmlns:a16="http://schemas.microsoft.com/office/drawing/2014/main" id="{5ADACA9A-C37E-445A-A5AD-513456AF5D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D68920-B83C-4E20-B3B6-07848FA8850C}"/>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42275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CE60-AC09-47CB-866C-DD60226F7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EC6C0FC-569F-4DB7-BAD2-0D29DAF7D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FCFC76E-C715-4184-949E-5B1E7E40C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E54A3-8D35-4DEC-A3FC-823BD646EFBA}"/>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6" name="Footer Placeholder 5">
            <a:extLst>
              <a:ext uri="{FF2B5EF4-FFF2-40B4-BE49-F238E27FC236}">
                <a16:creationId xmlns:a16="http://schemas.microsoft.com/office/drawing/2014/main" id="{DF4344B5-65EC-4B2B-87EF-B373646BBA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A3A3AE-4916-43B5-9F53-B1DD63D30A19}"/>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162452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A3B8-A894-4ACD-B2B4-CDAC7D231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5223316-72FE-4BB6-A38F-0DE0EBF1A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B4F9C60-AFEB-4AE5-9D8A-5C3E0C547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4A478-0597-45FA-B5F0-FAF89655C85E}"/>
              </a:ext>
            </a:extLst>
          </p:cNvPr>
          <p:cNvSpPr>
            <a:spLocks noGrp="1"/>
          </p:cNvSpPr>
          <p:nvPr>
            <p:ph type="dt" sz="half" idx="10"/>
          </p:nvPr>
        </p:nvSpPr>
        <p:spPr/>
        <p:txBody>
          <a:bodyPr/>
          <a:lstStyle/>
          <a:p>
            <a:fld id="{37B1629A-C89E-44F9-BA07-38BDFE81F3FC}" type="datetimeFigureOut">
              <a:rPr lang="en-CA" smtClean="0"/>
              <a:t>2021-09-21</a:t>
            </a:fld>
            <a:endParaRPr lang="en-CA"/>
          </a:p>
        </p:txBody>
      </p:sp>
      <p:sp>
        <p:nvSpPr>
          <p:cNvPr id="6" name="Footer Placeholder 5">
            <a:extLst>
              <a:ext uri="{FF2B5EF4-FFF2-40B4-BE49-F238E27FC236}">
                <a16:creationId xmlns:a16="http://schemas.microsoft.com/office/drawing/2014/main" id="{BBD2349D-EF7F-4C97-B5ED-EC229A58DE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C6348E-A08F-4C93-A862-CE85DD465966}"/>
              </a:ext>
            </a:extLst>
          </p:cNvPr>
          <p:cNvSpPr>
            <a:spLocks noGrp="1"/>
          </p:cNvSpPr>
          <p:nvPr>
            <p:ph type="sldNum" sz="quarter" idx="12"/>
          </p:nvPr>
        </p:nvSpPr>
        <p:spPr/>
        <p:txBody>
          <a:bodyPr/>
          <a:lstStyle/>
          <a:p>
            <a:fld id="{64E8734D-7076-42AA-9114-4DD759E25602}" type="slidenum">
              <a:rPr lang="en-CA" smtClean="0"/>
              <a:t>‹#›</a:t>
            </a:fld>
            <a:endParaRPr lang="en-CA"/>
          </a:p>
        </p:txBody>
      </p:sp>
    </p:spTree>
    <p:extLst>
      <p:ext uri="{BB962C8B-B14F-4D97-AF65-F5344CB8AC3E}">
        <p14:creationId xmlns:p14="http://schemas.microsoft.com/office/powerpoint/2010/main" val="350143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6FFCE-5A24-49DB-A00A-E328D51A1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47BD9C-11C4-44A2-B3C1-048E0B4A1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D06B1F-EA57-4BFA-81CE-76D820047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1629A-C89E-44F9-BA07-38BDFE81F3FC}" type="datetimeFigureOut">
              <a:rPr lang="en-CA" smtClean="0"/>
              <a:t>2021-09-21</a:t>
            </a:fld>
            <a:endParaRPr lang="en-CA"/>
          </a:p>
        </p:txBody>
      </p:sp>
      <p:sp>
        <p:nvSpPr>
          <p:cNvPr id="5" name="Footer Placeholder 4">
            <a:extLst>
              <a:ext uri="{FF2B5EF4-FFF2-40B4-BE49-F238E27FC236}">
                <a16:creationId xmlns:a16="http://schemas.microsoft.com/office/drawing/2014/main" id="{AC3A38A8-EDA4-4FD1-AF93-E4200E8F2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05F0B87-B723-4132-9C5C-73A275CD3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8734D-7076-42AA-9114-4DD759E25602}" type="slidenum">
              <a:rPr lang="en-CA" smtClean="0"/>
              <a:t>‹#›</a:t>
            </a:fld>
            <a:endParaRPr lang="en-CA"/>
          </a:p>
        </p:txBody>
      </p:sp>
    </p:spTree>
    <p:extLst>
      <p:ext uri="{BB962C8B-B14F-4D97-AF65-F5344CB8AC3E}">
        <p14:creationId xmlns:p14="http://schemas.microsoft.com/office/powerpoint/2010/main" val="602312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corporatefinanceinstitute.com/resources/knowledge/other/data-smoothin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tpoint.com/data-preprocessing-machine-learning" TargetMode="External"/><Relationship Id="rId2" Type="http://schemas.openxmlformats.org/officeDocument/2006/relationships/hyperlink" Target="https://www.analyticsvidhya.com/blog/2021/08/data-preprocessing-in-data-mining-a-hands-on-guide/" TargetMode="External"/><Relationship Id="rId1" Type="http://schemas.openxmlformats.org/officeDocument/2006/relationships/slideLayout" Target="../slideLayouts/slideLayout7.xml"/><Relationship Id="rId4" Type="http://schemas.openxmlformats.org/officeDocument/2006/relationships/hyperlink" Target="https://www.geeksforgeeks.org/data-preprocessing-in-data-mi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6D721-C91A-4264-A0B2-A329F00E70F6}"/>
              </a:ext>
            </a:extLst>
          </p:cNvPr>
          <p:cNvSpPr>
            <a:spLocks noGrp="1"/>
          </p:cNvSpPr>
          <p:nvPr>
            <p:ph type="ctrTitle"/>
          </p:nvPr>
        </p:nvSpPr>
        <p:spPr>
          <a:xfrm>
            <a:off x="1314824" y="735106"/>
            <a:ext cx="10053763" cy="2928470"/>
          </a:xfrm>
        </p:spPr>
        <p:txBody>
          <a:bodyPr anchor="b">
            <a:normAutofit/>
          </a:bodyPr>
          <a:lstStyle/>
          <a:p>
            <a:pPr algn="l"/>
            <a:r>
              <a:rPr lang="en-CA" sz="4800">
                <a:solidFill>
                  <a:srgbClr val="FFFFFF"/>
                </a:solidFill>
              </a:rPr>
              <a:t>Data Pre-processing</a:t>
            </a:r>
          </a:p>
        </p:txBody>
      </p:sp>
      <p:sp>
        <p:nvSpPr>
          <p:cNvPr id="3" name="Subtitle 2">
            <a:extLst>
              <a:ext uri="{FF2B5EF4-FFF2-40B4-BE49-F238E27FC236}">
                <a16:creationId xmlns:a16="http://schemas.microsoft.com/office/drawing/2014/main" id="{BE5DAC2E-F2B4-45B3-AD29-D33F541E2A5C}"/>
              </a:ext>
            </a:extLst>
          </p:cNvPr>
          <p:cNvSpPr>
            <a:spLocks noGrp="1"/>
          </p:cNvSpPr>
          <p:nvPr>
            <p:ph type="subTitle" idx="1"/>
          </p:nvPr>
        </p:nvSpPr>
        <p:spPr>
          <a:xfrm>
            <a:off x="1350682" y="4870824"/>
            <a:ext cx="10005951" cy="1458258"/>
          </a:xfrm>
        </p:spPr>
        <p:txBody>
          <a:bodyPr anchor="ctr">
            <a:normAutofit/>
          </a:bodyPr>
          <a:lstStyle/>
          <a:p>
            <a:pPr algn="l"/>
            <a:endParaRPr lang="en-CA" dirty="0"/>
          </a:p>
        </p:txBody>
      </p:sp>
    </p:spTree>
    <p:extLst>
      <p:ext uri="{BB962C8B-B14F-4D97-AF65-F5344CB8AC3E}">
        <p14:creationId xmlns:p14="http://schemas.microsoft.com/office/powerpoint/2010/main" val="259203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FA82C-5246-4F73-A478-A2B9C832CF19}"/>
              </a:ext>
            </a:extLst>
          </p:cNvPr>
          <p:cNvSpPr txBox="1"/>
          <p:nvPr/>
        </p:nvSpPr>
        <p:spPr>
          <a:xfrm>
            <a:off x="2080727" y="662473"/>
            <a:ext cx="7501812" cy="2031325"/>
          </a:xfrm>
          <a:prstGeom prst="rect">
            <a:avLst/>
          </a:prstGeom>
          <a:noFill/>
        </p:spPr>
        <p:txBody>
          <a:bodyPr wrap="square" rtlCol="0">
            <a:spAutoFit/>
          </a:bodyPr>
          <a:lstStyle/>
          <a:p>
            <a:r>
              <a:rPr lang="en-CA" b="1" dirty="0">
                <a:solidFill>
                  <a:schemeClr val="accent6">
                    <a:lumMod val="75000"/>
                  </a:schemeClr>
                </a:solidFill>
              </a:rPr>
              <a:t>TASK 2: IDENTIFY THE TYPE OF FEATURE</a:t>
            </a:r>
          </a:p>
          <a:p>
            <a:endParaRPr lang="en-CA" dirty="0"/>
          </a:p>
          <a:p>
            <a:endParaRPr lang="en-CA" dirty="0"/>
          </a:p>
          <a:p>
            <a:endParaRPr lang="en-CA" dirty="0"/>
          </a:p>
          <a:p>
            <a:pPr marL="342900" indent="-342900">
              <a:buAutoNum type="alphaUcPeriod"/>
            </a:pPr>
            <a:r>
              <a:rPr lang="en-CA" dirty="0"/>
              <a:t>GRADES OF A STUDENT</a:t>
            </a:r>
          </a:p>
          <a:p>
            <a:pPr marL="342900" indent="-342900">
              <a:buAutoNum type="alphaUcPeriod"/>
            </a:pPr>
            <a:r>
              <a:rPr lang="en-CA" dirty="0"/>
              <a:t>THE EXAT MARKS WHICH A STUDENT GOT IN A SEMESTER.</a:t>
            </a:r>
          </a:p>
          <a:p>
            <a:pPr marL="342900" indent="-342900">
              <a:buAutoNum type="alphaUcPeriod"/>
            </a:pPr>
            <a:endParaRPr lang="en-CA" dirty="0"/>
          </a:p>
        </p:txBody>
      </p:sp>
    </p:spTree>
    <p:extLst>
      <p:ext uri="{BB962C8B-B14F-4D97-AF65-F5344CB8AC3E}">
        <p14:creationId xmlns:p14="http://schemas.microsoft.com/office/powerpoint/2010/main" val="33288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8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ifferent types of features in Categorical and Numeric variables">
            <a:extLst>
              <a:ext uri="{FF2B5EF4-FFF2-40B4-BE49-F238E27FC236}">
                <a16:creationId xmlns:a16="http://schemas.microsoft.com/office/drawing/2014/main" id="{B078272F-8C11-49A5-82BE-1ABFA5284E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1764" y="643467"/>
            <a:ext cx="7188472"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8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FA82C-5246-4F73-A478-A2B9C832CF19}"/>
              </a:ext>
            </a:extLst>
          </p:cNvPr>
          <p:cNvSpPr txBox="1"/>
          <p:nvPr/>
        </p:nvSpPr>
        <p:spPr>
          <a:xfrm>
            <a:off x="2080727" y="662473"/>
            <a:ext cx="7501812" cy="6463308"/>
          </a:xfrm>
          <a:prstGeom prst="rect">
            <a:avLst/>
          </a:prstGeom>
          <a:noFill/>
        </p:spPr>
        <p:txBody>
          <a:bodyPr wrap="square" rtlCol="0">
            <a:spAutoFit/>
          </a:bodyPr>
          <a:lstStyle/>
          <a:p>
            <a:r>
              <a:rPr lang="en-CA" b="1" dirty="0">
                <a:solidFill>
                  <a:schemeClr val="accent6">
                    <a:lumMod val="75000"/>
                  </a:schemeClr>
                </a:solidFill>
              </a:rPr>
              <a:t>TASK 2: IDENTIFY THE TYPE OF FEATURE</a:t>
            </a:r>
          </a:p>
          <a:p>
            <a:endParaRPr lang="en-CA" dirty="0"/>
          </a:p>
          <a:p>
            <a:endParaRPr lang="en-CA" dirty="0"/>
          </a:p>
          <a:p>
            <a:endParaRPr lang="en-CA" dirty="0"/>
          </a:p>
          <a:p>
            <a:pPr marL="342900" indent="-342900">
              <a:buAutoNum type="alphaUcPeriod"/>
            </a:pPr>
            <a:r>
              <a:rPr lang="en-CA" b="1" dirty="0"/>
              <a:t>COUNTRY OF A PERSON</a:t>
            </a:r>
          </a:p>
          <a:p>
            <a:endParaRPr lang="en-CA" b="1" dirty="0"/>
          </a:p>
          <a:p>
            <a:pPr algn="l"/>
            <a:r>
              <a:rPr lang="en-US" b="1" i="0" dirty="0">
                <a:effectLst/>
                <a:latin typeface="Quicksand" panose="00000500000000000000" pitchFamily="2" charset="0"/>
              </a:rPr>
              <a:t>B. How was your customer service experience?</a:t>
            </a:r>
          </a:p>
          <a:p>
            <a:pPr algn="l">
              <a:buFont typeface="Arial" panose="020B0604020202020204" pitchFamily="34" charset="0"/>
              <a:buChar char="•"/>
            </a:pPr>
            <a:r>
              <a:rPr lang="en-US" b="1" i="0" dirty="0">
                <a:effectLst/>
                <a:latin typeface="Quicksand" panose="00000500000000000000" pitchFamily="2" charset="0"/>
              </a:rPr>
              <a:t>Good</a:t>
            </a:r>
          </a:p>
          <a:p>
            <a:pPr algn="l">
              <a:buFont typeface="Arial" panose="020B0604020202020204" pitchFamily="34" charset="0"/>
              <a:buChar char="•"/>
            </a:pPr>
            <a:r>
              <a:rPr lang="en-US" b="1" i="0" dirty="0">
                <a:effectLst/>
                <a:latin typeface="Quicksand" panose="00000500000000000000" pitchFamily="2" charset="0"/>
              </a:rPr>
              <a:t>Neutral</a:t>
            </a:r>
          </a:p>
          <a:p>
            <a:pPr algn="l">
              <a:buFont typeface="Arial" panose="020B0604020202020204" pitchFamily="34" charset="0"/>
              <a:buChar char="•"/>
            </a:pPr>
            <a:r>
              <a:rPr lang="en-US" b="1" i="0" dirty="0">
                <a:effectLst/>
                <a:latin typeface="Quicksand" panose="00000500000000000000" pitchFamily="2" charset="0"/>
              </a:rPr>
              <a:t>Bad</a:t>
            </a:r>
          </a:p>
          <a:p>
            <a:pPr algn="l">
              <a:buFont typeface="Arial" panose="020B0604020202020204" pitchFamily="34" charset="0"/>
              <a:buChar char="•"/>
            </a:pPr>
            <a:endParaRPr lang="en-US" b="1" dirty="0">
              <a:latin typeface="Quicksand" panose="00000500000000000000" pitchFamily="2" charset="0"/>
            </a:endParaRPr>
          </a:p>
          <a:p>
            <a:pPr algn="l"/>
            <a:r>
              <a:rPr lang="en-US" b="1" i="0" dirty="0">
                <a:effectLst/>
                <a:latin typeface="Quicksand" panose="00000500000000000000" pitchFamily="2" charset="0"/>
              </a:rPr>
              <a:t>C. BODY MASS INDEX</a:t>
            </a:r>
          </a:p>
          <a:p>
            <a:pPr algn="l"/>
            <a:endParaRPr lang="en-US" b="1" dirty="0">
              <a:latin typeface="Quicksand" panose="00000500000000000000" pitchFamily="2" charset="0"/>
            </a:endParaRPr>
          </a:p>
          <a:p>
            <a:pPr algn="l"/>
            <a:r>
              <a:rPr lang="en-US" b="1" i="0" dirty="0">
                <a:effectLst/>
                <a:latin typeface="Quicksand" panose="00000500000000000000" pitchFamily="2" charset="0"/>
              </a:rPr>
              <a:t>D. pH Values</a:t>
            </a:r>
          </a:p>
          <a:p>
            <a:pPr algn="l"/>
            <a:endParaRPr lang="en-US" b="1" dirty="0">
              <a:latin typeface="Quicksand" panose="00000500000000000000" pitchFamily="2" charset="0"/>
            </a:endParaRPr>
          </a:p>
          <a:p>
            <a:pPr algn="l" fontAlgn="base"/>
            <a:r>
              <a:rPr lang="en-US" b="1" i="0" dirty="0">
                <a:effectLst/>
                <a:latin typeface="Quicksand" panose="00000500000000000000" pitchFamily="2" charset="0"/>
              </a:rPr>
              <a:t>E. </a:t>
            </a:r>
            <a:r>
              <a:rPr lang="en-US" b="0" i="0" dirty="0">
                <a:solidFill>
                  <a:srgbClr val="0A0A23"/>
                </a:solidFill>
                <a:effectLst/>
                <a:latin typeface="Lato" panose="020F0502020204030203" pitchFamily="34" charset="0"/>
              </a:rPr>
              <a:t>What color hair do you have?</a:t>
            </a:r>
          </a:p>
          <a:p>
            <a:pPr algn="l" fontAlgn="base">
              <a:buFont typeface="Arial" panose="020B0604020202020204" pitchFamily="34" charset="0"/>
              <a:buChar char="•"/>
            </a:pPr>
            <a:r>
              <a:rPr lang="en-US" b="0" i="0" dirty="0">
                <a:solidFill>
                  <a:srgbClr val="0A0A23"/>
                </a:solidFill>
                <a:effectLst/>
                <a:latin typeface="inherit"/>
              </a:rPr>
              <a:t>Brown</a:t>
            </a:r>
          </a:p>
          <a:p>
            <a:pPr algn="l" fontAlgn="base">
              <a:buFont typeface="Arial" panose="020B0604020202020204" pitchFamily="34" charset="0"/>
              <a:buChar char="•"/>
            </a:pPr>
            <a:r>
              <a:rPr lang="en-US" b="0" i="0" dirty="0">
                <a:solidFill>
                  <a:srgbClr val="0A0A23"/>
                </a:solidFill>
                <a:effectLst/>
                <a:latin typeface="inherit"/>
              </a:rPr>
              <a:t>Blonde</a:t>
            </a:r>
          </a:p>
          <a:p>
            <a:pPr algn="l" fontAlgn="base">
              <a:buFont typeface="Arial" panose="020B0604020202020204" pitchFamily="34" charset="0"/>
              <a:buChar char="•"/>
            </a:pPr>
            <a:r>
              <a:rPr lang="en-US" b="0" i="0" dirty="0">
                <a:solidFill>
                  <a:srgbClr val="0A0A23"/>
                </a:solidFill>
                <a:effectLst/>
                <a:latin typeface="inherit"/>
              </a:rPr>
              <a:t>Black</a:t>
            </a:r>
          </a:p>
          <a:p>
            <a:pPr algn="l" fontAlgn="base">
              <a:buFont typeface="Arial" panose="020B0604020202020204" pitchFamily="34" charset="0"/>
              <a:buChar char="•"/>
            </a:pPr>
            <a:r>
              <a:rPr lang="en-US" dirty="0">
                <a:solidFill>
                  <a:srgbClr val="0A0A23"/>
                </a:solidFill>
                <a:latin typeface="inherit"/>
              </a:rPr>
              <a:t>Blue</a:t>
            </a:r>
            <a:endParaRPr lang="en-US" b="0" i="0" dirty="0">
              <a:solidFill>
                <a:srgbClr val="0A0A23"/>
              </a:solidFill>
              <a:effectLst/>
              <a:latin typeface="inherit"/>
            </a:endParaRPr>
          </a:p>
          <a:p>
            <a:pPr algn="l"/>
            <a:endParaRPr lang="en-US" b="1" i="0" dirty="0">
              <a:effectLst/>
              <a:latin typeface="Quicksand" panose="00000500000000000000" pitchFamily="2" charset="0"/>
            </a:endParaRPr>
          </a:p>
          <a:p>
            <a:pPr marL="342900" indent="-342900">
              <a:buAutoNum type="alphaUcPeriod"/>
            </a:pPr>
            <a:endParaRPr lang="en-CA" dirty="0"/>
          </a:p>
          <a:p>
            <a:pPr marL="342900" indent="-342900">
              <a:buAutoNum type="alphaUcPeriod"/>
            </a:pPr>
            <a:endParaRPr lang="en-CA" dirty="0"/>
          </a:p>
        </p:txBody>
      </p:sp>
    </p:spTree>
    <p:extLst>
      <p:ext uri="{BB962C8B-B14F-4D97-AF65-F5344CB8AC3E}">
        <p14:creationId xmlns:p14="http://schemas.microsoft.com/office/powerpoint/2010/main" val="279721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FA82C-5246-4F73-A478-A2B9C832CF19}"/>
              </a:ext>
            </a:extLst>
          </p:cNvPr>
          <p:cNvSpPr txBox="1"/>
          <p:nvPr/>
        </p:nvSpPr>
        <p:spPr>
          <a:xfrm>
            <a:off x="2080727" y="662473"/>
            <a:ext cx="7501812" cy="6463308"/>
          </a:xfrm>
          <a:prstGeom prst="rect">
            <a:avLst/>
          </a:prstGeom>
          <a:noFill/>
        </p:spPr>
        <p:txBody>
          <a:bodyPr wrap="square" rtlCol="0">
            <a:spAutoFit/>
          </a:bodyPr>
          <a:lstStyle/>
          <a:p>
            <a:r>
              <a:rPr lang="en-CA" b="1" dirty="0">
                <a:solidFill>
                  <a:schemeClr val="accent6">
                    <a:lumMod val="75000"/>
                  </a:schemeClr>
                </a:solidFill>
              </a:rPr>
              <a:t>TASK 2: IDENTIFY THE TYPE OF FEATURE</a:t>
            </a:r>
          </a:p>
          <a:p>
            <a:endParaRPr lang="en-CA" dirty="0"/>
          </a:p>
          <a:p>
            <a:endParaRPr lang="en-CA" dirty="0"/>
          </a:p>
          <a:p>
            <a:endParaRPr lang="en-CA" dirty="0"/>
          </a:p>
          <a:p>
            <a:pPr marL="342900" indent="-342900">
              <a:buAutoNum type="alphaUcPeriod"/>
            </a:pPr>
            <a:r>
              <a:rPr lang="en-CA" b="1" dirty="0"/>
              <a:t>COUNTRY OF A PERSON </a:t>
            </a:r>
            <a:r>
              <a:rPr lang="en-CA" b="1" dirty="0">
                <a:sym typeface="Wingdings" panose="05000000000000000000" pitchFamily="2" charset="2"/>
              </a:rPr>
              <a:t> nominal</a:t>
            </a:r>
            <a:endParaRPr lang="en-CA" b="1" dirty="0"/>
          </a:p>
          <a:p>
            <a:endParaRPr lang="en-CA" b="1" dirty="0"/>
          </a:p>
          <a:p>
            <a:pPr algn="l"/>
            <a:r>
              <a:rPr lang="en-US" b="1" i="0" dirty="0">
                <a:effectLst/>
                <a:latin typeface="Quicksand" panose="00000500000000000000" pitchFamily="2" charset="0"/>
              </a:rPr>
              <a:t>B. How was your customer service experience? </a:t>
            </a:r>
            <a:r>
              <a:rPr lang="en-US" b="1" i="0" dirty="0">
                <a:effectLst/>
                <a:latin typeface="Quicksand" panose="00000500000000000000" pitchFamily="2" charset="0"/>
                <a:sym typeface="Wingdings" panose="05000000000000000000" pitchFamily="2" charset="2"/>
              </a:rPr>
              <a:t> ordinal</a:t>
            </a:r>
            <a:endParaRPr lang="en-US" b="1" i="0" dirty="0">
              <a:effectLst/>
              <a:latin typeface="Quicksand" panose="00000500000000000000" pitchFamily="2" charset="0"/>
            </a:endParaRPr>
          </a:p>
          <a:p>
            <a:pPr algn="l">
              <a:buFont typeface="Arial" panose="020B0604020202020204" pitchFamily="34" charset="0"/>
              <a:buChar char="•"/>
            </a:pPr>
            <a:r>
              <a:rPr lang="en-US" b="1" i="0" dirty="0">
                <a:effectLst/>
                <a:latin typeface="Quicksand" panose="00000500000000000000" pitchFamily="2" charset="0"/>
              </a:rPr>
              <a:t>Good</a:t>
            </a:r>
          </a:p>
          <a:p>
            <a:pPr algn="l">
              <a:buFont typeface="Arial" panose="020B0604020202020204" pitchFamily="34" charset="0"/>
              <a:buChar char="•"/>
            </a:pPr>
            <a:r>
              <a:rPr lang="en-US" b="1" i="0" dirty="0">
                <a:effectLst/>
                <a:latin typeface="Quicksand" panose="00000500000000000000" pitchFamily="2" charset="0"/>
              </a:rPr>
              <a:t>Neutral</a:t>
            </a:r>
          </a:p>
          <a:p>
            <a:pPr algn="l">
              <a:buFont typeface="Arial" panose="020B0604020202020204" pitchFamily="34" charset="0"/>
              <a:buChar char="•"/>
            </a:pPr>
            <a:r>
              <a:rPr lang="en-US" b="1" i="0" dirty="0">
                <a:effectLst/>
                <a:latin typeface="Quicksand" panose="00000500000000000000" pitchFamily="2" charset="0"/>
              </a:rPr>
              <a:t>Bad</a:t>
            </a:r>
          </a:p>
          <a:p>
            <a:pPr algn="l">
              <a:buFont typeface="Arial" panose="020B0604020202020204" pitchFamily="34" charset="0"/>
              <a:buChar char="•"/>
            </a:pPr>
            <a:endParaRPr lang="en-US" b="1" dirty="0">
              <a:latin typeface="Quicksand" panose="00000500000000000000" pitchFamily="2" charset="0"/>
            </a:endParaRPr>
          </a:p>
          <a:p>
            <a:pPr algn="l"/>
            <a:r>
              <a:rPr lang="en-US" b="1" i="0" dirty="0">
                <a:effectLst/>
                <a:latin typeface="Quicksand" panose="00000500000000000000" pitchFamily="2" charset="0"/>
              </a:rPr>
              <a:t>C. BODY MASS INDEX </a:t>
            </a:r>
            <a:r>
              <a:rPr lang="en-US" b="1" i="0" dirty="0">
                <a:effectLst/>
                <a:latin typeface="Quicksand" panose="00000500000000000000" pitchFamily="2" charset="0"/>
                <a:sym typeface="Wingdings" panose="05000000000000000000" pitchFamily="2" charset="2"/>
              </a:rPr>
              <a:t> ratio</a:t>
            </a:r>
            <a:endParaRPr lang="en-US" b="1" i="0" dirty="0">
              <a:effectLst/>
              <a:latin typeface="Quicksand" panose="00000500000000000000" pitchFamily="2" charset="0"/>
            </a:endParaRPr>
          </a:p>
          <a:p>
            <a:pPr algn="l"/>
            <a:endParaRPr lang="en-US" b="1" dirty="0">
              <a:latin typeface="Quicksand" panose="00000500000000000000" pitchFamily="2" charset="0"/>
            </a:endParaRPr>
          </a:p>
          <a:p>
            <a:pPr algn="l"/>
            <a:r>
              <a:rPr lang="en-US" b="1" i="0" dirty="0">
                <a:effectLst/>
                <a:latin typeface="Quicksand" panose="00000500000000000000" pitchFamily="2" charset="0"/>
              </a:rPr>
              <a:t>D. pH Values </a:t>
            </a:r>
            <a:r>
              <a:rPr lang="en-US" b="1" i="0" dirty="0">
                <a:effectLst/>
                <a:latin typeface="Quicksand" panose="00000500000000000000" pitchFamily="2" charset="0"/>
                <a:sym typeface="Wingdings" panose="05000000000000000000" pitchFamily="2" charset="2"/>
              </a:rPr>
              <a:t> interval</a:t>
            </a:r>
          </a:p>
          <a:p>
            <a:pPr algn="l"/>
            <a:endParaRPr lang="en-US" b="1" dirty="0">
              <a:latin typeface="Quicksand" panose="00000500000000000000" pitchFamily="2" charset="0"/>
              <a:sym typeface="Wingdings" panose="05000000000000000000" pitchFamily="2" charset="2"/>
            </a:endParaRPr>
          </a:p>
          <a:p>
            <a:pPr algn="l" fontAlgn="base"/>
            <a:r>
              <a:rPr lang="en-US" b="1" dirty="0">
                <a:latin typeface="Quicksand" panose="00000500000000000000" pitchFamily="2" charset="0"/>
                <a:sym typeface="Wingdings" panose="05000000000000000000" pitchFamily="2" charset="2"/>
              </a:rPr>
              <a:t>E. </a:t>
            </a:r>
            <a:r>
              <a:rPr lang="en-US" b="1" i="0" dirty="0">
                <a:effectLst/>
                <a:latin typeface="Quicksand" panose="00000500000000000000" pitchFamily="2" charset="0"/>
              </a:rPr>
              <a:t> </a:t>
            </a:r>
            <a:r>
              <a:rPr lang="en-US" b="0" i="0" dirty="0">
                <a:solidFill>
                  <a:srgbClr val="0A0A23"/>
                </a:solidFill>
                <a:effectLst/>
                <a:latin typeface="Lato" panose="020F0502020204030203" pitchFamily="34" charset="0"/>
              </a:rPr>
              <a:t>What color hair do you have? </a:t>
            </a:r>
            <a:r>
              <a:rPr lang="en-US" b="0" i="0" dirty="0">
                <a:solidFill>
                  <a:srgbClr val="0A0A23"/>
                </a:solidFill>
                <a:effectLst/>
                <a:latin typeface="Lato" panose="020F0502020204030203" pitchFamily="34" charset="0"/>
                <a:sym typeface="Wingdings" panose="05000000000000000000" pitchFamily="2" charset="2"/>
              </a:rPr>
              <a:t> NOMINAL</a:t>
            </a:r>
            <a:endParaRPr lang="en-US" b="0" i="0" dirty="0">
              <a:solidFill>
                <a:srgbClr val="0A0A23"/>
              </a:solidFill>
              <a:effectLst/>
              <a:latin typeface="Lato" panose="020F0502020204030203" pitchFamily="34" charset="0"/>
            </a:endParaRPr>
          </a:p>
          <a:p>
            <a:pPr algn="l" fontAlgn="base">
              <a:buFont typeface="Arial" panose="020B0604020202020204" pitchFamily="34" charset="0"/>
              <a:buChar char="•"/>
            </a:pPr>
            <a:r>
              <a:rPr lang="en-US" b="0" i="0" dirty="0">
                <a:solidFill>
                  <a:srgbClr val="0A0A23"/>
                </a:solidFill>
                <a:effectLst/>
                <a:latin typeface="inherit"/>
              </a:rPr>
              <a:t>Brown</a:t>
            </a:r>
          </a:p>
          <a:p>
            <a:pPr algn="l" fontAlgn="base">
              <a:buFont typeface="Arial" panose="020B0604020202020204" pitchFamily="34" charset="0"/>
              <a:buChar char="•"/>
            </a:pPr>
            <a:r>
              <a:rPr lang="en-US" b="0" i="0" dirty="0">
                <a:solidFill>
                  <a:srgbClr val="0A0A23"/>
                </a:solidFill>
                <a:effectLst/>
                <a:latin typeface="inherit"/>
              </a:rPr>
              <a:t>Blonde</a:t>
            </a:r>
          </a:p>
          <a:p>
            <a:pPr algn="l" fontAlgn="base">
              <a:buFont typeface="Arial" panose="020B0604020202020204" pitchFamily="34" charset="0"/>
              <a:buChar char="•"/>
            </a:pPr>
            <a:r>
              <a:rPr lang="en-US" b="0" i="0" dirty="0">
                <a:solidFill>
                  <a:srgbClr val="0A0A23"/>
                </a:solidFill>
                <a:effectLst/>
                <a:latin typeface="inherit"/>
              </a:rPr>
              <a:t>Black</a:t>
            </a:r>
          </a:p>
          <a:p>
            <a:pPr algn="l" fontAlgn="base">
              <a:buFont typeface="Arial" panose="020B0604020202020204" pitchFamily="34" charset="0"/>
              <a:buChar char="•"/>
            </a:pPr>
            <a:r>
              <a:rPr lang="en-US" dirty="0">
                <a:solidFill>
                  <a:srgbClr val="0A0A23"/>
                </a:solidFill>
                <a:latin typeface="inherit"/>
              </a:rPr>
              <a:t>Blue</a:t>
            </a:r>
            <a:endParaRPr lang="en-US" b="0" i="0" dirty="0">
              <a:solidFill>
                <a:srgbClr val="0A0A23"/>
              </a:solidFill>
              <a:effectLst/>
              <a:latin typeface="inherit"/>
            </a:endParaRPr>
          </a:p>
          <a:p>
            <a:pPr algn="l"/>
            <a:endParaRPr lang="en-US" b="1" i="0" dirty="0">
              <a:effectLst/>
              <a:latin typeface="Quicksand" panose="00000500000000000000" pitchFamily="2" charset="0"/>
            </a:endParaRPr>
          </a:p>
          <a:p>
            <a:pPr marL="342900" indent="-342900">
              <a:buAutoNum type="alphaUcPeriod"/>
            </a:pPr>
            <a:endParaRPr lang="en-CA" dirty="0"/>
          </a:p>
          <a:p>
            <a:pPr marL="342900" indent="-342900">
              <a:buAutoNum type="alphaUcPeriod"/>
            </a:pPr>
            <a:endParaRPr lang="en-CA" dirty="0"/>
          </a:p>
        </p:txBody>
      </p:sp>
    </p:spTree>
    <p:extLst>
      <p:ext uri="{BB962C8B-B14F-4D97-AF65-F5344CB8AC3E}">
        <p14:creationId xmlns:p14="http://schemas.microsoft.com/office/powerpoint/2010/main" val="372620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F557CC-D22E-47B7-A1F9-02A95D076D28}"/>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900" b="1" i="0" dirty="0">
                <a:solidFill>
                  <a:schemeClr val="accent1">
                    <a:lumMod val="75000"/>
                  </a:schemeClr>
                </a:solidFill>
                <a:effectLst/>
              </a:rPr>
              <a:t>Major Tasks in Data Preprocessing:</a:t>
            </a:r>
          </a:p>
          <a:p>
            <a:pPr indent="-228600">
              <a:lnSpc>
                <a:spcPct val="90000"/>
              </a:lnSpc>
              <a:spcAft>
                <a:spcPts val="600"/>
              </a:spcAft>
              <a:buFont typeface="Arial" panose="020B0604020202020204" pitchFamily="34" charset="0"/>
              <a:buChar char="•"/>
            </a:pPr>
            <a:endParaRPr lang="en-US" sz="1900" b="1" dirty="0"/>
          </a:p>
          <a:p>
            <a:pPr indent="-228600">
              <a:lnSpc>
                <a:spcPct val="90000"/>
              </a:lnSpc>
              <a:spcAft>
                <a:spcPts val="600"/>
              </a:spcAft>
              <a:buFont typeface="Arial" panose="020B0604020202020204" pitchFamily="34" charset="0"/>
              <a:buChar char="•"/>
            </a:pPr>
            <a:endParaRPr lang="en-US" sz="1900" b="1" i="0" dirty="0">
              <a:effectLst/>
            </a:endParaRPr>
          </a:p>
          <a:p>
            <a:pPr indent="-228600">
              <a:lnSpc>
                <a:spcPct val="90000"/>
              </a:lnSpc>
              <a:spcAft>
                <a:spcPts val="600"/>
              </a:spcAft>
              <a:buFont typeface="Arial" panose="020B0604020202020204" pitchFamily="34" charset="0"/>
              <a:buChar char="•"/>
            </a:pPr>
            <a:endParaRPr lang="en-US" sz="1900" b="1" dirty="0"/>
          </a:p>
          <a:p>
            <a:pPr indent="-228600">
              <a:lnSpc>
                <a:spcPct val="90000"/>
              </a:lnSpc>
              <a:spcAft>
                <a:spcPts val="600"/>
              </a:spcAft>
              <a:buFont typeface="Arial" panose="020B0604020202020204" pitchFamily="34" charset="0"/>
              <a:buChar char="•"/>
            </a:pPr>
            <a:endParaRPr lang="en-US" sz="1900" b="0" i="0" dirty="0">
              <a:effectLst/>
            </a:endParaRPr>
          </a:p>
          <a:p>
            <a:pPr indent="-228600">
              <a:lnSpc>
                <a:spcPct val="90000"/>
              </a:lnSpc>
              <a:spcAft>
                <a:spcPts val="600"/>
              </a:spcAft>
              <a:buFont typeface="Arial" panose="020B0604020202020204" pitchFamily="34" charset="0"/>
              <a:buChar char="•"/>
            </a:pPr>
            <a:r>
              <a:rPr lang="en-US" sz="1900" b="0" i="0" dirty="0">
                <a:effectLst/>
              </a:rPr>
              <a:t>Data cleaning</a:t>
            </a:r>
          </a:p>
          <a:p>
            <a:pPr indent="-228600">
              <a:lnSpc>
                <a:spcPct val="90000"/>
              </a:lnSpc>
              <a:spcAft>
                <a:spcPts val="600"/>
              </a:spcAft>
              <a:buFont typeface="Arial" panose="020B0604020202020204" pitchFamily="34" charset="0"/>
              <a:buChar char="•"/>
            </a:pPr>
            <a:r>
              <a:rPr lang="en-US" sz="1900" b="0" i="0" dirty="0">
                <a:effectLst/>
              </a:rPr>
              <a:t>Data integration</a:t>
            </a:r>
          </a:p>
          <a:p>
            <a:pPr indent="-228600">
              <a:lnSpc>
                <a:spcPct val="90000"/>
              </a:lnSpc>
              <a:spcAft>
                <a:spcPts val="600"/>
              </a:spcAft>
              <a:buFont typeface="Arial" panose="020B0604020202020204" pitchFamily="34" charset="0"/>
              <a:buChar char="•"/>
            </a:pPr>
            <a:r>
              <a:rPr lang="en-US" sz="1900" b="0" i="0" dirty="0">
                <a:effectLst/>
              </a:rPr>
              <a:t>Data reduction</a:t>
            </a:r>
          </a:p>
          <a:p>
            <a:pPr indent="-228600">
              <a:lnSpc>
                <a:spcPct val="90000"/>
              </a:lnSpc>
              <a:spcAft>
                <a:spcPts val="600"/>
              </a:spcAft>
              <a:buFont typeface="Arial" panose="020B0604020202020204" pitchFamily="34" charset="0"/>
              <a:buChar char="•"/>
            </a:pPr>
            <a:r>
              <a:rPr lang="en-US" sz="1900" b="0" i="0" dirty="0">
                <a:effectLst/>
              </a:rPr>
              <a:t>Data transformation</a:t>
            </a:r>
          </a:p>
        </p:txBody>
      </p:sp>
      <p:pic>
        <p:nvPicPr>
          <p:cNvPr id="1026" name="Picture 2" descr="Data preprocessing ">
            <a:extLst>
              <a:ext uri="{FF2B5EF4-FFF2-40B4-BE49-F238E27FC236}">
                <a16:creationId xmlns:a16="http://schemas.microsoft.com/office/drawing/2014/main" id="{5E469BDB-59C4-483F-A295-1020CBEFAC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58882"/>
            <a:ext cx="6903720" cy="554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extBox 2">
            <a:extLst>
              <a:ext uri="{FF2B5EF4-FFF2-40B4-BE49-F238E27FC236}">
                <a16:creationId xmlns:a16="http://schemas.microsoft.com/office/drawing/2014/main" id="{6DFB6EF9-B0A5-4A2A-9E3D-5668EA947419}"/>
              </a:ext>
            </a:extLst>
          </p:cNvPr>
          <p:cNvGraphicFramePr/>
          <p:nvPr>
            <p:extLst>
              <p:ext uri="{D42A27DB-BD31-4B8C-83A1-F6EECF244321}">
                <p14:modId xmlns:p14="http://schemas.microsoft.com/office/powerpoint/2010/main" val="27414988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F272E5-9D80-4617-AFB9-7F8F5F23FFE0}"/>
              </a:ext>
            </a:extLst>
          </p:cNvPr>
          <p:cNvSpPr txBox="1"/>
          <p:nvPr/>
        </p:nvSpPr>
        <p:spPr>
          <a:xfrm>
            <a:off x="2054942" y="658761"/>
            <a:ext cx="8131277" cy="615553"/>
          </a:xfrm>
          <a:prstGeom prst="rect">
            <a:avLst/>
          </a:prstGeom>
          <a:noFill/>
        </p:spPr>
        <p:txBody>
          <a:bodyPr wrap="square" rtlCol="0">
            <a:spAutoFit/>
          </a:bodyPr>
          <a:lstStyle/>
          <a:p>
            <a:pPr algn="ctr"/>
            <a:r>
              <a:rPr lang="en-CA" sz="3400" dirty="0">
                <a:solidFill>
                  <a:schemeClr val="bg1">
                    <a:lumMod val="95000"/>
                  </a:schemeClr>
                </a:solidFill>
              </a:rPr>
              <a:t>DATA CLEANING</a:t>
            </a:r>
          </a:p>
        </p:txBody>
      </p:sp>
    </p:spTree>
    <p:extLst>
      <p:ext uri="{BB962C8B-B14F-4D97-AF65-F5344CB8AC3E}">
        <p14:creationId xmlns:p14="http://schemas.microsoft.com/office/powerpoint/2010/main" val="378159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0CBECC-A1F2-4B87-8026-DA975051BAC2}"/>
              </a:ext>
            </a:extLst>
          </p:cNvPr>
          <p:cNvSpPr txBox="1"/>
          <p:nvPr/>
        </p:nvSpPr>
        <p:spPr>
          <a:xfrm>
            <a:off x="870154" y="1295642"/>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Data cleaning is the process to remove incorrect data, incomplete data and inaccurate data from the datasets, and it also replaces the missing values.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0" i="0" dirty="0">
                <a:effectLst/>
              </a:rPr>
              <a:t>There are some techniques in data cleaning.</a:t>
            </a:r>
          </a:p>
        </p:txBody>
      </p:sp>
      <p:sp>
        <p:nvSpPr>
          <p:cNvPr id="11" name="TextBox 10">
            <a:extLst>
              <a:ext uri="{FF2B5EF4-FFF2-40B4-BE49-F238E27FC236}">
                <a16:creationId xmlns:a16="http://schemas.microsoft.com/office/drawing/2014/main" id="{5A747CB4-5CB2-45FC-80B7-BD7549718730}"/>
              </a:ext>
            </a:extLst>
          </p:cNvPr>
          <p:cNvSpPr txBox="1"/>
          <p:nvPr/>
        </p:nvSpPr>
        <p:spPr>
          <a:xfrm>
            <a:off x="1111046" y="685629"/>
            <a:ext cx="6096000" cy="480131"/>
          </a:xfrm>
          <a:prstGeom prst="rect">
            <a:avLst/>
          </a:prstGeom>
          <a:noFill/>
        </p:spPr>
        <p:txBody>
          <a:bodyPr wrap="square">
            <a:spAutoFit/>
          </a:bodyPr>
          <a:lstStyle/>
          <a:p>
            <a:pPr>
              <a:lnSpc>
                <a:spcPct val="90000"/>
              </a:lnSpc>
              <a:spcAft>
                <a:spcPts val="600"/>
              </a:spcAft>
            </a:pPr>
            <a:r>
              <a:rPr lang="en-US" sz="2800" b="1" i="0" dirty="0">
                <a:solidFill>
                  <a:schemeClr val="bg1"/>
                </a:solidFill>
                <a:effectLst/>
              </a:rPr>
              <a:t>Data cleaning:</a:t>
            </a:r>
          </a:p>
        </p:txBody>
      </p:sp>
    </p:spTree>
    <p:extLst>
      <p:ext uri="{BB962C8B-B14F-4D97-AF65-F5344CB8AC3E}">
        <p14:creationId xmlns:p14="http://schemas.microsoft.com/office/powerpoint/2010/main" val="75742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847E57-C992-463D-BAC8-148A4E2BF83A}"/>
              </a:ext>
            </a:extLst>
          </p:cNvPr>
          <p:cNvSpPr txBox="1"/>
          <p:nvPr/>
        </p:nvSpPr>
        <p:spPr>
          <a:xfrm>
            <a:off x="893407" y="983721"/>
            <a:ext cx="9883450" cy="4616648"/>
          </a:xfrm>
          <a:prstGeom prst="rect">
            <a:avLst/>
          </a:prstGeom>
          <a:noFill/>
        </p:spPr>
        <p:txBody>
          <a:bodyPr wrap="square">
            <a:spAutoFit/>
          </a:bodyPr>
          <a:lstStyle/>
          <a:p>
            <a:pPr algn="l"/>
            <a:r>
              <a:rPr lang="en-US" sz="2400" b="1" i="0" dirty="0">
                <a:solidFill>
                  <a:schemeClr val="accent1">
                    <a:lumMod val="75000"/>
                  </a:schemeClr>
                </a:solidFill>
                <a:effectLst/>
                <a:latin typeface="Lato" panose="020F0502020204030203" pitchFamily="34" charset="0"/>
              </a:rPr>
              <a:t>Handling missing values:</a:t>
            </a:r>
          </a:p>
          <a:p>
            <a:pPr algn="l"/>
            <a:endParaRPr lang="en-US" dirty="0">
              <a:solidFill>
                <a:schemeClr val="tx1">
                  <a:lumMod val="95000"/>
                  <a:lumOff val="5000"/>
                </a:schemeClr>
              </a:solidFill>
            </a:endParaRPr>
          </a:p>
          <a:p>
            <a:pPr algn="l"/>
            <a:r>
              <a:rPr lang="en-US" b="0" i="0" dirty="0">
                <a:solidFill>
                  <a:schemeClr val="tx1">
                    <a:lumMod val="95000"/>
                    <a:lumOff val="5000"/>
                  </a:schemeClr>
                </a:solidFill>
                <a:effectLst/>
              </a:rPr>
              <a:t>It can be handled in various ways.  Some of these are: Ignore the tuples and fill the missing values</a:t>
            </a:r>
          </a:p>
          <a:p>
            <a:pPr algn="l"/>
            <a:endParaRPr lang="en-US" b="0" i="0" dirty="0">
              <a:solidFill>
                <a:schemeClr val="tx1">
                  <a:lumMod val="95000"/>
                  <a:lumOff val="5000"/>
                </a:schemeClr>
              </a:solidFill>
              <a:effectLst/>
            </a:endParaRPr>
          </a:p>
          <a:p>
            <a:pPr algn="l">
              <a:buFont typeface="Arial" panose="020B0604020202020204" pitchFamily="34" charset="0"/>
              <a:buChar char="•"/>
            </a:pPr>
            <a:r>
              <a:rPr lang="en-US" b="0" i="0" dirty="0">
                <a:solidFill>
                  <a:schemeClr val="tx1">
                    <a:lumMod val="95000"/>
                    <a:lumOff val="5000"/>
                  </a:schemeClr>
                </a:solidFill>
                <a:effectLst/>
              </a:rPr>
              <a:t>Standard values like “Not Available” or “NA” can be used to replace the missing values.</a:t>
            </a:r>
          </a:p>
          <a:p>
            <a:pPr algn="l">
              <a:buFont typeface="Arial" panose="020B0604020202020204" pitchFamily="34" charset="0"/>
              <a:buChar char="•"/>
            </a:pPr>
            <a:endParaRPr lang="en-US" dirty="0">
              <a:solidFill>
                <a:schemeClr val="tx1">
                  <a:lumMod val="95000"/>
                  <a:lumOff val="5000"/>
                </a:schemeClr>
              </a:solidFill>
            </a:endParaRPr>
          </a:p>
          <a:p>
            <a:pPr algn="l">
              <a:buFont typeface="Arial" panose="020B0604020202020204" pitchFamily="34" charset="0"/>
              <a:buChar char="•"/>
            </a:pPr>
            <a:endParaRPr lang="en-US" b="0" i="0" dirty="0">
              <a:solidFill>
                <a:schemeClr val="tx1">
                  <a:lumMod val="95000"/>
                  <a:lumOff val="5000"/>
                </a:schemeClr>
              </a:solidFill>
              <a:effectLst/>
            </a:endParaRPr>
          </a:p>
          <a:p>
            <a:pPr algn="l">
              <a:buFont typeface="Arial" panose="020B0604020202020204" pitchFamily="34" charset="0"/>
              <a:buChar char="•"/>
            </a:pPr>
            <a:r>
              <a:rPr lang="en-US" b="0" i="0" u="sng" dirty="0">
                <a:solidFill>
                  <a:schemeClr val="tx1">
                    <a:lumMod val="95000"/>
                    <a:lumOff val="5000"/>
                  </a:schemeClr>
                </a:solidFill>
                <a:effectLst/>
              </a:rPr>
              <a:t>Missing values </a:t>
            </a:r>
            <a:r>
              <a:rPr lang="en-US" b="0" i="0" dirty="0">
                <a:solidFill>
                  <a:schemeClr val="tx1">
                    <a:lumMod val="95000"/>
                    <a:lumOff val="5000"/>
                  </a:schemeClr>
                </a:solidFill>
                <a:effectLst/>
              </a:rPr>
              <a:t>can also be filled manually but it is not recommended when that dataset is big.</a:t>
            </a:r>
          </a:p>
          <a:p>
            <a:pPr algn="l">
              <a:buFont typeface="Arial" panose="020B0604020202020204" pitchFamily="34" charset="0"/>
              <a:buChar char="•"/>
            </a:pPr>
            <a:endParaRPr lang="en-US" dirty="0">
              <a:solidFill>
                <a:schemeClr val="tx1">
                  <a:lumMod val="95000"/>
                  <a:lumOff val="5000"/>
                </a:schemeClr>
              </a:solidFill>
            </a:endParaRPr>
          </a:p>
          <a:p>
            <a:pPr algn="l">
              <a:buFont typeface="Arial" panose="020B0604020202020204" pitchFamily="34" charset="0"/>
              <a:buChar char="•"/>
            </a:pPr>
            <a:endParaRPr lang="en-US" b="0" i="0" dirty="0">
              <a:solidFill>
                <a:schemeClr val="tx1">
                  <a:lumMod val="95000"/>
                  <a:lumOff val="5000"/>
                </a:schemeClr>
              </a:solidFill>
              <a:effectLst/>
            </a:endParaRPr>
          </a:p>
          <a:p>
            <a:pPr algn="l">
              <a:buFont typeface="Arial" panose="020B0604020202020204" pitchFamily="34" charset="0"/>
              <a:buChar char="•"/>
            </a:pPr>
            <a:r>
              <a:rPr lang="en-US" b="0" i="0" dirty="0">
                <a:solidFill>
                  <a:schemeClr val="tx1">
                    <a:lumMod val="95000"/>
                    <a:lumOff val="5000"/>
                  </a:schemeClr>
                </a:solidFill>
                <a:effectLst/>
              </a:rPr>
              <a:t>The attribute’s mean value can be used to replace the missing value when the data is normally distributed wherein in the case of non-normal distribution median value of the attribute can be used.</a:t>
            </a:r>
          </a:p>
          <a:p>
            <a:pPr algn="l">
              <a:buFont typeface="Arial" panose="020B0604020202020204" pitchFamily="34" charset="0"/>
              <a:buChar char="•"/>
            </a:pPr>
            <a:endParaRPr lang="en-US" dirty="0">
              <a:solidFill>
                <a:schemeClr val="tx1">
                  <a:lumMod val="95000"/>
                  <a:lumOff val="5000"/>
                </a:schemeClr>
              </a:solidFill>
            </a:endParaRPr>
          </a:p>
          <a:p>
            <a:pPr algn="l">
              <a:buFont typeface="Arial" panose="020B0604020202020204" pitchFamily="34" charset="0"/>
              <a:buChar char="•"/>
            </a:pPr>
            <a:endParaRPr lang="en-US" b="0" i="0" dirty="0">
              <a:solidFill>
                <a:schemeClr val="tx1">
                  <a:lumMod val="95000"/>
                  <a:lumOff val="5000"/>
                </a:schemeClr>
              </a:solidFill>
              <a:effectLst/>
            </a:endParaRPr>
          </a:p>
          <a:p>
            <a:pPr algn="l">
              <a:buFont typeface="Arial" panose="020B0604020202020204" pitchFamily="34" charset="0"/>
              <a:buChar char="•"/>
            </a:pPr>
            <a:r>
              <a:rPr lang="en-US" b="0" i="0" dirty="0">
                <a:solidFill>
                  <a:schemeClr val="tx1">
                    <a:lumMod val="95000"/>
                    <a:lumOff val="5000"/>
                  </a:schemeClr>
                </a:solidFill>
                <a:effectLst/>
              </a:rPr>
              <a:t>While using regression or decision tree algorithms the missing value can be replaced by the most probable value.</a:t>
            </a:r>
          </a:p>
        </p:txBody>
      </p:sp>
    </p:spTree>
    <p:extLst>
      <p:ext uri="{BB962C8B-B14F-4D97-AF65-F5344CB8AC3E}">
        <p14:creationId xmlns:p14="http://schemas.microsoft.com/office/powerpoint/2010/main" val="122988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ACA46C-4C42-46C2-9A5F-E86EABEE9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2124075"/>
            <a:ext cx="7019925" cy="2609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525318-8E21-4C59-B205-7883140BC8B4}"/>
              </a:ext>
            </a:extLst>
          </p:cNvPr>
          <p:cNvSpPr txBox="1"/>
          <p:nvPr/>
        </p:nvSpPr>
        <p:spPr>
          <a:xfrm>
            <a:off x="3508409" y="1032979"/>
            <a:ext cx="6097554" cy="369332"/>
          </a:xfrm>
          <a:prstGeom prst="rect">
            <a:avLst/>
          </a:prstGeom>
          <a:noFill/>
        </p:spPr>
        <p:txBody>
          <a:bodyPr wrap="square">
            <a:spAutoFit/>
          </a:bodyPr>
          <a:lstStyle/>
          <a:p>
            <a:pPr algn="l"/>
            <a:r>
              <a:rPr lang="en-US" sz="1800" b="1" i="0" dirty="0">
                <a:solidFill>
                  <a:schemeClr val="accent1">
                    <a:lumMod val="75000"/>
                  </a:schemeClr>
                </a:solidFill>
                <a:effectLst/>
                <a:latin typeface="Lato" panose="020F0502020204030203" pitchFamily="34" charset="0"/>
              </a:rPr>
              <a:t>Handling missing values:</a:t>
            </a:r>
          </a:p>
        </p:txBody>
      </p:sp>
    </p:spTree>
    <p:extLst>
      <p:ext uri="{BB962C8B-B14F-4D97-AF65-F5344CB8AC3E}">
        <p14:creationId xmlns:p14="http://schemas.microsoft.com/office/powerpoint/2010/main" val="217968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760FCA-D432-49E4-A95C-F8087A7628E4}"/>
              </a:ext>
            </a:extLst>
          </p:cNvPr>
          <p:cNvPicPr>
            <a:picLocks noChangeAspect="1"/>
          </p:cNvPicPr>
          <p:nvPr/>
        </p:nvPicPr>
        <p:blipFill>
          <a:blip r:embed="rId2"/>
          <a:stretch>
            <a:fillRect/>
          </a:stretch>
        </p:blipFill>
        <p:spPr>
          <a:xfrm>
            <a:off x="402757" y="624716"/>
            <a:ext cx="10077450" cy="3114675"/>
          </a:xfrm>
          <a:prstGeom prst="rect">
            <a:avLst/>
          </a:prstGeom>
        </p:spPr>
      </p:pic>
    </p:spTree>
    <p:extLst>
      <p:ext uri="{BB962C8B-B14F-4D97-AF65-F5344CB8AC3E}">
        <p14:creationId xmlns:p14="http://schemas.microsoft.com/office/powerpoint/2010/main" val="175392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8"/>
          <p:cNvSpPr txBox="1"/>
          <p:nvPr/>
        </p:nvSpPr>
        <p:spPr>
          <a:xfrm>
            <a:off x="1389900" y="281384"/>
            <a:ext cx="9415600" cy="989600"/>
          </a:xfrm>
          <a:prstGeom prst="rect">
            <a:avLst/>
          </a:prstGeom>
          <a:noFill/>
          <a:ln>
            <a:noFill/>
          </a:ln>
        </p:spPr>
        <p:txBody>
          <a:bodyPr spcFirstLastPara="1" wrap="square" lIns="121900" tIns="121900" rIns="121900" bIns="121900" anchor="t" anchorCtr="0">
            <a:noAutofit/>
          </a:bodyPr>
          <a:lstStyle/>
          <a:p>
            <a:endParaRPr sz="4000" b="1">
              <a:latin typeface="Times New Roman" panose="02020603050405020304" pitchFamily="18" charset="0"/>
              <a:ea typeface="Roboto"/>
              <a:cs typeface="Times New Roman" panose="02020603050405020304" pitchFamily="18" charset="0"/>
              <a:sym typeface="Roboto"/>
            </a:endParaRPr>
          </a:p>
        </p:txBody>
      </p:sp>
      <p:sp>
        <p:nvSpPr>
          <p:cNvPr id="223" name="Google Shape;223;p38"/>
          <p:cNvSpPr txBox="1"/>
          <p:nvPr/>
        </p:nvSpPr>
        <p:spPr>
          <a:xfrm>
            <a:off x="1478867" y="371000"/>
            <a:ext cx="11360800" cy="810400"/>
          </a:xfrm>
          <a:prstGeom prst="rect">
            <a:avLst/>
          </a:prstGeom>
          <a:noFill/>
          <a:ln>
            <a:noFill/>
          </a:ln>
        </p:spPr>
        <p:txBody>
          <a:bodyPr spcFirstLastPara="1" wrap="square" lIns="121900" tIns="121900" rIns="121900" bIns="121900" anchor="t" anchorCtr="0">
            <a:noAutofit/>
          </a:bodyPr>
          <a:lstStyle/>
          <a:p>
            <a:r>
              <a:rPr lang="en" sz="4000" b="1" dirty="0">
                <a:solidFill>
                  <a:srgbClr val="2A3990"/>
                </a:solidFill>
                <a:latin typeface="Times New Roman" panose="02020603050405020304" pitchFamily="18" charset="0"/>
                <a:ea typeface="Roboto"/>
                <a:cs typeface="Times New Roman" panose="02020603050405020304" pitchFamily="18" charset="0"/>
                <a:sym typeface="Roboto"/>
              </a:rPr>
              <a:t>Machine Learning Process</a:t>
            </a:r>
            <a:endParaRPr sz="4000" b="1" dirty="0">
              <a:solidFill>
                <a:srgbClr val="2A3990"/>
              </a:solidFill>
              <a:latin typeface="Times New Roman" panose="02020603050405020304" pitchFamily="18" charset="0"/>
              <a:ea typeface="Roboto"/>
              <a:cs typeface="Times New Roman" panose="02020603050405020304" pitchFamily="18" charset="0"/>
              <a:sym typeface="Roboto"/>
            </a:endParaRPr>
          </a:p>
        </p:txBody>
      </p:sp>
      <p:sp>
        <p:nvSpPr>
          <p:cNvPr id="224" name="Google Shape;224;p38"/>
          <p:cNvSpPr/>
          <p:nvPr/>
        </p:nvSpPr>
        <p:spPr>
          <a:xfrm>
            <a:off x="246833" y="3610500"/>
            <a:ext cx="1787200" cy="12104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25" name="Google Shape;225;p38"/>
          <p:cNvSpPr/>
          <p:nvPr/>
        </p:nvSpPr>
        <p:spPr>
          <a:xfrm>
            <a:off x="2597933" y="3610500"/>
            <a:ext cx="1787200" cy="1210400"/>
          </a:xfrm>
          <a:prstGeom prst="roundRect">
            <a:avLst>
              <a:gd name="adj" fmla="val 16667"/>
            </a:avLst>
          </a:prstGeom>
          <a:solidFill>
            <a:schemeClr val="accent6">
              <a:lumMod val="20000"/>
              <a:lumOff val="80000"/>
            </a:schemeClr>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6" name="Google Shape;226;p38"/>
          <p:cNvSpPr/>
          <p:nvPr/>
        </p:nvSpPr>
        <p:spPr>
          <a:xfrm>
            <a:off x="5085300" y="3610500"/>
            <a:ext cx="1787200" cy="12104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27" name="Google Shape;227;p38"/>
          <p:cNvSpPr/>
          <p:nvPr/>
        </p:nvSpPr>
        <p:spPr>
          <a:xfrm>
            <a:off x="7504533" y="3610500"/>
            <a:ext cx="1787200" cy="12104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28" name="Google Shape;228;p38"/>
          <p:cNvSpPr/>
          <p:nvPr/>
        </p:nvSpPr>
        <p:spPr>
          <a:xfrm>
            <a:off x="9923767" y="3610500"/>
            <a:ext cx="1787200" cy="12104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29" name="Google Shape;229;p38"/>
          <p:cNvSpPr/>
          <p:nvPr/>
        </p:nvSpPr>
        <p:spPr>
          <a:xfrm>
            <a:off x="5085300" y="2083800"/>
            <a:ext cx="1787200" cy="1210400"/>
          </a:xfrm>
          <a:prstGeom prst="roundRect">
            <a:avLst>
              <a:gd name="adj" fmla="val 16667"/>
            </a:avLst>
          </a:prstGeom>
          <a:solidFill>
            <a:srgbClr val="20124D"/>
          </a:solidFill>
          <a:ln w="952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cxnSp>
        <p:nvCxnSpPr>
          <p:cNvPr id="230" name="Google Shape;230;p38"/>
          <p:cNvCxnSpPr>
            <a:stCxn id="224" idx="3"/>
            <a:endCxn id="225" idx="1"/>
          </p:cNvCxnSpPr>
          <p:nvPr/>
        </p:nvCxnSpPr>
        <p:spPr>
          <a:xfrm>
            <a:off x="2034033" y="4215700"/>
            <a:ext cx="564000" cy="0"/>
          </a:xfrm>
          <a:prstGeom prst="straightConnector1">
            <a:avLst/>
          </a:prstGeom>
          <a:noFill/>
          <a:ln w="38100" cap="flat" cmpd="sng">
            <a:solidFill>
              <a:schemeClr val="dk2"/>
            </a:solidFill>
            <a:prstDash val="solid"/>
            <a:round/>
            <a:headEnd type="none" w="med" len="med"/>
            <a:tailEnd type="triangle" w="med" len="med"/>
          </a:ln>
        </p:spPr>
      </p:cxnSp>
      <p:cxnSp>
        <p:nvCxnSpPr>
          <p:cNvPr id="231" name="Google Shape;231;p38"/>
          <p:cNvCxnSpPr>
            <a:endCxn id="226" idx="1"/>
          </p:cNvCxnSpPr>
          <p:nvPr/>
        </p:nvCxnSpPr>
        <p:spPr>
          <a:xfrm>
            <a:off x="4385300" y="4215700"/>
            <a:ext cx="700000" cy="0"/>
          </a:xfrm>
          <a:prstGeom prst="straightConnector1">
            <a:avLst/>
          </a:prstGeom>
          <a:noFill/>
          <a:ln w="38100" cap="flat" cmpd="sng">
            <a:solidFill>
              <a:schemeClr val="dk2"/>
            </a:solidFill>
            <a:prstDash val="solid"/>
            <a:round/>
            <a:headEnd type="none" w="med" len="med"/>
            <a:tailEnd type="triangle" w="med" len="med"/>
          </a:ln>
        </p:spPr>
      </p:cxnSp>
      <p:cxnSp>
        <p:nvCxnSpPr>
          <p:cNvPr id="232" name="Google Shape;232;p38"/>
          <p:cNvCxnSpPr>
            <a:endCxn id="227" idx="1"/>
          </p:cNvCxnSpPr>
          <p:nvPr/>
        </p:nvCxnSpPr>
        <p:spPr>
          <a:xfrm>
            <a:off x="6872533" y="4215700"/>
            <a:ext cx="632000" cy="0"/>
          </a:xfrm>
          <a:prstGeom prst="straightConnector1">
            <a:avLst/>
          </a:prstGeom>
          <a:noFill/>
          <a:ln w="38100" cap="flat" cmpd="sng">
            <a:solidFill>
              <a:schemeClr val="dk2"/>
            </a:solidFill>
            <a:prstDash val="solid"/>
            <a:round/>
            <a:headEnd type="none" w="med" len="med"/>
            <a:tailEnd type="triangle" w="med" len="med"/>
          </a:ln>
        </p:spPr>
      </p:cxnSp>
      <p:cxnSp>
        <p:nvCxnSpPr>
          <p:cNvPr id="233" name="Google Shape;233;p38"/>
          <p:cNvCxnSpPr>
            <a:endCxn id="228" idx="1"/>
          </p:cNvCxnSpPr>
          <p:nvPr/>
        </p:nvCxnSpPr>
        <p:spPr>
          <a:xfrm>
            <a:off x="9291767" y="4215700"/>
            <a:ext cx="632000" cy="0"/>
          </a:xfrm>
          <a:prstGeom prst="straightConnector1">
            <a:avLst/>
          </a:prstGeom>
          <a:noFill/>
          <a:ln w="38100" cap="flat" cmpd="sng">
            <a:solidFill>
              <a:schemeClr val="dk2"/>
            </a:solidFill>
            <a:prstDash val="solid"/>
            <a:round/>
            <a:headEnd type="none" w="med" len="med"/>
            <a:tailEnd type="triangle" w="med" len="med"/>
          </a:ln>
        </p:spPr>
      </p:cxnSp>
      <p:cxnSp>
        <p:nvCxnSpPr>
          <p:cNvPr id="234" name="Google Shape;234;p38"/>
          <p:cNvCxnSpPr>
            <a:stCxn id="227" idx="2"/>
            <a:endCxn id="226" idx="2"/>
          </p:cNvCxnSpPr>
          <p:nvPr/>
        </p:nvCxnSpPr>
        <p:spPr>
          <a:xfrm rot="5400000">
            <a:off x="7188133" y="3611700"/>
            <a:ext cx="800" cy="2419200"/>
          </a:xfrm>
          <a:prstGeom prst="curvedConnector3">
            <a:avLst>
              <a:gd name="adj1" fmla="val 39687500"/>
            </a:avLst>
          </a:prstGeom>
          <a:noFill/>
          <a:ln w="38100" cap="flat" cmpd="sng">
            <a:solidFill>
              <a:schemeClr val="dk2"/>
            </a:solidFill>
            <a:prstDash val="solid"/>
            <a:round/>
            <a:headEnd type="none" w="med" len="med"/>
            <a:tailEnd type="triangle" w="med" len="med"/>
          </a:ln>
        </p:spPr>
      </p:cxnSp>
      <p:cxnSp>
        <p:nvCxnSpPr>
          <p:cNvPr id="235" name="Google Shape;235;p38"/>
          <p:cNvCxnSpPr>
            <a:stCxn id="225" idx="0"/>
            <a:endCxn id="229" idx="1"/>
          </p:cNvCxnSpPr>
          <p:nvPr/>
        </p:nvCxnSpPr>
        <p:spPr>
          <a:xfrm rot="-5400000">
            <a:off x="3827533" y="2352900"/>
            <a:ext cx="921600" cy="1593600"/>
          </a:xfrm>
          <a:prstGeom prst="curvedConnector2">
            <a:avLst/>
          </a:prstGeom>
          <a:noFill/>
          <a:ln w="38100" cap="flat" cmpd="sng">
            <a:solidFill>
              <a:schemeClr val="dk2"/>
            </a:solidFill>
            <a:prstDash val="solid"/>
            <a:round/>
            <a:headEnd type="none" w="med" len="med"/>
            <a:tailEnd type="triangle" w="med" len="med"/>
          </a:ln>
        </p:spPr>
      </p:cxnSp>
      <p:cxnSp>
        <p:nvCxnSpPr>
          <p:cNvPr id="236" name="Google Shape;236;p38"/>
          <p:cNvCxnSpPr>
            <a:stCxn id="229" idx="3"/>
            <a:endCxn id="227" idx="0"/>
          </p:cNvCxnSpPr>
          <p:nvPr/>
        </p:nvCxnSpPr>
        <p:spPr>
          <a:xfrm>
            <a:off x="6872500" y="2689000"/>
            <a:ext cx="1525600" cy="921600"/>
          </a:xfrm>
          <a:prstGeom prst="curvedConnector2">
            <a:avLst/>
          </a:prstGeom>
          <a:noFill/>
          <a:ln w="38100" cap="flat" cmpd="sng">
            <a:solidFill>
              <a:schemeClr val="dk2"/>
            </a:solidFill>
            <a:prstDash val="solid"/>
            <a:round/>
            <a:headEnd type="none" w="med" len="med"/>
            <a:tailEnd type="triangle" w="med" len="med"/>
          </a:ln>
        </p:spPr>
      </p:cxnSp>
      <p:sp>
        <p:nvSpPr>
          <p:cNvPr id="237" name="Google Shape;237;p38"/>
          <p:cNvSpPr txBox="1"/>
          <p:nvPr/>
        </p:nvSpPr>
        <p:spPr>
          <a:xfrm>
            <a:off x="246833" y="3734200"/>
            <a:ext cx="1787200" cy="8104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Data</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Acquisition </a:t>
            </a:r>
            <a:endParaRPr sz="240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38" name="Google Shape;238;p38"/>
          <p:cNvSpPr txBox="1"/>
          <p:nvPr/>
        </p:nvSpPr>
        <p:spPr>
          <a:xfrm>
            <a:off x="2597933" y="3734200"/>
            <a:ext cx="1787200" cy="810400"/>
          </a:xfrm>
          <a:prstGeom prst="rect">
            <a:avLst/>
          </a:prstGeom>
          <a:noFill/>
          <a:ln>
            <a:noFill/>
          </a:ln>
        </p:spPr>
        <p:txBody>
          <a:bodyPr spcFirstLastPara="1" wrap="square" lIns="121900" tIns="121900" rIns="121900" bIns="121900" anchor="t" anchorCtr="0">
            <a:noAutofit/>
          </a:bodyPr>
          <a:lstStyle/>
          <a:p>
            <a:pPr algn="ctr"/>
            <a:r>
              <a:rPr lang="en" sz="2400" b="1"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rPr>
              <a:t>Data</a:t>
            </a:r>
            <a:endParaRPr sz="2400" b="1"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endParaRPr>
          </a:p>
          <a:p>
            <a:pPr algn="ctr"/>
            <a:r>
              <a:rPr lang="en" sz="2400" b="1"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rPr>
              <a:t>Cleaning</a:t>
            </a:r>
            <a:endParaRPr sz="2400" b="1" dirty="0">
              <a:solidFill>
                <a:schemeClr val="tx1">
                  <a:lumMod val="95000"/>
                  <a:lumOff val="5000"/>
                </a:schemeClr>
              </a:solidFill>
              <a:latin typeface="Times New Roman" panose="02020603050405020304" pitchFamily="18" charset="0"/>
              <a:ea typeface="Roboto"/>
              <a:cs typeface="Times New Roman" panose="02020603050405020304" pitchFamily="18" charset="0"/>
              <a:sym typeface="Roboto"/>
            </a:endParaRPr>
          </a:p>
        </p:txBody>
      </p:sp>
      <p:sp>
        <p:nvSpPr>
          <p:cNvPr id="239" name="Google Shape;239;p38"/>
          <p:cNvSpPr txBox="1"/>
          <p:nvPr/>
        </p:nvSpPr>
        <p:spPr>
          <a:xfrm>
            <a:off x="5085300" y="2182200"/>
            <a:ext cx="1787200" cy="8104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Test</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Data</a:t>
            </a:r>
            <a:endParaRPr sz="240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40" name="Google Shape;240;p38"/>
          <p:cNvSpPr txBox="1"/>
          <p:nvPr/>
        </p:nvSpPr>
        <p:spPr>
          <a:xfrm>
            <a:off x="5085300" y="3508884"/>
            <a:ext cx="1787200" cy="8104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Model</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Training &amp;</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Building</a:t>
            </a:r>
            <a:endParaRPr sz="240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41" name="Google Shape;241;p38"/>
          <p:cNvSpPr txBox="1"/>
          <p:nvPr/>
        </p:nvSpPr>
        <p:spPr>
          <a:xfrm>
            <a:off x="7504533" y="3708951"/>
            <a:ext cx="1787200" cy="8104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Model</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Testing</a:t>
            </a:r>
            <a:endParaRPr sz="240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42" name="Google Shape;242;p38"/>
          <p:cNvSpPr txBox="1"/>
          <p:nvPr/>
        </p:nvSpPr>
        <p:spPr>
          <a:xfrm>
            <a:off x="9864367" y="3734200"/>
            <a:ext cx="1906000" cy="8104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Model </a:t>
            </a:r>
            <a:endParaRPr sz="2400">
              <a:solidFill>
                <a:srgbClr val="FFFFFF"/>
              </a:solidFill>
              <a:latin typeface="Times New Roman" panose="02020603050405020304" pitchFamily="18" charset="0"/>
              <a:ea typeface="Roboto"/>
              <a:cs typeface="Times New Roman" panose="02020603050405020304" pitchFamily="18" charset="0"/>
              <a:sym typeface="Roboto"/>
            </a:endParaRPr>
          </a:p>
          <a:p>
            <a:pPr algn="ctr"/>
            <a:r>
              <a:rPr lang="en" sz="2400">
                <a:solidFill>
                  <a:srgbClr val="FFFFFF"/>
                </a:solidFill>
                <a:latin typeface="Times New Roman" panose="02020603050405020304" pitchFamily="18" charset="0"/>
                <a:ea typeface="Roboto"/>
                <a:cs typeface="Times New Roman" panose="02020603050405020304" pitchFamily="18" charset="0"/>
                <a:sym typeface="Roboto"/>
              </a:rPr>
              <a:t>Deployment</a:t>
            </a:r>
            <a:endParaRPr sz="2400">
              <a:solidFill>
                <a:srgbClr val="FFFFFF"/>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275924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760FCA-D432-49E4-A95C-F8087A7628E4}"/>
              </a:ext>
            </a:extLst>
          </p:cNvPr>
          <p:cNvPicPr>
            <a:picLocks noChangeAspect="1"/>
          </p:cNvPicPr>
          <p:nvPr/>
        </p:nvPicPr>
        <p:blipFill>
          <a:blip r:embed="rId2"/>
          <a:stretch>
            <a:fillRect/>
          </a:stretch>
        </p:blipFill>
        <p:spPr>
          <a:xfrm>
            <a:off x="402757" y="624716"/>
            <a:ext cx="10077450" cy="3114675"/>
          </a:xfrm>
          <a:prstGeom prst="rect">
            <a:avLst/>
          </a:prstGeom>
        </p:spPr>
      </p:pic>
      <p:sp>
        <p:nvSpPr>
          <p:cNvPr id="5" name="TextBox 4">
            <a:extLst>
              <a:ext uri="{FF2B5EF4-FFF2-40B4-BE49-F238E27FC236}">
                <a16:creationId xmlns:a16="http://schemas.microsoft.com/office/drawing/2014/main" id="{2CAD63A4-1A17-452B-8DCC-93C2DB3CF2C7}"/>
              </a:ext>
            </a:extLst>
          </p:cNvPr>
          <p:cNvSpPr txBox="1"/>
          <p:nvPr/>
        </p:nvSpPr>
        <p:spPr>
          <a:xfrm>
            <a:off x="892628" y="4011792"/>
            <a:ext cx="10145485" cy="1754326"/>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.Delete the observations: </a:t>
            </a:r>
            <a:r>
              <a:rPr lang="en-US" b="0" i="0" dirty="0">
                <a:solidFill>
                  <a:srgbClr val="222222"/>
                </a:solidFill>
                <a:effectLst/>
                <a:latin typeface="Lato" panose="020F0502020204030203" pitchFamily="34" charset="0"/>
              </a:rPr>
              <a:t>If there is a large number of observations in the dataset, where all the classes to be predicted are sufficiently represented in the training data, then try deleting the missing value observations, which would not bring significant change in your feed to your model.</a:t>
            </a:r>
          </a:p>
          <a:p>
            <a:pPr algn="l"/>
            <a:endParaRPr lang="en-US" b="0" i="0" dirty="0">
              <a:solidFill>
                <a:srgbClr val="222222"/>
              </a:solidFill>
              <a:effectLst/>
              <a:latin typeface="Lato" panose="020F0502020204030203" pitchFamily="34" charset="0"/>
            </a:endParaRPr>
          </a:p>
          <a:p>
            <a:pPr algn="l"/>
            <a:r>
              <a:rPr lang="en-US" b="1" i="1" dirty="0">
                <a:solidFill>
                  <a:srgbClr val="222222"/>
                </a:solidFill>
                <a:effectLst/>
                <a:latin typeface="Lato" panose="020F0502020204030203" pitchFamily="34" charset="0"/>
              </a:rPr>
              <a:t>For Example,1</a:t>
            </a:r>
            <a:r>
              <a:rPr lang="en-US" b="0" i="0" dirty="0">
                <a:solidFill>
                  <a:srgbClr val="222222"/>
                </a:solidFill>
                <a:effectLst/>
                <a:latin typeface="Lato" panose="020F0502020204030203" pitchFamily="34" charset="0"/>
              </a:rPr>
              <a:t>, Implement this method in a given dataset, we can delete the entire row which contains missing values(delete row-2).</a:t>
            </a:r>
          </a:p>
        </p:txBody>
      </p:sp>
    </p:spTree>
    <p:extLst>
      <p:ext uri="{BB962C8B-B14F-4D97-AF65-F5344CB8AC3E}">
        <p14:creationId xmlns:p14="http://schemas.microsoft.com/office/powerpoint/2010/main" val="3410788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2A15F-4CEB-4E57-BD58-D6F67D74C587}"/>
              </a:ext>
            </a:extLst>
          </p:cNvPr>
          <p:cNvSpPr txBox="1"/>
          <p:nvPr/>
        </p:nvSpPr>
        <p:spPr>
          <a:xfrm>
            <a:off x="1483567" y="1003270"/>
            <a:ext cx="8989656" cy="2308324"/>
          </a:xfrm>
          <a:prstGeom prst="rect">
            <a:avLst/>
          </a:prstGeom>
          <a:noFill/>
        </p:spPr>
        <p:txBody>
          <a:bodyPr wrap="square">
            <a:spAutoFit/>
          </a:bodyPr>
          <a:lstStyle/>
          <a:p>
            <a:pPr algn="l"/>
            <a:r>
              <a:rPr lang="en-US" b="1" i="0" dirty="0">
                <a:solidFill>
                  <a:schemeClr val="accent6">
                    <a:lumMod val="75000"/>
                  </a:schemeClr>
                </a:solidFill>
                <a:effectLst/>
                <a:latin typeface="Lato" panose="020F0502020204030203" pitchFamily="34" charset="0"/>
              </a:rPr>
              <a:t>Replace missing values with the most frequent value: </a:t>
            </a:r>
            <a:r>
              <a:rPr lang="en-US" b="0" i="0" dirty="0">
                <a:solidFill>
                  <a:srgbClr val="222222"/>
                </a:solidFill>
                <a:effectLst/>
                <a:latin typeface="Lato" panose="020F0502020204030203" pitchFamily="34" charset="0"/>
              </a:rPr>
              <a:t>You can always impute them based on </a:t>
            </a:r>
            <a:r>
              <a:rPr lang="en-US" b="1" i="0" dirty="0">
                <a:solidFill>
                  <a:srgbClr val="222222"/>
                </a:solidFill>
                <a:effectLst/>
                <a:latin typeface="Lato" panose="020F0502020204030203" pitchFamily="34" charset="0"/>
              </a:rPr>
              <a:t>Mode</a:t>
            </a:r>
            <a:r>
              <a:rPr lang="en-US" b="0" i="0" dirty="0">
                <a:solidFill>
                  <a:srgbClr val="222222"/>
                </a:solidFill>
                <a:effectLst/>
                <a:latin typeface="Lato" panose="020F0502020204030203" pitchFamily="34" charset="0"/>
              </a:rPr>
              <a:t> in the case of categorical variables, just make sure you don’t have highly skewed class distributions.</a:t>
            </a:r>
          </a:p>
          <a:p>
            <a:pPr algn="l"/>
            <a:endParaRPr lang="en-US" b="0" i="0" dirty="0">
              <a:solidFill>
                <a:srgbClr val="222222"/>
              </a:solidFill>
              <a:effectLst/>
              <a:latin typeface="Lato" panose="020F0502020204030203" pitchFamily="34" charset="0"/>
            </a:endParaRPr>
          </a:p>
          <a:p>
            <a:pPr algn="l"/>
            <a:endParaRPr lang="en-US" b="0" i="0" dirty="0">
              <a:solidFill>
                <a:srgbClr val="222222"/>
              </a:solidFill>
              <a:effectLst/>
              <a:latin typeface="Lato" panose="020F0502020204030203" pitchFamily="34" charset="0"/>
            </a:endParaRPr>
          </a:p>
          <a:p>
            <a:pPr algn="l"/>
            <a:r>
              <a:rPr lang="en-US" b="1" i="0" dirty="0">
                <a:solidFill>
                  <a:schemeClr val="accent6">
                    <a:lumMod val="75000"/>
                  </a:schemeClr>
                </a:solidFill>
                <a:effectLst/>
                <a:latin typeface="Lato" panose="020F0502020204030203" pitchFamily="34" charset="0"/>
              </a:rPr>
              <a:t>For Example, 1,</a:t>
            </a:r>
            <a:r>
              <a:rPr lang="en-US" b="0" i="0" dirty="0">
                <a:solidFill>
                  <a:schemeClr val="accent6">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To implement this method, we replace the missing value by the most frequent value for that particular column, here we replace the missing value by Male since the count of Male is more than Female (Male=2 and Female=1).</a:t>
            </a:r>
          </a:p>
        </p:txBody>
      </p:sp>
    </p:spTree>
    <p:extLst>
      <p:ext uri="{BB962C8B-B14F-4D97-AF65-F5344CB8AC3E}">
        <p14:creationId xmlns:p14="http://schemas.microsoft.com/office/powerpoint/2010/main" val="319141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DD28F-8683-412B-971C-80A71CF0A73E}"/>
              </a:ext>
            </a:extLst>
          </p:cNvPr>
          <p:cNvSpPr txBox="1"/>
          <p:nvPr/>
        </p:nvSpPr>
        <p:spPr>
          <a:xfrm>
            <a:off x="1275961" y="1244092"/>
            <a:ext cx="8829091" cy="1754326"/>
          </a:xfrm>
          <a:prstGeom prst="rect">
            <a:avLst/>
          </a:prstGeom>
          <a:noFill/>
        </p:spPr>
        <p:txBody>
          <a:bodyPr wrap="square">
            <a:spAutoFit/>
          </a:bodyPr>
          <a:lstStyle/>
          <a:p>
            <a:r>
              <a:rPr lang="en-US" b="1" i="0" dirty="0">
                <a:solidFill>
                  <a:srgbClr val="FF0000"/>
                </a:solidFill>
                <a:effectLst/>
                <a:latin typeface="Lato" panose="020F0502020204030203" pitchFamily="34" charset="0"/>
              </a:rPr>
              <a:t>Develop a model to predict missing values: </a:t>
            </a:r>
          </a:p>
          <a:p>
            <a:endParaRPr lang="en-US" b="1" dirty="0">
              <a:solidFill>
                <a:srgbClr val="222222"/>
              </a:solidFill>
              <a:latin typeface="Lato" panose="020F0502020204030203" pitchFamily="34" charset="0"/>
            </a:endParaRPr>
          </a:p>
          <a:p>
            <a:endParaRPr lang="en-US" b="1"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One smart way of doing this could be training a classifier over your columns with missing values as a dependent variable against other features of your data set and trying to impute based on the newly trained classifier.</a:t>
            </a:r>
            <a:endParaRPr lang="en-CA" dirty="0"/>
          </a:p>
        </p:txBody>
      </p:sp>
      <p:sp>
        <p:nvSpPr>
          <p:cNvPr id="5" name="TextBox 4">
            <a:extLst>
              <a:ext uri="{FF2B5EF4-FFF2-40B4-BE49-F238E27FC236}">
                <a16:creationId xmlns:a16="http://schemas.microsoft.com/office/drawing/2014/main" id="{0F6D3BD4-026F-4FA6-9E0B-0D38EC35B6D3}"/>
              </a:ext>
            </a:extLst>
          </p:cNvPr>
          <p:cNvSpPr txBox="1"/>
          <p:nvPr/>
        </p:nvSpPr>
        <p:spPr>
          <a:xfrm>
            <a:off x="1807805" y="4887982"/>
            <a:ext cx="8661141" cy="646331"/>
          </a:xfrm>
          <a:prstGeom prst="rect">
            <a:avLst/>
          </a:prstGeom>
          <a:noFill/>
        </p:spPr>
        <p:txBody>
          <a:bodyPr wrap="square">
            <a:spAutoFit/>
          </a:bodyPr>
          <a:lstStyle/>
          <a:p>
            <a:r>
              <a:rPr lang="en-CA" dirty="0"/>
              <a:t>https://www.analyticsvidhya.com/blog/2021/04/how-to-handle-missing-values-of-categorical-variables/</a:t>
            </a:r>
          </a:p>
        </p:txBody>
      </p:sp>
    </p:spTree>
    <p:extLst>
      <p:ext uri="{BB962C8B-B14F-4D97-AF65-F5344CB8AC3E}">
        <p14:creationId xmlns:p14="http://schemas.microsoft.com/office/powerpoint/2010/main" val="332361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387B9-AD58-46F2-8458-CDA4EB28448C}"/>
              </a:ext>
            </a:extLst>
          </p:cNvPr>
          <p:cNvSpPr txBox="1"/>
          <p:nvPr/>
        </p:nvSpPr>
        <p:spPr>
          <a:xfrm>
            <a:off x="1443141" y="461902"/>
            <a:ext cx="10359313" cy="2769989"/>
          </a:xfrm>
          <a:prstGeom prst="rect">
            <a:avLst/>
          </a:prstGeom>
          <a:noFill/>
        </p:spPr>
        <p:txBody>
          <a:bodyPr wrap="square">
            <a:spAutoFit/>
          </a:bodyPr>
          <a:lstStyle/>
          <a:p>
            <a:pPr algn="l"/>
            <a:r>
              <a:rPr lang="en-US" sz="2400" b="1" i="0" dirty="0">
                <a:solidFill>
                  <a:schemeClr val="accent1">
                    <a:lumMod val="75000"/>
                  </a:schemeClr>
                </a:solidFill>
                <a:effectLst/>
                <a:latin typeface="Lato" panose="020F0502020204030203" pitchFamily="34" charset="0"/>
              </a:rPr>
              <a:t>Noisy:</a:t>
            </a:r>
          </a:p>
          <a:p>
            <a:pPr algn="l"/>
            <a:endParaRPr lang="en-US" sz="2400" b="1" i="0" dirty="0">
              <a:solidFill>
                <a:schemeClr val="accent1">
                  <a:lumMod val="75000"/>
                </a:schemeClr>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          Noisy generally means random error or containing unnecessary data points. Here are some of the methods to handle noisy data.</a:t>
            </a:r>
          </a:p>
          <a:p>
            <a:pPr algn="l"/>
            <a:r>
              <a:rPr lang="en-US" b="1" i="0" dirty="0">
                <a:solidFill>
                  <a:schemeClr val="accent1">
                    <a:lumMod val="75000"/>
                  </a:schemeClr>
                </a:solidFill>
                <a:effectLst/>
                <a:latin typeface="Lato" panose="020F0502020204030203" pitchFamily="34" charset="0"/>
              </a:rPr>
              <a:t>I. Binning</a:t>
            </a:r>
            <a:r>
              <a:rPr lang="en-US" b="0" i="0" dirty="0">
                <a:solidFill>
                  <a:schemeClr val="accent1">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This method is to smooth or handle noisy data. First, the data is sorted then and then the sorted values are separated and stored in the form of bins. There are three methods for smoothing data in the bin. </a:t>
            </a:r>
          </a:p>
          <a:p>
            <a:pPr algn="l"/>
            <a:endParaRPr lang="en-US" b="0" i="0" dirty="0">
              <a:solidFill>
                <a:srgbClr val="222222"/>
              </a:solidFill>
              <a:effectLst/>
              <a:latin typeface="Lato" panose="020F0502020204030203" pitchFamily="34" charset="0"/>
            </a:endParaRP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p:txBody>
      </p:sp>
      <p:pic>
        <p:nvPicPr>
          <p:cNvPr id="2050" name="Picture 2" descr="Feature Engineering">
            <a:extLst>
              <a:ext uri="{FF2B5EF4-FFF2-40B4-BE49-F238E27FC236}">
                <a16:creationId xmlns:a16="http://schemas.microsoft.com/office/drawing/2014/main" id="{102A89FD-6799-41A0-90FF-C5A1FB2BF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883099"/>
            <a:ext cx="78486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5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F8260-F3AF-4DA8-ACB9-1DCFEF5F22EE}"/>
              </a:ext>
            </a:extLst>
          </p:cNvPr>
          <p:cNvSpPr txBox="1"/>
          <p:nvPr/>
        </p:nvSpPr>
        <p:spPr>
          <a:xfrm>
            <a:off x="1378598" y="1165955"/>
            <a:ext cx="9314284" cy="1754326"/>
          </a:xfrm>
          <a:prstGeom prst="rect">
            <a:avLst/>
          </a:prstGeom>
          <a:noFill/>
        </p:spPr>
        <p:txBody>
          <a:bodyPr wrap="square">
            <a:spAutoFit/>
          </a:bodyPr>
          <a:lstStyle/>
          <a:p>
            <a:pPr marL="342900" indent="-342900" algn="just">
              <a:buAutoNum type="alphaLcPeriod"/>
            </a:pPr>
            <a:r>
              <a:rPr lang="en-US" b="1" i="0" dirty="0">
                <a:solidFill>
                  <a:schemeClr val="accent2">
                    <a:lumMod val="75000"/>
                  </a:schemeClr>
                </a:solidFill>
                <a:effectLst/>
                <a:latin typeface="Lato" panose="020F0502020204030203" pitchFamily="34" charset="0"/>
              </a:rPr>
              <a:t>Smoothing by bin mean method</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In this method, the values in the bin are replaced by the mean value of the bin; </a:t>
            </a:r>
          </a:p>
          <a:p>
            <a:pPr marL="342900" indent="-342900" algn="just">
              <a:buAutoNum type="alphaLcPeriod"/>
            </a:pPr>
            <a:r>
              <a:rPr lang="en-US" b="1" i="0" dirty="0">
                <a:solidFill>
                  <a:schemeClr val="accent2">
                    <a:lumMod val="75000"/>
                  </a:schemeClr>
                </a:solidFill>
                <a:effectLst/>
                <a:latin typeface="Lato" panose="020F0502020204030203" pitchFamily="34" charset="0"/>
              </a:rPr>
              <a:t>Smoothing by bin median</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In this method, the values in the bin are replaced by the median value;</a:t>
            </a:r>
          </a:p>
          <a:p>
            <a:pPr marL="342900" indent="-342900" algn="just">
              <a:buAutoNum type="alphaLcPeriod"/>
            </a:pPr>
            <a:r>
              <a:rPr lang="en-US" b="0" i="0" dirty="0">
                <a:solidFill>
                  <a:srgbClr val="222222"/>
                </a:solidFill>
                <a:effectLst/>
                <a:latin typeface="Lato" panose="020F0502020204030203" pitchFamily="34" charset="0"/>
              </a:rPr>
              <a:t> </a:t>
            </a:r>
            <a:r>
              <a:rPr lang="en-US" b="1" i="0" dirty="0">
                <a:solidFill>
                  <a:schemeClr val="accent2">
                    <a:lumMod val="75000"/>
                  </a:schemeClr>
                </a:solidFill>
                <a:effectLst/>
                <a:latin typeface="Lato" panose="020F0502020204030203" pitchFamily="34" charset="0"/>
              </a:rPr>
              <a:t>Smoothing by bin boundary</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In this method, the using minimum and maximum values of the bin values are taken and the values are replaced by the closest boundary value.</a:t>
            </a:r>
          </a:p>
        </p:txBody>
      </p:sp>
      <p:pic>
        <p:nvPicPr>
          <p:cNvPr id="5" name="Picture 4">
            <a:extLst>
              <a:ext uri="{FF2B5EF4-FFF2-40B4-BE49-F238E27FC236}">
                <a16:creationId xmlns:a16="http://schemas.microsoft.com/office/drawing/2014/main" id="{A2124CF4-5577-4D25-BC0C-9FFF5BC5AC0A}"/>
              </a:ext>
            </a:extLst>
          </p:cNvPr>
          <p:cNvPicPr>
            <a:picLocks noChangeAspect="1"/>
          </p:cNvPicPr>
          <p:nvPr/>
        </p:nvPicPr>
        <p:blipFill>
          <a:blip r:embed="rId2"/>
          <a:stretch>
            <a:fillRect/>
          </a:stretch>
        </p:blipFill>
        <p:spPr>
          <a:xfrm>
            <a:off x="2992127" y="3175065"/>
            <a:ext cx="4133850" cy="3543300"/>
          </a:xfrm>
          <a:prstGeom prst="rect">
            <a:avLst/>
          </a:prstGeom>
        </p:spPr>
      </p:pic>
    </p:spTree>
    <p:extLst>
      <p:ext uri="{BB962C8B-B14F-4D97-AF65-F5344CB8AC3E}">
        <p14:creationId xmlns:p14="http://schemas.microsoft.com/office/powerpoint/2010/main" val="114012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A8231-4281-45AF-BDCA-1449E3BDBAD5}"/>
              </a:ext>
            </a:extLst>
          </p:cNvPr>
          <p:cNvSpPr txBox="1"/>
          <p:nvPr/>
        </p:nvSpPr>
        <p:spPr>
          <a:xfrm>
            <a:off x="1359936" y="1313785"/>
            <a:ext cx="9734161" cy="3139321"/>
          </a:xfrm>
          <a:prstGeom prst="rect">
            <a:avLst/>
          </a:prstGeom>
          <a:noFill/>
        </p:spPr>
        <p:txBody>
          <a:bodyPr wrap="square">
            <a:spAutoFit/>
          </a:bodyPr>
          <a:lstStyle/>
          <a:p>
            <a:pPr algn="l"/>
            <a:r>
              <a:rPr lang="en-US" b="1" i="0" dirty="0">
                <a:solidFill>
                  <a:srgbClr val="002060"/>
                </a:solidFill>
                <a:effectLst/>
                <a:latin typeface="Lato" panose="020F0502020204030203" pitchFamily="34" charset="0"/>
              </a:rPr>
              <a:t>Regression</a:t>
            </a:r>
            <a:r>
              <a:rPr lang="en-US" b="0" i="0" dirty="0">
                <a:solidFill>
                  <a:srgbClr val="002060"/>
                </a:solidFill>
                <a:effectLst/>
                <a:latin typeface="Lato" panose="020F0502020204030203" pitchFamily="34" charset="0"/>
              </a:rPr>
              <a:t>: </a:t>
            </a:r>
          </a:p>
          <a:p>
            <a:pPr algn="l"/>
            <a:endParaRPr lang="en-US" b="0" i="0" dirty="0">
              <a:solidFill>
                <a:srgbClr val="002060"/>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This is used to smooth the data and will help to handle data when unnecessary data is present.</a:t>
            </a:r>
          </a:p>
          <a:p>
            <a:pPr algn="l">
              <a:buFont typeface="Arial" panose="020B0604020202020204" pitchFamily="34" charset="0"/>
              <a:buChar char="•"/>
            </a:pPr>
            <a:r>
              <a:rPr lang="en-US" b="0" i="0" dirty="0">
                <a:solidFill>
                  <a:srgbClr val="222222"/>
                </a:solidFill>
                <a:effectLst/>
                <a:latin typeface="Lato" panose="020F0502020204030203" pitchFamily="34" charset="0"/>
              </a:rPr>
              <a:t> For the analysis, purpose regression helps to decide the variable which is suitable for our analysis.</a:t>
            </a:r>
          </a:p>
          <a:p>
            <a:pPr algn="l">
              <a:buFont typeface="Arial" panose="020B0604020202020204" pitchFamily="34" charset="0"/>
              <a:buChar char="•"/>
            </a:pPr>
            <a:endParaRPr lang="en-US" b="0" i="0" dirty="0">
              <a:solidFill>
                <a:schemeClr val="tx1">
                  <a:lumMod val="95000"/>
                  <a:lumOff val="5000"/>
                </a:schemeClr>
              </a:solidFill>
              <a:effectLst/>
              <a:latin typeface="Lato" panose="020F0502020204030203" pitchFamily="34" charset="0"/>
            </a:endParaRPr>
          </a:p>
          <a:p>
            <a:pPr algn="l"/>
            <a:r>
              <a:rPr lang="en-US" b="1" i="0" dirty="0">
                <a:solidFill>
                  <a:srgbClr val="002060"/>
                </a:solidFill>
                <a:effectLst/>
                <a:latin typeface="Lato" panose="020F0502020204030203" pitchFamily="34" charset="0"/>
              </a:rPr>
              <a:t>Clustering</a:t>
            </a:r>
            <a:r>
              <a:rPr lang="en-US" b="0" i="0" dirty="0">
                <a:solidFill>
                  <a:srgbClr val="002060"/>
                </a:solidFill>
                <a:effectLst/>
                <a:latin typeface="Lato" panose="020F0502020204030203" pitchFamily="34" charset="0"/>
              </a:rPr>
              <a:t>: </a:t>
            </a:r>
          </a:p>
          <a:p>
            <a:pPr algn="l"/>
            <a:endParaRPr lang="en-US" b="0" i="0" dirty="0">
              <a:solidFill>
                <a:srgbClr val="002060"/>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This is used for finding the outliers and also in grouping the </a:t>
            </a:r>
          </a:p>
          <a:p>
            <a:pPr algn="l"/>
            <a:r>
              <a:rPr lang="en-US" dirty="0">
                <a:solidFill>
                  <a:srgbClr val="222222"/>
                </a:solidFill>
                <a:latin typeface="Lato" panose="020F0502020204030203" pitchFamily="34" charset="0"/>
              </a:rPr>
              <a:t>  </a:t>
            </a:r>
            <a:r>
              <a:rPr lang="en-US" b="0" i="0" dirty="0">
                <a:solidFill>
                  <a:srgbClr val="222222"/>
                </a:solidFill>
                <a:effectLst/>
                <a:latin typeface="Lato" panose="020F0502020204030203" pitchFamily="34" charset="0"/>
              </a:rPr>
              <a:t>data.</a:t>
            </a:r>
          </a:p>
          <a:p>
            <a:pPr algn="l">
              <a:buFont typeface="Arial" panose="020B0604020202020204" pitchFamily="34" charset="0"/>
              <a:buChar char="•"/>
            </a:pPr>
            <a:r>
              <a:rPr lang="en-US" b="0" i="0" dirty="0">
                <a:solidFill>
                  <a:srgbClr val="222222"/>
                </a:solidFill>
                <a:effectLst/>
                <a:latin typeface="Lato" panose="020F0502020204030203" pitchFamily="34" charset="0"/>
              </a:rPr>
              <a:t> Clustering is generally used in unsupervised learning.</a:t>
            </a:r>
          </a:p>
        </p:txBody>
      </p:sp>
      <p:pic>
        <p:nvPicPr>
          <p:cNvPr id="4" name="Picture 3">
            <a:extLst>
              <a:ext uri="{FF2B5EF4-FFF2-40B4-BE49-F238E27FC236}">
                <a16:creationId xmlns:a16="http://schemas.microsoft.com/office/drawing/2014/main" id="{28C22F56-CD3E-4B30-935C-341240894240}"/>
              </a:ext>
            </a:extLst>
          </p:cNvPr>
          <p:cNvPicPr>
            <a:picLocks noChangeAspect="1"/>
          </p:cNvPicPr>
          <p:nvPr/>
        </p:nvPicPr>
        <p:blipFill>
          <a:blip r:embed="rId2"/>
          <a:stretch>
            <a:fillRect/>
          </a:stretch>
        </p:blipFill>
        <p:spPr>
          <a:xfrm>
            <a:off x="7913507" y="3495675"/>
            <a:ext cx="4019550" cy="3362325"/>
          </a:xfrm>
          <a:prstGeom prst="rect">
            <a:avLst/>
          </a:prstGeom>
        </p:spPr>
      </p:pic>
    </p:spTree>
    <p:extLst>
      <p:ext uri="{BB962C8B-B14F-4D97-AF65-F5344CB8AC3E}">
        <p14:creationId xmlns:p14="http://schemas.microsoft.com/office/powerpoint/2010/main" val="3424131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DFB6EF9-B0A5-4A2A-9E3D-5668EA947419}"/>
              </a:ext>
            </a:extLst>
          </p:cNvPr>
          <p:cNvGraphicFramePr/>
          <p:nvPr>
            <p:extLst>
              <p:ext uri="{D42A27DB-BD31-4B8C-83A1-F6EECF244321}">
                <p14:modId xmlns:p14="http://schemas.microsoft.com/office/powerpoint/2010/main" val="235329395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F272E5-9D80-4617-AFB9-7F8F5F23FFE0}"/>
              </a:ext>
            </a:extLst>
          </p:cNvPr>
          <p:cNvSpPr txBox="1"/>
          <p:nvPr/>
        </p:nvSpPr>
        <p:spPr>
          <a:xfrm>
            <a:off x="2054942" y="658761"/>
            <a:ext cx="8131277" cy="615553"/>
          </a:xfrm>
          <a:prstGeom prst="rect">
            <a:avLst/>
          </a:prstGeom>
          <a:noFill/>
        </p:spPr>
        <p:txBody>
          <a:bodyPr wrap="square" rtlCol="0">
            <a:spAutoFit/>
          </a:bodyPr>
          <a:lstStyle/>
          <a:p>
            <a:pPr algn="ctr"/>
            <a:r>
              <a:rPr lang="en-CA" sz="3400" dirty="0">
                <a:solidFill>
                  <a:srgbClr val="0070C0"/>
                </a:solidFill>
              </a:rPr>
              <a:t>DATA INTEGRATION</a:t>
            </a:r>
          </a:p>
        </p:txBody>
      </p:sp>
    </p:spTree>
    <p:extLst>
      <p:ext uri="{BB962C8B-B14F-4D97-AF65-F5344CB8AC3E}">
        <p14:creationId xmlns:p14="http://schemas.microsoft.com/office/powerpoint/2010/main" val="152253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94930-FD76-4374-A7AB-86E53813BC2F}"/>
              </a:ext>
            </a:extLst>
          </p:cNvPr>
          <p:cNvSpPr txBox="1"/>
          <p:nvPr/>
        </p:nvSpPr>
        <p:spPr>
          <a:xfrm>
            <a:off x="1667847" y="937956"/>
            <a:ext cx="9432771" cy="3108543"/>
          </a:xfrm>
          <a:prstGeom prst="rect">
            <a:avLst/>
          </a:prstGeom>
          <a:noFill/>
        </p:spPr>
        <p:txBody>
          <a:bodyPr wrap="square">
            <a:spAutoFit/>
          </a:bodyPr>
          <a:lstStyle/>
          <a:p>
            <a:pPr algn="just"/>
            <a:r>
              <a:rPr lang="en-US" sz="3400" b="1" i="0" dirty="0">
                <a:solidFill>
                  <a:schemeClr val="accent1">
                    <a:lumMod val="75000"/>
                  </a:schemeClr>
                </a:solidFill>
                <a:effectLst/>
                <a:latin typeface="Lato" panose="020F0502020204030203" pitchFamily="34" charset="0"/>
              </a:rPr>
              <a:t>Data </a:t>
            </a:r>
            <a:r>
              <a:rPr lang="en-US" sz="3400" b="1" dirty="0">
                <a:solidFill>
                  <a:schemeClr val="accent1">
                    <a:lumMod val="75000"/>
                  </a:schemeClr>
                </a:solidFill>
                <a:latin typeface="Lato" panose="020F0502020204030203" pitchFamily="34" charset="0"/>
              </a:rPr>
              <a:t>I</a:t>
            </a:r>
            <a:r>
              <a:rPr lang="en-US" sz="3400" b="1" i="0" dirty="0">
                <a:solidFill>
                  <a:schemeClr val="accent1">
                    <a:lumMod val="75000"/>
                  </a:schemeClr>
                </a:solidFill>
                <a:effectLst/>
                <a:latin typeface="Lato" panose="020F0502020204030203" pitchFamily="34" charset="0"/>
              </a:rPr>
              <a:t>ntegration:</a:t>
            </a:r>
            <a:endParaRPr lang="en-US" b="1" i="0" dirty="0">
              <a:solidFill>
                <a:schemeClr val="accent1">
                  <a:lumMod val="75000"/>
                </a:schemeClr>
              </a:solidFill>
              <a:effectLst/>
              <a:latin typeface="Lato" panose="020F0502020204030203" pitchFamily="34" charset="0"/>
            </a:endParaRPr>
          </a:p>
          <a:p>
            <a:pPr marL="285750" indent="-285750" algn="just">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The process of combining multiple sources into a single dataset. </a:t>
            </a:r>
          </a:p>
          <a:p>
            <a:pPr marL="285750" indent="-285750" algn="just">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The Data integration process is one of the main components in data management. </a:t>
            </a:r>
          </a:p>
          <a:p>
            <a:pPr marL="285750" indent="-285750" algn="just">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There are some problems to be considered during data integration.</a:t>
            </a:r>
          </a:p>
          <a:p>
            <a:pPr algn="just"/>
            <a:endParaRPr lang="en-US" b="0" i="0" dirty="0">
              <a:solidFill>
                <a:srgbClr val="222222"/>
              </a:solidFill>
              <a:effectLst/>
              <a:latin typeface="Lato" panose="020F0502020204030203" pitchFamily="34" charset="0"/>
            </a:endParaRPr>
          </a:p>
          <a:p>
            <a:pPr algn="just"/>
            <a:br>
              <a:rPr lang="en-US" dirty="0"/>
            </a:br>
            <a:endParaRPr lang="en-CA" dirty="0"/>
          </a:p>
        </p:txBody>
      </p:sp>
      <p:pic>
        <p:nvPicPr>
          <p:cNvPr id="7170" name="Picture 2" descr="What is Data Integration in Marketing?">
            <a:extLst>
              <a:ext uri="{FF2B5EF4-FFF2-40B4-BE49-F238E27FC236}">
                <a16:creationId xmlns:a16="http://schemas.microsoft.com/office/drawing/2014/main" id="{8BB999BC-A7C2-472D-8043-8F884208A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251" y="3429000"/>
            <a:ext cx="6502979" cy="325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67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23C91-1361-490E-BCE1-1C44A692FA14}"/>
              </a:ext>
            </a:extLst>
          </p:cNvPr>
          <p:cNvSpPr txBox="1"/>
          <p:nvPr/>
        </p:nvSpPr>
        <p:spPr>
          <a:xfrm>
            <a:off x="1553496" y="1977242"/>
            <a:ext cx="9340645" cy="3139321"/>
          </a:xfrm>
          <a:prstGeom prst="rect">
            <a:avLst/>
          </a:prstGeom>
          <a:noFill/>
        </p:spPr>
        <p:txBody>
          <a:bodyPr wrap="square">
            <a:spAutoFit/>
          </a:bodyPr>
          <a:lstStyle/>
          <a:p>
            <a:pPr algn="just">
              <a:buFont typeface="Arial" panose="020B0604020202020204" pitchFamily="34" charset="0"/>
              <a:buChar char="•"/>
            </a:pPr>
            <a:r>
              <a:rPr lang="en-US" b="1" i="0" dirty="0">
                <a:solidFill>
                  <a:schemeClr val="accent2">
                    <a:lumMod val="75000"/>
                  </a:schemeClr>
                </a:solidFill>
                <a:effectLst/>
                <a:latin typeface="Lato" panose="020F0502020204030203" pitchFamily="34" charset="0"/>
              </a:rPr>
              <a:t>Schema integration</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Integrates metadata(a set of data that describes other data) from different sources.</a:t>
            </a:r>
          </a:p>
          <a:p>
            <a:pPr algn="just"/>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chemeClr val="accent2">
                    <a:lumMod val="75000"/>
                  </a:schemeClr>
                </a:solidFill>
                <a:effectLst/>
                <a:latin typeface="Lato" panose="020F0502020204030203" pitchFamily="34" charset="0"/>
              </a:rPr>
              <a:t>Entity identification problem:</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Identifying entities from multiple databases. For example, the system or the user should know student _id of one database and </a:t>
            </a:r>
            <a:r>
              <a:rPr lang="en-US" b="0" i="0" dirty="0" err="1">
                <a:solidFill>
                  <a:srgbClr val="222222"/>
                </a:solidFill>
                <a:effectLst/>
                <a:latin typeface="Lato" panose="020F0502020204030203" pitchFamily="34" charset="0"/>
              </a:rPr>
              <a:t>student_name</a:t>
            </a:r>
            <a:r>
              <a:rPr lang="en-US" b="0" i="0" dirty="0">
                <a:solidFill>
                  <a:srgbClr val="222222"/>
                </a:solidFill>
                <a:effectLst/>
                <a:latin typeface="Lato" panose="020F0502020204030203" pitchFamily="34" charset="0"/>
              </a:rPr>
              <a:t> of another database belongs to the same entity.</a:t>
            </a:r>
          </a:p>
          <a:p>
            <a:pPr algn="just"/>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chemeClr val="accent2">
                    <a:lumMod val="75000"/>
                  </a:schemeClr>
                </a:solidFill>
                <a:effectLst/>
                <a:latin typeface="Lato" panose="020F0502020204030203" pitchFamily="34" charset="0"/>
              </a:rPr>
              <a:t>Detecting and resolving data value concepts</a:t>
            </a:r>
            <a:r>
              <a:rPr lang="en-US" b="0" i="0" dirty="0">
                <a:solidFill>
                  <a:schemeClr val="accent2">
                    <a:lumMod val="75000"/>
                  </a:schemeClr>
                </a:solidFill>
                <a:effectLst/>
                <a:latin typeface="Lato" panose="020F0502020204030203" pitchFamily="34" charset="0"/>
              </a:rPr>
              <a:t>: </a:t>
            </a:r>
            <a:r>
              <a:rPr lang="en-US" b="0" i="0" dirty="0">
                <a:solidFill>
                  <a:srgbClr val="222222"/>
                </a:solidFill>
                <a:effectLst/>
                <a:latin typeface="Lato" panose="020F0502020204030203" pitchFamily="34" charset="0"/>
              </a:rPr>
              <a:t>The data taken from different databases while merging  may differ. Like the attribute values from one database may differ from another database. For example, the date format may differ like “MM/DD/YYYY” or “DD/MM/YYYY”.</a:t>
            </a:r>
          </a:p>
        </p:txBody>
      </p:sp>
      <p:sp>
        <p:nvSpPr>
          <p:cNvPr id="4" name="TextBox 3">
            <a:extLst>
              <a:ext uri="{FF2B5EF4-FFF2-40B4-BE49-F238E27FC236}">
                <a16:creationId xmlns:a16="http://schemas.microsoft.com/office/drawing/2014/main" id="{18159105-0D4A-45EA-9CB1-6DF4D64E8967}"/>
              </a:ext>
            </a:extLst>
          </p:cNvPr>
          <p:cNvSpPr txBox="1"/>
          <p:nvPr/>
        </p:nvSpPr>
        <p:spPr>
          <a:xfrm>
            <a:off x="1553496" y="855406"/>
            <a:ext cx="9016181" cy="523220"/>
          </a:xfrm>
          <a:prstGeom prst="rect">
            <a:avLst/>
          </a:prstGeom>
          <a:noFill/>
        </p:spPr>
        <p:txBody>
          <a:bodyPr wrap="square" rtlCol="0">
            <a:spAutoFit/>
          </a:bodyPr>
          <a:lstStyle/>
          <a:p>
            <a:pPr algn="ctr"/>
            <a:r>
              <a:rPr lang="en-CA" sz="2800" b="1" dirty="0">
                <a:solidFill>
                  <a:schemeClr val="accent1">
                    <a:lumMod val="75000"/>
                  </a:schemeClr>
                </a:solidFill>
              </a:rPr>
              <a:t>Data Integration Techniques</a:t>
            </a:r>
          </a:p>
        </p:txBody>
      </p:sp>
    </p:spTree>
    <p:extLst>
      <p:ext uri="{BB962C8B-B14F-4D97-AF65-F5344CB8AC3E}">
        <p14:creationId xmlns:p14="http://schemas.microsoft.com/office/powerpoint/2010/main" val="819168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DFB6EF9-B0A5-4A2A-9E3D-5668EA947419}"/>
              </a:ext>
            </a:extLst>
          </p:cNvPr>
          <p:cNvGraphicFramePr/>
          <p:nvPr>
            <p:extLst>
              <p:ext uri="{D42A27DB-BD31-4B8C-83A1-F6EECF244321}">
                <p14:modId xmlns:p14="http://schemas.microsoft.com/office/powerpoint/2010/main" val="209950522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F272E5-9D80-4617-AFB9-7F8F5F23FFE0}"/>
              </a:ext>
            </a:extLst>
          </p:cNvPr>
          <p:cNvSpPr txBox="1"/>
          <p:nvPr/>
        </p:nvSpPr>
        <p:spPr>
          <a:xfrm>
            <a:off x="2054942" y="658761"/>
            <a:ext cx="8131277" cy="615553"/>
          </a:xfrm>
          <a:prstGeom prst="rect">
            <a:avLst/>
          </a:prstGeom>
          <a:noFill/>
        </p:spPr>
        <p:txBody>
          <a:bodyPr wrap="square" rtlCol="0">
            <a:spAutoFit/>
          </a:bodyPr>
          <a:lstStyle/>
          <a:p>
            <a:pPr algn="ctr"/>
            <a:r>
              <a:rPr lang="en-CA" sz="3400" dirty="0">
                <a:solidFill>
                  <a:srgbClr val="0070C0"/>
                </a:solidFill>
              </a:rPr>
              <a:t>DATA REDUCTION</a:t>
            </a:r>
          </a:p>
        </p:txBody>
      </p:sp>
    </p:spTree>
    <p:extLst>
      <p:ext uri="{BB962C8B-B14F-4D97-AF65-F5344CB8AC3E}">
        <p14:creationId xmlns:p14="http://schemas.microsoft.com/office/powerpoint/2010/main" val="66418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72D8F-B255-431C-85B0-34C3C9D56B57}"/>
              </a:ext>
            </a:extLst>
          </p:cNvPr>
          <p:cNvSpPr txBox="1"/>
          <p:nvPr/>
        </p:nvSpPr>
        <p:spPr>
          <a:xfrm>
            <a:off x="1172547" y="2130188"/>
            <a:ext cx="9694506" cy="230832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Data preprocessing is the process of transforming raw data into an understandable format.</a:t>
            </a:r>
          </a:p>
          <a:p>
            <a:pPr algn="l"/>
            <a:r>
              <a:rPr lang="en-US" b="0" i="0" dirty="0">
                <a:solidFill>
                  <a:srgbClr val="222222"/>
                </a:solidFill>
                <a:effectLst/>
                <a:latin typeface="Lato" panose="020F0502020204030203" pitchFamily="34" charset="0"/>
              </a:rPr>
              <a:t> </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It is also an important step in data mining as we cannot work with raw data. </a:t>
            </a:r>
          </a:p>
          <a:p>
            <a:pPr algn="l"/>
            <a:endParaRPr lang="en-US" b="0" i="0" dirty="0">
              <a:solidFill>
                <a:srgbClr val="222222"/>
              </a:solidFill>
              <a:effectLst/>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The quality of the data should be checked before applying machine learning or data mining algorithms.</a:t>
            </a:r>
          </a:p>
          <a:p>
            <a:pPr marL="285750" indent="-285750" algn="l">
              <a:buFont typeface="Arial" panose="020B0604020202020204" pitchFamily="34" charset="0"/>
              <a:buChar char="•"/>
            </a:pPr>
            <a:endParaRPr lang="en-US" dirty="0">
              <a:solidFill>
                <a:srgbClr val="222222"/>
              </a:solidFill>
              <a:latin typeface="Lato" panose="020F0502020204030203" pitchFamily="34" charset="0"/>
            </a:endParaRPr>
          </a:p>
          <a:p>
            <a:pPr algn="l"/>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289EA67D-2CF3-45A9-B6CC-D3C9A6714F0D}"/>
              </a:ext>
            </a:extLst>
          </p:cNvPr>
          <p:cNvSpPr txBox="1"/>
          <p:nvPr/>
        </p:nvSpPr>
        <p:spPr>
          <a:xfrm>
            <a:off x="1324947" y="606490"/>
            <a:ext cx="4618653" cy="892552"/>
          </a:xfrm>
          <a:prstGeom prst="rect">
            <a:avLst/>
          </a:prstGeom>
          <a:noFill/>
        </p:spPr>
        <p:txBody>
          <a:bodyPr wrap="square" rtlCol="0">
            <a:spAutoFit/>
          </a:bodyPr>
          <a:lstStyle/>
          <a:p>
            <a:r>
              <a:rPr lang="en-US" sz="2600" b="1" i="0" dirty="0">
                <a:solidFill>
                  <a:srgbClr val="0070C0"/>
                </a:solidFill>
                <a:effectLst/>
                <a:latin typeface="Lato" panose="020F0502020204030203" pitchFamily="34" charset="0"/>
              </a:rPr>
              <a:t>Data Preprocessing</a:t>
            </a:r>
          </a:p>
          <a:p>
            <a:endParaRPr lang="en-CA" sz="2600" b="1" dirty="0">
              <a:solidFill>
                <a:srgbClr val="0070C0"/>
              </a:solidFill>
            </a:endParaRPr>
          </a:p>
        </p:txBody>
      </p:sp>
    </p:spTree>
    <p:extLst>
      <p:ext uri="{BB962C8B-B14F-4D97-AF65-F5344CB8AC3E}">
        <p14:creationId xmlns:p14="http://schemas.microsoft.com/office/powerpoint/2010/main" val="1655131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5F1F8-675C-4231-84E9-C493F8530FE9}"/>
              </a:ext>
            </a:extLst>
          </p:cNvPr>
          <p:cNvSpPr txBox="1"/>
          <p:nvPr/>
        </p:nvSpPr>
        <p:spPr>
          <a:xfrm>
            <a:off x="1947765" y="713450"/>
            <a:ext cx="8539842" cy="3293209"/>
          </a:xfrm>
          <a:prstGeom prst="rect">
            <a:avLst/>
          </a:prstGeom>
          <a:noFill/>
        </p:spPr>
        <p:txBody>
          <a:bodyPr wrap="square">
            <a:spAutoFit/>
          </a:bodyPr>
          <a:lstStyle/>
          <a:p>
            <a:pPr algn="l"/>
            <a:r>
              <a:rPr lang="en-US" sz="2800" b="1" i="0" dirty="0">
                <a:solidFill>
                  <a:srgbClr val="002060"/>
                </a:solidFill>
                <a:effectLst/>
                <a:latin typeface="Lato" panose="020F0502020204030203" pitchFamily="34" charset="0"/>
              </a:rPr>
              <a:t>Data reduction:</a:t>
            </a:r>
          </a:p>
          <a:p>
            <a:pPr algn="l"/>
            <a:endParaRPr lang="en-US" b="1" dirty="0">
              <a:solidFill>
                <a:srgbClr val="002060"/>
              </a:solidFill>
              <a:latin typeface="Lato" panose="020F0502020204030203" pitchFamily="34" charset="0"/>
            </a:endParaRPr>
          </a:p>
          <a:p>
            <a:pPr algn="l"/>
            <a:endParaRPr lang="en-US" b="1" i="0" dirty="0">
              <a:solidFill>
                <a:srgbClr val="002060"/>
              </a:solidFill>
              <a:effectLst/>
              <a:latin typeface="Lato" panose="020F0502020204030203" pitchFamily="34" charset="0"/>
            </a:endParaRPr>
          </a:p>
          <a:p>
            <a:pPr algn="l"/>
            <a:endParaRPr lang="en-US" b="1" i="0" dirty="0">
              <a:solidFill>
                <a:srgbClr val="002060"/>
              </a:solidFill>
              <a:effectLst/>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This process helps in the reduction of the volume of the data which makes the analysis easier yet produces the same or almost the same result. </a:t>
            </a:r>
          </a:p>
          <a:p>
            <a:pPr marL="285750" indent="-285750" algn="l">
              <a:buFont typeface="Arial" panose="020B0604020202020204" pitchFamily="34" charset="0"/>
              <a:buChar char="•"/>
            </a:pPr>
            <a:endParaRPr lang="en-US" b="0" i="0" dirty="0">
              <a:solidFill>
                <a:srgbClr val="222222"/>
              </a:solidFill>
              <a:effectLst/>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This reduction also helps to reduce storage space. </a:t>
            </a:r>
          </a:p>
          <a:p>
            <a:pPr marL="285750" indent="-285750" algn="l">
              <a:buFont typeface="Arial" panose="020B0604020202020204" pitchFamily="34" charset="0"/>
              <a:buChar char="•"/>
            </a:pP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There are some of the techniques in data reduction are </a:t>
            </a:r>
            <a:r>
              <a:rPr lang="en-US" b="1" i="0" dirty="0">
                <a:solidFill>
                  <a:schemeClr val="accent1">
                    <a:lumMod val="75000"/>
                  </a:schemeClr>
                </a:solidFill>
                <a:effectLst/>
                <a:latin typeface="Lato" panose="020F0502020204030203" pitchFamily="34" charset="0"/>
              </a:rPr>
              <a:t>Dimensionality reduction, Numerosity reduction, Data compression.</a:t>
            </a:r>
          </a:p>
        </p:txBody>
      </p:sp>
    </p:spTree>
    <p:extLst>
      <p:ext uri="{BB962C8B-B14F-4D97-AF65-F5344CB8AC3E}">
        <p14:creationId xmlns:p14="http://schemas.microsoft.com/office/powerpoint/2010/main" val="256831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E4A88-E5D5-4217-850D-D7ED36CBEE69}"/>
              </a:ext>
            </a:extLst>
          </p:cNvPr>
          <p:cNvSpPr txBox="1"/>
          <p:nvPr/>
        </p:nvSpPr>
        <p:spPr>
          <a:xfrm>
            <a:off x="1649186" y="843677"/>
            <a:ext cx="8558504" cy="3970318"/>
          </a:xfrm>
          <a:prstGeom prst="rect">
            <a:avLst/>
          </a:prstGeom>
          <a:noFill/>
        </p:spPr>
        <p:txBody>
          <a:bodyPr wrap="square">
            <a:spAutoFit/>
          </a:bodyPr>
          <a:lstStyle/>
          <a:p>
            <a:pPr marL="342900" indent="-342900" algn="l">
              <a:buAutoNum type="alphaUcPeriod"/>
            </a:pPr>
            <a:r>
              <a:rPr lang="en-US" b="1" i="0" dirty="0">
                <a:solidFill>
                  <a:schemeClr val="accent1">
                    <a:lumMod val="75000"/>
                  </a:schemeClr>
                </a:solidFill>
                <a:effectLst/>
                <a:latin typeface="Lato" panose="020F0502020204030203" pitchFamily="34" charset="0"/>
              </a:rPr>
              <a:t>Dimensionality reduction:</a:t>
            </a:r>
          </a:p>
          <a:p>
            <a:pPr marL="342900" indent="-342900" algn="l">
              <a:buAutoNum type="alphaUcPeriod"/>
            </a:pPr>
            <a:endParaRPr lang="en-US" b="1" dirty="0">
              <a:solidFill>
                <a:srgbClr val="222222"/>
              </a:solidFill>
              <a:latin typeface="Lato" panose="020F0502020204030203" pitchFamily="34" charset="0"/>
            </a:endParaRPr>
          </a:p>
          <a:p>
            <a:pPr algn="l"/>
            <a:r>
              <a:rPr lang="en-US" b="1" i="0" dirty="0">
                <a:solidFill>
                  <a:srgbClr val="222222"/>
                </a:solidFill>
                <a:effectLst/>
                <a:latin typeface="Lato" panose="020F0502020204030203" pitchFamily="34" charset="0"/>
              </a:rPr>
              <a:t> </a:t>
            </a:r>
          </a:p>
          <a:p>
            <a:pPr algn="just">
              <a:buFont typeface="Arial" panose="020B0604020202020204" pitchFamily="34" charset="0"/>
              <a:buChar char="•"/>
            </a:pPr>
            <a:r>
              <a:rPr lang="en-US" b="0" i="0" dirty="0">
                <a:solidFill>
                  <a:srgbClr val="222222"/>
                </a:solidFill>
                <a:effectLst/>
                <a:latin typeface="Lato" panose="020F0502020204030203" pitchFamily="34" charset="0"/>
              </a:rPr>
              <a:t>This process is necessary for real-world applications as the data size is big. In this process, the reduction of random variables or attributes is done so that the dimensionality of the data set can be reduced. </a:t>
            </a:r>
          </a:p>
          <a:p>
            <a:pPr algn="just">
              <a:buFont typeface="Arial" panose="020B0604020202020204" pitchFamily="34" charset="0"/>
              <a:buChar char="•"/>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Combining and merging the attributes of the data without losing its original characteristics.</a:t>
            </a:r>
          </a:p>
          <a:p>
            <a:pPr algn="just"/>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 This also helps in the reduction of storage space and computation time is reduced.</a:t>
            </a:r>
          </a:p>
          <a:p>
            <a:pPr algn="just"/>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 When the data is highly dimensional the problem called “Curse of Dimensionality” occurs.</a:t>
            </a:r>
          </a:p>
        </p:txBody>
      </p:sp>
    </p:spTree>
    <p:extLst>
      <p:ext uri="{BB962C8B-B14F-4D97-AF65-F5344CB8AC3E}">
        <p14:creationId xmlns:p14="http://schemas.microsoft.com/office/powerpoint/2010/main" val="3119555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proving Collaborative Filtering with Dimensionality Reduction | by  Jackson Wu | Medium">
            <a:extLst>
              <a:ext uri="{FF2B5EF4-FFF2-40B4-BE49-F238E27FC236}">
                <a16:creationId xmlns:a16="http://schemas.microsoft.com/office/drawing/2014/main" id="{3D852DEC-0FDB-491E-BBD2-17773E460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476" y="171450"/>
            <a:ext cx="6648450" cy="6686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C0CC2B-84FF-4B4E-8A0D-EC8A270EFCCD}"/>
              </a:ext>
            </a:extLst>
          </p:cNvPr>
          <p:cNvSpPr txBox="1"/>
          <p:nvPr/>
        </p:nvSpPr>
        <p:spPr>
          <a:xfrm>
            <a:off x="1358374" y="2490910"/>
            <a:ext cx="6094428" cy="369332"/>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Dimensionality reduction:</a:t>
            </a:r>
          </a:p>
        </p:txBody>
      </p:sp>
    </p:spTree>
    <p:extLst>
      <p:ext uri="{BB962C8B-B14F-4D97-AF65-F5344CB8AC3E}">
        <p14:creationId xmlns:p14="http://schemas.microsoft.com/office/powerpoint/2010/main" val="910256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9D186-93F5-43C7-BCAE-B58CEDCD0045}"/>
              </a:ext>
            </a:extLst>
          </p:cNvPr>
          <p:cNvSpPr txBox="1"/>
          <p:nvPr/>
        </p:nvSpPr>
        <p:spPr>
          <a:xfrm>
            <a:off x="1229307" y="858617"/>
            <a:ext cx="8931729" cy="3970318"/>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B. Numerosity Reduction: </a:t>
            </a:r>
          </a:p>
          <a:p>
            <a:pPr algn="l">
              <a:buFont typeface="Arial" panose="020B0604020202020204" pitchFamily="34" charset="0"/>
              <a:buChar char="•"/>
            </a:pPr>
            <a:endParaRPr lang="en-US" b="1" dirty="0">
              <a:solidFill>
                <a:srgbClr val="222222"/>
              </a:solidFill>
              <a:latin typeface="Lato" panose="020F0502020204030203" pitchFamily="34" charset="0"/>
            </a:endParaRPr>
          </a:p>
          <a:p>
            <a:pPr algn="l">
              <a:buFont typeface="Arial" panose="020B0604020202020204" pitchFamily="34" charset="0"/>
              <a:buChar char="•"/>
            </a:pPr>
            <a:endParaRPr lang="en-US" b="1"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Numerosity Reduction is </a:t>
            </a:r>
            <a:r>
              <a:rPr lang="en-US" b="1" i="0" dirty="0">
                <a:solidFill>
                  <a:srgbClr val="202124"/>
                </a:solidFill>
                <a:effectLst/>
                <a:latin typeface="arial" panose="020B0604020202020204" pitchFamily="34" charset="0"/>
              </a:rPr>
              <a:t>a data reduction technique which replaces the original data by smaller form of data representation</a:t>
            </a:r>
            <a:r>
              <a:rPr lang="en-US" b="0" i="0" dirty="0">
                <a:solidFill>
                  <a:srgbClr val="202124"/>
                </a:solidFill>
                <a:effectLst/>
                <a:latin typeface="arial" panose="020B0604020202020204" pitchFamily="34" charset="0"/>
              </a:rPr>
              <a:t>. </a:t>
            </a:r>
          </a:p>
          <a:p>
            <a:pPr algn="l">
              <a:buFont typeface="Arial" panose="020B0604020202020204" pitchFamily="34" charset="0"/>
              <a:buChar char="•"/>
            </a:pPr>
            <a:endParaRPr lang="en-US" dirty="0">
              <a:solidFill>
                <a:srgbClr val="202124"/>
              </a:solidFill>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There are two techniques for numerosity reduction- Parametric and Non-Parametric methods</a:t>
            </a:r>
          </a:p>
          <a:p>
            <a:pPr algn="l">
              <a:buFont typeface="Arial" panose="020B0604020202020204" pitchFamily="34" charset="0"/>
              <a:buChar char="•"/>
            </a:pPr>
            <a:endParaRPr lang="en-US" dirty="0">
              <a:solidFill>
                <a:srgbClr val="202124"/>
              </a:solidFill>
              <a:latin typeface="arial" panose="020B0604020202020204" pitchFamily="34" charset="0"/>
            </a:endParaRP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Parametric</a:t>
            </a:r>
            <a:r>
              <a:rPr lang="en-US" dirty="0">
                <a:solidFill>
                  <a:srgbClr val="202124"/>
                </a:solidFill>
                <a:latin typeface="arial" panose="020B0604020202020204" pitchFamily="34" charset="0"/>
              </a:rPr>
              <a:t> </a:t>
            </a:r>
            <a:r>
              <a:rPr lang="en-US" dirty="0">
                <a:solidFill>
                  <a:srgbClr val="202124"/>
                </a:solidFill>
                <a:latin typeface="arial" panose="020B0604020202020204" pitchFamily="34" charset="0"/>
                <a:sym typeface="Wingdings" panose="05000000000000000000" pitchFamily="2" charset="2"/>
              </a:rPr>
              <a:t> Regression</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buFont typeface="Arial" panose="020B0604020202020204" pitchFamily="34" charset="0"/>
              <a:buChar char="•"/>
            </a:pPr>
            <a:r>
              <a:rPr lang="en-US" b="0" i="0" dirty="0">
                <a:solidFill>
                  <a:srgbClr val="202124"/>
                </a:solidFill>
                <a:effectLst/>
                <a:latin typeface="arial" panose="020B0604020202020204" pitchFamily="34" charset="0"/>
              </a:rPr>
              <a:t>Non-Parametric methods</a:t>
            </a:r>
            <a:r>
              <a:rPr lang="en-US" b="0" i="0" dirty="0">
                <a:solidFill>
                  <a:srgbClr val="202124"/>
                </a:solidFill>
                <a:effectLst/>
                <a:latin typeface="arial" panose="020B0604020202020204" pitchFamily="34" charset="0"/>
                <a:sym typeface="Wingdings" panose="05000000000000000000" pitchFamily="2" charset="2"/>
              </a:rPr>
              <a:t> clustering, Data cube aggregation, sampling</a:t>
            </a:r>
            <a:endParaRPr lang="en-US" b="0" i="0" dirty="0">
              <a:solidFill>
                <a:srgbClr val="202124"/>
              </a:solidFill>
              <a:effectLst/>
              <a:latin typeface="arial" panose="020B0604020202020204" pitchFamily="34" charset="0"/>
            </a:endParaRP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p:txBody>
      </p:sp>
      <p:sp>
        <p:nvSpPr>
          <p:cNvPr id="4" name="TextBox 3">
            <a:extLst>
              <a:ext uri="{FF2B5EF4-FFF2-40B4-BE49-F238E27FC236}">
                <a16:creationId xmlns:a16="http://schemas.microsoft.com/office/drawing/2014/main" id="{71F4592A-4021-48FA-B237-ABDCEFA95323}"/>
              </a:ext>
            </a:extLst>
          </p:cNvPr>
          <p:cNvSpPr txBox="1"/>
          <p:nvPr/>
        </p:nvSpPr>
        <p:spPr>
          <a:xfrm>
            <a:off x="1145332" y="5281327"/>
            <a:ext cx="10741867" cy="923330"/>
          </a:xfrm>
          <a:prstGeom prst="rect">
            <a:avLst/>
          </a:prstGeom>
          <a:noFill/>
        </p:spPr>
        <p:txBody>
          <a:bodyPr wrap="square">
            <a:spAutoFit/>
          </a:bodyPr>
          <a:lstStyle/>
          <a:p>
            <a:r>
              <a:rPr lang="en-CA" dirty="0">
                <a:solidFill>
                  <a:schemeClr val="accent6">
                    <a:lumMod val="75000"/>
                  </a:schemeClr>
                </a:solidFill>
              </a:rPr>
              <a:t>https://www.geeksforgeeks.org/numerosity-reduction-in-data-mining/#:~:text=Numerosity%20Reduction%20is%20a%20data,Parametric%20and%20Non%2DParametric%20methods.</a:t>
            </a:r>
          </a:p>
        </p:txBody>
      </p:sp>
    </p:spTree>
    <p:extLst>
      <p:ext uri="{BB962C8B-B14F-4D97-AF65-F5344CB8AC3E}">
        <p14:creationId xmlns:p14="http://schemas.microsoft.com/office/powerpoint/2010/main" val="3177029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BCDB9-BCAE-434F-A7AA-949682C12B37}"/>
              </a:ext>
            </a:extLst>
          </p:cNvPr>
          <p:cNvSpPr txBox="1"/>
          <p:nvPr/>
        </p:nvSpPr>
        <p:spPr>
          <a:xfrm>
            <a:off x="1201317" y="769690"/>
            <a:ext cx="9538218" cy="3604000"/>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C. Data compression: </a:t>
            </a:r>
          </a:p>
          <a:p>
            <a:pPr algn="l">
              <a:buFont typeface="Arial" panose="020B0604020202020204" pitchFamily="34" charset="0"/>
              <a:buChar char="•"/>
            </a:pPr>
            <a:endParaRPr lang="en-US" b="1" dirty="0">
              <a:solidFill>
                <a:srgbClr val="222222"/>
              </a:solidFill>
              <a:latin typeface="Lato" panose="020F0502020204030203" pitchFamily="34" charset="0"/>
            </a:endParaRPr>
          </a:p>
          <a:p>
            <a:pPr algn="l">
              <a:buFont typeface="Arial" panose="020B0604020202020204" pitchFamily="34" charset="0"/>
              <a:buChar char="•"/>
            </a:pPr>
            <a:endParaRPr lang="en-US" b="1" i="0" dirty="0">
              <a:solidFill>
                <a:srgbClr val="222222"/>
              </a:solidFill>
              <a:effectLst/>
              <a:latin typeface="Lato" panose="020F0502020204030203" pitchFamily="34" charset="0"/>
            </a:endParaRPr>
          </a:p>
          <a:p>
            <a:pPr algn="l">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The compressed form of data is called data compression. </a:t>
            </a:r>
          </a:p>
          <a:p>
            <a:pPr algn="l">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This compression can be lossless or lossy. </a:t>
            </a:r>
          </a:p>
          <a:p>
            <a:pPr algn="l">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When there is no loss of information during compression it is called lossless compression.</a:t>
            </a:r>
          </a:p>
          <a:p>
            <a:pPr algn="l">
              <a:lnSpc>
                <a:spcPct val="200000"/>
              </a:lnSpc>
              <a:buFont typeface="Arial" panose="020B0604020202020204" pitchFamily="34" charset="0"/>
              <a:buChar char="•"/>
            </a:pPr>
            <a:r>
              <a:rPr lang="en-US" b="0" i="0" dirty="0">
                <a:solidFill>
                  <a:srgbClr val="222222"/>
                </a:solidFill>
                <a:effectLst/>
                <a:latin typeface="Lato" panose="020F0502020204030203" pitchFamily="34" charset="0"/>
              </a:rPr>
              <a:t> Whereas lossy compression reduces information but it removes only the unnecessary information.</a:t>
            </a:r>
          </a:p>
        </p:txBody>
      </p:sp>
    </p:spTree>
    <p:extLst>
      <p:ext uri="{BB962C8B-B14F-4D97-AF65-F5344CB8AC3E}">
        <p14:creationId xmlns:p14="http://schemas.microsoft.com/office/powerpoint/2010/main" val="428499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DFB6EF9-B0A5-4A2A-9E3D-5668EA947419}"/>
              </a:ext>
            </a:extLst>
          </p:cNvPr>
          <p:cNvGraphicFramePr/>
          <p:nvPr>
            <p:extLst>
              <p:ext uri="{D42A27DB-BD31-4B8C-83A1-F6EECF244321}">
                <p14:modId xmlns:p14="http://schemas.microsoft.com/office/powerpoint/2010/main" val="228702052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F272E5-9D80-4617-AFB9-7F8F5F23FFE0}"/>
              </a:ext>
            </a:extLst>
          </p:cNvPr>
          <p:cNvSpPr txBox="1"/>
          <p:nvPr/>
        </p:nvSpPr>
        <p:spPr>
          <a:xfrm>
            <a:off x="2054942" y="658761"/>
            <a:ext cx="8131277" cy="615553"/>
          </a:xfrm>
          <a:prstGeom prst="rect">
            <a:avLst/>
          </a:prstGeom>
          <a:noFill/>
        </p:spPr>
        <p:txBody>
          <a:bodyPr wrap="square" rtlCol="0">
            <a:spAutoFit/>
          </a:bodyPr>
          <a:lstStyle/>
          <a:p>
            <a:pPr algn="ctr"/>
            <a:r>
              <a:rPr lang="en-CA" sz="3400" dirty="0">
                <a:solidFill>
                  <a:srgbClr val="0070C0"/>
                </a:solidFill>
              </a:rPr>
              <a:t>DATA TRANSFORMATION</a:t>
            </a:r>
          </a:p>
        </p:txBody>
      </p:sp>
    </p:spTree>
    <p:extLst>
      <p:ext uri="{BB962C8B-B14F-4D97-AF65-F5344CB8AC3E}">
        <p14:creationId xmlns:p14="http://schemas.microsoft.com/office/powerpoint/2010/main" val="809045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60AE6-F288-4622-A815-977F8EEF774D}"/>
              </a:ext>
            </a:extLst>
          </p:cNvPr>
          <p:cNvSpPr txBox="1"/>
          <p:nvPr/>
        </p:nvSpPr>
        <p:spPr>
          <a:xfrm>
            <a:off x="1807805" y="775844"/>
            <a:ext cx="8371891" cy="4124206"/>
          </a:xfrm>
          <a:prstGeom prst="rect">
            <a:avLst/>
          </a:prstGeom>
          <a:noFill/>
        </p:spPr>
        <p:txBody>
          <a:bodyPr wrap="square">
            <a:spAutoFit/>
          </a:bodyPr>
          <a:lstStyle/>
          <a:p>
            <a:pPr algn="l"/>
            <a:r>
              <a:rPr lang="en-US" sz="2800" b="1" i="0" dirty="0">
                <a:solidFill>
                  <a:schemeClr val="accent1">
                    <a:lumMod val="75000"/>
                  </a:schemeClr>
                </a:solidFill>
                <a:effectLst/>
                <a:latin typeface="Lato" panose="020F0502020204030203" pitchFamily="34" charset="0"/>
              </a:rPr>
              <a:t>Data Transformation</a:t>
            </a:r>
            <a:endParaRPr lang="en-US" sz="2800" b="0" i="0" dirty="0">
              <a:solidFill>
                <a:schemeClr val="accent1">
                  <a:lumMod val="75000"/>
                </a:schemeClr>
              </a:solidFill>
              <a:effectLst/>
              <a:latin typeface="Lato" panose="020F0502020204030203" pitchFamily="34" charset="0"/>
            </a:endParaRPr>
          </a:p>
          <a:p>
            <a:pPr algn="l"/>
            <a:endParaRPr lang="en-US" b="0" i="0" dirty="0">
              <a:solidFill>
                <a:schemeClr val="accent1">
                  <a:lumMod val="75000"/>
                </a:schemeClr>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       The change made in the format or the structure of the data is called data transformation. </a:t>
            </a:r>
          </a:p>
          <a:p>
            <a:pPr algn="l"/>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This step can be simple or complex based on the requirements. There are some methods in data transformation.</a:t>
            </a:r>
          </a:p>
          <a:p>
            <a:pPr algn="l"/>
            <a:endParaRPr lang="en-US" dirty="0">
              <a:solidFill>
                <a:srgbClr val="222222"/>
              </a:solidFill>
              <a:latin typeface="Lato" panose="020F0502020204030203" pitchFamily="34" charset="0"/>
            </a:endParaRPr>
          </a:p>
          <a:p>
            <a:pPr marL="342900" indent="-342900" algn="l">
              <a:buAutoNum type="arabicPeriod"/>
            </a:pPr>
            <a:r>
              <a:rPr lang="en-US" dirty="0">
                <a:solidFill>
                  <a:srgbClr val="222222"/>
                </a:solidFill>
              </a:rPr>
              <a:t>Smoothing</a:t>
            </a:r>
          </a:p>
          <a:p>
            <a:pPr marL="342900" indent="-342900" algn="l">
              <a:buAutoNum type="arabicPeriod"/>
            </a:pPr>
            <a:r>
              <a:rPr lang="en-US" b="0" i="0" dirty="0">
                <a:solidFill>
                  <a:srgbClr val="222222"/>
                </a:solidFill>
                <a:effectLst/>
              </a:rPr>
              <a:t>Aggregation</a:t>
            </a:r>
          </a:p>
          <a:p>
            <a:pPr marL="342900" indent="-342900" algn="l">
              <a:buAutoNum type="arabicPeriod"/>
            </a:pPr>
            <a:r>
              <a:rPr lang="en-US" dirty="0">
                <a:solidFill>
                  <a:srgbClr val="222222"/>
                </a:solidFill>
              </a:rPr>
              <a:t>Discretization</a:t>
            </a:r>
          </a:p>
          <a:p>
            <a:pPr marL="342900" indent="-342900" algn="l">
              <a:buAutoNum type="arabicPeriod"/>
            </a:pPr>
            <a:r>
              <a:rPr lang="en-US" b="0" i="0" dirty="0">
                <a:solidFill>
                  <a:srgbClr val="222222"/>
                </a:solidFill>
                <a:effectLst/>
              </a:rPr>
              <a:t>Normalization</a:t>
            </a:r>
          </a:p>
          <a:p>
            <a:pPr marL="342900" indent="-342900" algn="l">
              <a:buAutoNum type="arabicPeriod"/>
            </a:pPr>
            <a:r>
              <a:rPr lang="en-CA" i="0" dirty="0">
                <a:solidFill>
                  <a:srgbClr val="273239"/>
                </a:solidFill>
                <a:effectLst/>
              </a:rPr>
              <a:t>Attribute Selection</a:t>
            </a:r>
            <a:endParaRPr lang="en-US" i="0" dirty="0">
              <a:solidFill>
                <a:srgbClr val="222222"/>
              </a:solidFill>
              <a:effectLst/>
            </a:endParaRPr>
          </a:p>
          <a:p>
            <a:pPr marL="342900" indent="-342900" algn="l">
              <a:buAutoNum type="arabicPeriod"/>
            </a:pPr>
            <a:endParaRPr lang="en-US"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995589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6E134-1ABA-4EB5-A6CC-06AD539C0427}"/>
              </a:ext>
            </a:extLst>
          </p:cNvPr>
          <p:cNvSpPr txBox="1"/>
          <p:nvPr/>
        </p:nvSpPr>
        <p:spPr>
          <a:xfrm>
            <a:off x="1919385" y="1309722"/>
            <a:ext cx="8353230" cy="1754326"/>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A. Smoothing</a:t>
            </a:r>
            <a:r>
              <a:rPr lang="en-US" b="0" i="0" dirty="0">
                <a:solidFill>
                  <a:schemeClr val="accent1">
                    <a:lumMod val="75000"/>
                  </a:schemeClr>
                </a:solidFill>
                <a:effectLst/>
                <a:latin typeface="Lato" panose="020F0502020204030203" pitchFamily="34" charset="0"/>
              </a:rPr>
              <a:t>: </a:t>
            </a:r>
          </a:p>
          <a:p>
            <a:pPr algn="l">
              <a:buFont typeface="Arial" panose="020B0604020202020204" pitchFamily="34" charset="0"/>
              <a:buChar char="•"/>
            </a:pPr>
            <a:endParaRPr lang="en-US" dirty="0">
              <a:solidFill>
                <a:srgbClr val="222222"/>
              </a:solidFill>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With the help of algorithms, we can remove noise from the dataset and helps in knowing the important features of the dataset.</a:t>
            </a:r>
          </a:p>
          <a:p>
            <a:pPr algn="l">
              <a:buFont typeface="Arial" panose="020B0604020202020204" pitchFamily="34" charset="0"/>
              <a:buChar char="•"/>
            </a:pPr>
            <a:endParaRPr lang="en-US" dirty="0">
              <a:solidFill>
                <a:srgbClr val="222222"/>
              </a:solidFill>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 By smoothing we can find even a simple change that helps in prediction.</a:t>
            </a:r>
          </a:p>
        </p:txBody>
      </p:sp>
      <p:sp>
        <p:nvSpPr>
          <p:cNvPr id="5" name="TextBox 4">
            <a:extLst>
              <a:ext uri="{FF2B5EF4-FFF2-40B4-BE49-F238E27FC236}">
                <a16:creationId xmlns:a16="http://schemas.microsoft.com/office/drawing/2014/main" id="{34E32C8C-4EB7-47AB-9464-94EDD3F3CC2F}"/>
              </a:ext>
            </a:extLst>
          </p:cNvPr>
          <p:cNvSpPr txBox="1"/>
          <p:nvPr/>
        </p:nvSpPr>
        <p:spPr>
          <a:xfrm>
            <a:off x="1052051" y="5704009"/>
            <a:ext cx="8908026" cy="923330"/>
          </a:xfrm>
          <a:prstGeom prst="rect">
            <a:avLst/>
          </a:prstGeom>
          <a:noFill/>
        </p:spPr>
        <p:txBody>
          <a:bodyPr wrap="square">
            <a:spAutoFit/>
          </a:bodyPr>
          <a:lstStyle/>
          <a:p>
            <a:r>
              <a:rPr lang="en-CA" dirty="0">
                <a:solidFill>
                  <a:schemeClr val="accent6">
                    <a:lumMod val="50000"/>
                  </a:schemeClr>
                </a:solidFill>
                <a:hlinkClick r:id="rId2"/>
              </a:rPr>
              <a:t>https://corporatefinanceinstitute.com/resources/knowledge/other/data-smoothing/</a:t>
            </a:r>
            <a:endParaRPr lang="en-CA" dirty="0">
              <a:solidFill>
                <a:schemeClr val="accent6">
                  <a:lumMod val="50000"/>
                </a:schemeClr>
              </a:solidFill>
            </a:endParaRPr>
          </a:p>
          <a:p>
            <a:endParaRPr lang="en-CA" dirty="0">
              <a:solidFill>
                <a:schemeClr val="accent6">
                  <a:lumMod val="50000"/>
                </a:schemeClr>
              </a:solidFill>
            </a:endParaRPr>
          </a:p>
          <a:p>
            <a:r>
              <a:rPr lang="en-CA" dirty="0">
                <a:solidFill>
                  <a:schemeClr val="accent6">
                    <a:lumMod val="50000"/>
                  </a:schemeClr>
                </a:solidFill>
              </a:rPr>
              <a:t>https://rafalab.github.io/dsbook/smoothing.html</a:t>
            </a:r>
          </a:p>
        </p:txBody>
      </p:sp>
    </p:spTree>
    <p:extLst>
      <p:ext uri="{BB962C8B-B14F-4D97-AF65-F5344CB8AC3E}">
        <p14:creationId xmlns:p14="http://schemas.microsoft.com/office/powerpoint/2010/main" val="1292442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2626A93-F33A-43CA-8C12-10483ECB6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322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ADF3B2-4D33-482D-B1F8-8F886C88C826}"/>
              </a:ext>
            </a:extLst>
          </p:cNvPr>
          <p:cNvSpPr txBox="1"/>
          <p:nvPr/>
        </p:nvSpPr>
        <p:spPr>
          <a:xfrm>
            <a:off x="2535594" y="1573582"/>
            <a:ext cx="7858708" cy="2862322"/>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B. Aggregation</a:t>
            </a:r>
            <a:r>
              <a:rPr lang="en-US" b="0" i="0" dirty="0">
                <a:solidFill>
                  <a:schemeClr val="accent1">
                    <a:lumMod val="75000"/>
                  </a:schemeClr>
                </a:solidFill>
                <a:effectLst/>
                <a:latin typeface="Lato" panose="020F0502020204030203" pitchFamily="34" charset="0"/>
              </a:rPr>
              <a:t>: </a:t>
            </a:r>
          </a:p>
          <a:p>
            <a:pPr algn="l"/>
            <a:endParaRPr lang="en-US" dirty="0">
              <a:solidFill>
                <a:schemeClr val="accent1">
                  <a:lumMod val="75000"/>
                </a:schemeClr>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In this method, the data is stored and presented in the form of a summary. </a:t>
            </a: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The data set which is from multiple sources is integrated into with data analysis description. </a:t>
            </a: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This is an important step since the accuracy of the data depends on the quantity and quality of the data. </a:t>
            </a: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When the quality and the quantity of the data are good the results are more relevant.</a:t>
            </a:r>
          </a:p>
        </p:txBody>
      </p:sp>
    </p:spTree>
    <p:extLst>
      <p:ext uri="{BB962C8B-B14F-4D97-AF65-F5344CB8AC3E}">
        <p14:creationId xmlns:p14="http://schemas.microsoft.com/office/powerpoint/2010/main" val="141051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94AB7C-6C94-4EEF-9D6A-EC279CAE1C1B}"/>
              </a:ext>
            </a:extLst>
          </p:cNvPr>
          <p:cNvSpPr txBox="1"/>
          <p:nvPr/>
        </p:nvSpPr>
        <p:spPr>
          <a:xfrm>
            <a:off x="1098679" y="759787"/>
            <a:ext cx="9547549" cy="5170646"/>
          </a:xfrm>
          <a:prstGeom prst="rect">
            <a:avLst/>
          </a:prstGeom>
          <a:noFill/>
        </p:spPr>
        <p:txBody>
          <a:bodyPr wrap="square">
            <a:spAutoFit/>
          </a:bodyPr>
          <a:lstStyle/>
          <a:p>
            <a:pPr algn="l"/>
            <a:r>
              <a:rPr lang="en-US" sz="2400" b="1" i="0" dirty="0">
                <a:solidFill>
                  <a:srgbClr val="0070C0"/>
                </a:solidFill>
                <a:effectLst/>
                <a:latin typeface="Lato" panose="020F0502020204030203" pitchFamily="34" charset="0"/>
              </a:rPr>
              <a:t>Why Data preprocessing is important?</a:t>
            </a:r>
          </a:p>
          <a:p>
            <a:pPr algn="l"/>
            <a:endParaRPr lang="en-US" b="1" dirty="0">
              <a:solidFill>
                <a:srgbClr val="222222"/>
              </a:solidFill>
              <a:latin typeface="Lato" panose="020F0502020204030203" pitchFamily="34" charset="0"/>
            </a:endParaRP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Preprocessing of data is mainly to check the data quality. The quality can be checked by the following</a:t>
            </a:r>
          </a:p>
          <a:p>
            <a:pPr algn="l"/>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Accuracy</a:t>
            </a:r>
            <a:r>
              <a:rPr lang="en-US" b="0" i="0" dirty="0">
                <a:solidFill>
                  <a:srgbClr val="222222"/>
                </a:solidFill>
                <a:effectLst/>
                <a:latin typeface="Lato" panose="020F0502020204030203" pitchFamily="34" charset="0"/>
              </a:rPr>
              <a:t>: To check whether the </a:t>
            </a:r>
            <a:r>
              <a:rPr lang="en-US" b="0" i="0" dirty="0">
                <a:solidFill>
                  <a:schemeClr val="accent2">
                    <a:lumMod val="75000"/>
                  </a:schemeClr>
                </a:solidFill>
                <a:effectLst/>
                <a:latin typeface="Lato" panose="020F0502020204030203" pitchFamily="34" charset="0"/>
              </a:rPr>
              <a:t>data entered is correct or not.</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Completeness</a:t>
            </a:r>
            <a:r>
              <a:rPr lang="en-US" b="0" i="0" dirty="0">
                <a:solidFill>
                  <a:srgbClr val="222222"/>
                </a:solidFill>
                <a:effectLst/>
                <a:latin typeface="Lato" panose="020F0502020204030203" pitchFamily="34" charset="0"/>
              </a:rPr>
              <a:t>: To check whether the </a:t>
            </a:r>
            <a:r>
              <a:rPr lang="en-US" b="0" i="0" dirty="0">
                <a:solidFill>
                  <a:schemeClr val="accent6">
                    <a:lumMod val="75000"/>
                  </a:schemeClr>
                </a:solidFill>
                <a:effectLst/>
                <a:latin typeface="Lato" panose="020F0502020204030203" pitchFamily="34" charset="0"/>
              </a:rPr>
              <a:t>data is available or not recorded.</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Consistency:</a:t>
            </a:r>
            <a:r>
              <a:rPr lang="en-US" b="0" i="0" dirty="0">
                <a:solidFill>
                  <a:srgbClr val="222222"/>
                </a:solidFill>
                <a:effectLst/>
                <a:latin typeface="Lato" panose="020F0502020204030203" pitchFamily="34" charset="0"/>
              </a:rPr>
              <a:t> To check whether the </a:t>
            </a:r>
            <a:r>
              <a:rPr lang="en-US" b="0" i="0" dirty="0">
                <a:solidFill>
                  <a:srgbClr val="00B0F0"/>
                </a:solidFill>
                <a:effectLst/>
                <a:latin typeface="Lato" panose="020F0502020204030203" pitchFamily="34" charset="0"/>
              </a:rPr>
              <a:t>same data is kept in all the places </a:t>
            </a:r>
            <a:r>
              <a:rPr lang="en-US" b="0" i="0" dirty="0">
                <a:solidFill>
                  <a:srgbClr val="222222"/>
                </a:solidFill>
                <a:effectLst/>
                <a:latin typeface="Lato" panose="020F0502020204030203" pitchFamily="34" charset="0"/>
              </a:rPr>
              <a:t>that do or do not match.</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Timeliness</a:t>
            </a:r>
            <a:r>
              <a:rPr lang="en-US" b="0" i="0" dirty="0">
                <a:solidFill>
                  <a:srgbClr val="222222"/>
                </a:solidFill>
                <a:effectLst/>
                <a:latin typeface="Lato" panose="020F0502020204030203" pitchFamily="34" charset="0"/>
              </a:rPr>
              <a:t>: The data should be </a:t>
            </a:r>
            <a:r>
              <a:rPr lang="en-US" b="0" i="0" dirty="0">
                <a:solidFill>
                  <a:srgbClr val="FFC000"/>
                </a:solidFill>
                <a:effectLst/>
                <a:latin typeface="Lato" panose="020F0502020204030203" pitchFamily="34" charset="0"/>
              </a:rPr>
              <a:t>updated correctly.</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Believability</a:t>
            </a:r>
            <a:r>
              <a:rPr lang="en-US" b="0" i="0" dirty="0">
                <a:solidFill>
                  <a:srgbClr val="222222"/>
                </a:solidFill>
                <a:effectLst/>
                <a:latin typeface="Lato" panose="020F0502020204030203" pitchFamily="34" charset="0"/>
              </a:rPr>
              <a:t>: The data should be</a:t>
            </a:r>
            <a:r>
              <a:rPr lang="en-US" b="1" i="0" dirty="0">
                <a:solidFill>
                  <a:srgbClr val="FF99CC"/>
                </a:solidFill>
                <a:effectLst/>
                <a:latin typeface="Lato" panose="020F0502020204030203" pitchFamily="34" charset="0"/>
              </a:rPr>
              <a:t> trustable.</a:t>
            </a: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Interpretability</a:t>
            </a:r>
            <a:r>
              <a:rPr lang="en-US" b="0" i="0" dirty="0">
                <a:solidFill>
                  <a:srgbClr val="222222"/>
                </a:solidFill>
                <a:effectLst/>
                <a:latin typeface="Lato" panose="020F0502020204030203" pitchFamily="34" charset="0"/>
              </a:rPr>
              <a:t>: The </a:t>
            </a:r>
            <a:r>
              <a:rPr lang="en-US" b="0" i="0" dirty="0">
                <a:solidFill>
                  <a:schemeClr val="accent1">
                    <a:lumMod val="75000"/>
                  </a:schemeClr>
                </a:solidFill>
                <a:effectLst/>
                <a:latin typeface="Lato" panose="020F0502020204030203" pitchFamily="34" charset="0"/>
              </a:rPr>
              <a:t>understandability of the data.</a:t>
            </a:r>
          </a:p>
        </p:txBody>
      </p:sp>
    </p:spTree>
    <p:extLst>
      <p:ext uri="{BB962C8B-B14F-4D97-AF65-F5344CB8AC3E}">
        <p14:creationId xmlns:p14="http://schemas.microsoft.com/office/powerpoint/2010/main" val="3074817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4F131-6829-41E9-AC81-DDDBF1E9DA7E}"/>
              </a:ext>
            </a:extLst>
          </p:cNvPr>
          <p:cNvSpPr txBox="1"/>
          <p:nvPr/>
        </p:nvSpPr>
        <p:spPr>
          <a:xfrm>
            <a:off x="2311660" y="1564252"/>
            <a:ext cx="8026658" cy="2862322"/>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C. Discretization</a:t>
            </a:r>
            <a:r>
              <a:rPr lang="en-US" b="0" i="0" dirty="0">
                <a:solidFill>
                  <a:schemeClr val="accent1">
                    <a:lumMod val="75000"/>
                  </a:schemeClr>
                </a:solidFill>
                <a:effectLst/>
                <a:latin typeface="Lato" panose="020F0502020204030203" pitchFamily="34" charset="0"/>
              </a:rPr>
              <a:t>: </a:t>
            </a:r>
          </a:p>
          <a:p>
            <a:pPr algn="l">
              <a:buFont typeface="Arial" panose="020B0604020202020204" pitchFamily="34" charset="0"/>
              <a:buChar char="•"/>
            </a:pPr>
            <a:endParaRPr lang="en-US" dirty="0">
              <a:solidFill>
                <a:srgbClr val="222222"/>
              </a:solidFill>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The continuous data here is split into intervals. </a:t>
            </a:r>
          </a:p>
          <a:p>
            <a:pPr algn="l">
              <a:buFont typeface="Arial" panose="020B0604020202020204" pitchFamily="34" charset="0"/>
              <a:buChar char="•"/>
            </a:pPr>
            <a:endParaRPr lang="en-US" dirty="0">
              <a:solidFill>
                <a:srgbClr val="222222"/>
              </a:solidFill>
              <a:latin typeface="Lato" panose="020F0502020204030203" pitchFamily="34" charset="0"/>
            </a:endParaRP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Discretization reduces the data size. </a:t>
            </a:r>
          </a:p>
          <a:p>
            <a:pPr algn="l">
              <a:buFont typeface="Arial" panose="020B0604020202020204" pitchFamily="34" charset="0"/>
              <a:buChar char="•"/>
            </a:pPr>
            <a:endParaRPr lang="en-US" dirty="0">
              <a:solidFill>
                <a:srgbClr val="222222"/>
              </a:solidFill>
              <a:latin typeface="Lato" panose="020F0502020204030203" pitchFamily="34" charset="0"/>
            </a:endParaRPr>
          </a:p>
          <a:p>
            <a:pPr algn="l">
              <a:buFont typeface="Arial" panose="020B0604020202020204" pitchFamily="34" charset="0"/>
              <a:buChar char="•"/>
            </a:pP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For example, rather than specifying the class time, we can set an interval like (3 pm-5 pm, 6 pm-8 pm).</a:t>
            </a:r>
          </a:p>
        </p:txBody>
      </p:sp>
    </p:spTree>
    <p:extLst>
      <p:ext uri="{BB962C8B-B14F-4D97-AF65-F5344CB8AC3E}">
        <p14:creationId xmlns:p14="http://schemas.microsoft.com/office/powerpoint/2010/main" val="3551076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962BE-6C95-40DA-AFC4-6F47119051C7}"/>
              </a:ext>
            </a:extLst>
          </p:cNvPr>
          <p:cNvSpPr txBox="1"/>
          <p:nvPr/>
        </p:nvSpPr>
        <p:spPr>
          <a:xfrm>
            <a:off x="2199691" y="1539752"/>
            <a:ext cx="7718749" cy="2031325"/>
          </a:xfrm>
          <a:prstGeom prst="rect">
            <a:avLst/>
          </a:prstGeom>
          <a:noFill/>
        </p:spPr>
        <p:txBody>
          <a:bodyPr wrap="square">
            <a:spAutoFit/>
          </a:bodyPr>
          <a:lstStyle/>
          <a:p>
            <a:pPr algn="l"/>
            <a:r>
              <a:rPr lang="en-US" b="1" i="0" dirty="0">
                <a:solidFill>
                  <a:schemeClr val="accent1">
                    <a:lumMod val="75000"/>
                  </a:schemeClr>
                </a:solidFill>
                <a:effectLst/>
                <a:latin typeface="Lato" panose="020F0502020204030203" pitchFamily="34" charset="0"/>
              </a:rPr>
              <a:t>D. Normalization:</a:t>
            </a:r>
          </a:p>
          <a:p>
            <a:pPr algn="l"/>
            <a:endParaRPr lang="en-US" b="1"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 It is the method of scaling the data so that it can be represented in a smaller range. </a:t>
            </a: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endParaRPr lang="en-US" b="0" i="0" dirty="0">
              <a:solidFill>
                <a:srgbClr val="222222"/>
              </a:solidFill>
              <a:effectLst/>
              <a:latin typeface="Lato" panose="020F0502020204030203" pitchFamily="34" charset="0"/>
            </a:endParaRPr>
          </a:p>
          <a:p>
            <a:pPr marL="285750" indent="-285750" algn="l">
              <a:buFont typeface="Arial" panose="020B0604020202020204" pitchFamily="34" charset="0"/>
              <a:buChar char="•"/>
            </a:pPr>
            <a:endParaRPr lang="en-US" dirty="0">
              <a:solidFill>
                <a:srgbClr val="222222"/>
              </a:solidFill>
              <a:latin typeface="Lato" panose="020F0502020204030203" pitchFamily="34" charset="0"/>
            </a:endParaRP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Example ranging from -1.0 to 1.0.</a:t>
            </a:r>
          </a:p>
        </p:txBody>
      </p:sp>
    </p:spTree>
    <p:extLst>
      <p:ext uri="{BB962C8B-B14F-4D97-AF65-F5344CB8AC3E}">
        <p14:creationId xmlns:p14="http://schemas.microsoft.com/office/powerpoint/2010/main" val="3129766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F6542-8DAB-4C11-AD2E-F85D4CFA0492}"/>
              </a:ext>
            </a:extLst>
          </p:cNvPr>
          <p:cNvSpPr txBox="1"/>
          <p:nvPr/>
        </p:nvSpPr>
        <p:spPr>
          <a:xfrm>
            <a:off x="1459287" y="1206537"/>
            <a:ext cx="9818914" cy="4893647"/>
          </a:xfrm>
          <a:prstGeom prst="rect">
            <a:avLst/>
          </a:prstGeom>
          <a:noFill/>
        </p:spPr>
        <p:txBody>
          <a:bodyPr wrap="square">
            <a:spAutoFit/>
          </a:bodyPr>
          <a:lstStyle/>
          <a:p>
            <a:pPr algn="l"/>
            <a:endParaRPr lang="en-US" sz="2400" b="0" i="0" dirty="0">
              <a:solidFill>
                <a:srgbClr val="292929"/>
              </a:solidFill>
              <a:effectLst/>
              <a:latin typeface="charter"/>
            </a:endParaRPr>
          </a:p>
          <a:p>
            <a:pPr algn="l"/>
            <a:endParaRPr lang="en-US" sz="2400" dirty="0">
              <a:solidFill>
                <a:srgbClr val="292929"/>
              </a:solidFill>
              <a:latin typeface="charter"/>
            </a:endParaRPr>
          </a:p>
          <a:p>
            <a:pPr algn="l"/>
            <a:r>
              <a:rPr lang="en-US" sz="2400" b="0" i="0" dirty="0">
                <a:solidFill>
                  <a:srgbClr val="292929"/>
                </a:solidFill>
                <a:effectLst/>
                <a:latin typeface="charter"/>
              </a:rPr>
              <a:t>Not all the steps are applicable for each problem, it is highly dependent on the data we are working with, so maybe only a few steps might be required with your dataset. </a:t>
            </a:r>
          </a:p>
          <a:p>
            <a:pPr algn="l"/>
            <a:endParaRPr lang="en-US" sz="2400" dirty="0">
              <a:solidFill>
                <a:srgbClr val="292929"/>
              </a:solidFill>
              <a:latin typeface="charter"/>
            </a:endParaRPr>
          </a:p>
          <a:p>
            <a:pPr algn="l"/>
            <a:r>
              <a:rPr lang="en-US" sz="2400" b="0" i="0" dirty="0">
                <a:solidFill>
                  <a:srgbClr val="292929"/>
                </a:solidFill>
                <a:effectLst/>
                <a:latin typeface="charter"/>
              </a:rPr>
              <a:t>Generally, they are :</a:t>
            </a:r>
          </a:p>
          <a:p>
            <a:pPr algn="l"/>
            <a:endParaRPr lang="en-US" sz="2400" b="0" i="0" dirty="0">
              <a:solidFill>
                <a:srgbClr val="292929"/>
              </a:solidFill>
              <a:effectLst/>
              <a:latin typeface="charter"/>
            </a:endParaRPr>
          </a:p>
          <a:p>
            <a:pPr algn="l">
              <a:buFont typeface="Arial" panose="020B0604020202020204" pitchFamily="34" charset="0"/>
              <a:buChar char="•"/>
            </a:pPr>
            <a:r>
              <a:rPr lang="en-US" sz="2400" b="0" i="0" dirty="0">
                <a:solidFill>
                  <a:srgbClr val="292929"/>
                </a:solidFill>
                <a:effectLst/>
                <a:latin typeface="charter"/>
              </a:rPr>
              <a:t>Data Quality Assessment</a:t>
            </a:r>
          </a:p>
          <a:p>
            <a:pPr algn="l">
              <a:buFont typeface="Arial" panose="020B0604020202020204" pitchFamily="34" charset="0"/>
              <a:buChar char="•"/>
            </a:pPr>
            <a:r>
              <a:rPr lang="en-US" sz="2400" b="0" i="0" dirty="0">
                <a:solidFill>
                  <a:srgbClr val="292929"/>
                </a:solidFill>
                <a:effectLst/>
                <a:latin typeface="charter"/>
              </a:rPr>
              <a:t>Feature Aggregation</a:t>
            </a:r>
          </a:p>
          <a:p>
            <a:pPr algn="l">
              <a:buFont typeface="Arial" panose="020B0604020202020204" pitchFamily="34" charset="0"/>
              <a:buChar char="•"/>
            </a:pPr>
            <a:r>
              <a:rPr lang="en-US" sz="2400" b="0" i="0" dirty="0">
                <a:solidFill>
                  <a:srgbClr val="292929"/>
                </a:solidFill>
                <a:effectLst/>
                <a:latin typeface="charter"/>
              </a:rPr>
              <a:t>Feature Sampling</a:t>
            </a:r>
          </a:p>
          <a:p>
            <a:pPr algn="l">
              <a:buFont typeface="Arial" panose="020B0604020202020204" pitchFamily="34" charset="0"/>
              <a:buChar char="•"/>
            </a:pPr>
            <a:r>
              <a:rPr lang="en-US" sz="2400" b="0" i="0" dirty="0">
                <a:solidFill>
                  <a:srgbClr val="292929"/>
                </a:solidFill>
                <a:effectLst/>
                <a:latin typeface="charter"/>
              </a:rPr>
              <a:t>Dimensionality Reduction</a:t>
            </a:r>
          </a:p>
          <a:p>
            <a:pPr algn="l">
              <a:buFont typeface="Arial" panose="020B0604020202020204" pitchFamily="34" charset="0"/>
              <a:buChar char="•"/>
            </a:pPr>
            <a:r>
              <a:rPr lang="en-US" sz="2400" b="0" i="0" dirty="0">
                <a:solidFill>
                  <a:srgbClr val="292929"/>
                </a:solidFill>
                <a:effectLst/>
                <a:latin typeface="charter"/>
              </a:rPr>
              <a:t>Feature Encoding</a:t>
            </a:r>
          </a:p>
        </p:txBody>
      </p:sp>
      <p:sp>
        <p:nvSpPr>
          <p:cNvPr id="4" name="TextBox 3">
            <a:extLst>
              <a:ext uri="{FF2B5EF4-FFF2-40B4-BE49-F238E27FC236}">
                <a16:creationId xmlns:a16="http://schemas.microsoft.com/office/drawing/2014/main" id="{15B4A7D7-0A80-4DC6-86E6-6072A8955A7D}"/>
              </a:ext>
            </a:extLst>
          </p:cNvPr>
          <p:cNvSpPr txBox="1"/>
          <p:nvPr/>
        </p:nvSpPr>
        <p:spPr>
          <a:xfrm>
            <a:off x="943897" y="501445"/>
            <a:ext cx="9399638" cy="523220"/>
          </a:xfrm>
          <a:prstGeom prst="rect">
            <a:avLst/>
          </a:prstGeom>
          <a:noFill/>
        </p:spPr>
        <p:txBody>
          <a:bodyPr wrap="square" rtlCol="0">
            <a:spAutoFit/>
          </a:bodyPr>
          <a:lstStyle/>
          <a:p>
            <a:r>
              <a:rPr lang="en-CA" sz="2800" b="1" dirty="0">
                <a:solidFill>
                  <a:schemeClr val="accent1">
                    <a:lumMod val="75000"/>
                  </a:schemeClr>
                </a:solidFill>
              </a:rPr>
              <a:t>HOW TO APPLY WHAT WE HAVE LEARNT SO FAR..</a:t>
            </a:r>
          </a:p>
        </p:txBody>
      </p:sp>
    </p:spTree>
    <p:extLst>
      <p:ext uri="{BB962C8B-B14F-4D97-AF65-F5344CB8AC3E}">
        <p14:creationId xmlns:p14="http://schemas.microsoft.com/office/powerpoint/2010/main" val="2757454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7E8B5-4D79-453E-A2CA-D48F3E31B66F}"/>
              </a:ext>
            </a:extLst>
          </p:cNvPr>
          <p:cNvSpPr txBox="1"/>
          <p:nvPr/>
        </p:nvSpPr>
        <p:spPr>
          <a:xfrm>
            <a:off x="1406590" y="1079632"/>
            <a:ext cx="6097554" cy="553998"/>
          </a:xfrm>
          <a:prstGeom prst="rect">
            <a:avLst/>
          </a:prstGeom>
          <a:noFill/>
        </p:spPr>
        <p:txBody>
          <a:bodyPr wrap="square">
            <a:spAutoFit/>
          </a:bodyPr>
          <a:lstStyle/>
          <a:p>
            <a:r>
              <a:rPr lang="en-CA" sz="3000" b="1" i="0" dirty="0">
                <a:solidFill>
                  <a:srgbClr val="0070C0"/>
                </a:solidFill>
                <a:effectLst/>
                <a:latin typeface="charter"/>
              </a:rPr>
              <a:t>Data Quality Assessment</a:t>
            </a:r>
            <a:endParaRPr lang="en-CA" sz="3000" dirty="0">
              <a:solidFill>
                <a:srgbClr val="0070C0"/>
              </a:solidFill>
            </a:endParaRPr>
          </a:p>
        </p:txBody>
      </p:sp>
      <p:sp>
        <p:nvSpPr>
          <p:cNvPr id="4" name="TextBox 3">
            <a:extLst>
              <a:ext uri="{FF2B5EF4-FFF2-40B4-BE49-F238E27FC236}">
                <a16:creationId xmlns:a16="http://schemas.microsoft.com/office/drawing/2014/main" id="{0BE0F2C9-8CFC-4224-A346-CD783DFEDFA6}"/>
              </a:ext>
            </a:extLst>
          </p:cNvPr>
          <p:cNvSpPr txBox="1"/>
          <p:nvPr/>
        </p:nvSpPr>
        <p:spPr>
          <a:xfrm>
            <a:off x="1595535" y="2062065"/>
            <a:ext cx="7035281" cy="1938992"/>
          </a:xfrm>
          <a:prstGeom prst="rect">
            <a:avLst/>
          </a:prstGeom>
          <a:noFill/>
        </p:spPr>
        <p:txBody>
          <a:bodyPr wrap="square" rtlCol="0">
            <a:spAutoFit/>
          </a:bodyPr>
          <a:lstStyle/>
          <a:p>
            <a:r>
              <a:rPr lang="en-CA" sz="2400" dirty="0"/>
              <a:t>Check for:</a:t>
            </a:r>
          </a:p>
          <a:p>
            <a:endParaRPr lang="en-CA" sz="2400" dirty="0"/>
          </a:p>
          <a:p>
            <a:pPr marL="342900" indent="-342900">
              <a:buAutoNum type="arabicPeriod"/>
            </a:pPr>
            <a:r>
              <a:rPr lang="en-CA" sz="2400" dirty="0"/>
              <a:t>Missing Values</a:t>
            </a:r>
          </a:p>
          <a:p>
            <a:pPr marL="342900" indent="-342900">
              <a:buAutoNum type="arabicPeriod"/>
            </a:pPr>
            <a:r>
              <a:rPr lang="en-CA" sz="2400" dirty="0"/>
              <a:t>Inconsistent Values</a:t>
            </a:r>
          </a:p>
          <a:p>
            <a:pPr marL="342900" indent="-342900">
              <a:buAutoNum type="arabicPeriod"/>
            </a:pPr>
            <a:r>
              <a:rPr lang="en-CA" sz="2400" dirty="0"/>
              <a:t>Duplicate Values</a:t>
            </a:r>
          </a:p>
        </p:txBody>
      </p:sp>
    </p:spTree>
    <p:extLst>
      <p:ext uri="{BB962C8B-B14F-4D97-AF65-F5344CB8AC3E}">
        <p14:creationId xmlns:p14="http://schemas.microsoft.com/office/powerpoint/2010/main" val="837581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6EE99-595F-4B15-B602-F7EC95D7821C}"/>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rgbClr val="0070C0"/>
                </a:solidFill>
                <a:latin typeface="+mj-lt"/>
                <a:ea typeface="+mj-ea"/>
                <a:cs typeface="+mj-cs"/>
              </a:rPr>
              <a:t>Feature Aggregation</a:t>
            </a:r>
          </a:p>
        </p:txBody>
      </p:sp>
      <p:pic>
        <p:nvPicPr>
          <p:cNvPr id="3" name="Picture 2" descr="A screenshot of a computer&#10;&#10;Description automatically generated with medium confidence">
            <a:extLst>
              <a:ext uri="{FF2B5EF4-FFF2-40B4-BE49-F238E27FC236}">
                <a16:creationId xmlns:a16="http://schemas.microsoft.com/office/drawing/2014/main" id="{63479DCB-6A96-4D28-B849-A275F91AC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99" y="1863801"/>
            <a:ext cx="9813801" cy="4440746"/>
          </a:xfrm>
          <a:prstGeom prst="rect">
            <a:avLst/>
          </a:prstGeom>
        </p:spPr>
      </p:pic>
    </p:spTree>
    <p:extLst>
      <p:ext uri="{BB962C8B-B14F-4D97-AF65-F5344CB8AC3E}">
        <p14:creationId xmlns:p14="http://schemas.microsoft.com/office/powerpoint/2010/main" val="4097928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BC7F5-6A95-4F22-AA1B-3865E231F38D}"/>
              </a:ext>
            </a:extLst>
          </p:cNvPr>
          <p:cNvSpPr txBox="1"/>
          <p:nvPr/>
        </p:nvSpPr>
        <p:spPr>
          <a:xfrm>
            <a:off x="957943" y="1917085"/>
            <a:ext cx="9762930" cy="3785652"/>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292929"/>
                </a:solidFill>
                <a:effectLst/>
                <a:latin typeface="charter"/>
              </a:rPr>
              <a:t>Sampling is a very common method for selecting a subset of the dataset that we are analyzing.</a:t>
            </a:r>
          </a:p>
          <a:p>
            <a:pPr marL="285750" indent="-285750" algn="just">
              <a:buFont typeface="Arial" panose="020B0604020202020204" pitchFamily="34" charset="0"/>
              <a:buChar char="•"/>
            </a:pPr>
            <a:endParaRPr lang="en-US" sz="2400" dirty="0">
              <a:solidFill>
                <a:srgbClr val="292929"/>
              </a:solidFill>
              <a:latin typeface="charter"/>
            </a:endParaRPr>
          </a:p>
          <a:p>
            <a:pPr marL="285750" indent="-285750" algn="just">
              <a:buFont typeface="Arial" panose="020B0604020202020204" pitchFamily="34" charset="0"/>
              <a:buChar char="•"/>
            </a:pPr>
            <a:r>
              <a:rPr lang="en-US" sz="2400" b="0" i="0" dirty="0">
                <a:solidFill>
                  <a:srgbClr val="292929"/>
                </a:solidFill>
                <a:effectLst/>
                <a:latin typeface="charter"/>
              </a:rPr>
              <a:t>The key principle here is that the sampling should be done in such a manner that the sample generated should have approximately the same properties as the original dataset, meaning that the sample is </a:t>
            </a:r>
            <a:r>
              <a:rPr lang="en-US" sz="2400" b="0" i="1" dirty="0">
                <a:solidFill>
                  <a:srgbClr val="292929"/>
                </a:solidFill>
                <a:effectLst/>
                <a:latin typeface="charter"/>
              </a:rPr>
              <a:t>representative</a:t>
            </a:r>
            <a:r>
              <a:rPr lang="en-US" sz="2400" b="0" i="0" dirty="0">
                <a:solidFill>
                  <a:srgbClr val="292929"/>
                </a:solidFill>
                <a:effectLst/>
                <a:latin typeface="charter"/>
              </a:rPr>
              <a:t>. </a:t>
            </a:r>
          </a:p>
          <a:p>
            <a:pPr marL="285750" indent="-285750" algn="just">
              <a:buFont typeface="Arial" panose="020B0604020202020204" pitchFamily="34" charset="0"/>
              <a:buChar char="•"/>
            </a:pPr>
            <a:endParaRPr lang="en-US" sz="2400" dirty="0">
              <a:solidFill>
                <a:srgbClr val="292929"/>
              </a:solidFill>
              <a:latin typeface="charter"/>
            </a:endParaRPr>
          </a:p>
          <a:p>
            <a:pPr marL="285750" indent="-285750" algn="just">
              <a:buFont typeface="Arial" panose="020B0604020202020204" pitchFamily="34" charset="0"/>
              <a:buChar char="•"/>
            </a:pPr>
            <a:r>
              <a:rPr lang="en-US" sz="2400" b="0" i="0" dirty="0">
                <a:solidFill>
                  <a:srgbClr val="292929"/>
                </a:solidFill>
                <a:effectLst/>
                <a:latin typeface="charter"/>
              </a:rPr>
              <a:t>This involves choosing the correct sample size and sampling strategy.</a:t>
            </a:r>
          </a:p>
          <a:p>
            <a:pPr algn="just"/>
            <a:endParaRPr lang="en-US" sz="2400" dirty="0">
              <a:solidFill>
                <a:srgbClr val="292929"/>
              </a:solidFill>
              <a:latin typeface="charter"/>
            </a:endParaRPr>
          </a:p>
        </p:txBody>
      </p:sp>
      <p:sp>
        <p:nvSpPr>
          <p:cNvPr id="6" name="TextBox 5">
            <a:extLst>
              <a:ext uri="{FF2B5EF4-FFF2-40B4-BE49-F238E27FC236}">
                <a16:creationId xmlns:a16="http://schemas.microsoft.com/office/drawing/2014/main" id="{C92B6CD1-0144-4239-BEEA-54AFB600ABE1}"/>
              </a:ext>
            </a:extLst>
          </p:cNvPr>
          <p:cNvSpPr txBox="1"/>
          <p:nvPr/>
        </p:nvSpPr>
        <p:spPr>
          <a:xfrm>
            <a:off x="884076" y="743730"/>
            <a:ext cx="6097554" cy="492443"/>
          </a:xfrm>
          <a:prstGeom prst="rect">
            <a:avLst/>
          </a:prstGeom>
          <a:noFill/>
        </p:spPr>
        <p:txBody>
          <a:bodyPr wrap="square">
            <a:spAutoFit/>
          </a:bodyPr>
          <a:lstStyle/>
          <a:p>
            <a:r>
              <a:rPr lang="en-CA" sz="2600" b="1" i="0" dirty="0">
                <a:solidFill>
                  <a:srgbClr val="0070C0"/>
                </a:solidFill>
                <a:effectLst/>
                <a:latin typeface="charter"/>
              </a:rPr>
              <a:t>Feature Sampling</a:t>
            </a:r>
            <a:endParaRPr lang="en-CA" sz="2600" b="1" dirty="0">
              <a:solidFill>
                <a:srgbClr val="0070C0"/>
              </a:solidFill>
            </a:endParaRPr>
          </a:p>
        </p:txBody>
      </p:sp>
    </p:spTree>
    <p:extLst>
      <p:ext uri="{BB962C8B-B14F-4D97-AF65-F5344CB8AC3E}">
        <p14:creationId xmlns:p14="http://schemas.microsoft.com/office/powerpoint/2010/main" val="2416479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755A1-66E8-4C52-A5CF-3B4119E5D4AF}"/>
              </a:ext>
            </a:extLst>
          </p:cNvPr>
          <p:cNvSpPr txBox="1"/>
          <p:nvPr/>
        </p:nvSpPr>
        <p:spPr>
          <a:xfrm>
            <a:off x="1238639" y="748109"/>
            <a:ext cx="9836798" cy="1200329"/>
          </a:xfrm>
          <a:prstGeom prst="rect">
            <a:avLst/>
          </a:prstGeom>
          <a:noFill/>
        </p:spPr>
        <p:txBody>
          <a:bodyPr wrap="square">
            <a:spAutoFit/>
          </a:bodyPr>
          <a:lstStyle/>
          <a:p>
            <a:br>
              <a:rPr lang="en-US" sz="2400" dirty="0"/>
            </a:br>
            <a:r>
              <a:rPr lang="en-US" sz="2400" b="0" i="1" dirty="0">
                <a:solidFill>
                  <a:srgbClr val="292929"/>
                </a:solidFill>
                <a:effectLst/>
                <a:latin typeface="charter"/>
              </a:rPr>
              <a:t>Simple Random Sampling</a:t>
            </a:r>
            <a:r>
              <a:rPr lang="en-US" sz="2400" b="0" i="0" dirty="0">
                <a:solidFill>
                  <a:srgbClr val="292929"/>
                </a:solidFill>
                <a:effectLst/>
                <a:latin typeface="charter"/>
              </a:rPr>
              <a:t> dictates that there is an equal probability of selecting any particular entity. It has two main variations as well :</a:t>
            </a:r>
            <a:endParaRPr lang="en-CA" sz="2400" dirty="0"/>
          </a:p>
        </p:txBody>
      </p:sp>
      <p:sp>
        <p:nvSpPr>
          <p:cNvPr id="5" name="TextBox 4">
            <a:extLst>
              <a:ext uri="{FF2B5EF4-FFF2-40B4-BE49-F238E27FC236}">
                <a16:creationId xmlns:a16="http://schemas.microsoft.com/office/drawing/2014/main" id="{1DA0CEB0-03F4-43F2-B918-CD623D777235}"/>
              </a:ext>
            </a:extLst>
          </p:cNvPr>
          <p:cNvSpPr txBox="1"/>
          <p:nvPr/>
        </p:nvSpPr>
        <p:spPr>
          <a:xfrm>
            <a:off x="1555880" y="2755906"/>
            <a:ext cx="8894406" cy="2677656"/>
          </a:xfrm>
          <a:prstGeom prst="rect">
            <a:avLst/>
          </a:prstGeom>
          <a:noFill/>
        </p:spPr>
        <p:txBody>
          <a:bodyPr wrap="square">
            <a:spAutoFit/>
          </a:bodyPr>
          <a:lstStyle/>
          <a:p>
            <a:pPr algn="l">
              <a:buFont typeface="Arial" panose="020B0604020202020204" pitchFamily="34" charset="0"/>
              <a:buChar char="•"/>
            </a:pPr>
            <a:r>
              <a:rPr lang="en-US" sz="2400" b="1" i="0" dirty="0">
                <a:solidFill>
                  <a:srgbClr val="0070C0"/>
                </a:solidFill>
                <a:effectLst/>
                <a:latin typeface="charter"/>
              </a:rPr>
              <a:t>Sampling without Replacement</a:t>
            </a:r>
            <a:r>
              <a:rPr lang="en-US" sz="2400" b="0" i="0" dirty="0">
                <a:solidFill>
                  <a:srgbClr val="0070C0"/>
                </a:solidFill>
                <a:effectLst/>
                <a:latin typeface="charter"/>
              </a:rPr>
              <a:t> </a:t>
            </a:r>
            <a:r>
              <a:rPr lang="en-US" sz="2400" b="0" i="0" dirty="0">
                <a:solidFill>
                  <a:srgbClr val="292929"/>
                </a:solidFill>
                <a:effectLst/>
                <a:latin typeface="charter"/>
              </a:rPr>
              <a:t>: As each item is selected, it is removed from the set of all the objects that form the total dataset.</a:t>
            </a:r>
          </a:p>
          <a:p>
            <a:pPr algn="l">
              <a:buFont typeface="Arial" panose="020B0604020202020204" pitchFamily="34" charset="0"/>
              <a:buChar char="•"/>
            </a:pPr>
            <a:endParaRPr lang="en-US" sz="2400" dirty="0">
              <a:solidFill>
                <a:srgbClr val="292929"/>
              </a:solidFill>
              <a:latin typeface="charter"/>
            </a:endParaRPr>
          </a:p>
          <a:p>
            <a:pPr algn="l"/>
            <a:endParaRPr lang="en-US" sz="2400" b="0" i="0" dirty="0">
              <a:solidFill>
                <a:srgbClr val="292929"/>
              </a:solidFill>
              <a:effectLst/>
              <a:latin typeface="charter"/>
            </a:endParaRPr>
          </a:p>
          <a:p>
            <a:pPr algn="l">
              <a:buFont typeface="Arial" panose="020B0604020202020204" pitchFamily="34" charset="0"/>
              <a:buChar char="•"/>
            </a:pPr>
            <a:r>
              <a:rPr lang="en-US" sz="2400" b="1" i="0" dirty="0">
                <a:solidFill>
                  <a:srgbClr val="0070C0"/>
                </a:solidFill>
                <a:effectLst/>
                <a:latin typeface="charter"/>
              </a:rPr>
              <a:t>Sampling with Replacement</a:t>
            </a:r>
            <a:r>
              <a:rPr lang="en-US" sz="2400" b="0" i="0" dirty="0">
                <a:solidFill>
                  <a:srgbClr val="0070C0"/>
                </a:solidFill>
                <a:effectLst/>
                <a:latin typeface="charter"/>
              </a:rPr>
              <a:t> : </a:t>
            </a:r>
            <a:r>
              <a:rPr lang="en-US" sz="2400" b="0" i="0" dirty="0">
                <a:solidFill>
                  <a:srgbClr val="292929"/>
                </a:solidFill>
                <a:effectLst/>
                <a:latin typeface="charter"/>
              </a:rPr>
              <a:t>Items are not removed from the total dataset after getting selected. This means they can get selected more than once.</a:t>
            </a:r>
          </a:p>
        </p:txBody>
      </p:sp>
      <p:sp>
        <p:nvSpPr>
          <p:cNvPr id="6" name="TextBox 5">
            <a:extLst>
              <a:ext uri="{FF2B5EF4-FFF2-40B4-BE49-F238E27FC236}">
                <a16:creationId xmlns:a16="http://schemas.microsoft.com/office/drawing/2014/main" id="{3CD8BAD5-0950-4D51-ADDD-1FEA55CC2D6A}"/>
              </a:ext>
            </a:extLst>
          </p:cNvPr>
          <p:cNvSpPr txBox="1"/>
          <p:nvPr/>
        </p:nvSpPr>
        <p:spPr>
          <a:xfrm>
            <a:off x="569444" y="371564"/>
            <a:ext cx="6097554" cy="492443"/>
          </a:xfrm>
          <a:prstGeom prst="rect">
            <a:avLst/>
          </a:prstGeom>
          <a:noFill/>
        </p:spPr>
        <p:txBody>
          <a:bodyPr wrap="square">
            <a:spAutoFit/>
          </a:bodyPr>
          <a:lstStyle/>
          <a:p>
            <a:r>
              <a:rPr lang="en-CA" sz="2600" b="1" i="0" dirty="0">
                <a:solidFill>
                  <a:srgbClr val="0070C0"/>
                </a:solidFill>
                <a:effectLst/>
                <a:latin typeface="charter"/>
              </a:rPr>
              <a:t>Feature Sampling</a:t>
            </a:r>
            <a:endParaRPr lang="en-CA" sz="2600" b="1" dirty="0">
              <a:solidFill>
                <a:srgbClr val="0070C0"/>
              </a:solidFill>
            </a:endParaRPr>
          </a:p>
        </p:txBody>
      </p:sp>
    </p:spTree>
    <p:extLst>
      <p:ext uri="{BB962C8B-B14F-4D97-AF65-F5344CB8AC3E}">
        <p14:creationId xmlns:p14="http://schemas.microsoft.com/office/powerpoint/2010/main" val="1924884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CCD22-085C-4E8B-84DF-2BFB2A292DE2}"/>
              </a:ext>
            </a:extLst>
          </p:cNvPr>
          <p:cNvSpPr txBox="1"/>
          <p:nvPr/>
        </p:nvSpPr>
        <p:spPr>
          <a:xfrm>
            <a:off x="1359534" y="2149115"/>
            <a:ext cx="9790247" cy="2677656"/>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292929"/>
                </a:solidFill>
                <a:effectLst/>
                <a:latin typeface="charter"/>
              </a:rPr>
              <a:t>There is another sampling technique which we can use, called </a:t>
            </a:r>
            <a:r>
              <a:rPr lang="en-US" sz="2400" b="1" i="1" dirty="0">
                <a:solidFill>
                  <a:srgbClr val="0070C0"/>
                </a:solidFill>
                <a:effectLst/>
              </a:rPr>
              <a:t>Stratified Sampling</a:t>
            </a:r>
            <a:r>
              <a:rPr lang="en-US" sz="2400" b="0" i="0" dirty="0">
                <a:solidFill>
                  <a:srgbClr val="292929"/>
                </a:solidFill>
                <a:effectLst/>
                <a:latin typeface="charter"/>
              </a:rPr>
              <a:t>, which begins with predefined groups of objects. </a:t>
            </a:r>
          </a:p>
          <a:p>
            <a:pPr marL="285750" indent="-285750">
              <a:buFont typeface="Arial" panose="020B0604020202020204" pitchFamily="34" charset="0"/>
              <a:buChar char="•"/>
            </a:pPr>
            <a:endParaRPr lang="en-US" sz="2400" dirty="0">
              <a:solidFill>
                <a:srgbClr val="292929"/>
              </a:solidFill>
              <a:latin typeface="charter"/>
            </a:endParaRPr>
          </a:p>
          <a:p>
            <a:pPr marL="285750" indent="-285750">
              <a:buFont typeface="Arial" panose="020B0604020202020204" pitchFamily="34" charset="0"/>
              <a:buChar char="•"/>
            </a:pPr>
            <a:endParaRPr lang="en-US" sz="2400" b="0" i="0" dirty="0">
              <a:solidFill>
                <a:srgbClr val="292929"/>
              </a:solidFill>
              <a:effectLst/>
              <a:latin typeface="charter"/>
            </a:endParaRPr>
          </a:p>
          <a:p>
            <a:pPr marL="285750" indent="-285750">
              <a:buFont typeface="Arial" panose="020B0604020202020204" pitchFamily="34" charset="0"/>
              <a:buChar char="•"/>
            </a:pPr>
            <a:r>
              <a:rPr lang="en-US" sz="2400" b="0" i="0" dirty="0">
                <a:solidFill>
                  <a:srgbClr val="292929"/>
                </a:solidFill>
                <a:effectLst/>
                <a:latin typeface="charter"/>
              </a:rPr>
              <a:t>There are different versions of Stratified Sampling too, with the simplest version suggesting equal number of objects be drawn from all the groups even though the groups are of different sizes.</a:t>
            </a:r>
            <a:endParaRPr lang="en-CA" sz="2400" dirty="0"/>
          </a:p>
        </p:txBody>
      </p:sp>
      <p:sp>
        <p:nvSpPr>
          <p:cNvPr id="4" name="TextBox 3">
            <a:extLst>
              <a:ext uri="{FF2B5EF4-FFF2-40B4-BE49-F238E27FC236}">
                <a16:creationId xmlns:a16="http://schemas.microsoft.com/office/drawing/2014/main" id="{952F95A5-2AC1-48AF-A944-0BCAAA1BDADA}"/>
              </a:ext>
            </a:extLst>
          </p:cNvPr>
          <p:cNvSpPr txBox="1"/>
          <p:nvPr/>
        </p:nvSpPr>
        <p:spPr>
          <a:xfrm>
            <a:off x="805418" y="537252"/>
            <a:ext cx="6097554" cy="492443"/>
          </a:xfrm>
          <a:prstGeom prst="rect">
            <a:avLst/>
          </a:prstGeom>
          <a:noFill/>
        </p:spPr>
        <p:txBody>
          <a:bodyPr wrap="square">
            <a:spAutoFit/>
          </a:bodyPr>
          <a:lstStyle/>
          <a:p>
            <a:r>
              <a:rPr lang="en-CA" sz="2600" b="1" i="0" dirty="0">
                <a:solidFill>
                  <a:srgbClr val="0070C0"/>
                </a:solidFill>
                <a:effectLst/>
                <a:latin typeface="charter"/>
              </a:rPr>
              <a:t>Feature Sampling</a:t>
            </a:r>
            <a:endParaRPr lang="en-CA" sz="2600" b="1" dirty="0">
              <a:solidFill>
                <a:srgbClr val="0070C0"/>
              </a:solidFill>
            </a:endParaRPr>
          </a:p>
        </p:txBody>
      </p:sp>
    </p:spTree>
    <p:extLst>
      <p:ext uri="{BB962C8B-B14F-4D97-AF65-F5344CB8AC3E}">
        <p14:creationId xmlns:p14="http://schemas.microsoft.com/office/powerpoint/2010/main" val="4076327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19DE-E019-4E85-8F1D-22A7DE77FA7F}"/>
              </a:ext>
            </a:extLst>
          </p:cNvPr>
          <p:cNvSpPr txBox="1"/>
          <p:nvPr/>
        </p:nvSpPr>
        <p:spPr>
          <a:xfrm>
            <a:off x="1593203" y="1397675"/>
            <a:ext cx="8661140" cy="3416320"/>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292929"/>
                </a:solidFill>
                <a:effectLst/>
                <a:latin typeface="charter"/>
              </a:rPr>
              <a:t>The basic objective of techniques which are used for this purpose is to reduce the dimensionality of a dataset by creating new features which are a combination of the old features.</a:t>
            </a:r>
          </a:p>
          <a:p>
            <a:pPr algn="just"/>
            <a:endParaRPr lang="en-US" sz="2400" b="0" i="0" dirty="0">
              <a:solidFill>
                <a:srgbClr val="292929"/>
              </a:solidFill>
              <a:effectLst/>
              <a:latin typeface="charter"/>
            </a:endParaRPr>
          </a:p>
          <a:p>
            <a:pPr marL="285750" indent="-285750" algn="just">
              <a:buFont typeface="Arial" panose="020B0604020202020204" pitchFamily="34" charset="0"/>
              <a:buChar char="•"/>
            </a:pPr>
            <a:r>
              <a:rPr lang="en-US" sz="2400" b="0" i="0" dirty="0">
                <a:solidFill>
                  <a:srgbClr val="292929"/>
                </a:solidFill>
                <a:effectLst/>
                <a:latin typeface="charter"/>
              </a:rPr>
              <a:t> In other words, the higher-dimensional feature-space is mapped to a lower-dimensional feature-space.</a:t>
            </a:r>
          </a:p>
          <a:p>
            <a:pPr marL="285750" indent="-285750" algn="just">
              <a:buFont typeface="Arial" panose="020B0604020202020204" pitchFamily="34" charset="0"/>
              <a:buChar char="•"/>
            </a:pPr>
            <a:endParaRPr lang="en-US" sz="2400" dirty="0">
              <a:solidFill>
                <a:srgbClr val="292929"/>
              </a:solidFill>
              <a:latin typeface="charter"/>
            </a:endParaRPr>
          </a:p>
          <a:p>
            <a:pPr marL="285750" indent="-285750" algn="just">
              <a:buFont typeface="Arial" panose="020B0604020202020204" pitchFamily="34" charset="0"/>
              <a:buChar char="•"/>
            </a:pPr>
            <a:r>
              <a:rPr lang="en-US" sz="2400" b="0" i="0" dirty="0">
                <a:solidFill>
                  <a:srgbClr val="292929"/>
                </a:solidFill>
                <a:effectLst/>
                <a:latin typeface="charter"/>
              </a:rPr>
              <a:t> </a:t>
            </a:r>
            <a:r>
              <a:rPr lang="en-US" sz="2400" u="sng" dirty="0">
                <a:latin typeface="charter"/>
              </a:rPr>
              <a:t>Principal Component Analysis</a:t>
            </a:r>
            <a:r>
              <a:rPr lang="en-US" sz="2400" b="0" i="0" dirty="0">
                <a:solidFill>
                  <a:srgbClr val="292929"/>
                </a:solidFill>
                <a:effectLst/>
                <a:latin typeface="charter"/>
              </a:rPr>
              <a:t> and </a:t>
            </a:r>
            <a:r>
              <a:rPr lang="en-US" sz="2400" u="sng" dirty="0">
                <a:latin typeface="charter"/>
              </a:rPr>
              <a:t>Singular Value Decomposition</a:t>
            </a:r>
            <a:r>
              <a:rPr lang="en-US" sz="2400" b="0" i="0" dirty="0">
                <a:solidFill>
                  <a:srgbClr val="292929"/>
                </a:solidFill>
                <a:effectLst/>
                <a:latin typeface="charter"/>
              </a:rPr>
              <a:t> are two widely accepted techniques.</a:t>
            </a:r>
            <a:endParaRPr lang="en-CA" sz="2400" dirty="0"/>
          </a:p>
        </p:txBody>
      </p:sp>
      <p:sp>
        <p:nvSpPr>
          <p:cNvPr id="5" name="TextBox 4">
            <a:extLst>
              <a:ext uri="{FF2B5EF4-FFF2-40B4-BE49-F238E27FC236}">
                <a16:creationId xmlns:a16="http://schemas.microsoft.com/office/drawing/2014/main" id="{9250A689-5609-457E-92CE-7ED7B79A5759}"/>
              </a:ext>
            </a:extLst>
          </p:cNvPr>
          <p:cNvSpPr txBox="1"/>
          <p:nvPr/>
        </p:nvSpPr>
        <p:spPr>
          <a:xfrm>
            <a:off x="1707502" y="382555"/>
            <a:ext cx="6484776" cy="954107"/>
          </a:xfrm>
          <a:prstGeom prst="rect">
            <a:avLst/>
          </a:prstGeom>
          <a:noFill/>
        </p:spPr>
        <p:txBody>
          <a:bodyPr wrap="square" rtlCol="0">
            <a:spAutoFit/>
          </a:bodyPr>
          <a:lstStyle/>
          <a:p>
            <a:r>
              <a:rPr lang="en-CA" sz="2800" b="1" dirty="0">
                <a:solidFill>
                  <a:srgbClr val="0070C0"/>
                </a:solidFill>
              </a:rPr>
              <a:t>Dimensionality Reduction</a:t>
            </a:r>
          </a:p>
          <a:p>
            <a:endParaRPr lang="en-CA" sz="2800" b="1" dirty="0">
              <a:solidFill>
                <a:srgbClr val="0070C0"/>
              </a:solidFill>
            </a:endParaRPr>
          </a:p>
        </p:txBody>
      </p:sp>
    </p:spTree>
    <p:extLst>
      <p:ext uri="{BB962C8B-B14F-4D97-AF65-F5344CB8AC3E}">
        <p14:creationId xmlns:p14="http://schemas.microsoft.com/office/powerpoint/2010/main" val="1514271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E15C4-23FD-4FFD-89BA-7FC21B8C4005}"/>
              </a:ext>
            </a:extLst>
          </p:cNvPr>
          <p:cNvSpPr txBox="1"/>
          <p:nvPr/>
        </p:nvSpPr>
        <p:spPr>
          <a:xfrm>
            <a:off x="1266630" y="1363930"/>
            <a:ext cx="9126067" cy="1200329"/>
          </a:xfrm>
          <a:prstGeom prst="rect">
            <a:avLst/>
          </a:prstGeom>
          <a:noFill/>
        </p:spPr>
        <p:txBody>
          <a:bodyPr wrap="square">
            <a:spAutoFit/>
          </a:bodyPr>
          <a:lstStyle/>
          <a:p>
            <a:pPr algn="just"/>
            <a:r>
              <a:rPr lang="en-US" sz="2400" b="0" i="0" dirty="0">
                <a:solidFill>
                  <a:schemeClr val="tx1">
                    <a:lumMod val="95000"/>
                    <a:lumOff val="5000"/>
                  </a:schemeClr>
                </a:solidFill>
                <a:effectLst/>
                <a:latin typeface="sohne"/>
              </a:rPr>
              <a:t>Feature encoding is basically performing transformations on the data such that it can be easily accepted as input for machine learning algorithms while still retaining its original meaning.</a:t>
            </a:r>
            <a:endParaRPr lang="en-CA" sz="2400" dirty="0">
              <a:solidFill>
                <a:schemeClr val="tx1">
                  <a:lumMod val="95000"/>
                  <a:lumOff val="5000"/>
                </a:schemeClr>
              </a:solidFill>
            </a:endParaRPr>
          </a:p>
        </p:txBody>
      </p:sp>
      <p:sp>
        <p:nvSpPr>
          <p:cNvPr id="6" name="TextBox 5">
            <a:extLst>
              <a:ext uri="{FF2B5EF4-FFF2-40B4-BE49-F238E27FC236}">
                <a16:creationId xmlns:a16="http://schemas.microsoft.com/office/drawing/2014/main" id="{DA935DA8-344D-45FB-9A66-C9EE5CECCF48}"/>
              </a:ext>
            </a:extLst>
          </p:cNvPr>
          <p:cNvSpPr txBox="1"/>
          <p:nvPr/>
        </p:nvSpPr>
        <p:spPr>
          <a:xfrm>
            <a:off x="1266630" y="557118"/>
            <a:ext cx="6097554" cy="523220"/>
          </a:xfrm>
          <a:prstGeom prst="rect">
            <a:avLst/>
          </a:prstGeom>
          <a:noFill/>
        </p:spPr>
        <p:txBody>
          <a:bodyPr wrap="square">
            <a:spAutoFit/>
          </a:bodyPr>
          <a:lstStyle/>
          <a:p>
            <a:r>
              <a:rPr lang="en-US" sz="2800" b="1" i="0" dirty="0">
                <a:solidFill>
                  <a:srgbClr val="0070C0"/>
                </a:solidFill>
                <a:effectLst/>
                <a:latin typeface="sohne"/>
              </a:rPr>
              <a:t>Feature encoding </a:t>
            </a:r>
            <a:endParaRPr lang="en-CA" sz="2800" b="1" dirty="0">
              <a:solidFill>
                <a:srgbClr val="0070C0"/>
              </a:solidFill>
            </a:endParaRPr>
          </a:p>
        </p:txBody>
      </p:sp>
    </p:spTree>
    <p:extLst>
      <p:ext uri="{BB962C8B-B14F-4D97-AF65-F5344CB8AC3E}">
        <p14:creationId xmlns:p14="http://schemas.microsoft.com/office/powerpoint/2010/main" val="121294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2882EE-35A4-4759-AEA6-9C8F90CCFAF2}"/>
              </a:ext>
            </a:extLst>
          </p:cNvPr>
          <p:cNvSpPr txBox="1"/>
          <p:nvPr/>
        </p:nvSpPr>
        <p:spPr>
          <a:xfrm>
            <a:off x="1527888" y="1231270"/>
            <a:ext cx="9967426" cy="3847207"/>
          </a:xfrm>
          <a:prstGeom prst="rect">
            <a:avLst/>
          </a:prstGeom>
          <a:noFill/>
        </p:spPr>
        <p:txBody>
          <a:bodyPr wrap="square">
            <a:spAutoFit/>
          </a:bodyPr>
          <a:lstStyle/>
          <a:p>
            <a:pPr algn="l"/>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One more reason:</a:t>
            </a:r>
          </a:p>
          <a:p>
            <a:pPr algn="l"/>
            <a:endParaRPr lang="en-US" dirty="0">
              <a:solidFill>
                <a:srgbClr val="292929"/>
              </a:solidFill>
              <a:latin typeface="charter"/>
            </a:endParaRPr>
          </a:p>
          <a:p>
            <a:pPr algn="l"/>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292929"/>
                </a:solidFill>
                <a:effectLst/>
                <a:latin typeface="charter"/>
              </a:rPr>
              <a:t>When we talk about data, we usually think of some large datasets with a huge number of rows and columns. </a:t>
            </a:r>
          </a:p>
          <a:p>
            <a:pPr algn="l"/>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292929"/>
                </a:solidFill>
                <a:effectLst/>
                <a:latin typeface="charter"/>
              </a:rPr>
              <a:t>While that is a likely scenario, it is not always the case — </a:t>
            </a:r>
            <a:r>
              <a:rPr lang="en-US" b="1" i="0" dirty="0">
                <a:solidFill>
                  <a:schemeClr val="accent1">
                    <a:lumMod val="75000"/>
                  </a:schemeClr>
                </a:solidFill>
                <a:effectLst/>
                <a:latin typeface="charter"/>
              </a:rPr>
              <a:t>data could be in so many different forms: </a:t>
            </a:r>
            <a:r>
              <a:rPr lang="en-US" b="0" i="0" dirty="0">
                <a:solidFill>
                  <a:srgbClr val="292929"/>
                </a:solidFill>
                <a:effectLst/>
                <a:latin typeface="charter"/>
              </a:rPr>
              <a:t>Structured Tables, Images, Audio files, Videos, etc..</a:t>
            </a:r>
          </a:p>
          <a:p>
            <a:pPr marL="285750" indent="-285750" algn="l">
              <a:buFont typeface="Arial" panose="020B0604020202020204" pitchFamily="34" charset="0"/>
              <a:buChar char="•"/>
            </a:pP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292929"/>
                </a:solidFill>
                <a:effectLst/>
                <a:latin typeface="charter"/>
              </a:rPr>
              <a:t>Machines don’t understand free text, image, or video data as it is, they understand 1s and 0s. </a:t>
            </a:r>
          </a:p>
          <a:p>
            <a:pPr marL="285750" indent="-285750" algn="l">
              <a:buFont typeface="Arial" panose="020B0604020202020204" pitchFamily="34" charset="0"/>
              <a:buChar char="•"/>
            </a:pPr>
            <a:endParaRPr lang="en-US" dirty="0">
              <a:solidFill>
                <a:srgbClr val="292929"/>
              </a:solidFill>
              <a:latin typeface="charter"/>
            </a:endParaRPr>
          </a:p>
          <a:p>
            <a:pPr marL="285750" indent="-285750" algn="l">
              <a:buFont typeface="Arial" panose="020B0604020202020204" pitchFamily="34" charset="0"/>
              <a:buChar char="•"/>
            </a:pPr>
            <a:r>
              <a:rPr lang="en-US" b="0" i="0" dirty="0">
                <a:solidFill>
                  <a:srgbClr val="292929"/>
                </a:solidFill>
                <a:effectLst/>
                <a:latin typeface="charter"/>
              </a:rPr>
              <a:t>So it probably won’t be good enough if we put on a slideshow of all our images and expect our machine learning model to get trained just by that!</a:t>
            </a:r>
          </a:p>
        </p:txBody>
      </p:sp>
    </p:spTree>
    <p:extLst>
      <p:ext uri="{BB962C8B-B14F-4D97-AF65-F5344CB8AC3E}">
        <p14:creationId xmlns:p14="http://schemas.microsoft.com/office/powerpoint/2010/main" val="346342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FF000-5B01-49B2-AA3A-A811807A0065}"/>
              </a:ext>
            </a:extLst>
          </p:cNvPr>
          <p:cNvSpPr txBox="1"/>
          <p:nvPr/>
        </p:nvSpPr>
        <p:spPr>
          <a:xfrm>
            <a:off x="1453243" y="1855533"/>
            <a:ext cx="8857084" cy="3139321"/>
          </a:xfrm>
          <a:prstGeom prst="rect">
            <a:avLst/>
          </a:prstGeom>
          <a:noFill/>
        </p:spPr>
        <p:txBody>
          <a:bodyPr wrap="square">
            <a:spAutoFit/>
          </a:bodyPr>
          <a:lstStyle/>
          <a:p>
            <a:r>
              <a:rPr lang="en-CA" b="1" dirty="0">
                <a:solidFill>
                  <a:schemeClr val="accent1">
                    <a:lumMod val="75000"/>
                  </a:schemeClr>
                </a:solidFill>
              </a:rPr>
              <a:t>REFERENCES</a:t>
            </a:r>
          </a:p>
          <a:p>
            <a:endParaRPr lang="en-CA" dirty="0"/>
          </a:p>
          <a:p>
            <a:endParaRPr lang="en-CA" dirty="0"/>
          </a:p>
          <a:p>
            <a:r>
              <a:rPr lang="en-CA" dirty="0">
                <a:hlinkClick r:id="rId2"/>
              </a:rPr>
              <a:t>https://www.analyticsvidhya.com/blog/2021/08/data-preprocessing-in-data-mining-a-hands-on-guide/</a:t>
            </a:r>
            <a:endParaRPr lang="en-CA" dirty="0"/>
          </a:p>
          <a:p>
            <a:endParaRPr lang="en-CA" dirty="0"/>
          </a:p>
          <a:p>
            <a:r>
              <a:rPr lang="en-CA" dirty="0">
                <a:hlinkClick r:id="rId3"/>
              </a:rPr>
              <a:t>https://www.javatpoint.com/data-preprocessing-machine-learning</a:t>
            </a:r>
            <a:endParaRPr lang="en-CA" dirty="0"/>
          </a:p>
          <a:p>
            <a:endParaRPr lang="en-CA" dirty="0"/>
          </a:p>
          <a:p>
            <a:r>
              <a:rPr lang="en-CA" dirty="0">
                <a:hlinkClick r:id="rId4"/>
              </a:rPr>
              <a:t>https://www.geeksforgeeks.org/data-preprocessing-in-data-mining/</a:t>
            </a:r>
            <a:endParaRPr lang="en-CA" dirty="0"/>
          </a:p>
          <a:p>
            <a:endParaRPr lang="en-CA" dirty="0"/>
          </a:p>
          <a:p>
            <a:r>
              <a:rPr lang="en-CA" dirty="0"/>
              <a:t>https://towardsdatascience.com/data-preprocessing-concepts-fa946d11c825</a:t>
            </a:r>
          </a:p>
        </p:txBody>
      </p:sp>
    </p:spTree>
    <p:extLst>
      <p:ext uri="{BB962C8B-B14F-4D97-AF65-F5344CB8AC3E}">
        <p14:creationId xmlns:p14="http://schemas.microsoft.com/office/powerpoint/2010/main" val="399290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76A32-6412-4CC4-A3E4-9BC02A0098A9}"/>
              </a:ext>
            </a:extLst>
          </p:cNvPr>
          <p:cNvSpPr txBox="1"/>
          <p:nvPr/>
        </p:nvSpPr>
        <p:spPr>
          <a:xfrm>
            <a:off x="1138335" y="933061"/>
            <a:ext cx="10217020" cy="57092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accent1">
                    <a:lumMod val="75000"/>
                  </a:schemeClr>
                </a:solidFill>
                <a:effectLst/>
                <a:latin typeface="charter"/>
              </a:rPr>
              <a:t>Features in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lumMod val="95000"/>
                  <a:lumOff val="5000"/>
                </a:schemeClr>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lumMod val="95000"/>
                  <a:lumOff val="5000"/>
                </a:schemeClr>
              </a:solidFill>
              <a:effectLst/>
              <a:latin typeface="+mj-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lumMod val="95000"/>
                    <a:lumOff val="5000"/>
                  </a:schemeClr>
                </a:solidFill>
                <a:effectLst/>
              </a:rPr>
              <a:t>A dataset can be viewed as a collection of </a:t>
            </a:r>
            <a:r>
              <a:rPr kumimoji="0" lang="en-US" altLang="en-US" sz="2200" b="0" i="1" u="none" strike="noStrike" cap="none" normalizeH="0" baseline="0" dirty="0">
                <a:ln>
                  <a:noFill/>
                </a:ln>
                <a:solidFill>
                  <a:schemeClr val="tx1">
                    <a:lumMod val="95000"/>
                    <a:lumOff val="5000"/>
                  </a:schemeClr>
                </a:solidFill>
                <a:effectLst/>
              </a:rPr>
              <a:t>data objects</a:t>
            </a:r>
            <a:r>
              <a:rPr kumimoji="0" lang="en-US" altLang="en-US" sz="2200" b="0" i="0" u="none" strike="noStrike" cap="none" normalizeH="0" baseline="0" dirty="0">
                <a:ln>
                  <a:noFill/>
                </a:ln>
                <a:solidFill>
                  <a:schemeClr val="tx1">
                    <a:lumMod val="95000"/>
                    <a:lumOff val="5000"/>
                  </a:schemeClr>
                </a:solidFill>
                <a:effectLst/>
              </a:rPr>
              <a:t>, which are often also called as a records, points, vectors, patterns, events, cases, samples, observations, or entities. </a:t>
            </a:r>
            <a:r>
              <a:rPr kumimoji="0" lang="en-US" altLang="en-US" sz="2200" b="1" i="0" u="sng" strike="noStrike" cap="none" normalizeH="0" baseline="0" dirty="0">
                <a:ln>
                  <a:noFill/>
                </a:ln>
                <a:solidFill>
                  <a:schemeClr val="tx1">
                    <a:lumMod val="95000"/>
                    <a:lumOff val="5000"/>
                  </a:schemeClr>
                </a:solidFill>
                <a:effectLst/>
              </a:rPr>
              <a:t>Data objects </a:t>
            </a:r>
            <a:r>
              <a:rPr kumimoji="0" lang="en-US" altLang="en-US" sz="2200" b="0" i="0" u="none" strike="noStrike" cap="none" normalizeH="0" baseline="0" dirty="0">
                <a:ln>
                  <a:noFill/>
                </a:ln>
                <a:solidFill>
                  <a:schemeClr val="tx1">
                    <a:lumMod val="95000"/>
                    <a:lumOff val="5000"/>
                  </a:schemeClr>
                </a:solidFill>
                <a:effectLst/>
              </a:rPr>
              <a:t>are described by a number of</a:t>
            </a:r>
            <a:r>
              <a:rPr kumimoji="0" lang="en-US" altLang="en-US" sz="2200" b="1" i="0" u="sng" strike="noStrike" cap="none" normalizeH="0" baseline="0" dirty="0">
                <a:ln>
                  <a:noFill/>
                </a:ln>
                <a:solidFill>
                  <a:schemeClr val="tx1">
                    <a:lumMod val="95000"/>
                    <a:lumOff val="5000"/>
                  </a:schemeClr>
                </a:solidFill>
                <a:effectLst/>
              </a:rPr>
              <a:t> </a:t>
            </a:r>
            <a:r>
              <a:rPr kumimoji="0" lang="en-US" altLang="en-US" sz="2200" b="1" i="1" u="sng" strike="noStrike" cap="none" normalizeH="0" baseline="0" dirty="0">
                <a:ln>
                  <a:noFill/>
                </a:ln>
                <a:solidFill>
                  <a:schemeClr val="tx1">
                    <a:lumMod val="95000"/>
                    <a:lumOff val="5000"/>
                  </a:schemeClr>
                </a:solidFill>
                <a:effectLst/>
              </a:rPr>
              <a:t>features</a:t>
            </a:r>
            <a:r>
              <a:rPr kumimoji="0" lang="en-US" altLang="en-US" sz="2200" b="1" i="0" u="sng" strike="noStrike" cap="none" normalizeH="0" baseline="0" dirty="0">
                <a:ln>
                  <a:noFill/>
                </a:ln>
                <a:solidFill>
                  <a:schemeClr val="tx1">
                    <a:lumMod val="95000"/>
                    <a:lumOff val="5000"/>
                  </a:schemeClr>
                </a:solidFill>
                <a:effectLst/>
              </a:rPr>
              <a:t>, </a:t>
            </a:r>
            <a:r>
              <a:rPr kumimoji="0" lang="en-US" altLang="en-US" sz="2200" b="0" i="0" u="none" strike="noStrike" cap="none" normalizeH="0" baseline="0" dirty="0">
                <a:ln>
                  <a:noFill/>
                </a:ln>
                <a:solidFill>
                  <a:schemeClr val="tx1">
                    <a:lumMod val="95000"/>
                    <a:lumOff val="5000"/>
                  </a:schemeClr>
                </a:solidFill>
                <a:effectLst/>
              </a:rPr>
              <a:t>that capture the basic characteristics of an object, such as the mass of a physical object or the time at which an event occurred, etc..</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200" dirty="0">
              <a:solidFill>
                <a:schemeClr val="tx1">
                  <a:lumMod val="95000"/>
                  <a:lumOff val="5000"/>
                </a:schemeClr>
              </a:solidFill>
            </a:endParaRPr>
          </a:p>
          <a:p>
            <a:pPr marL="342900" indent="-342900" algn="just" eaLnBrk="0" fontAlgn="base" hangingPunct="0">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tx1">
                    <a:lumMod val="95000"/>
                    <a:lumOff val="5000"/>
                  </a:schemeClr>
                </a:solidFill>
                <a:effectLst/>
              </a:rPr>
              <a:t>A </a:t>
            </a:r>
            <a:r>
              <a:rPr kumimoji="0" lang="en-US" altLang="en-US" sz="2200" b="1" i="0" u="none" strike="noStrike" cap="none" normalizeH="0" baseline="0" dirty="0">
                <a:ln>
                  <a:noFill/>
                </a:ln>
                <a:solidFill>
                  <a:schemeClr val="accent1">
                    <a:lumMod val="75000"/>
                  </a:schemeClr>
                </a:solidFill>
                <a:effectLst/>
              </a:rPr>
              <a:t>feature</a:t>
            </a:r>
            <a:r>
              <a:rPr kumimoji="0" lang="en-US" altLang="en-US" sz="2200" b="0" i="0" u="none" strike="noStrike" cap="none" normalizeH="0" baseline="0" dirty="0">
                <a:ln>
                  <a:noFill/>
                </a:ln>
                <a:solidFill>
                  <a:schemeClr val="tx1">
                    <a:lumMod val="95000"/>
                    <a:lumOff val="5000"/>
                  </a:schemeClr>
                </a:solidFill>
                <a:effectLst/>
              </a:rPr>
              <a:t> is an individual measurable property or characteristic of a phenomenon being observed</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200" dirty="0">
              <a:solidFill>
                <a:schemeClr val="tx1">
                  <a:lumMod val="95000"/>
                  <a:lumOff val="5000"/>
                </a:schemeClr>
              </a:solidFill>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lumMod val="95000"/>
                    <a:lumOff val="5000"/>
                  </a:schemeClr>
                </a:solidFill>
                <a:effectLst/>
              </a:rPr>
              <a:t> Features are often called as variables, characteristics, fields, attributes, or dimensions.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lumMod val="95000"/>
                  <a:lumOff val="5000"/>
                </a:schemeClr>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lumMod val="95000"/>
                    <a:lumOff val="5000"/>
                  </a:schemeClr>
                </a:solidFill>
                <a:effectLst/>
              </a:rPr>
              <a:t>For instance, color, mileage and power can be considered as features of a car.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chemeClr val="tx1">
                  <a:lumMod val="95000"/>
                  <a:lumOff val="5000"/>
                </a:schemeClr>
              </a:solidFill>
              <a:latin typeface="+mj-lt"/>
            </a:endParaRPr>
          </a:p>
        </p:txBody>
      </p:sp>
    </p:spTree>
    <p:extLst>
      <p:ext uri="{BB962C8B-B14F-4D97-AF65-F5344CB8AC3E}">
        <p14:creationId xmlns:p14="http://schemas.microsoft.com/office/powerpoint/2010/main" val="10548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29607-CAD1-4BD8-84C6-1454085546DD}"/>
              </a:ext>
            </a:extLst>
          </p:cNvPr>
          <p:cNvSpPr txBox="1"/>
          <p:nvPr/>
        </p:nvSpPr>
        <p:spPr>
          <a:xfrm>
            <a:off x="1166327" y="681135"/>
            <a:ext cx="7893697" cy="461665"/>
          </a:xfrm>
          <a:prstGeom prst="rect">
            <a:avLst/>
          </a:prstGeom>
          <a:noFill/>
        </p:spPr>
        <p:txBody>
          <a:bodyPr wrap="square" rtlCol="0">
            <a:spAutoFit/>
          </a:bodyPr>
          <a:lstStyle/>
          <a:p>
            <a:pPr algn="ctr"/>
            <a:r>
              <a:rPr lang="en-CA" sz="2400" dirty="0">
                <a:solidFill>
                  <a:schemeClr val="accent6">
                    <a:lumMod val="75000"/>
                  </a:schemeClr>
                </a:solidFill>
              </a:rPr>
              <a:t>TASK 1: Identify the features for the following problems</a:t>
            </a:r>
          </a:p>
        </p:txBody>
      </p:sp>
      <p:sp>
        <p:nvSpPr>
          <p:cNvPr id="6" name="TextBox 5">
            <a:extLst>
              <a:ext uri="{FF2B5EF4-FFF2-40B4-BE49-F238E27FC236}">
                <a16:creationId xmlns:a16="http://schemas.microsoft.com/office/drawing/2014/main" id="{9AA5181F-DB26-4A4B-AB40-26AC814354E9}"/>
              </a:ext>
            </a:extLst>
          </p:cNvPr>
          <p:cNvSpPr txBox="1"/>
          <p:nvPr/>
        </p:nvSpPr>
        <p:spPr>
          <a:xfrm>
            <a:off x="1474237" y="1996751"/>
            <a:ext cx="6941975" cy="923330"/>
          </a:xfrm>
          <a:prstGeom prst="rect">
            <a:avLst/>
          </a:prstGeom>
          <a:noFill/>
        </p:spPr>
        <p:txBody>
          <a:bodyPr wrap="square" rtlCol="0">
            <a:spAutoFit/>
          </a:bodyPr>
          <a:lstStyle/>
          <a:p>
            <a:pPr marL="342900" indent="-342900">
              <a:buAutoNum type="arabicPeriod"/>
            </a:pPr>
            <a:r>
              <a:rPr lang="en-CA" dirty="0"/>
              <a:t>Rainfall Prediction</a:t>
            </a:r>
          </a:p>
          <a:p>
            <a:pPr marL="342900" indent="-342900">
              <a:buAutoNum type="arabicPeriod"/>
            </a:pPr>
            <a:r>
              <a:rPr lang="en-CA" dirty="0"/>
              <a:t>Movie Recommendation</a:t>
            </a:r>
          </a:p>
          <a:p>
            <a:pPr marL="342900" indent="-342900">
              <a:buAutoNum type="arabicPeriod"/>
            </a:pPr>
            <a:r>
              <a:rPr lang="en-CA" dirty="0"/>
              <a:t>Predict the shoe sale at a particular store</a:t>
            </a:r>
          </a:p>
        </p:txBody>
      </p:sp>
    </p:spTree>
    <p:extLst>
      <p:ext uri="{BB962C8B-B14F-4D97-AF65-F5344CB8AC3E}">
        <p14:creationId xmlns:p14="http://schemas.microsoft.com/office/powerpoint/2010/main" val="51120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83D329-E686-465F-9A6E-6F3937B7435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Types of Features</a:t>
            </a:r>
          </a:p>
          <a:p>
            <a:pPr>
              <a:lnSpc>
                <a:spcPct val="90000"/>
              </a:lnSpc>
              <a:spcBef>
                <a:spcPct val="0"/>
              </a:spcBef>
              <a:spcAft>
                <a:spcPts val="600"/>
              </a:spcAft>
            </a:pPr>
            <a:endParaRPr lang="en-US" sz="4000" b="1" kern="1200">
              <a:solidFill>
                <a:srgbClr val="FFFFFF"/>
              </a:solidFill>
              <a:latin typeface="+mj-lt"/>
              <a:ea typeface="+mj-ea"/>
              <a:cs typeface="+mj-cs"/>
            </a:endParaRPr>
          </a:p>
        </p:txBody>
      </p:sp>
      <p:pic>
        <p:nvPicPr>
          <p:cNvPr id="3074" name="Picture 2" descr="Features in any dataset are of these types : Categorical and Numerical — with their subdistinctions. &lt;features, big data&gt;">
            <a:extLst>
              <a:ext uri="{FF2B5EF4-FFF2-40B4-BE49-F238E27FC236}">
                <a16:creationId xmlns:a16="http://schemas.microsoft.com/office/drawing/2014/main" id="{61B4FD54-D525-4487-AC5F-2410F505D5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2167574"/>
            <a:ext cx="11327549" cy="404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30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F5341-0A7C-4B08-B2BC-E96A2C0F5201}"/>
              </a:ext>
            </a:extLst>
          </p:cNvPr>
          <p:cNvSpPr txBox="1"/>
          <p:nvPr/>
        </p:nvSpPr>
        <p:spPr>
          <a:xfrm>
            <a:off x="1845128" y="1036786"/>
            <a:ext cx="9062357" cy="4862870"/>
          </a:xfrm>
          <a:prstGeom prst="rect">
            <a:avLst/>
          </a:prstGeom>
          <a:noFill/>
        </p:spPr>
        <p:txBody>
          <a:bodyPr wrap="square">
            <a:spAutoFit/>
          </a:bodyPr>
          <a:lstStyle/>
          <a:p>
            <a:pPr algn="l"/>
            <a:r>
              <a:rPr lang="en-US" sz="2800" b="1" i="0" dirty="0">
                <a:solidFill>
                  <a:schemeClr val="accent1">
                    <a:lumMod val="75000"/>
                  </a:schemeClr>
                </a:solidFill>
                <a:effectLst/>
                <a:latin typeface="charter"/>
              </a:rPr>
              <a:t>Features can be:</a:t>
            </a:r>
          </a:p>
          <a:p>
            <a:pPr algn="l"/>
            <a:endParaRPr lang="en-US" dirty="0">
              <a:solidFill>
                <a:srgbClr val="292929"/>
              </a:solidFill>
              <a:latin typeface="charter"/>
            </a:endParaRPr>
          </a:p>
          <a:p>
            <a:pPr algn="l"/>
            <a:endParaRPr lang="en-US" b="0" i="0" dirty="0">
              <a:solidFill>
                <a:srgbClr val="292929"/>
              </a:solidFill>
              <a:effectLst/>
              <a:latin typeface="charter"/>
            </a:endParaRPr>
          </a:p>
          <a:p>
            <a:pPr algn="l"/>
            <a:r>
              <a:rPr lang="en-US" sz="2400" b="1" i="0" dirty="0">
                <a:solidFill>
                  <a:schemeClr val="accent1">
                    <a:lumMod val="75000"/>
                  </a:schemeClr>
                </a:solidFill>
                <a:effectLst/>
                <a:latin typeface="charter"/>
              </a:rPr>
              <a:t>Categorical :</a:t>
            </a:r>
            <a:r>
              <a:rPr lang="en-US" sz="2400" b="0" i="0" dirty="0">
                <a:solidFill>
                  <a:schemeClr val="accent1">
                    <a:lumMod val="75000"/>
                  </a:schemeClr>
                </a:solidFill>
                <a:effectLst/>
                <a:latin typeface="charter"/>
              </a:rPr>
              <a:t> </a:t>
            </a:r>
          </a:p>
          <a:p>
            <a:pPr algn="l"/>
            <a:endParaRPr lang="en-US" dirty="0">
              <a:solidFill>
                <a:srgbClr val="292929"/>
              </a:solidFill>
              <a:latin typeface="charter"/>
            </a:endParaRPr>
          </a:p>
          <a:p>
            <a:pPr marL="285750" indent="-285750" algn="l">
              <a:buFont typeface="Arial" panose="020B0604020202020204" pitchFamily="34" charset="0"/>
              <a:buChar char="•"/>
            </a:pPr>
            <a:r>
              <a:rPr lang="en-US" b="0" i="0" dirty="0">
                <a:solidFill>
                  <a:srgbClr val="292929"/>
                </a:solidFill>
                <a:effectLst/>
                <a:latin typeface="charter"/>
              </a:rPr>
              <a:t>Features whose values are taken from a defined set of values. For instance, days in a week : {Monday, Tuesday, Wednesday, Thursday, Friday, Saturday, Sunday} is a category because its value is always taken from this set. </a:t>
            </a:r>
            <a:endParaRPr lang="en-US" dirty="0">
              <a:solidFill>
                <a:srgbClr val="292929"/>
              </a:solidFill>
              <a:latin typeface="charter"/>
            </a:endParaRPr>
          </a:p>
          <a:p>
            <a:pPr marL="285750" indent="-285750" algn="l">
              <a:buFont typeface="Arial" panose="020B0604020202020204" pitchFamily="34" charset="0"/>
              <a:buChar char="•"/>
            </a:pPr>
            <a:r>
              <a:rPr lang="en-US" b="0" i="0" dirty="0">
                <a:solidFill>
                  <a:srgbClr val="292929"/>
                </a:solidFill>
                <a:effectLst/>
                <a:latin typeface="charter"/>
              </a:rPr>
              <a:t>Another example could be the Boolean set : {True, False}</a:t>
            </a:r>
          </a:p>
          <a:p>
            <a:pPr algn="l"/>
            <a:endParaRPr lang="en-US" b="0" i="0" dirty="0">
              <a:solidFill>
                <a:srgbClr val="292929"/>
              </a:solidFill>
              <a:effectLst/>
              <a:latin typeface="charter"/>
            </a:endParaRPr>
          </a:p>
          <a:p>
            <a:pPr algn="l"/>
            <a:r>
              <a:rPr lang="en-US" sz="2400" b="1" i="0" dirty="0">
                <a:solidFill>
                  <a:schemeClr val="accent1">
                    <a:lumMod val="75000"/>
                  </a:schemeClr>
                </a:solidFill>
                <a:effectLst/>
                <a:latin typeface="charter"/>
              </a:rPr>
              <a:t>Numerical :</a:t>
            </a:r>
          </a:p>
          <a:p>
            <a:pPr algn="l"/>
            <a:endParaRPr lang="en-US" b="1" dirty="0">
              <a:solidFill>
                <a:srgbClr val="292929"/>
              </a:solidFill>
              <a:latin typeface="charter"/>
            </a:endParaRPr>
          </a:p>
          <a:p>
            <a:pPr marL="285750" indent="-285750" algn="l">
              <a:buFont typeface="Arial" panose="020B0604020202020204" pitchFamily="34" charset="0"/>
              <a:buChar char="•"/>
            </a:pPr>
            <a:r>
              <a:rPr lang="en-US" b="1" i="0" dirty="0">
                <a:solidFill>
                  <a:srgbClr val="292929"/>
                </a:solidFill>
                <a:effectLst/>
                <a:latin typeface="charter"/>
              </a:rPr>
              <a:t> </a:t>
            </a:r>
            <a:r>
              <a:rPr lang="en-US" b="0" i="0" dirty="0">
                <a:solidFill>
                  <a:srgbClr val="292929"/>
                </a:solidFill>
                <a:effectLst/>
                <a:latin typeface="charter"/>
              </a:rPr>
              <a:t>Features whose values are continuous or integer-valued.</a:t>
            </a:r>
          </a:p>
          <a:p>
            <a:pPr marL="285750" indent="-285750" algn="l">
              <a:buFont typeface="Arial" panose="020B0604020202020204" pitchFamily="34" charset="0"/>
              <a:buChar char="•"/>
            </a:pPr>
            <a:r>
              <a:rPr lang="en-US" b="0" i="0" dirty="0">
                <a:solidFill>
                  <a:srgbClr val="292929"/>
                </a:solidFill>
                <a:effectLst/>
                <a:latin typeface="charter"/>
              </a:rPr>
              <a:t>They are represented by numbers and possess most of the properties of numbers.</a:t>
            </a:r>
          </a:p>
          <a:p>
            <a:pPr marL="285750" indent="-285750" algn="l">
              <a:buFont typeface="Arial" panose="020B0604020202020204" pitchFamily="34" charset="0"/>
              <a:buChar char="•"/>
            </a:pPr>
            <a:r>
              <a:rPr lang="en-US" b="0" i="0" dirty="0">
                <a:solidFill>
                  <a:srgbClr val="292929"/>
                </a:solidFill>
                <a:effectLst/>
                <a:latin typeface="charter"/>
              </a:rPr>
              <a:t>For instance, number of steps you walk in a day, or the speed at which you are driving your car at.</a:t>
            </a:r>
          </a:p>
        </p:txBody>
      </p:sp>
    </p:spTree>
    <p:extLst>
      <p:ext uri="{BB962C8B-B14F-4D97-AF65-F5344CB8AC3E}">
        <p14:creationId xmlns:p14="http://schemas.microsoft.com/office/powerpoint/2010/main" val="3880377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2464</Words>
  <Application>Microsoft Office PowerPoint</Application>
  <PresentationFormat>Widescreen</PresentationFormat>
  <Paragraphs>345</Paragraphs>
  <Slides>50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vt:lpstr>
      <vt:lpstr>Calibri</vt:lpstr>
      <vt:lpstr>Calibri Light</vt:lpstr>
      <vt:lpstr>charter</vt:lpstr>
      <vt:lpstr>inherit</vt:lpstr>
      <vt:lpstr>Lato</vt:lpstr>
      <vt:lpstr>Quicksand</vt:lpstr>
      <vt:lpstr>sohne</vt:lpstr>
      <vt:lpstr>Times New Roman</vt:lpstr>
      <vt:lpstr>Office Theme</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 Sukhchandan</dc:creator>
  <cp:lastModifiedBy>. Sukhchandan</cp:lastModifiedBy>
  <cp:revision>103</cp:revision>
  <dcterms:created xsi:type="dcterms:W3CDTF">2021-09-20T12:07:25Z</dcterms:created>
  <dcterms:modified xsi:type="dcterms:W3CDTF">2021-09-22T09:49:33Z</dcterms:modified>
</cp:coreProperties>
</file>