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9" r:id="rId7"/>
    <p:sldId id="270" r:id="rId8"/>
    <p:sldId id="271" r:id="rId9"/>
    <p:sldId id="272" r:id="rId10"/>
    <p:sldId id="273" r:id="rId11"/>
    <p:sldId id="274" r:id="rId12"/>
    <p:sldId id="275" r:id="rId13"/>
    <p:sldId id="276" r:id="rId14"/>
    <p:sldId id="277" r:id="rId15"/>
    <p:sldId id="278" r:id="rId16"/>
    <p:sldId id="261" r:id="rId17"/>
    <p:sldId id="279" r:id="rId18"/>
    <p:sldId id="280" r:id="rId19"/>
    <p:sldId id="281" r:id="rId20"/>
    <p:sldId id="282" r:id="rId21"/>
    <p:sldId id="283" r:id="rId22"/>
    <p:sldId id="284" r:id="rId23"/>
    <p:sldId id="263" r:id="rId24"/>
    <p:sldId id="264" r:id="rId25"/>
    <p:sldId id="285" r:id="rId26"/>
    <p:sldId id="267"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643"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10/6/2021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76855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10/6/2021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5502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10/6/2021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52202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10/6/2021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8246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10/6/2021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85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10/6/2021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5835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10/6/2021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1067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10/6/2021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0214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10/6/2021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3435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10/6/2021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56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10/6/2021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62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10/6/2021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5755609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63" r:id="rId5"/>
    <p:sldLayoutId id="2147483668" r:id="rId6"/>
    <p:sldLayoutId id="2147483664" r:id="rId7"/>
    <p:sldLayoutId id="2147483665" r:id="rId8"/>
    <p:sldLayoutId id="2147483666" r:id="rId9"/>
    <p:sldLayoutId id="2147483667" r:id="rId10"/>
    <p:sldLayoutId id="2147483669"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kaggle.com/prashant111/decision-tree-classifier-tutori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93D888-5926-4BA4-891B-41711095A11B}"/>
              </a:ext>
            </a:extLst>
          </p:cNvPr>
          <p:cNvSpPr>
            <a:spLocks noGrp="1"/>
          </p:cNvSpPr>
          <p:nvPr>
            <p:ph type="ctrTitle"/>
          </p:nvPr>
        </p:nvSpPr>
        <p:spPr>
          <a:xfrm>
            <a:off x="4875975" y="1080000"/>
            <a:ext cx="6307200" cy="2185200"/>
          </a:xfrm>
        </p:spPr>
        <p:txBody>
          <a:bodyPr>
            <a:normAutofit/>
          </a:bodyPr>
          <a:lstStyle/>
          <a:p>
            <a:r>
              <a:rPr lang="en-CA" dirty="0"/>
              <a:t>Decision Tree</a:t>
            </a:r>
            <a:br>
              <a:rPr lang="en-CA" dirty="0"/>
            </a:br>
            <a:endParaRPr lang="en-CA" dirty="0"/>
          </a:p>
        </p:txBody>
      </p:sp>
      <p:sp>
        <p:nvSpPr>
          <p:cNvPr id="3" name="Subtitle 2">
            <a:extLst>
              <a:ext uri="{FF2B5EF4-FFF2-40B4-BE49-F238E27FC236}">
                <a16:creationId xmlns:a16="http://schemas.microsoft.com/office/drawing/2014/main" id="{D248D19C-3D16-41FA-89E3-B6D4CE3A3DCE}"/>
              </a:ext>
            </a:extLst>
          </p:cNvPr>
          <p:cNvSpPr>
            <a:spLocks noGrp="1"/>
          </p:cNvSpPr>
          <p:nvPr>
            <p:ph type="subTitle" idx="1"/>
          </p:nvPr>
        </p:nvSpPr>
        <p:spPr>
          <a:xfrm>
            <a:off x="4875975" y="4068000"/>
            <a:ext cx="6307200" cy="1710500"/>
          </a:xfrm>
        </p:spPr>
        <p:txBody>
          <a:bodyPr>
            <a:normAutofit/>
          </a:bodyPr>
          <a:lstStyle/>
          <a:p>
            <a:endParaRPr lang="en-CA"/>
          </a:p>
        </p:txBody>
      </p:sp>
      <p:pic>
        <p:nvPicPr>
          <p:cNvPr id="4" name="Picture 3" descr="Abstract background of blue mesh and nodes">
            <a:extLst>
              <a:ext uri="{FF2B5EF4-FFF2-40B4-BE49-F238E27FC236}">
                <a16:creationId xmlns:a16="http://schemas.microsoft.com/office/drawing/2014/main" id="{40C1807D-2AFA-4F21-A764-B9B5EE24272A}"/>
              </a:ext>
            </a:extLst>
          </p:cNvPr>
          <p:cNvPicPr>
            <a:picLocks noChangeAspect="1"/>
          </p:cNvPicPr>
          <p:nvPr/>
        </p:nvPicPr>
        <p:blipFill rotWithShape="1">
          <a:blip r:embed="rId2"/>
          <a:srcRect l="65970" r="2337"/>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42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62C6-D2FF-4A61-9CFE-E5FDB4B59959}"/>
              </a:ext>
            </a:extLst>
          </p:cNvPr>
          <p:cNvSpPr>
            <a:spLocks noGrp="1"/>
          </p:cNvSpPr>
          <p:nvPr>
            <p:ph type="title"/>
          </p:nvPr>
        </p:nvSpPr>
        <p:spPr/>
        <p:txBody>
          <a:bodyPr/>
          <a:lstStyle/>
          <a:p>
            <a:r>
              <a:rPr lang="en-CA" b="1" dirty="0"/>
              <a:t>Explanation of previous diagram</a:t>
            </a:r>
          </a:p>
        </p:txBody>
      </p:sp>
      <p:sp>
        <p:nvSpPr>
          <p:cNvPr id="3" name="Content Placeholder 2">
            <a:extLst>
              <a:ext uri="{FF2B5EF4-FFF2-40B4-BE49-F238E27FC236}">
                <a16:creationId xmlns:a16="http://schemas.microsoft.com/office/drawing/2014/main" id="{3D6E1182-865C-46C9-922A-09C8422A08E1}"/>
              </a:ext>
            </a:extLst>
          </p:cNvPr>
          <p:cNvSpPr>
            <a:spLocks noGrp="1"/>
          </p:cNvSpPr>
          <p:nvPr>
            <p:ph idx="1"/>
          </p:nvPr>
        </p:nvSpPr>
        <p:spPr/>
        <p:txBody>
          <a:bodyPr>
            <a:normAutofit fontScale="92500" lnSpcReduction="20000"/>
          </a:bodyPr>
          <a:lstStyle/>
          <a:p>
            <a:r>
              <a:rPr lang="en-US" b="0" i="0" dirty="0">
                <a:solidFill>
                  <a:srgbClr val="292929"/>
                </a:solidFill>
                <a:effectLst/>
                <a:latin typeface="charter"/>
              </a:rPr>
              <a:t>A classification tree learns a sequence of if then questions with each question involving one feature and one split point. </a:t>
            </a:r>
          </a:p>
          <a:p>
            <a:r>
              <a:rPr lang="en-US" b="0" i="0" dirty="0">
                <a:solidFill>
                  <a:srgbClr val="292929"/>
                </a:solidFill>
                <a:effectLst/>
                <a:latin typeface="charter"/>
              </a:rPr>
              <a:t>Look at the partial tree below (A), the question, “petal length (cm) ≤ 2.45” splits the data into two branches based on some value (2.45 in this case). The value between the nodes is called a split point.</a:t>
            </a:r>
          </a:p>
          <a:p>
            <a:r>
              <a:rPr lang="en-US" b="0" i="0" dirty="0">
                <a:solidFill>
                  <a:srgbClr val="292929"/>
                </a:solidFill>
                <a:effectLst/>
                <a:latin typeface="charter"/>
              </a:rPr>
              <a:t> A good value (one that results in largest information gain) for a split point is one that does a good job of separating one class from the others. </a:t>
            </a:r>
          </a:p>
          <a:p>
            <a:r>
              <a:rPr lang="en-US" b="0" i="0" dirty="0">
                <a:solidFill>
                  <a:srgbClr val="292929"/>
                </a:solidFill>
                <a:effectLst/>
                <a:latin typeface="charter"/>
              </a:rPr>
              <a:t>Looking at part B of the figure below, all the points to the left of the split point are classified as </a:t>
            </a:r>
            <a:r>
              <a:rPr lang="en-US" b="0" i="0" dirty="0" err="1">
                <a:solidFill>
                  <a:srgbClr val="292929"/>
                </a:solidFill>
                <a:effectLst/>
                <a:latin typeface="charter"/>
              </a:rPr>
              <a:t>setosa</a:t>
            </a:r>
            <a:r>
              <a:rPr lang="en-US" b="0" i="0" dirty="0">
                <a:solidFill>
                  <a:srgbClr val="292929"/>
                </a:solidFill>
                <a:effectLst/>
                <a:latin typeface="charter"/>
              </a:rPr>
              <a:t> while all the points to the right of the split point are classified as versicolor.</a:t>
            </a:r>
            <a:endParaRPr lang="en-CA" dirty="0"/>
          </a:p>
        </p:txBody>
      </p:sp>
    </p:spTree>
    <p:extLst>
      <p:ext uri="{BB962C8B-B14F-4D97-AF65-F5344CB8AC3E}">
        <p14:creationId xmlns:p14="http://schemas.microsoft.com/office/powerpoint/2010/main" val="883977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6AF5-E164-45D3-8A35-F5F8D88CDD29}"/>
              </a:ext>
            </a:extLst>
          </p:cNvPr>
          <p:cNvSpPr>
            <a:spLocks noGrp="1"/>
          </p:cNvSpPr>
          <p:nvPr>
            <p:ph type="title"/>
          </p:nvPr>
        </p:nvSpPr>
        <p:spPr/>
        <p:txBody>
          <a:bodyPr/>
          <a:lstStyle/>
          <a:p>
            <a:r>
              <a:rPr lang="en-CA" b="1" dirty="0"/>
              <a:t>Explanation of previous diagram</a:t>
            </a:r>
          </a:p>
        </p:txBody>
      </p:sp>
      <p:sp>
        <p:nvSpPr>
          <p:cNvPr id="3" name="Content Placeholder 2">
            <a:extLst>
              <a:ext uri="{FF2B5EF4-FFF2-40B4-BE49-F238E27FC236}">
                <a16:creationId xmlns:a16="http://schemas.microsoft.com/office/drawing/2014/main" id="{708FB355-8322-4A59-A30B-2DD88AC3BC25}"/>
              </a:ext>
            </a:extLst>
          </p:cNvPr>
          <p:cNvSpPr>
            <a:spLocks noGrp="1"/>
          </p:cNvSpPr>
          <p:nvPr>
            <p:ph idx="1"/>
          </p:nvPr>
        </p:nvSpPr>
        <p:spPr/>
        <p:txBody>
          <a:bodyPr>
            <a:normAutofit fontScale="92500"/>
          </a:bodyPr>
          <a:lstStyle/>
          <a:p>
            <a:r>
              <a:rPr lang="en-US" b="0" i="0" dirty="0">
                <a:solidFill>
                  <a:srgbClr val="292929"/>
                </a:solidFill>
                <a:effectLst/>
                <a:latin typeface="charter"/>
              </a:rPr>
              <a:t>The figure shows that </a:t>
            </a:r>
            <a:r>
              <a:rPr lang="en-US" b="0" i="0" dirty="0" err="1">
                <a:solidFill>
                  <a:srgbClr val="292929"/>
                </a:solidFill>
                <a:effectLst/>
                <a:latin typeface="charter"/>
              </a:rPr>
              <a:t>setosa</a:t>
            </a:r>
            <a:r>
              <a:rPr lang="en-US" b="0" i="0" dirty="0">
                <a:solidFill>
                  <a:srgbClr val="292929"/>
                </a:solidFill>
                <a:effectLst/>
                <a:latin typeface="charter"/>
              </a:rPr>
              <a:t> was correctly classified for all 38 points. It is a pure node. Classification trees don’t split on pure nodes. </a:t>
            </a:r>
          </a:p>
          <a:p>
            <a:r>
              <a:rPr lang="en-US" b="0" i="0" dirty="0">
                <a:solidFill>
                  <a:srgbClr val="292929"/>
                </a:solidFill>
                <a:effectLst/>
                <a:latin typeface="charter"/>
              </a:rPr>
              <a:t>It would result in no further information gain. However, impure nodes can split further. Notice the </a:t>
            </a:r>
            <a:r>
              <a:rPr lang="en-US" b="0" i="0" dirty="0" err="1">
                <a:solidFill>
                  <a:srgbClr val="292929"/>
                </a:solidFill>
                <a:effectLst/>
                <a:latin typeface="charter"/>
              </a:rPr>
              <a:t>rightside</a:t>
            </a:r>
            <a:r>
              <a:rPr lang="en-US" b="0" i="0" dirty="0">
                <a:solidFill>
                  <a:srgbClr val="292929"/>
                </a:solidFill>
                <a:effectLst/>
                <a:latin typeface="charter"/>
              </a:rPr>
              <a:t> of figure B shows that many points are misclassified as versicolor. In other words, it contains points that are of two different classes (virginica and versicolor). </a:t>
            </a:r>
          </a:p>
          <a:p>
            <a:r>
              <a:rPr lang="en-US" b="0" i="0" dirty="0">
                <a:solidFill>
                  <a:srgbClr val="292929"/>
                </a:solidFill>
                <a:effectLst/>
                <a:latin typeface="charter"/>
              </a:rPr>
              <a:t>Classification trees are a greedy algorithm which means by default it will continue to split until it has a pure node. Again, the algorithm chooses the best split point (we will get into mathematical methods in the next section) for the impure node.</a:t>
            </a:r>
            <a:endParaRPr lang="en-CA" dirty="0"/>
          </a:p>
        </p:txBody>
      </p:sp>
    </p:spTree>
    <p:extLst>
      <p:ext uri="{BB962C8B-B14F-4D97-AF65-F5344CB8AC3E}">
        <p14:creationId xmlns:p14="http://schemas.microsoft.com/office/powerpoint/2010/main" val="2369812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A927-B745-45C1-968A-B9FFE332AEA0}"/>
              </a:ext>
            </a:extLst>
          </p:cNvPr>
          <p:cNvSpPr>
            <a:spLocks noGrp="1"/>
          </p:cNvSpPr>
          <p:nvPr>
            <p:ph type="title"/>
          </p:nvPr>
        </p:nvSpPr>
        <p:spPr/>
        <p:txBody>
          <a:bodyPr/>
          <a:lstStyle/>
          <a:p>
            <a:r>
              <a:rPr lang="en-CA" dirty="0"/>
              <a:t>Next Step</a:t>
            </a:r>
          </a:p>
        </p:txBody>
      </p:sp>
      <p:sp>
        <p:nvSpPr>
          <p:cNvPr id="3" name="Content Placeholder 2">
            <a:extLst>
              <a:ext uri="{FF2B5EF4-FFF2-40B4-BE49-F238E27FC236}">
                <a16:creationId xmlns:a16="http://schemas.microsoft.com/office/drawing/2014/main" id="{4D04668A-F32B-4249-8516-1F27868A39FB}"/>
              </a:ext>
            </a:extLst>
          </p:cNvPr>
          <p:cNvSpPr>
            <a:spLocks noGrp="1"/>
          </p:cNvSpPr>
          <p:nvPr>
            <p:ph idx="1"/>
          </p:nvPr>
        </p:nvSpPr>
        <p:spPr/>
        <p:txBody>
          <a:bodyPr/>
          <a:lstStyle/>
          <a:p>
            <a:endParaRPr lang="en-CA"/>
          </a:p>
        </p:txBody>
      </p:sp>
      <p:pic>
        <p:nvPicPr>
          <p:cNvPr id="6146" name="Picture 2">
            <a:extLst>
              <a:ext uri="{FF2B5EF4-FFF2-40B4-BE49-F238E27FC236}">
                <a16:creationId xmlns:a16="http://schemas.microsoft.com/office/drawing/2014/main" id="{4509D3FB-327F-4E96-B79A-727A94099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524000"/>
            <a:ext cx="833437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244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CD36-8FEA-4BCB-A1AE-D712C0070027}"/>
              </a:ext>
            </a:extLst>
          </p:cNvPr>
          <p:cNvSpPr>
            <a:spLocks noGrp="1"/>
          </p:cNvSpPr>
          <p:nvPr>
            <p:ph type="title"/>
          </p:nvPr>
        </p:nvSpPr>
        <p:spPr/>
        <p:txBody>
          <a:bodyPr/>
          <a:lstStyle/>
          <a:p>
            <a:r>
              <a:rPr lang="en-CA" dirty="0"/>
              <a:t>Explanation</a:t>
            </a:r>
          </a:p>
        </p:txBody>
      </p:sp>
      <p:sp>
        <p:nvSpPr>
          <p:cNvPr id="3" name="Content Placeholder 2">
            <a:extLst>
              <a:ext uri="{FF2B5EF4-FFF2-40B4-BE49-F238E27FC236}">
                <a16:creationId xmlns:a16="http://schemas.microsoft.com/office/drawing/2014/main" id="{A0AC0779-E021-4A5C-AB2F-38CAA583E9FF}"/>
              </a:ext>
            </a:extLst>
          </p:cNvPr>
          <p:cNvSpPr>
            <a:spLocks noGrp="1"/>
          </p:cNvSpPr>
          <p:nvPr>
            <p:ph idx="1"/>
          </p:nvPr>
        </p:nvSpPr>
        <p:spPr/>
        <p:txBody>
          <a:bodyPr>
            <a:normAutofit fontScale="85000" lnSpcReduction="20000"/>
          </a:bodyPr>
          <a:lstStyle/>
          <a:p>
            <a:r>
              <a:rPr lang="en-US" b="0" i="0" dirty="0">
                <a:solidFill>
                  <a:srgbClr val="292929"/>
                </a:solidFill>
                <a:effectLst/>
                <a:latin typeface="charter"/>
              </a:rPr>
              <a:t>In the image, the tree has a maximum depth of 2 . Tree depth is a measure of how many splits a tree can make before coming to a prediction. </a:t>
            </a:r>
          </a:p>
          <a:p>
            <a:r>
              <a:rPr lang="en-US" b="0" i="0" dirty="0">
                <a:solidFill>
                  <a:srgbClr val="292929"/>
                </a:solidFill>
                <a:effectLst/>
                <a:latin typeface="charter"/>
              </a:rPr>
              <a:t>This process could be continued further with more splitting until the tree is as pure as possible. The problem with many repetitions of this process is that this can lead to a very deep classification tree with many nodes.</a:t>
            </a:r>
          </a:p>
          <a:p>
            <a:r>
              <a:rPr lang="en-US" b="0" i="0" dirty="0">
                <a:solidFill>
                  <a:srgbClr val="292929"/>
                </a:solidFill>
                <a:effectLst/>
                <a:latin typeface="charter"/>
              </a:rPr>
              <a:t> This often leads to overfitting on the training dataset. Luckily, most classification tree implementations allow you to control for the maximum depth of a tree which reduces overfitting.</a:t>
            </a:r>
          </a:p>
          <a:p>
            <a:r>
              <a:rPr lang="en-US" b="0" i="0" dirty="0">
                <a:solidFill>
                  <a:srgbClr val="292929"/>
                </a:solidFill>
                <a:effectLst/>
                <a:latin typeface="charter"/>
              </a:rPr>
              <a:t> For example, Python’s scikit-learn allows you to </a:t>
            </a:r>
            <a:r>
              <a:rPr lang="en-US" b="0" i="0" dirty="0" err="1">
                <a:solidFill>
                  <a:srgbClr val="292929"/>
                </a:solidFill>
                <a:effectLst/>
                <a:latin typeface="charter"/>
              </a:rPr>
              <a:t>preprune</a:t>
            </a:r>
            <a:r>
              <a:rPr lang="en-US" b="0" i="0" dirty="0">
                <a:solidFill>
                  <a:srgbClr val="292929"/>
                </a:solidFill>
                <a:effectLst/>
                <a:latin typeface="charter"/>
              </a:rPr>
              <a:t> decision trees. In other words, you can set the maximum depth to stop the growth of the decision tree past a certain depth. </a:t>
            </a:r>
          </a:p>
          <a:p>
            <a:r>
              <a:rPr lang="en-US" b="0" i="0" dirty="0">
                <a:solidFill>
                  <a:srgbClr val="292929"/>
                </a:solidFill>
                <a:effectLst/>
                <a:latin typeface="charter"/>
              </a:rPr>
              <a:t>For a visual understanding of maximum depth, you can look at the image on next slide.</a:t>
            </a:r>
            <a:endParaRPr lang="en-CA" dirty="0"/>
          </a:p>
        </p:txBody>
      </p:sp>
    </p:spTree>
    <p:extLst>
      <p:ext uri="{BB962C8B-B14F-4D97-AF65-F5344CB8AC3E}">
        <p14:creationId xmlns:p14="http://schemas.microsoft.com/office/powerpoint/2010/main" val="3703739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0C7B-6708-49AB-89FD-A5EA9021359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4D7B62B-8EDF-4FE0-87BD-7028CEBB1FAF}"/>
              </a:ext>
            </a:extLst>
          </p:cNvPr>
          <p:cNvSpPr>
            <a:spLocks noGrp="1"/>
          </p:cNvSpPr>
          <p:nvPr>
            <p:ph idx="1"/>
          </p:nvPr>
        </p:nvSpPr>
        <p:spPr/>
        <p:txBody>
          <a:bodyPr/>
          <a:lstStyle/>
          <a:p>
            <a:endParaRPr lang="en-CA"/>
          </a:p>
        </p:txBody>
      </p:sp>
      <p:pic>
        <p:nvPicPr>
          <p:cNvPr id="7170" name="Picture 2">
            <a:extLst>
              <a:ext uri="{FF2B5EF4-FFF2-40B4-BE49-F238E27FC236}">
                <a16:creationId xmlns:a16="http://schemas.microsoft.com/office/drawing/2014/main" id="{A2DD3C1A-82FB-46A4-A5F6-8DF5337E2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400" y="1909763"/>
            <a:ext cx="9456942" cy="381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2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BF8EE-A0D5-4459-9829-01C87593EC55}"/>
              </a:ext>
            </a:extLst>
          </p:cNvPr>
          <p:cNvSpPr>
            <a:spLocks noGrp="1"/>
          </p:cNvSpPr>
          <p:nvPr>
            <p:ph type="title"/>
          </p:nvPr>
        </p:nvSpPr>
        <p:spPr/>
        <p:txBody>
          <a:bodyPr/>
          <a:lstStyle/>
          <a:p>
            <a:r>
              <a:rPr lang="en-CA" b="1" i="0" dirty="0">
                <a:solidFill>
                  <a:srgbClr val="292929"/>
                </a:solidFill>
                <a:effectLst/>
                <a:latin typeface="sohne"/>
              </a:rPr>
              <a:t>The Selection Criterion</a:t>
            </a:r>
            <a:endParaRPr lang="en-CA" b="1" dirty="0"/>
          </a:p>
        </p:txBody>
      </p:sp>
      <p:sp>
        <p:nvSpPr>
          <p:cNvPr id="3" name="Content Placeholder 2">
            <a:extLst>
              <a:ext uri="{FF2B5EF4-FFF2-40B4-BE49-F238E27FC236}">
                <a16:creationId xmlns:a16="http://schemas.microsoft.com/office/drawing/2014/main" id="{7E28CC8E-E7FA-42EF-BF07-7D4F96C0C9C6}"/>
              </a:ext>
            </a:extLst>
          </p:cNvPr>
          <p:cNvSpPr>
            <a:spLocks noGrp="1"/>
          </p:cNvSpPr>
          <p:nvPr>
            <p:ph idx="1"/>
          </p:nvPr>
        </p:nvSpPr>
        <p:spPr/>
        <p:txBody>
          <a:bodyPr/>
          <a:lstStyle/>
          <a:p>
            <a:r>
              <a:rPr lang="en-US" b="0" i="0" dirty="0">
                <a:solidFill>
                  <a:srgbClr val="292929"/>
                </a:solidFill>
                <a:effectLst/>
                <a:latin typeface="charter"/>
              </a:rPr>
              <a:t>This  is really about understanding what is a good split point for root/decision nodes on classification trees. </a:t>
            </a:r>
          </a:p>
          <a:p>
            <a:r>
              <a:rPr lang="en-US" b="0" i="0" dirty="0">
                <a:solidFill>
                  <a:srgbClr val="292929"/>
                </a:solidFill>
                <a:effectLst/>
                <a:latin typeface="charter"/>
              </a:rPr>
              <a:t>Decision trees split on the feature and corresponding split point that results in the largest information gain (IG) for a given criterion (</a:t>
            </a:r>
            <a:r>
              <a:rPr lang="en-US" b="0" i="0" dirty="0" err="1">
                <a:solidFill>
                  <a:srgbClr val="292929"/>
                </a:solidFill>
                <a:effectLst/>
                <a:latin typeface="charter"/>
              </a:rPr>
              <a:t>gini</a:t>
            </a:r>
            <a:r>
              <a:rPr lang="en-US" b="0" i="0" dirty="0">
                <a:solidFill>
                  <a:srgbClr val="292929"/>
                </a:solidFill>
                <a:effectLst/>
                <a:latin typeface="charter"/>
              </a:rPr>
              <a:t> or entropy in this example). Loosely, we can define information gain as</a:t>
            </a:r>
            <a:endParaRPr lang="en-CA" dirty="0"/>
          </a:p>
        </p:txBody>
      </p:sp>
      <p:pic>
        <p:nvPicPr>
          <p:cNvPr id="6" name="Picture 5">
            <a:extLst>
              <a:ext uri="{FF2B5EF4-FFF2-40B4-BE49-F238E27FC236}">
                <a16:creationId xmlns:a16="http://schemas.microsoft.com/office/drawing/2014/main" id="{06D12812-76C0-4A5E-BAAE-7F6A34C9A025}"/>
              </a:ext>
            </a:extLst>
          </p:cNvPr>
          <p:cNvPicPr>
            <a:picLocks noChangeAspect="1"/>
          </p:cNvPicPr>
          <p:nvPr/>
        </p:nvPicPr>
        <p:blipFill>
          <a:blip r:embed="rId2"/>
          <a:stretch>
            <a:fillRect/>
          </a:stretch>
        </p:blipFill>
        <p:spPr>
          <a:xfrm>
            <a:off x="2339156" y="4767262"/>
            <a:ext cx="7258050" cy="809625"/>
          </a:xfrm>
          <a:prstGeom prst="rect">
            <a:avLst/>
          </a:prstGeom>
        </p:spPr>
      </p:pic>
    </p:spTree>
    <p:extLst>
      <p:ext uri="{BB962C8B-B14F-4D97-AF65-F5344CB8AC3E}">
        <p14:creationId xmlns:p14="http://schemas.microsoft.com/office/powerpoint/2010/main" val="10711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4B13-14AA-4A3B-8E85-D1514313A994}"/>
              </a:ext>
            </a:extLst>
          </p:cNvPr>
          <p:cNvSpPr>
            <a:spLocks noGrp="1"/>
          </p:cNvSpPr>
          <p:nvPr>
            <p:ph type="title"/>
          </p:nvPr>
        </p:nvSpPr>
        <p:spPr/>
        <p:txBody>
          <a:bodyPr/>
          <a:lstStyle/>
          <a:p>
            <a:r>
              <a:rPr lang="en-US" b="1" i="0" dirty="0">
                <a:solidFill>
                  <a:srgbClr val="3D4251"/>
                </a:solidFill>
                <a:effectLst/>
                <a:latin typeface="Lato" panose="020F0502020204030203" pitchFamily="34" charset="0"/>
              </a:rPr>
              <a:t>Information Gain</a:t>
            </a:r>
            <a:br>
              <a:rPr lang="en-US" b="1" i="0" dirty="0">
                <a:solidFill>
                  <a:srgbClr val="3D4251"/>
                </a:solidFill>
                <a:effectLst/>
                <a:latin typeface="Lato" panose="020F0502020204030203" pitchFamily="34" charset="0"/>
              </a:rPr>
            </a:br>
            <a:endParaRPr lang="en-CA" dirty="0"/>
          </a:p>
        </p:txBody>
      </p:sp>
      <p:sp>
        <p:nvSpPr>
          <p:cNvPr id="3" name="Content Placeholder 2">
            <a:extLst>
              <a:ext uri="{FF2B5EF4-FFF2-40B4-BE49-F238E27FC236}">
                <a16:creationId xmlns:a16="http://schemas.microsoft.com/office/drawing/2014/main" id="{50E0C414-AF85-4360-B01B-41FB29DB8101}"/>
              </a:ext>
            </a:extLst>
          </p:cNvPr>
          <p:cNvSpPr>
            <a:spLocks noGrp="1"/>
          </p:cNvSpPr>
          <p:nvPr>
            <p:ph idx="1"/>
          </p:nvPr>
        </p:nvSpPr>
        <p:spPr/>
        <p:txBody>
          <a:bodyPr>
            <a:normAutofit fontScale="92500" lnSpcReduction="10000"/>
          </a:bodyPr>
          <a:lstStyle/>
          <a:p>
            <a:pPr algn="l"/>
            <a:r>
              <a:rPr lang="en-US" b="0" i="0" dirty="0">
                <a:solidFill>
                  <a:srgbClr val="3D4251"/>
                </a:solidFill>
                <a:effectLst/>
                <a:latin typeface="Lora" pitchFamily="2" charset="0"/>
              </a:rPr>
              <a:t>Shannon invented the concept of entropy, which measures the impurity of the input set. </a:t>
            </a:r>
          </a:p>
          <a:p>
            <a:pPr algn="l"/>
            <a:r>
              <a:rPr lang="en-US" b="0" i="0" dirty="0">
                <a:solidFill>
                  <a:srgbClr val="3D4251"/>
                </a:solidFill>
                <a:effectLst/>
                <a:latin typeface="Lora" pitchFamily="2" charset="0"/>
              </a:rPr>
              <a:t>In physics and mathematics, entropy referred as the randomness or the impurity in the system.</a:t>
            </a:r>
          </a:p>
          <a:p>
            <a:pPr algn="l"/>
            <a:r>
              <a:rPr lang="en-US" b="0" i="0" dirty="0">
                <a:solidFill>
                  <a:srgbClr val="3D4251"/>
                </a:solidFill>
                <a:effectLst/>
                <a:latin typeface="Lora" pitchFamily="2" charset="0"/>
              </a:rPr>
              <a:t>In information theory, it refers to the impurity in a group of examples.</a:t>
            </a:r>
          </a:p>
          <a:p>
            <a:pPr algn="l"/>
            <a:r>
              <a:rPr lang="en-US" b="0" i="0" dirty="0">
                <a:solidFill>
                  <a:srgbClr val="3D4251"/>
                </a:solidFill>
                <a:effectLst/>
                <a:latin typeface="Lora" pitchFamily="2" charset="0"/>
              </a:rPr>
              <a:t>Information gain is the decrease in entropy.</a:t>
            </a:r>
          </a:p>
          <a:p>
            <a:pPr algn="l"/>
            <a:r>
              <a:rPr lang="en-US" b="0" i="0" dirty="0">
                <a:solidFill>
                  <a:srgbClr val="3D4251"/>
                </a:solidFill>
                <a:effectLst/>
                <a:latin typeface="Lora" pitchFamily="2" charset="0"/>
              </a:rPr>
              <a:t> Information gain computes the difference between entropy before split and average entropy after split of the dataset based on given attribute values.</a:t>
            </a:r>
          </a:p>
          <a:p>
            <a:pPr algn="l"/>
            <a:endParaRPr lang="en-CA" dirty="0"/>
          </a:p>
        </p:txBody>
      </p:sp>
    </p:spTree>
    <p:extLst>
      <p:ext uri="{BB962C8B-B14F-4D97-AF65-F5344CB8AC3E}">
        <p14:creationId xmlns:p14="http://schemas.microsoft.com/office/powerpoint/2010/main" val="323163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7371-97F4-4F82-824A-922C788744A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C9AB005-72FF-4374-B051-C41D26A72D4F}"/>
              </a:ext>
            </a:extLst>
          </p:cNvPr>
          <p:cNvSpPr>
            <a:spLocks noGrp="1"/>
          </p:cNvSpPr>
          <p:nvPr>
            <p:ph idx="1"/>
          </p:nvPr>
        </p:nvSpPr>
        <p:spPr/>
        <p:txBody>
          <a:bodyPr/>
          <a:lstStyle/>
          <a:p>
            <a:endParaRPr lang="en-CA"/>
          </a:p>
        </p:txBody>
      </p:sp>
      <p:pic>
        <p:nvPicPr>
          <p:cNvPr id="9218" name="Picture 2">
            <a:extLst>
              <a:ext uri="{FF2B5EF4-FFF2-40B4-BE49-F238E27FC236}">
                <a16:creationId xmlns:a16="http://schemas.microsoft.com/office/drawing/2014/main" id="{D08468F3-16AA-44AE-AF64-F1B71AE10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828675"/>
            <a:ext cx="8334375"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306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6420-EE56-48A7-85BB-6F2B214F921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631214F-6F7C-4C9F-95D2-42225CBAFB78}"/>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309D29B5-6C98-4668-AAE1-CFA11C027A16}"/>
              </a:ext>
            </a:extLst>
          </p:cNvPr>
          <p:cNvPicPr>
            <a:picLocks noChangeAspect="1"/>
          </p:cNvPicPr>
          <p:nvPr/>
        </p:nvPicPr>
        <p:blipFill>
          <a:blip r:embed="rId2"/>
          <a:stretch>
            <a:fillRect/>
          </a:stretch>
        </p:blipFill>
        <p:spPr>
          <a:xfrm>
            <a:off x="1928812" y="1524000"/>
            <a:ext cx="8334375" cy="3810000"/>
          </a:xfrm>
          <a:prstGeom prst="rect">
            <a:avLst/>
          </a:prstGeom>
        </p:spPr>
      </p:pic>
    </p:spTree>
    <p:extLst>
      <p:ext uri="{BB962C8B-B14F-4D97-AF65-F5344CB8AC3E}">
        <p14:creationId xmlns:p14="http://schemas.microsoft.com/office/powerpoint/2010/main" val="113650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7FEB-866E-4864-9117-C3E33DA4438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3296E41-4033-452D-A24E-FC0F4997893F}"/>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0375BA8-3304-4A31-B2A6-4DA6A9D59AAB}"/>
              </a:ext>
            </a:extLst>
          </p:cNvPr>
          <p:cNvPicPr>
            <a:picLocks noChangeAspect="1"/>
          </p:cNvPicPr>
          <p:nvPr/>
        </p:nvPicPr>
        <p:blipFill>
          <a:blip r:embed="rId2"/>
          <a:stretch>
            <a:fillRect/>
          </a:stretch>
        </p:blipFill>
        <p:spPr>
          <a:xfrm>
            <a:off x="2038350" y="585787"/>
            <a:ext cx="8115300" cy="5686425"/>
          </a:xfrm>
          <a:prstGeom prst="rect">
            <a:avLst/>
          </a:prstGeom>
        </p:spPr>
      </p:pic>
    </p:spTree>
    <p:extLst>
      <p:ext uri="{BB962C8B-B14F-4D97-AF65-F5344CB8AC3E}">
        <p14:creationId xmlns:p14="http://schemas.microsoft.com/office/powerpoint/2010/main" val="198169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1705-D19E-41E0-B08A-C54DAAE76733}"/>
              </a:ext>
            </a:extLst>
          </p:cNvPr>
          <p:cNvSpPr>
            <a:spLocks noGrp="1"/>
          </p:cNvSpPr>
          <p:nvPr>
            <p:ph type="title"/>
          </p:nvPr>
        </p:nvSpPr>
        <p:spPr>
          <a:xfrm>
            <a:off x="989400" y="0"/>
            <a:ext cx="10213200" cy="1112836"/>
          </a:xfrm>
        </p:spPr>
        <p:txBody>
          <a:bodyPr/>
          <a:lstStyle/>
          <a:p>
            <a:r>
              <a:rPr lang="en-CA" dirty="0">
                <a:solidFill>
                  <a:schemeClr val="accent1">
                    <a:lumMod val="75000"/>
                  </a:schemeClr>
                </a:solidFill>
              </a:rPr>
              <a:t>Decision Tree</a:t>
            </a:r>
          </a:p>
        </p:txBody>
      </p:sp>
      <p:sp>
        <p:nvSpPr>
          <p:cNvPr id="3" name="Content Placeholder 2">
            <a:extLst>
              <a:ext uri="{FF2B5EF4-FFF2-40B4-BE49-F238E27FC236}">
                <a16:creationId xmlns:a16="http://schemas.microsoft.com/office/drawing/2014/main" id="{7EACA8F9-5F6F-4FF4-9AD9-8C33BF5A864E}"/>
              </a:ext>
            </a:extLst>
          </p:cNvPr>
          <p:cNvSpPr>
            <a:spLocks noGrp="1"/>
          </p:cNvSpPr>
          <p:nvPr>
            <p:ph idx="1"/>
          </p:nvPr>
        </p:nvSpPr>
        <p:spPr>
          <a:xfrm>
            <a:off x="596110" y="1112836"/>
            <a:ext cx="10213200" cy="4040191"/>
          </a:xfrm>
        </p:spPr>
        <p:txBody>
          <a:bodyPr>
            <a:normAutofit fontScale="77500" lnSpcReduction="20000"/>
          </a:bodyPr>
          <a:lstStyle/>
          <a:p>
            <a:pPr algn="just"/>
            <a:r>
              <a:rPr lang="en-US" b="0" i="0" dirty="0">
                <a:solidFill>
                  <a:schemeClr val="tx1">
                    <a:lumMod val="95000"/>
                    <a:lumOff val="5000"/>
                  </a:schemeClr>
                </a:solidFill>
                <a:effectLst/>
                <a:latin typeface="Lora" panose="020B0604020202020204" pitchFamily="2" charset="0"/>
              </a:rPr>
              <a:t>A decision tree is a flowchart-like tree structure where an </a:t>
            </a:r>
            <a:r>
              <a:rPr lang="en-US" b="1" i="0" dirty="0">
                <a:solidFill>
                  <a:schemeClr val="tx1">
                    <a:lumMod val="95000"/>
                    <a:lumOff val="5000"/>
                  </a:schemeClr>
                </a:solidFill>
                <a:effectLst/>
                <a:latin typeface="Lora" panose="020B0604020202020204" pitchFamily="2" charset="0"/>
              </a:rPr>
              <a:t>internal node </a:t>
            </a:r>
            <a:r>
              <a:rPr lang="en-US" b="0" i="0" dirty="0">
                <a:solidFill>
                  <a:schemeClr val="tx1">
                    <a:lumMod val="95000"/>
                    <a:lumOff val="5000"/>
                  </a:schemeClr>
                </a:solidFill>
                <a:effectLst/>
                <a:latin typeface="Lora" panose="020B0604020202020204" pitchFamily="2" charset="0"/>
              </a:rPr>
              <a:t>represents feature(or attribute), the </a:t>
            </a:r>
            <a:r>
              <a:rPr lang="en-US" b="1" i="0" dirty="0">
                <a:solidFill>
                  <a:schemeClr val="tx1">
                    <a:lumMod val="95000"/>
                    <a:lumOff val="5000"/>
                  </a:schemeClr>
                </a:solidFill>
                <a:effectLst/>
                <a:latin typeface="Lora" panose="020B0604020202020204" pitchFamily="2" charset="0"/>
              </a:rPr>
              <a:t>branch </a:t>
            </a:r>
            <a:r>
              <a:rPr lang="en-US" b="0" i="0" dirty="0">
                <a:solidFill>
                  <a:schemeClr val="tx1">
                    <a:lumMod val="95000"/>
                    <a:lumOff val="5000"/>
                  </a:schemeClr>
                </a:solidFill>
                <a:effectLst/>
                <a:latin typeface="Lora" panose="020B0604020202020204" pitchFamily="2" charset="0"/>
              </a:rPr>
              <a:t>represents a decision rule, and each </a:t>
            </a:r>
            <a:r>
              <a:rPr lang="en-US" b="1" i="0" dirty="0">
                <a:solidFill>
                  <a:schemeClr val="tx1">
                    <a:lumMod val="95000"/>
                    <a:lumOff val="5000"/>
                  </a:schemeClr>
                </a:solidFill>
                <a:effectLst/>
                <a:latin typeface="Lora" panose="020B0604020202020204" pitchFamily="2" charset="0"/>
              </a:rPr>
              <a:t>leaf node </a:t>
            </a:r>
            <a:r>
              <a:rPr lang="en-US" b="0" i="0" dirty="0">
                <a:solidFill>
                  <a:schemeClr val="tx1">
                    <a:lumMod val="95000"/>
                    <a:lumOff val="5000"/>
                  </a:schemeClr>
                </a:solidFill>
                <a:effectLst/>
                <a:latin typeface="Lora" panose="020B0604020202020204" pitchFamily="2" charset="0"/>
              </a:rPr>
              <a:t>represents the outcome. </a:t>
            </a:r>
          </a:p>
          <a:p>
            <a:pPr algn="just"/>
            <a:r>
              <a:rPr lang="en-US" b="0" i="0" dirty="0">
                <a:solidFill>
                  <a:schemeClr val="tx1">
                    <a:lumMod val="95000"/>
                    <a:lumOff val="5000"/>
                  </a:schemeClr>
                </a:solidFill>
                <a:effectLst/>
                <a:latin typeface="Lora" panose="020B0604020202020204" pitchFamily="2" charset="0"/>
              </a:rPr>
              <a:t>The topmost node in a decision tree is known as the root node.  It learns to partition on the basis of the attribute value.  It partitions the tree in recursively manner call </a:t>
            </a:r>
            <a:r>
              <a:rPr lang="en-US" b="1" i="0" dirty="0">
                <a:solidFill>
                  <a:schemeClr val="tx1">
                    <a:lumMod val="95000"/>
                    <a:lumOff val="5000"/>
                  </a:schemeClr>
                </a:solidFill>
                <a:effectLst/>
                <a:latin typeface="Lora" panose="020B0604020202020204" pitchFamily="2" charset="0"/>
              </a:rPr>
              <a:t>recursive partitioning</a:t>
            </a:r>
            <a:r>
              <a:rPr lang="en-US" b="0" i="0" dirty="0">
                <a:solidFill>
                  <a:schemeClr val="tx1">
                    <a:lumMod val="95000"/>
                    <a:lumOff val="5000"/>
                  </a:schemeClr>
                </a:solidFill>
                <a:effectLst/>
                <a:latin typeface="Lora" panose="020B0604020202020204" pitchFamily="2" charset="0"/>
              </a:rPr>
              <a:t>.</a:t>
            </a:r>
          </a:p>
          <a:p>
            <a:pPr algn="just"/>
            <a:r>
              <a:rPr lang="en-US" b="0" i="0" dirty="0">
                <a:solidFill>
                  <a:schemeClr val="tx1">
                    <a:lumMod val="95000"/>
                    <a:lumOff val="5000"/>
                  </a:schemeClr>
                </a:solidFill>
                <a:effectLst/>
                <a:latin typeface="Lora" panose="020B0604020202020204" pitchFamily="2" charset="0"/>
              </a:rPr>
              <a:t> This flowchart-like structure helps you in decision making. It's visualization like a flowchart diagram which easily mimics the human level thinking. That is why decision trees are easy to understand and interpret.</a:t>
            </a:r>
          </a:p>
          <a:p>
            <a:pPr algn="just"/>
            <a:br>
              <a:rPr lang="en-US" dirty="0">
                <a:solidFill>
                  <a:schemeClr val="tx1">
                    <a:lumMod val="95000"/>
                    <a:lumOff val="5000"/>
                  </a:schemeClr>
                </a:solidFill>
              </a:rPr>
            </a:br>
            <a:endParaRPr lang="en-CA" dirty="0">
              <a:solidFill>
                <a:schemeClr val="tx1">
                  <a:lumMod val="95000"/>
                  <a:lumOff val="5000"/>
                </a:schemeClr>
              </a:solidFill>
            </a:endParaRPr>
          </a:p>
        </p:txBody>
      </p:sp>
      <p:pic>
        <p:nvPicPr>
          <p:cNvPr id="1026" name="Picture 2">
            <a:extLst>
              <a:ext uri="{FF2B5EF4-FFF2-40B4-BE49-F238E27FC236}">
                <a16:creationId xmlns:a16="http://schemas.microsoft.com/office/drawing/2014/main" id="{95CEC26F-089F-4B3A-93B7-83C9CC80C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8975" y="3990975"/>
            <a:ext cx="5153025" cy="2867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D541409-6482-49CF-A13B-E77B17913D83}"/>
              </a:ext>
            </a:extLst>
          </p:cNvPr>
          <p:cNvSpPr txBox="1"/>
          <p:nvPr/>
        </p:nvSpPr>
        <p:spPr>
          <a:xfrm>
            <a:off x="596110" y="5424487"/>
            <a:ext cx="6097554" cy="646331"/>
          </a:xfrm>
          <a:prstGeom prst="rect">
            <a:avLst/>
          </a:prstGeom>
          <a:solidFill>
            <a:schemeClr val="tx2">
              <a:lumMod val="10000"/>
              <a:lumOff val="90000"/>
            </a:schemeClr>
          </a:solidFill>
        </p:spPr>
        <p:txBody>
          <a:bodyPr wrap="square">
            <a:spAutoFit/>
          </a:bodyPr>
          <a:lstStyle/>
          <a:p>
            <a:r>
              <a:rPr lang="en-CA" dirty="0"/>
              <a:t>https://www.datacamp.com/community/tutorials/decision-tree-classification-python</a:t>
            </a:r>
          </a:p>
        </p:txBody>
      </p:sp>
    </p:spTree>
    <p:extLst>
      <p:ext uri="{BB962C8B-B14F-4D97-AF65-F5344CB8AC3E}">
        <p14:creationId xmlns:p14="http://schemas.microsoft.com/office/powerpoint/2010/main" val="284295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7A8D-5D3C-4C75-96FD-DDD756CA3C4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EFA04638-1C66-4813-815E-7220536E6AB4}"/>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84A9120B-768E-4340-AD86-3C4A8A387690}"/>
              </a:ext>
            </a:extLst>
          </p:cNvPr>
          <p:cNvPicPr>
            <a:picLocks noChangeAspect="1"/>
          </p:cNvPicPr>
          <p:nvPr/>
        </p:nvPicPr>
        <p:blipFill>
          <a:blip r:embed="rId2"/>
          <a:stretch>
            <a:fillRect/>
          </a:stretch>
        </p:blipFill>
        <p:spPr>
          <a:xfrm>
            <a:off x="1890712" y="828675"/>
            <a:ext cx="8410575" cy="5200650"/>
          </a:xfrm>
          <a:prstGeom prst="rect">
            <a:avLst/>
          </a:prstGeom>
        </p:spPr>
      </p:pic>
    </p:spTree>
    <p:extLst>
      <p:ext uri="{BB962C8B-B14F-4D97-AF65-F5344CB8AC3E}">
        <p14:creationId xmlns:p14="http://schemas.microsoft.com/office/powerpoint/2010/main" val="1359561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3D42312-D3D5-47C5-88FF-256970A8D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352550"/>
            <a:ext cx="8334375"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19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C29E0F87-AE8F-425C-9468-45223E9F5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347788"/>
            <a:ext cx="833437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797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1C3A-5EC6-425F-B030-534443F59F82}"/>
              </a:ext>
            </a:extLst>
          </p:cNvPr>
          <p:cNvSpPr>
            <a:spLocks noGrp="1"/>
          </p:cNvSpPr>
          <p:nvPr>
            <p:ph type="title"/>
          </p:nvPr>
        </p:nvSpPr>
        <p:spPr/>
        <p:txBody>
          <a:bodyPr/>
          <a:lstStyle/>
          <a:p>
            <a:r>
              <a:rPr lang="en-CA" b="1" dirty="0">
                <a:solidFill>
                  <a:schemeClr val="accent1">
                    <a:lumMod val="75000"/>
                  </a:schemeClr>
                </a:solidFill>
              </a:rPr>
              <a:t>Gain Ratio</a:t>
            </a:r>
          </a:p>
        </p:txBody>
      </p:sp>
      <p:sp>
        <p:nvSpPr>
          <p:cNvPr id="3" name="Content Placeholder 2">
            <a:extLst>
              <a:ext uri="{FF2B5EF4-FFF2-40B4-BE49-F238E27FC236}">
                <a16:creationId xmlns:a16="http://schemas.microsoft.com/office/drawing/2014/main" id="{6879AA5C-9E24-40CD-B499-DCFD9684D610}"/>
              </a:ext>
            </a:extLst>
          </p:cNvPr>
          <p:cNvSpPr>
            <a:spLocks noGrp="1"/>
          </p:cNvSpPr>
          <p:nvPr>
            <p:ph idx="1"/>
          </p:nvPr>
        </p:nvSpPr>
        <p:spPr/>
        <p:txBody>
          <a:bodyPr>
            <a:normAutofit fontScale="85000" lnSpcReduction="10000"/>
          </a:bodyPr>
          <a:lstStyle/>
          <a:p>
            <a:pPr algn="l"/>
            <a:r>
              <a:rPr lang="en-US" b="0" i="0" dirty="0">
                <a:solidFill>
                  <a:srgbClr val="3D4251"/>
                </a:solidFill>
                <a:effectLst/>
                <a:latin typeface="Lora" pitchFamily="2" charset="0"/>
              </a:rPr>
              <a:t>Information gain is biased for the attribute with many outcomes. It means it prefers the attribute with a large number of distinct values. </a:t>
            </a:r>
          </a:p>
          <a:p>
            <a:pPr algn="l"/>
            <a:r>
              <a:rPr lang="en-US" b="0" i="0" dirty="0">
                <a:solidFill>
                  <a:srgbClr val="3D4251"/>
                </a:solidFill>
                <a:effectLst/>
                <a:latin typeface="Lora" pitchFamily="2" charset="0"/>
              </a:rPr>
              <a:t>For instance, consider an attribute with a unique identifier such as </a:t>
            </a:r>
            <a:r>
              <a:rPr lang="en-US" b="0" i="0" dirty="0" err="1">
                <a:solidFill>
                  <a:srgbClr val="3D4251"/>
                </a:solidFill>
                <a:effectLst/>
                <a:latin typeface="Lora" pitchFamily="2" charset="0"/>
              </a:rPr>
              <a:t>customer_ID</a:t>
            </a:r>
            <a:r>
              <a:rPr lang="en-US" b="0" i="0" dirty="0">
                <a:solidFill>
                  <a:srgbClr val="3D4251"/>
                </a:solidFill>
                <a:effectLst/>
                <a:latin typeface="Lora" pitchFamily="2" charset="0"/>
              </a:rPr>
              <a:t> has zero info(D) because of pure partition. </a:t>
            </a:r>
          </a:p>
          <a:p>
            <a:pPr algn="l"/>
            <a:r>
              <a:rPr lang="en-US" b="0" i="0" dirty="0">
                <a:solidFill>
                  <a:srgbClr val="3D4251"/>
                </a:solidFill>
                <a:effectLst/>
                <a:latin typeface="Lora" pitchFamily="2" charset="0"/>
              </a:rPr>
              <a:t>This maximizes the information gain and creates useless partitioning.</a:t>
            </a:r>
          </a:p>
          <a:p>
            <a:pPr algn="l"/>
            <a:r>
              <a:rPr lang="en-US" b="0" i="0" dirty="0">
                <a:solidFill>
                  <a:srgbClr val="3D4251"/>
                </a:solidFill>
                <a:effectLst/>
                <a:latin typeface="Lora" pitchFamily="2" charset="0"/>
              </a:rPr>
              <a:t>Gain ratio handles the issue of bias by normalizing the information gain using Split Info.</a:t>
            </a:r>
          </a:p>
          <a:p>
            <a:pPr algn="l"/>
            <a:r>
              <a:rPr lang="en-US" b="1" i="0" dirty="0">
                <a:solidFill>
                  <a:srgbClr val="3D4251"/>
                </a:solidFill>
                <a:effectLst/>
                <a:latin typeface="Lora" pitchFamily="2" charset="0"/>
              </a:rPr>
              <a:t>Examples: </a:t>
            </a:r>
            <a:r>
              <a:rPr lang="en-US" b="0" i="0" dirty="0">
                <a:solidFill>
                  <a:srgbClr val="3D4251"/>
                </a:solidFill>
                <a:effectLst/>
                <a:latin typeface="Lora" pitchFamily="2" charset="0"/>
              </a:rPr>
              <a:t>Java implementation of the C4.5 algorithm is known as J48, which is available in WEKA data mining tool. C4.5, an improvement of ID3, uses an extension to information gain known as the gain ratio</a:t>
            </a:r>
          </a:p>
          <a:p>
            <a:endParaRPr lang="en-CA" dirty="0"/>
          </a:p>
        </p:txBody>
      </p:sp>
    </p:spTree>
    <p:extLst>
      <p:ext uri="{BB962C8B-B14F-4D97-AF65-F5344CB8AC3E}">
        <p14:creationId xmlns:p14="http://schemas.microsoft.com/office/powerpoint/2010/main" val="1446805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2ADF-6068-47B4-AB2C-44A1BFEC521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2010D6D-4512-4FE8-9CB0-3736B76A8FBE}"/>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68482079-6175-4A19-BD39-F7E2DD4DCAB2}"/>
              </a:ext>
            </a:extLst>
          </p:cNvPr>
          <p:cNvPicPr>
            <a:picLocks noChangeAspect="1"/>
          </p:cNvPicPr>
          <p:nvPr/>
        </p:nvPicPr>
        <p:blipFill>
          <a:blip r:embed="rId2"/>
          <a:stretch>
            <a:fillRect/>
          </a:stretch>
        </p:blipFill>
        <p:spPr>
          <a:xfrm>
            <a:off x="1285875" y="261937"/>
            <a:ext cx="9620250" cy="6334125"/>
          </a:xfrm>
          <a:prstGeom prst="rect">
            <a:avLst/>
          </a:prstGeom>
        </p:spPr>
      </p:pic>
    </p:spTree>
    <p:extLst>
      <p:ext uri="{BB962C8B-B14F-4D97-AF65-F5344CB8AC3E}">
        <p14:creationId xmlns:p14="http://schemas.microsoft.com/office/powerpoint/2010/main" val="4181117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C140-3BA6-4C1D-B8C0-F26B02454FCA}"/>
              </a:ext>
            </a:extLst>
          </p:cNvPr>
          <p:cNvSpPr>
            <a:spLocks noGrp="1"/>
          </p:cNvSpPr>
          <p:nvPr>
            <p:ph type="title"/>
          </p:nvPr>
        </p:nvSpPr>
        <p:spPr/>
        <p:txBody>
          <a:bodyPr/>
          <a:lstStyle/>
          <a:p>
            <a:r>
              <a:rPr lang="en-CA" dirty="0"/>
              <a:t>Task </a:t>
            </a:r>
          </a:p>
        </p:txBody>
      </p:sp>
      <p:sp>
        <p:nvSpPr>
          <p:cNvPr id="3" name="Content Placeholder 2">
            <a:extLst>
              <a:ext uri="{FF2B5EF4-FFF2-40B4-BE49-F238E27FC236}">
                <a16:creationId xmlns:a16="http://schemas.microsoft.com/office/drawing/2014/main" id="{BE5C0FB6-A4D2-4099-82B3-8C5FA87606CC}"/>
              </a:ext>
            </a:extLst>
          </p:cNvPr>
          <p:cNvSpPr>
            <a:spLocks noGrp="1"/>
          </p:cNvSpPr>
          <p:nvPr>
            <p:ph idx="1"/>
          </p:nvPr>
        </p:nvSpPr>
        <p:spPr/>
        <p:txBody>
          <a:bodyPr/>
          <a:lstStyle/>
          <a:p>
            <a:r>
              <a:rPr lang="en-CA" dirty="0"/>
              <a:t>Read “Classification Trees Using Python (Feature Importance). Pdf” uploaded on Brightspace.</a:t>
            </a:r>
            <a:r>
              <a:rPr lang="en-CA" dirty="0">
                <a:sym typeface="Wingdings" panose="05000000000000000000" pitchFamily="2" charset="2"/>
              </a:rPr>
              <a:t> </a:t>
            </a:r>
          </a:p>
          <a:p>
            <a:r>
              <a:rPr lang="en-CA" dirty="0">
                <a:hlinkClick r:id="rId2"/>
              </a:rPr>
              <a:t>https://www.kaggle.com/prashant111/decision-tree-classifier-tutorial</a:t>
            </a:r>
            <a:r>
              <a:rPr lang="en-CA" dirty="0"/>
              <a:t> (Optional) </a:t>
            </a:r>
            <a:r>
              <a:rPr lang="en-CA" dirty="0">
                <a:sym typeface="Wingdings" panose="05000000000000000000" pitchFamily="2" charset="2"/>
              </a:rPr>
              <a:t> if interested in detailed implementation with check on overfitting and underfitting problems</a:t>
            </a:r>
            <a:endParaRPr lang="en-CA" dirty="0"/>
          </a:p>
          <a:p>
            <a:endParaRPr lang="en-CA" dirty="0"/>
          </a:p>
        </p:txBody>
      </p:sp>
      <p:sp>
        <p:nvSpPr>
          <p:cNvPr id="5" name="TextBox 4">
            <a:extLst>
              <a:ext uri="{FF2B5EF4-FFF2-40B4-BE49-F238E27FC236}">
                <a16:creationId xmlns:a16="http://schemas.microsoft.com/office/drawing/2014/main" id="{FFEEC895-E870-40C9-B348-CE00A890A926}"/>
              </a:ext>
            </a:extLst>
          </p:cNvPr>
          <p:cNvSpPr txBox="1"/>
          <p:nvPr/>
        </p:nvSpPr>
        <p:spPr>
          <a:xfrm>
            <a:off x="1297857" y="5340215"/>
            <a:ext cx="8101781" cy="923330"/>
          </a:xfrm>
          <a:prstGeom prst="rect">
            <a:avLst/>
          </a:prstGeom>
          <a:noFill/>
        </p:spPr>
        <p:txBody>
          <a:bodyPr wrap="square">
            <a:spAutoFit/>
          </a:bodyPr>
          <a:lstStyle/>
          <a:p>
            <a:r>
              <a:rPr lang="en-CA" dirty="0"/>
              <a:t>Reference </a:t>
            </a:r>
            <a:r>
              <a:rPr lang="en-CA" dirty="0">
                <a:sym typeface="Wingdings" panose="05000000000000000000" pitchFamily="2" charset="2"/>
              </a:rPr>
              <a:t></a:t>
            </a:r>
          </a:p>
          <a:p>
            <a:r>
              <a:rPr lang="en-CA" dirty="0"/>
              <a:t>https://towardsdatascience.com/understanding-decision-trees-for-classification-python-9663d683c952</a:t>
            </a:r>
          </a:p>
        </p:txBody>
      </p:sp>
    </p:spTree>
    <p:extLst>
      <p:ext uri="{BB962C8B-B14F-4D97-AF65-F5344CB8AC3E}">
        <p14:creationId xmlns:p14="http://schemas.microsoft.com/office/powerpoint/2010/main" val="3777501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79C0-4A64-45E2-83B2-EEDF3D9F0A21}"/>
              </a:ext>
            </a:extLst>
          </p:cNvPr>
          <p:cNvSpPr>
            <a:spLocks noGrp="1"/>
          </p:cNvSpPr>
          <p:nvPr>
            <p:ph type="title"/>
          </p:nvPr>
        </p:nvSpPr>
        <p:spPr/>
        <p:txBody>
          <a:bodyPr/>
          <a:lstStyle/>
          <a:p>
            <a:r>
              <a:rPr lang="en-CA" b="1" dirty="0"/>
              <a:t>Pros</a:t>
            </a:r>
          </a:p>
        </p:txBody>
      </p:sp>
      <p:sp>
        <p:nvSpPr>
          <p:cNvPr id="3" name="Content Placeholder 2">
            <a:extLst>
              <a:ext uri="{FF2B5EF4-FFF2-40B4-BE49-F238E27FC236}">
                <a16:creationId xmlns:a16="http://schemas.microsoft.com/office/drawing/2014/main" id="{BB575AAC-337D-4F30-87BD-B41EDBBA9F7F}"/>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3D4251"/>
                </a:solidFill>
                <a:effectLst/>
                <a:latin typeface="Lora" pitchFamily="2" charset="0"/>
              </a:rPr>
              <a:t>Decision trees are easy to interpret and visualize.</a:t>
            </a:r>
          </a:p>
          <a:p>
            <a:pPr algn="l">
              <a:buFont typeface="Arial" panose="020B0604020202020204" pitchFamily="34" charset="0"/>
              <a:buChar char="•"/>
            </a:pPr>
            <a:r>
              <a:rPr lang="en-US" b="0" i="0" dirty="0">
                <a:solidFill>
                  <a:srgbClr val="3D4251"/>
                </a:solidFill>
                <a:effectLst/>
                <a:latin typeface="Lora" pitchFamily="2" charset="0"/>
              </a:rPr>
              <a:t>It can easily capture Non-linear patterns.</a:t>
            </a:r>
          </a:p>
          <a:p>
            <a:pPr algn="l">
              <a:buFont typeface="Arial" panose="020B0604020202020204" pitchFamily="34" charset="0"/>
              <a:buChar char="•"/>
            </a:pPr>
            <a:r>
              <a:rPr lang="en-US" b="0" i="0" dirty="0">
                <a:solidFill>
                  <a:srgbClr val="3D4251"/>
                </a:solidFill>
                <a:effectLst/>
                <a:latin typeface="Lora" pitchFamily="2" charset="0"/>
              </a:rPr>
              <a:t>It requires fewer data preprocessing from the user, for example, there is no need to normalize columns.</a:t>
            </a:r>
          </a:p>
          <a:p>
            <a:pPr algn="l">
              <a:buFont typeface="Arial" panose="020B0604020202020204" pitchFamily="34" charset="0"/>
              <a:buChar char="•"/>
            </a:pPr>
            <a:r>
              <a:rPr lang="en-US" b="0" i="0" dirty="0">
                <a:solidFill>
                  <a:srgbClr val="3D4251"/>
                </a:solidFill>
                <a:effectLst/>
                <a:latin typeface="Lora" pitchFamily="2" charset="0"/>
              </a:rPr>
              <a:t>It can be used for feature engineering such as predicting missing values, suitable for variable selection.</a:t>
            </a:r>
          </a:p>
          <a:p>
            <a:pPr algn="l">
              <a:buFont typeface="Arial" panose="020B0604020202020204" pitchFamily="34" charset="0"/>
              <a:buChar char="•"/>
            </a:pPr>
            <a:r>
              <a:rPr lang="en-US" b="0" i="0" dirty="0">
                <a:solidFill>
                  <a:srgbClr val="3D4251"/>
                </a:solidFill>
                <a:effectLst/>
                <a:latin typeface="Lora" pitchFamily="2" charset="0"/>
              </a:rPr>
              <a:t>The decision tree has no assumptions about distribution because of the non-parametric nature of the algorithm. </a:t>
            </a:r>
          </a:p>
          <a:p>
            <a:endParaRPr lang="en-CA" dirty="0"/>
          </a:p>
        </p:txBody>
      </p:sp>
    </p:spTree>
    <p:extLst>
      <p:ext uri="{BB962C8B-B14F-4D97-AF65-F5344CB8AC3E}">
        <p14:creationId xmlns:p14="http://schemas.microsoft.com/office/powerpoint/2010/main" val="1452170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AD29-FD9A-4BE2-BDF2-D8F910C27D33}"/>
              </a:ext>
            </a:extLst>
          </p:cNvPr>
          <p:cNvSpPr>
            <a:spLocks noGrp="1"/>
          </p:cNvSpPr>
          <p:nvPr>
            <p:ph type="title"/>
          </p:nvPr>
        </p:nvSpPr>
        <p:spPr/>
        <p:txBody>
          <a:bodyPr/>
          <a:lstStyle/>
          <a:p>
            <a:r>
              <a:rPr lang="en-CA" b="1" dirty="0"/>
              <a:t>Cons</a:t>
            </a:r>
          </a:p>
        </p:txBody>
      </p:sp>
      <p:sp>
        <p:nvSpPr>
          <p:cNvPr id="3" name="Content Placeholder 2">
            <a:extLst>
              <a:ext uri="{FF2B5EF4-FFF2-40B4-BE49-F238E27FC236}">
                <a16:creationId xmlns:a16="http://schemas.microsoft.com/office/drawing/2014/main" id="{58A0B17C-06E3-4081-81AF-7B77E3620E85}"/>
              </a:ext>
            </a:extLst>
          </p:cNvPr>
          <p:cNvSpPr>
            <a:spLocks noGrp="1"/>
          </p:cNvSpPr>
          <p:nvPr>
            <p:ph idx="1"/>
          </p:nvPr>
        </p:nvSpPr>
        <p:spPr/>
        <p:txBody>
          <a:bodyPr/>
          <a:lstStyle/>
          <a:p>
            <a:pPr algn="l">
              <a:buFont typeface="Arial" panose="020B0604020202020204" pitchFamily="34" charset="0"/>
              <a:buChar char="•"/>
            </a:pPr>
            <a:r>
              <a:rPr lang="en-US" b="0" i="0" dirty="0">
                <a:solidFill>
                  <a:srgbClr val="3D4251"/>
                </a:solidFill>
                <a:effectLst/>
                <a:latin typeface="Lora" pitchFamily="2" charset="0"/>
              </a:rPr>
              <a:t>Sensitive to noisy data. It can overfit noisy data.</a:t>
            </a:r>
          </a:p>
          <a:p>
            <a:pPr algn="l">
              <a:buFont typeface="Arial" panose="020B0604020202020204" pitchFamily="34" charset="0"/>
              <a:buChar char="•"/>
            </a:pPr>
            <a:r>
              <a:rPr lang="en-US" b="0" i="0" dirty="0">
                <a:solidFill>
                  <a:srgbClr val="3D4251"/>
                </a:solidFill>
                <a:effectLst/>
                <a:latin typeface="Lora" pitchFamily="2" charset="0"/>
              </a:rPr>
              <a:t>The small variation(or variance) in data can result in the different decision tree. This can be reduced by bagging and boosting algorithms.</a:t>
            </a:r>
          </a:p>
          <a:p>
            <a:pPr algn="l">
              <a:buFont typeface="Arial" panose="020B0604020202020204" pitchFamily="34" charset="0"/>
              <a:buChar char="•"/>
            </a:pPr>
            <a:r>
              <a:rPr lang="en-US" b="0" i="0" dirty="0">
                <a:solidFill>
                  <a:srgbClr val="3D4251"/>
                </a:solidFill>
                <a:effectLst/>
                <a:latin typeface="Lora" pitchFamily="2" charset="0"/>
              </a:rPr>
              <a:t>Decision trees are biased with imbalance dataset, so it is recommended that balance out the dataset before creating the decision tree.</a:t>
            </a:r>
          </a:p>
          <a:p>
            <a:endParaRPr lang="en-CA" dirty="0"/>
          </a:p>
        </p:txBody>
      </p:sp>
    </p:spTree>
    <p:extLst>
      <p:ext uri="{BB962C8B-B14F-4D97-AF65-F5344CB8AC3E}">
        <p14:creationId xmlns:p14="http://schemas.microsoft.com/office/powerpoint/2010/main" val="3412586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1873-C4E0-436D-8F5E-896264EF510D}"/>
              </a:ext>
            </a:extLst>
          </p:cNvPr>
          <p:cNvSpPr>
            <a:spLocks noGrp="1"/>
          </p:cNvSpPr>
          <p:nvPr>
            <p:ph type="title"/>
          </p:nvPr>
        </p:nvSpPr>
        <p:spPr/>
        <p:txBody>
          <a:bodyPr/>
          <a:lstStyle/>
          <a:p>
            <a:r>
              <a:rPr lang="en-US" b="1" i="0" dirty="0">
                <a:solidFill>
                  <a:srgbClr val="3D4251"/>
                </a:solidFill>
                <a:effectLst/>
                <a:latin typeface="Lato" panose="020F0502020204030203" pitchFamily="34" charset="0"/>
              </a:rPr>
              <a:t>How does the Decision Tree algorithm work?</a:t>
            </a:r>
            <a:br>
              <a:rPr lang="en-US" b="1" i="0" dirty="0">
                <a:solidFill>
                  <a:srgbClr val="3D4251"/>
                </a:solidFill>
                <a:effectLst/>
                <a:latin typeface="Lato" panose="020F0502020204030203" pitchFamily="34" charset="0"/>
              </a:rPr>
            </a:br>
            <a:endParaRPr lang="en-CA" dirty="0"/>
          </a:p>
        </p:txBody>
      </p:sp>
      <p:sp>
        <p:nvSpPr>
          <p:cNvPr id="3" name="Content Placeholder 2">
            <a:extLst>
              <a:ext uri="{FF2B5EF4-FFF2-40B4-BE49-F238E27FC236}">
                <a16:creationId xmlns:a16="http://schemas.microsoft.com/office/drawing/2014/main" id="{76982F65-A619-4611-96AE-471D9B556C33}"/>
              </a:ext>
            </a:extLst>
          </p:cNvPr>
          <p:cNvSpPr>
            <a:spLocks noGrp="1"/>
          </p:cNvSpPr>
          <p:nvPr>
            <p:ph idx="1"/>
          </p:nvPr>
        </p:nvSpPr>
        <p:spPr/>
        <p:txBody>
          <a:bodyPr>
            <a:normAutofit fontScale="85000" lnSpcReduction="10000"/>
          </a:bodyPr>
          <a:lstStyle/>
          <a:p>
            <a:pPr algn="l"/>
            <a:r>
              <a:rPr lang="en-US" b="0" i="0" dirty="0">
                <a:solidFill>
                  <a:srgbClr val="3D4251"/>
                </a:solidFill>
                <a:effectLst/>
                <a:latin typeface="Lora" pitchFamily="2" charset="0"/>
              </a:rPr>
              <a:t>The basic idea behind any decision tree algorithm is as follows:</a:t>
            </a:r>
          </a:p>
          <a:p>
            <a:pPr algn="l">
              <a:buFont typeface="+mj-lt"/>
              <a:buAutoNum type="arabicPeriod"/>
            </a:pPr>
            <a:r>
              <a:rPr lang="en-US" b="0" i="0" dirty="0">
                <a:solidFill>
                  <a:srgbClr val="3D4251"/>
                </a:solidFill>
                <a:effectLst/>
                <a:latin typeface="Lora" pitchFamily="2" charset="0"/>
              </a:rPr>
              <a:t>Select the best attribute using Attribute Selection Measures(ASM) to split the records.</a:t>
            </a:r>
          </a:p>
          <a:p>
            <a:pPr algn="l">
              <a:buFont typeface="+mj-lt"/>
              <a:buAutoNum type="arabicPeriod"/>
            </a:pPr>
            <a:r>
              <a:rPr lang="en-US" b="0" i="0" dirty="0">
                <a:solidFill>
                  <a:srgbClr val="3D4251"/>
                </a:solidFill>
                <a:effectLst/>
                <a:latin typeface="Lora" pitchFamily="2" charset="0"/>
              </a:rPr>
              <a:t>Make that attribute a decision node and breaks the dataset into smaller subsets.</a:t>
            </a:r>
          </a:p>
          <a:p>
            <a:pPr algn="l">
              <a:buFont typeface="+mj-lt"/>
              <a:buAutoNum type="arabicPeriod"/>
            </a:pPr>
            <a:r>
              <a:rPr lang="en-US" b="0" i="0" dirty="0">
                <a:solidFill>
                  <a:srgbClr val="3D4251"/>
                </a:solidFill>
                <a:effectLst/>
                <a:latin typeface="Lora" pitchFamily="2" charset="0"/>
              </a:rPr>
              <a:t>Starts tree building by repeating this process recursively for each child until one of the condition will match:</a:t>
            </a:r>
          </a:p>
          <a:p>
            <a:pPr marL="742950" lvl="1" indent="-285750" algn="l">
              <a:buFont typeface="+mj-lt"/>
              <a:buAutoNum type="arabicPeriod"/>
            </a:pPr>
            <a:r>
              <a:rPr lang="en-US" b="0" i="0" dirty="0">
                <a:solidFill>
                  <a:srgbClr val="3D4251"/>
                </a:solidFill>
                <a:effectLst/>
                <a:latin typeface="Lora" pitchFamily="2" charset="0"/>
              </a:rPr>
              <a:t>All the tuples belong to the same attribute value.</a:t>
            </a:r>
          </a:p>
          <a:p>
            <a:pPr marL="742950" lvl="1" indent="-285750" algn="l">
              <a:buFont typeface="+mj-lt"/>
              <a:buAutoNum type="arabicPeriod"/>
            </a:pPr>
            <a:r>
              <a:rPr lang="en-US" b="0" i="0" dirty="0">
                <a:solidFill>
                  <a:srgbClr val="3D4251"/>
                </a:solidFill>
                <a:effectLst/>
                <a:latin typeface="Lora" pitchFamily="2" charset="0"/>
              </a:rPr>
              <a:t>There are no more remaining attributes.</a:t>
            </a:r>
          </a:p>
          <a:p>
            <a:pPr marL="742950" lvl="1" indent="-285750" algn="l">
              <a:buFont typeface="+mj-lt"/>
              <a:buAutoNum type="arabicPeriod"/>
            </a:pPr>
            <a:r>
              <a:rPr lang="en-US" b="0" i="0" dirty="0">
                <a:solidFill>
                  <a:srgbClr val="3D4251"/>
                </a:solidFill>
                <a:effectLst/>
                <a:latin typeface="Lora" pitchFamily="2" charset="0"/>
              </a:rPr>
              <a:t>There are no more instances.</a:t>
            </a:r>
          </a:p>
          <a:p>
            <a:endParaRPr lang="en-CA" dirty="0"/>
          </a:p>
        </p:txBody>
      </p:sp>
    </p:spTree>
    <p:extLst>
      <p:ext uri="{BB962C8B-B14F-4D97-AF65-F5344CB8AC3E}">
        <p14:creationId xmlns:p14="http://schemas.microsoft.com/office/powerpoint/2010/main" val="50533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72FB-3B91-49D1-A2ED-0178DE8A27A4}"/>
              </a:ext>
            </a:extLst>
          </p:cNvPr>
          <p:cNvSpPr>
            <a:spLocks noGrp="1"/>
          </p:cNvSpPr>
          <p:nvPr>
            <p:ph type="title"/>
          </p:nvPr>
        </p:nvSpPr>
        <p:spPr/>
        <p:txBody>
          <a:bodyPr/>
          <a:lstStyle/>
          <a:p>
            <a:r>
              <a:rPr lang="en-CA" dirty="0"/>
              <a:t>Process</a:t>
            </a:r>
          </a:p>
        </p:txBody>
      </p:sp>
      <p:sp>
        <p:nvSpPr>
          <p:cNvPr id="3" name="Content Placeholder 2">
            <a:extLst>
              <a:ext uri="{FF2B5EF4-FFF2-40B4-BE49-F238E27FC236}">
                <a16:creationId xmlns:a16="http://schemas.microsoft.com/office/drawing/2014/main" id="{4A93A36A-F325-4E73-8C4E-3F4846A7E4EA}"/>
              </a:ext>
            </a:extLst>
          </p:cNvPr>
          <p:cNvSpPr>
            <a:spLocks noGrp="1"/>
          </p:cNvSpPr>
          <p:nvPr>
            <p:ph idx="1"/>
          </p:nvPr>
        </p:nvSpPr>
        <p:spPr/>
        <p:txBody>
          <a:bodyPr/>
          <a:lstStyle/>
          <a:p>
            <a:endParaRPr lang="en-CA"/>
          </a:p>
        </p:txBody>
      </p:sp>
      <p:pic>
        <p:nvPicPr>
          <p:cNvPr id="2050" name="Picture 2">
            <a:extLst>
              <a:ext uri="{FF2B5EF4-FFF2-40B4-BE49-F238E27FC236}">
                <a16:creationId xmlns:a16="http://schemas.microsoft.com/office/drawing/2014/main" id="{6DC64DF4-AFE2-4D89-AC1A-497AA1FC2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981" y="1787989"/>
            <a:ext cx="8378773" cy="3938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39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0320-0633-4C60-B5BC-6DE4AE4D9117}"/>
              </a:ext>
            </a:extLst>
          </p:cNvPr>
          <p:cNvSpPr>
            <a:spLocks noGrp="1"/>
          </p:cNvSpPr>
          <p:nvPr>
            <p:ph type="title"/>
          </p:nvPr>
        </p:nvSpPr>
        <p:spPr/>
        <p:txBody>
          <a:bodyPr/>
          <a:lstStyle/>
          <a:p>
            <a:r>
              <a:rPr lang="en-CA" b="1" i="0" dirty="0">
                <a:solidFill>
                  <a:srgbClr val="3D4251"/>
                </a:solidFill>
                <a:effectLst/>
                <a:latin typeface="Lato" panose="020F0502020204030203" pitchFamily="34" charset="0"/>
              </a:rPr>
              <a:t>Attribute Selection Measures</a:t>
            </a:r>
            <a:endParaRPr lang="en-CA" dirty="0"/>
          </a:p>
        </p:txBody>
      </p:sp>
      <p:sp>
        <p:nvSpPr>
          <p:cNvPr id="3" name="Content Placeholder 2">
            <a:extLst>
              <a:ext uri="{FF2B5EF4-FFF2-40B4-BE49-F238E27FC236}">
                <a16:creationId xmlns:a16="http://schemas.microsoft.com/office/drawing/2014/main" id="{73020290-5D09-4A28-82B0-6676F14290D6}"/>
              </a:ext>
            </a:extLst>
          </p:cNvPr>
          <p:cNvSpPr>
            <a:spLocks noGrp="1"/>
          </p:cNvSpPr>
          <p:nvPr>
            <p:ph idx="1"/>
          </p:nvPr>
        </p:nvSpPr>
        <p:spPr/>
        <p:txBody>
          <a:bodyPr>
            <a:normAutofit fontScale="85000" lnSpcReduction="10000"/>
          </a:bodyPr>
          <a:lstStyle/>
          <a:p>
            <a:pPr algn="just"/>
            <a:r>
              <a:rPr lang="en-US" b="0" i="0" dirty="0">
                <a:solidFill>
                  <a:srgbClr val="3D4251"/>
                </a:solidFill>
                <a:effectLst/>
                <a:latin typeface="Lora" pitchFamily="2" charset="0"/>
              </a:rPr>
              <a:t>Attribute selection measure is a heuristic for selecting the splitting criterion that partition data into the best possible manner. It is also known as </a:t>
            </a:r>
            <a:r>
              <a:rPr lang="en-US" b="1" i="0" dirty="0">
                <a:solidFill>
                  <a:srgbClr val="3D4251"/>
                </a:solidFill>
                <a:effectLst/>
                <a:latin typeface="Lora" pitchFamily="2" charset="0"/>
              </a:rPr>
              <a:t>splitting rules</a:t>
            </a:r>
            <a:r>
              <a:rPr lang="en-US" b="0" i="0" dirty="0">
                <a:solidFill>
                  <a:srgbClr val="3D4251"/>
                </a:solidFill>
                <a:effectLst/>
                <a:latin typeface="Lora" pitchFamily="2" charset="0"/>
              </a:rPr>
              <a:t> because it helps us to determine breakpoints for tuples on a given node.</a:t>
            </a:r>
          </a:p>
          <a:p>
            <a:pPr algn="just"/>
            <a:r>
              <a:rPr lang="en-US" b="0" i="0" dirty="0">
                <a:solidFill>
                  <a:srgbClr val="3D4251"/>
                </a:solidFill>
                <a:effectLst/>
                <a:latin typeface="Lora" pitchFamily="2" charset="0"/>
              </a:rPr>
              <a:t> ASM provides a </a:t>
            </a:r>
            <a:r>
              <a:rPr lang="en-US" b="1" i="0" dirty="0">
                <a:solidFill>
                  <a:srgbClr val="3D4251"/>
                </a:solidFill>
                <a:effectLst/>
                <a:latin typeface="Lora" pitchFamily="2" charset="0"/>
              </a:rPr>
              <a:t>rank to each feature(or attribute) </a:t>
            </a:r>
            <a:r>
              <a:rPr lang="en-US" b="0" i="0" dirty="0">
                <a:solidFill>
                  <a:srgbClr val="3D4251"/>
                </a:solidFill>
                <a:effectLst/>
                <a:latin typeface="Lora" pitchFamily="2" charset="0"/>
              </a:rPr>
              <a:t>by explaining the given dataset. </a:t>
            </a:r>
          </a:p>
          <a:p>
            <a:pPr algn="just"/>
            <a:r>
              <a:rPr lang="en-US" b="0" i="0" dirty="0">
                <a:solidFill>
                  <a:srgbClr val="3D4251"/>
                </a:solidFill>
                <a:effectLst/>
                <a:latin typeface="Lora" pitchFamily="2" charset="0"/>
              </a:rPr>
              <a:t>Best score attribute will be selected as a </a:t>
            </a:r>
            <a:r>
              <a:rPr lang="en-US" b="1" i="0" dirty="0">
                <a:solidFill>
                  <a:srgbClr val="3D4251"/>
                </a:solidFill>
                <a:effectLst/>
                <a:latin typeface="Lora" pitchFamily="2" charset="0"/>
              </a:rPr>
              <a:t>splitting attribute</a:t>
            </a:r>
            <a:r>
              <a:rPr lang="en-US" b="0" i="0" dirty="0">
                <a:solidFill>
                  <a:srgbClr val="3D4251"/>
                </a:solidFill>
                <a:effectLst/>
                <a:latin typeface="Lora" pitchFamily="2" charset="0"/>
              </a:rPr>
              <a:t>. </a:t>
            </a:r>
          </a:p>
          <a:p>
            <a:pPr algn="just"/>
            <a:r>
              <a:rPr lang="en-US" b="0" i="0" dirty="0">
                <a:solidFill>
                  <a:srgbClr val="3D4251"/>
                </a:solidFill>
                <a:effectLst/>
                <a:latin typeface="Lora" pitchFamily="2" charset="0"/>
              </a:rPr>
              <a:t>In the case of a continuous-valued attribute, split points for branches also need to define. </a:t>
            </a:r>
          </a:p>
          <a:p>
            <a:pPr algn="just"/>
            <a:r>
              <a:rPr lang="en-US" b="0" i="0" dirty="0">
                <a:solidFill>
                  <a:srgbClr val="3D4251"/>
                </a:solidFill>
                <a:effectLst/>
                <a:latin typeface="Lora" pitchFamily="2" charset="0"/>
              </a:rPr>
              <a:t>Most popular selection measures are </a:t>
            </a:r>
            <a:r>
              <a:rPr lang="en-US" b="1" i="0" dirty="0">
                <a:solidFill>
                  <a:srgbClr val="3D4251"/>
                </a:solidFill>
                <a:effectLst/>
                <a:latin typeface="Lora" pitchFamily="2" charset="0"/>
              </a:rPr>
              <a:t>Information Gain, Gain Ratio, and Gini Index</a:t>
            </a:r>
            <a:r>
              <a:rPr lang="en-US" b="0" i="0" dirty="0">
                <a:solidFill>
                  <a:srgbClr val="3D4251"/>
                </a:solidFill>
                <a:effectLst/>
                <a:latin typeface="Lora" pitchFamily="2" charset="0"/>
              </a:rPr>
              <a:t>.</a:t>
            </a:r>
            <a:endParaRPr lang="en-CA" dirty="0"/>
          </a:p>
        </p:txBody>
      </p:sp>
    </p:spTree>
    <p:extLst>
      <p:ext uri="{BB962C8B-B14F-4D97-AF65-F5344CB8AC3E}">
        <p14:creationId xmlns:p14="http://schemas.microsoft.com/office/powerpoint/2010/main" val="107978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34EE1989-657E-472B-B721-B99FC1801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8" y="0"/>
            <a:ext cx="119872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55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D771-E1D3-42F7-9518-706C03F90DCC}"/>
              </a:ext>
            </a:extLst>
          </p:cNvPr>
          <p:cNvSpPr>
            <a:spLocks noGrp="1"/>
          </p:cNvSpPr>
          <p:nvPr>
            <p:ph type="title"/>
          </p:nvPr>
        </p:nvSpPr>
        <p:spPr/>
        <p:txBody>
          <a:bodyPr/>
          <a:lstStyle/>
          <a:p>
            <a:r>
              <a:rPr lang="en-CA" b="1" i="0" dirty="0">
                <a:solidFill>
                  <a:srgbClr val="292929"/>
                </a:solidFill>
                <a:effectLst/>
                <a:latin typeface="sohne"/>
              </a:rPr>
              <a:t>Classification Trees</a:t>
            </a:r>
            <a:br>
              <a:rPr lang="en-CA" b="0" i="0" dirty="0">
                <a:solidFill>
                  <a:srgbClr val="292929"/>
                </a:solidFill>
                <a:effectLst/>
                <a:latin typeface="sohne"/>
              </a:rPr>
            </a:br>
            <a:endParaRPr lang="en-CA" dirty="0"/>
          </a:p>
        </p:txBody>
      </p:sp>
      <p:sp>
        <p:nvSpPr>
          <p:cNvPr id="3" name="Content Placeholder 2">
            <a:extLst>
              <a:ext uri="{FF2B5EF4-FFF2-40B4-BE49-F238E27FC236}">
                <a16:creationId xmlns:a16="http://schemas.microsoft.com/office/drawing/2014/main" id="{EFD8BA3C-C6A8-465F-B477-B7E43A0A9D3B}"/>
              </a:ext>
            </a:extLst>
          </p:cNvPr>
          <p:cNvSpPr>
            <a:spLocks noGrp="1"/>
          </p:cNvSpPr>
          <p:nvPr>
            <p:ph idx="1"/>
          </p:nvPr>
        </p:nvSpPr>
        <p:spPr/>
        <p:txBody>
          <a:bodyPr>
            <a:normAutofit lnSpcReduction="10000"/>
          </a:bodyPr>
          <a:lstStyle/>
          <a:p>
            <a:pPr algn="just"/>
            <a:r>
              <a:rPr lang="en-US" b="0" i="0" dirty="0">
                <a:solidFill>
                  <a:srgbClr val="292929"/>
                </a:solidFill>
                <a:effectLst/>
                <a:latin typeface="charter"/>
              </a:rPr>
              <a:t>Classification trees are essentially a series of questions designed to assign a classification. </a:t>
            </a:r>
          </a:p>
          <a:p>
            <a:pPr algn="just"/>
            <a:r>
              <a:rPr lang="en-US" b="0" i="0" dirty="0">
                <a:solidFill>
                  <a:srgbClr val="292929"/>
                </a:solidFill>
                <a:effectLst/>
                <a:latin typeface="charter"/>
              </a:rPr>
              <a:t>The image below is a classification tree trained on the IRIS dataset (flower species).</a:t>
            </a:r>
          </a:p>
          <a:p>
            <a:pPr algn="just"/>
            <a:r>
              <a:rPr lang="en-US" b="0" i="0" dirty="0">
                <a:solidFill>
                  <a:srgbClr val="292929"/>
                </a:solidFill>
                <a:effectLst/>
                <a:latin typeface="charter"/>
              </a:rPr>
              <a:t> Root (brown) and decision (blue) nodes contain questions which split into </a:t>
            </a:r>
            <a:r>
              <a:rPr lang="en-US" b="0" i="0" dirty="0" err="1">
                <a:solidFill>
                  <a:srgbClr val="292929"/>
                </a:solidFill>
                <a:effectLst/>
                <a:latin typeface="charter"/>
              </a:rPr>
              <a:t>subnodes</a:t>
            </a:r>
            <a:r>
              <a:rPr lang="en-US" b="0" i="0" dirty="0">
                <a:solidFill>
                  <a:srgbClr val="292929"/>
                </a:solidFill>
                <a:effectLst/>
                <a:latin typeface="charter"/>
              </a:rPr>
              <a:t>.</a:t>
            </a:r>
          </a:p>
          <a:p>
            <a:pPr algn="just"/>
            <a:r>
              <a:rPr lang="en-US" b="0" i="0" dirty="0">
                <a:solidFill>
                  <a:srgbClr val="292929"/>
                </a:solidFill>
                <a:effectLst/>
                <a:latin typeface="charter"/>
              </a:rPr>
              <a:t> The root node is just the topmost decision node.  In other words, it is where you start traversing the classification tree.</a:t>
            </a:r>
          </a:p>
          <a:p>
            <a:pPr algn="just"/>
            <a:r>
              <a:rPr lang="en-US" b="0" i="0" dirty="0">
                <a:solidFill>
                  <a:srgbClr val="292929"/>
                </a:solidFill>
                <a:effectLst/>
                <a:latin typeface="charter"/>
              </a:rPr>
              <a:t> The leaf nodes (green), also called terminal nodes, are nodes that don’t split into more nodes. Leaf nodes are where classes are assigned by majority vote.</a:t>
            </a:r>
            <a:endParaRPr lang="en-CA" dirty="0"/>
          </a:p>
        </p:txBody>
      </p:sp>
    </p:spTree>
    <p:extLst>
      <p:ext uri="{BB962C8B-B14F-4D97-AF65-F5344CB8AC3E}">
        <p14:creationId xmlns:p14="http://schemas.microsoft.com/office/powerpoint/2010/main" val="405224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D0731F67-E75A-4645-A904-2A683B223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042988"/>
            <a:ext cx="8334375"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08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01CB-886F-40E3-892D-2B1BDDAF63AC}"/>
              </a:ext>
            </a:extLst>
          </p:cNvPr>
          <p:cNvSpPr>
            <a:spLocks noGrp="1"/>
          </p:cNvSpPr>
          <p:nvPr>
            <p:ph type="title"/>
          </p:nvPr>
        </p:nvSpPr>
        <p:spPr>
          <a:xfrm>
            <a:off x="832084" y="619126"/>
            <a:ext cx="10213200" cy="1112836"/>
          </a:xfrm>
        </p:spPr>
        <p:txBody>
          <a:bodyPr/>
          <a:lstStyle/>
          <a:p>
            <a:r>
              <a:rPr lang="en-US" b="1" i="0" dirty="0">
                <a:solidFill>
                  <a:srgbClr val="292929"/>
                </a:solidFill>
                <a:effectLst/>
                <a:latin typeface="charter"/>
              </a:rPr>
              <a:t>How are Classification Trees Grown?</a:t>
            </a:r>
            <a:endParaRPr lang="en-CA" dirty="0"/>
          </a:p>
        </p:txBody>
      </p:sp>
      <p:sp>
        <p:nvSpPr>
          <p:cNvPr id="3" name="Content Placeholder 2">
            <a:extLst>
              <a:ext uri="{FF2B5EF4-FFF2-40B4-BE49-F238E27FC236}">
                <a16:creationId xmlns:a16="http://schemas.microsoft.com/office/drawing/2014/main" id="{5DCA082F-1B7C-4149-93F3-7B4CA38A5861}"/>
              </a:ext>
            </a:extLst>
          </p:cNvPr>
          <p:cNvSpPr>
            <a:spLocks noGrp="1"/>
          </p:cNvSpPr>
          <p:nvPr>
            <p:ph idx="1"/>
          </p:nvPr>
        </p:nvSpPr>
        <p:spPr/>
        <p:txBody>
          <a:bodyPr/>
          <a:lstStyle/>
          <a:p>
            <a:endParaRPr lang="en-CA"/>
          </a:p>
        </p:txBody>
      </p:sp>
      <p:pic>
        <p:nvPicPr>
          <p:cNvPr id="5122" name="Picture 2">
            <a:extLst>
              <a:ext uri="{FF2B5EF4-FFF2-40B4-BE49-F238E27FC236}">
                <a16:creationId xmlns:a16="http://schemas.microsoft.com/office/drawing/2014/main" id="{A202D808-4B97-461D-BFC0-69177668E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497" y="2133600"/>
            <a:ext cx="8334375"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863235"/>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242B41"/>
      </a:dk2>
      <a:lt2>
        <a:srgbClr val="E2E8E4"/>
      </a:lt2>
      <a:accent1>
        <a:srgbClr val="DE7EB9"/>
      </a:accent1>
      <a:accent2>
        <a:srgbClr val="D462D7"/>
      </a:accent2>
      <a:accent3>
        <a:srgbClr val="B47EDE"/>
      </a:accent3>
      <a:accent4>
        <a:srgbClr val="7262D7"/>
      </a:accent4>
      <a:accent5>
        <a:srgbClr val="7E99DE"/>
      </a:accent5>
      <a:accent6>
        <a:srgbClr val="56ADD4"/>
      </a:accent6>
      <a:hlink>
        <a:srgbClr val="558D6B"/>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718</TotalTime>
  <Words>1325</Words>
  <Application>Microsoft Office PowerPoint</Application>
  <PresentationFormat>Widescreen</PresentationFormat>
  <Paragraphs>75</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Avenir Next LT Pro</vt:lpstr>
      <vt:lpstr>charter</vt:lpstr>
      <vt:lpstr>Goudy Old Style</vt:lpstr>
      <vt:lpstr>Lato</vt:lpstr>
      <vt:lpstr>Lora</vt:lpstr>
      <vt:lpstr>sohne</vt:lpstr>
      <vt:lpstr>Wingdings</vt:lpstr>
      <vt:lpstr>FrostyVTI</vt:lpstr>
      <vt:lpstr>Decision Tree </vt:lpstr>
      <vt:lpstr>Decision Tree</vt:lpstr>
      <vt:lpstr>How does the Decision Tree algorithm work? </vt:lpstr>
      <vt:lpstr>Process</vt:lpstr>
      <vt:lpstr>Attribute Selection Measures</vt:lpstr>
      <vt:lpstr>PowerPoint Presentation</vt:lpstr>
      <vt:lpstr>Classification Trees </vt:lpstr>
      <vt:lpstr>PowerPoint Presentation</vt:lpstr>
      <vt:lpstr>How are Classification Trees Grown?</vt:lpstr>
      <vt:lpstr>Explanation of previous diagram</vt:lpstr>
      <vt:lpstr>Explanation of previous diagram</vt:lpstr>
      <vt:lpstr>Next Step</vt:lpstr>
      <vt:lpstr>Explanation</vt:lpstr>
      <vt:lpstr>PowerPoint Presentation</vt:lpstr>
      <vt:lpstr>The Selection Criterion</vt:lpstr>
      <vt:lpstr>Information Gain </vt:lpstr>
      <vt:lpstr>PowerPoint Presentation</vt:lpstr>
      <vt:lpstr>PowerPoint Presentation</vt:lpstr>
      <vt:lpstr>PowerPoint Presentation</vt:lpstr>
      <vt:lpstr>PowerPoint Presentation</vt:lpstr>
      <vt:lpstr>PowerPoint Presentation</vt:lpstr>
      <vt:lpstr>PowerPoint Presentation</vt:lpstr>
      <vt:lpstr>Gain Ratio</vt:lpstr>
      <vt:lpstr>PowerPoint Presentation</vt:lpstr>
      <vt:lpstr>Task </vt:lpstr>
      <vt:lpstr>Pros</vt:lpstr>
      <vt:lpstr>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dc:title>
  <dc:creator>. Sukhchandan</dc:creator>
  <cp:lastModifiedBy>. Sukhchandan</cp:lastModifiedBy>
  <cp:revision>37</cp:revision>
  <dcterms:created xsi:type="dcterms:W3CDTF">2021-10-01T22:35:07Z</dcterms:created>
  <dcterms:modified xsi:type="dcterms:W3CDTF">2021-10-07T11:19:32Z</dcterms:modified>
</cp:coreProperties>
</file>