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69" r:id="rId3"/>
    <p:sldId id="270" r:id="rId4"/>
    <p:sldId id="259" r:id="rId5"/>
    <p:sldId id="260" r:id="rId6"/>
    <p:sldId id="261" r:id="rId7"/>
    <p:sldId id="262" r:id="rId8"/>
    <p:sldId id="264"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10/1/2021</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5446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8227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26078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76234" y="414404"/>
            <a:ext cx="9039532"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31733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4044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1783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8126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485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6813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2135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9624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5243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4899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10/1/2021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6724957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1" r:id="rId6"/>
    <p:sldLayoutId id="2147483707" r:id="rId7"/>
    <p:sldLayoutId id="2147483708" r:id="rId8"/>
    <p:sldLayoutId id="2147483709" r:id="rId9"/>
    <p:sldLayoutId id="2147483710" r:id="rId10"/>
    <p:sldLayoutId id="2147483712" r:id="rId11"/>
    <p:sldLayoutId id="2147483719" r:id="rId12"/>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owardsdatascience.com/machine-learning-basics-with-the-k-nearest-neighbors-algorithm-6a6e71d01761"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DBC555-CE27-4753-B697-CF567AF1CEA9}"/>
              </a:ext>
            </a:extLst>
          </p:cNvPr>
          <p:cNvSpPr>
            <a:spLocks noGrp="1"/>
          </p:cNvSpPr>
          <p:nvPr>
            <p:ph type="ctrTitle"/>
          </p:nvPr>
        </p:nvSpPr>
        <p:spPr>
          <a:xfrm>
            <a:off x="5702406" y="557783"/>
            <a:ext cx="5852698" cy="3130807"/>
          </a:xfrm>
        </p:spPr>
        <p:txBody>
          <a:bodyPr>
            <a:normAutofit/>
          </a:bodyPr>
          <a:lstStyle/>
          <a:p>
            <a:r>
              <a:rPr lang="en-CA" dirty="0"/>
              <a:t>KNN Algorithm</a:t>
            </a:r>
          </a:p>
        </p:txBody>
      </p:sp>
      <p:sp>
        <p:nvSpPr>
          <p:cNvPr id="3" name="Subtitle 2">
            <a:extLst>
              <a:ext uri="{FF2B5EF4-FFF2-40B4-BE49-F238E27FC236}">
                <a16:creationId xmlns:a16="http://schemas.microsoft.com/office/drawing/2014/main" id="{AEA89326-F840-47B9-AFED-F5FFA49620F8}"/>
              </a:ext>
            </a:extLst>
          </p:cNvPr>
          <p:cNvSpPr>
            <a:spLocks noGrp="1"/>
          </p:cNvSpPr>
          <p:nvPr>
            <p:ph type="subTitle" idx="1"/>
          </p:nvPr>
        </p:nvSpPr>
        <p:spPr>
          <a:xfrm>
            <a:off x="5702406" y="3902206"/>
            <a:ext cx="5852698" cy="2240529"/>
          </a:xfrm>
        </p:spPr>
        <p:txBody>
          <a:bodyPr>
            <a:normAutofit/>
          </a:bodyPr>
          <a:lstStyle/>
          <a:p>
            <a:endParaRPr lang="en-CA"/>
          </a:p>
        </p:txBody>
      </p:sp>
      <p:pic>
        <p:nvPicPr>
          <p:cNvPr id="4" name="Picture 3" descr="Focused view of the table with blurred lights in the background">
            <a:extLst>
              <a:ext uri="{FF2B5EF4-FFF2-40B4-BE49-F238E27FC236}">
                <a16:creationId xmlns:a16="http://schemas.microsoft.com/office/drawing/2014/main" id="{492002E3-7BA5-4FAB-ADC5-A6417A096014}"/>
              </a:ext>
            </a:extLst>
          </p:cNvPr>
          <p:cNvPicPr>
            <a:picLocks noChangeAspect="1"/>
          </p:cNvPicPr>
          <p:nvPr/>
        </p:nvPicPr>
        <p:blipFill rotWithShape="1">
          <a:blip r:embed="rId2"/>
          <a:srcRect l="16283" r="28133"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156702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1DEB-5863-44AE-A648-B385CEAB943B}"/>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1B03BA15-EAB5-44E7-A021-C1709172D9E4}"/>
              </a:ext>
            </a:extLst>
          </p:cNvPr>
          <p:cNvSpPr>
            <a:spLocks noGrp="1"/>
          </p:cNvSpPr>
          <p:nvPr>
            <p:ph type="subTitle" idx="4"/>
          </p:nvPr>
        </p:nvSpPr>
        <p:spPr>
          <a:xfrm>
            <a:off x="1576234" y="1890383"/>
            <a:ext cx="8534400" cy="4682629"/>
          </a:xfrm>
        </p:spPr>
        <p:txBody>
          <a:bodyPr/>
          <a:lstStyle/>
          <a:p>
            <a:r>
              <a:rPr lang="en-CA" b="1" dirty="0">
                <a:solidFill>
                  <a:srgbClr val="FF0000"/>
                </a:solidFill>
              </a:rPr>
              <a:t>Choosing the right value of k </a:t>
            </a:r>
            <a:r>
              <a:rPr lang="en-CA" b="1" dirty="0">
                <a:solidFill>
                  <a:srgbClr val="FF0000"/>
                </a:solidFill>
                <a:sym typeface="Wingdings" panose="05000000000000000000" pitchFamily="2" charset="2"/>
              </a:rPr>
              <a:t> </a:t>
            </a:r>
            <a:r>
              <a:rPr lang="en-CA" dirty="0">
                <a:sym typeface="Wingdings" panose="05000000000000000000" pitchFamily="2" charset="2"/>
                <a:hlinkClick r:id="rId2"/>
              </a:rPr>
              <a:t>https://towardsdatascience.com/machine-learning-basics-with-the-k-nearest-neighbors-algorithm-6a6e71d01761</a:t>
            </a:r>
            <a:endParaRPr lang="en-CA" dirty="0">
              <a:sym typeface="Wingdings" panose="05000000000000000000" pitchFamily="2" charset="2"/>
            </a:endParaRPr>
          </a:p>
          <a:p>
            <a:r>
              <a:rPr lang="en-CA" dirty="0">
                <a:sym typeface="Wingdings" panose="05000000000000000000" pitchFamily="2" charset="2"/>
              </a:rPr>
              <a:t>https://towardsdatascience.com/how-to-find-the-optimal-value-of-k-in-knn-35d936e554eb</a:t>
            </a:r>
          </a:p>
          <a:p>
            <a:endParaRPr lang="en-CA" dirty="0">
              <a:sym typeface="Wingdings" panose="05000000000000000000" pitchFamily="2" charset="2"/>
            </a:endParaRPr>
          </a:p>
          <a:p>
            <a:r>
              <a:rPr lang="en-CA" b="1" dirty="0">
                <a:solidFill>
                  <a:srgbClr val="FF0000"/>
                </a:solidFill>
                <a:sym typeface="Wingdings" panose="05000000000000000000" pitchFamily="2" charset="2"/>
              </a:rPr>
              <a:t>Reading Task</a:t>
            </a:r>
            <a:r>
              <a:rPr lang="en-CA" dirty="0">
                <a:sym typeface="Wingdings" panose="05000000000000000000" pitchFamily="2" charset="2"/>
              </a:rPr>
              <a:t> https://www.datacamp.com/community/tutorials/k-nearest-neighbor-classification-scikit-learn</a:t>
            </a:r>
          </a:p>
          <a:p>
            <a:endParaRPr lang="en-CA" dirty="0">
              <a:sym typeface="Wingdings" panose="05000000000000000000" pitchFamily="2" charset="2"/>
            </a:endParaRPr>
          </a:p>
          <a:p>
            <a:r>
              <a:rPr lang="en-CA" dirty="0">
                <a:sym typeface="Wingdings" panose="05000000000000000000" pitchFamily="2" charset="2"/>
              </a:rPr>
              <a:t>Official documentation </a:t>
            </a:r>
            <a:r>
              <a:rPr lang="en-CA" b="1" dirty="0">
                <a:sym typeface="Wingdings" panose="05000000000000000000" pitchFamily="2" charset="2"/>
              </a:rPr>
              <a:t>(optional)</a:t>
            </a:r>
            <a:r>
              <a:rPr lang="en-CA" dirty="0">
                <a:sym typeface="Wingdings" panose="05000000000000000000" pitchFamily="2" charset="2"/>
              </a:rPr>
              <a:t> https://scikit-learn.org/stable/modules/generated/sklearn.neighbors.KNeighborsClassifier.html</a:t>
            </a:r>
            <a:endParaRPr lang="en-CA" dirty="0"/>
          </a:p>
        </p:txBody>
      </p:sp>
    </p:spTree>
    <p:extLst>
      <p:ext uri="{BB962C8B-B14F-4D97-AF65-F5344CB8AC3E}">
        <p14:creationId xmlns:p14="http://schemas.microsoft.com/office/powerpoint/2010/main" val="369467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233" y="458861"/>
            <a:ext cx="1075267" cy="632651"/>
          </a:xfrm>
          <a:prstGeom prst="rect">
            <a:avLst/>
          </a:prstGeom>
        </p:spPr>
        <p:txBody>
          <a:bodyPr vert="horz" wrap="square" lIns="0" tIns="16933" rIns="0" bIns="0" rtlCol="0" anchor="b">
            <a:spAutoFit/>
          </a:bodyPr>
          <a:lstStyle/>
          <a:p>
            <a:pPr marL="16933">
              <a:spcBef>
                <a:spcPts val="133"/>
              </a:spcBef>
            </a:pPr>
            <a:r>
              <a:rPr sz="4000" dirty="0">
                <a:solidFill>
                  <a:srgbClr val="2A3890"/>
                </a:solidFill>
                <a:latin typeface="Roboto"/>
                <a:cs typeface="Roboto"/>
              </a:rPr>
              <a:t>KNN</a:t>
            </a:r>
            <a:endParaRPr sz="4000">
              <a:latin typeface="Roboto"/>
              <a:cs typeface="Roboto"/>
            </a:endParaRPr>
          </a:p>
        </p:txBody>
      </p:sp>
      <p:sp>
        <p:nvSpPr>
          <p:cNvPr id="3" name="object 3"/>
          <p:cNvSpPr txBox="1"/>
          <p:nvPr/>
        </p:nvSpPr>
        <p:spPr>
          <a:xfrm>
            <a:off x="512967" y="1484489"/>
            <a:ext cx="10842388" cy="5073184"/>
          </a:xfrm>
          <a:prstGeom prst="rect">
            <a:avLst/>
          </a:prstGeom>
        </p:spPr>
        <p:txBody>
          <a:bodyPr vert="horz" wrap="square" lIns="0" tIns="248920" rIns="0" bIns="0" rtlCol="0">
            <a:spAutoFit/>
          </a:bodyPr>
          <a:lstStyle/>
          <a:p>
            <a:pPr marL="16933">
              <a:spcBef>
                <a:spcPts val="1960"/>
              </a:spcBef>
            </a:pPr>
            <a:r>
              <a:rPr sz="4000" spc="-33" dirty="0">
                <a:solidFill>
                  <a:srgbClr val="313131"/>
                </a:solidFill>
                <a:latin typeface="Roboto"/>
                <a:cs typeface="Roboto"/>
              </a:rPr>
              <a:t>Pros</a:t>
            </a:r>
            <a:endParaRPr sz="4000" dirty="0">
              <a:latin typeface="Roboto"/>
              <a:cs typeface="Roboto"/>
            </a:endParaRPr>
          </a:p>
          <a:p>
            <a:pPr marL="626518" indent="-530000">
              <a:lnSpc>
                <a:spcPts val="3507"/>
              </a:lnSpc>
              <a:spcBef>
                <a:spcPts val="1347"/>
              </a:spcBef>
              <a:buFont typeface="Tahoma"/>
              <a:buChar char="●"/>
              <a:tabLst>
                <a:tab pos="625671" algn="l"/>
                <a:tab pos="626518" algn="l"/>
              </a:tabLst>
            </a:pPr>
            <a:r>
              <a:rPr sz="2933" spc="-33" dirty="0">
                <a:solidFill>
                  <a:srgbClr val="313131"/>
                </a:solidFill>
                <a:latin typeface="Roboto"/>
                <a:cs typeface="Roboto"/>
              </a:rPr>
              <a:t>Very</a:t>
            </a:r>
            <a:r>
              <a:rPr sz="2933" spc="-53" dirty="0">
                <a:solidFill>
                  <a:srgbClr val="313131"/>
                </a:solidFill>
                <a:latin typeface="Roboto"/>
                <a:cs typeface="Roboto"/>
              </a:rPr>
              <a:t> </a:t>
            </a:r>
            <a:r>
              <a:rPr sz="2933" spc="-20" dirty="0">
                <a:solidFill>
                  <a:srgbClr val="313131"/>
                </a:solidFill>
                <a:latin typeface="Roboto"/>
                <a:cs typeface="Roboto"/>
              </a:rPr>
              <a:t>simple</a:t>
            </a:r>
            <a:endParaRPr sz="2933" dirty="0">
              <a:latin typeface="Roboto"/>
              <a:cs typeface="Roboto"/>
            </a:endParaRPr>
          </a:p>
          <a:p>
            <a:pPr marL="626518" indent="-530000">
              <a:lnSpc>
                <a:spcPts val="3500"/>
              </a:lnSpc>
              <a:buFont typeface="Tahoma"/>
              <a:buChar char="●"/>
              <a:tabLst>
                <a:tab pos="625671" algn="l"/>
                <a:tab pos="626518" algn="l"/>
              </a:tabLst>
            </a:pPr>
            <a:r>
              <a:rPr sz="2933" spc="-40" dirty="0">
                <a:solidFill>
                  <a:srgbClr val="313131"/>
                </a:solidFill>
                <a:latin typeface="Roboto"/>
                <a:cs typeface="Roboto"/>
              </a:rPr>
              <a:t>Training</a:t>
            </a:r>
            <a:r>
              <a:rPr sz="2933" spc="-33" dirty="0">
                <a:solidFill>
                  <a:srgbClr val="313131"/>
                </a:solidFill>
                <a:latin typeface="Roboto"/>
                <a:cs typeface="Roboto"/>
              </a:rPr>
              <a:t> is </a:t>
            </a:r>
            <a:r>
              <a:rPr sz="2933" spc="-40" dirty="0">
                <a:solidFill>
                  <a:srgbClr val="313131"/>
                </a:solidFill>
                <a:latin typeface="Roboto"/>
                <a:cs typeface="Roboto"/>
              </a:rPr>
              <a:t>trivial</a:t>
            </a:r>
            <a:endParaRPr sz="2933" dirty="0">
              <a:latin typeface="Roboto"/>
              <a:cs typeface="Roboto"/>
            </a:endParaRPr>
          </a:p>
          <a:p>
            <a:pPr marL="626518" indent="-530000">
              <a:lnSpc>
                <a:spcPts val="3500"/>
              </a:lnSpc>
              <a:buFont typeface="Tahoma"/>
              <a:buChar char="●"/>
              <a:tabLst>
                <a:tab pos="625671" algn="l"/>
                <a:tab pos="626518" algn="l"/>
              </a:tabLst>
            </a:pPr>
            <a:r>
              <a:rPr sz="2933" spc="-7" dirty="0">
                <a:solidFill>
                  <a:srgbClr val="313131"/>
                </a:solidFill>
                <a:latin typeface="Roboto"/>
                <a:cs typeface="Roboto"/>
              </a:rPr>
              <a:t>Works</a:t>
            </a:r>
            <a:r>
              <a:rPr sz="2933" spc="-13" dirty="0">
                <a:solidFill>
                  <a:srgbClr val="313131"/>
                </a:solidFill>
                <a:latin typeface="Roboto"/>
                <a:cs typeface="Roboto"/>
              </a:rPr>
              <a:t> </a:t>
            </a:r>
            <a:r>
              <a:rPr sz="2933" spc="-40" dirty="0">
                <a:solidFill>
                  <a:srgbClr val="313131"/>
                </a:solidFill>
                <a:latin typeface="Roboto"/>
                <a:cs typeface="Roboto"/>
              </a:rPr>
              <a:t>with</a:t>
            </a:r>
            <a:r>
              <a:rPr sz="2933" spc="-20" dirty="0">
                <a:solidFill>
                  <a:srgbClr val="313131"/>
                </a:solidFill>
                <a:latin typeface="Roboto"/>
                <a:cs typeface="Roboto"/>
              </a:rPr>
              <a:t> </a:t>
            </a:r>
            <a:r>
              <a:rPr sz="2933" spc="-60" dirty="0">
                <a:solidFill>
                  <a:srgbClr val="313131"/>
                </a:solidFill>
                <a:latin typeface="Roboto"/>
                <a:cs typeface="Roboto"/>
              </a:rPr>
              <a:t>any</a:t>
            </a:r>
            <a:r>
              <a:rPr sz="2933" spc="-20" dirty="0">
                <a:solidFill>
                  <a:srgbClr val="313131"/>
                </a:solidFill>
                <a:latin typeface="Roboto"/>
                <a:cs typeface="Roboto"/>
              </a:rPr>
              <a:t> </a:t>
            </a:r>
            <a:r>
              <a:rPr sz="2933" spc="-33" dirty="0">
                <a:solidFill>
                  <a:srgbClr val="313131"/>
                </a:solidFill>
                <a:latin typeface="Roboto"/>
                <a:cs typeface="Roboto"/>
              </a:rPr>
              <a:t>number</a:t>
            </a:r>
            <a:r>
              <a:rPr sz="2933" spc="-20" dirty="0">
                <a:solidFill>
                  <a:srgbClr val="313131"/>
                </a:solidFill>
                <a:latin typeface="Roboto"/>
                <a:cs typeface="Roboto"/>
              </a:rPr>
              <a:t> </a:t>
            </a:r>
            <a:r>
              <a:rPr sz="2933" spc="20" dirty="0">
                <a:solidFill>
                  <a:srgbClr val="313131"/>
                </a:solidFill>
                <a:latin typeface="Roboto"/>
                <a:cs typeface="Roboto"/>
              </a:rPr>
              <a:t>of</a:t>
            </a:r>
            <a:r>
              <a:rPr sz="2933" spc="-13" dirty="0">
                <a:solidFill>
                  <a:srgbClr val="313131"/>
                </a:solidFill>
                <a:latin typeface="Roboto"/>
                <a:cs typeface="Roboto"/>
              </a:rPr>
              <a:t> </a:t>
            </a:r>
            <a:r>
              <a:rPr sz="2933" spc="-20" dirty="0">
                <a:solidFill>
                  <a:srgbClr val="313131"/>
                </a:solidFill>
                <a:latin typeface="Roboto"/>
                <a:cs typeface="Roboto"/>
              </a:rPr>
              <a:t>classes</a:t>
            </a:r>
            <a:endParaRPr sz="2933" dirty="0">
              <a:latin typeface="Roboto"/>
              <a:cs typeface="Roboto"/>
            </a:endParaRPr>
          </a:p>
          <a:p>
            <a:pPr marL="626518" indent="-530000">
              <a:lnSpc>
                <a:spcPts val="3500"/>
              </a:lnSpc>
              <a:buFont typeface="Tahoma"/>
              <a:buChar char="●"/>
              <a:tabLst>
                <a:tab pos="625671" algn="l"/>
                <a:tab pos="626518" algn="l"/>
              </a:tabLst>
            </a:pPr>
            <a:r>
              <a:rPr sz="2933" spc="-27" dirty="0">
                <a:solidFill>
                  <a:srgbClr val="313131"/>
                </a:solidFill>
                <a:latin typeface="Roboto"/>
                <a:cs typeface="Roboto"/>
              </a:rPr>
              <a:t>Easy </a:t>
            </a:r>
            <a:r>
              <a:rPr sz="2933" spc="-20" dirty="0">
                <a:solidFill>
                  <a:srgbClr val="313131"/>
                </a:solidFill>
                <a:latin typeface="Roboto"/>
                <a:cs typeface="Roboto"/>
              </a:rPr>
              <a:t>to</a:t>
            </a:r>
            <a:r>
              <a:rPr sz="2933" spc="-33" dirty="0">
                <a:solidFill>
                  <a:srgbClr val="313131"/>
                </a:solidFill>
                <a:latin typeface="Roboto"/>
                <a:cs typeface="Roboto"/>
              </a:rPr>
              <a:t> </a:t>
            </a:r>
            <a:r>
              <a:rPr sz="2933" spc="-20" dirty="0">
                <a:solidFill>
                  <a:srgbClr val="313131"/>
                </a:solidFill>
                <a:latin typeface="Roboto"/>
                <a:cs typeface="Roboto"/>
              </a:rPr>
              <a:t>add</a:t>
            </a:r>
            <a:r>
              <a:rPr sz="2933" spc="-33" dirty="0">
                <a:solidFill>
                  <a:srgbClr val="313131"/>
                </a:solidFill>
                <a:latin typeface="Roboto"/>
                <a:cs typeface="Roboto"/>
              </a:rPr>
              <a:t> </a:t>
            </a:r>
            <a:r>
              <a:rPr sz="2933" spc="-7" dirty="0">
                <a:solidFill>
                  <a:srgbClr val="313131"/>
                </a:solidFill>
                <a:latin typeface="Roboto"/>
                <a:cs typeface="Roboto"/>
              </a:rPr>
              <a:t>more</a:t>
            </a:r>
            <a:r>
              <a:rPr sz="2933" spc="-33" dirty="0">
                <a:solidFill>
                  <a:srgbClr val="313131"/>
                </a:solidFill>
                <a:latin typeface="Roboto"/>
                <a:cs typeface="Roboto"/>
              </a:rPr>
              <a:t> </a:t>
            </a:r>
            <a:r>
              <a:rPr sz="2933" spc="-27" dirty="0">
                <a:solidFill>
                  <a:srgbClr val="313131"/>
                </a:solidFill>
                <a:latin typeface="Roboto"/>
                <a:cs typeface="Roboto"/>
              </a:rPr>
              <a:t>data</a:t>
            </a:r>
            <a:endParaRPr lang="en-CA" sz="2933" spc="-27" dirty="0">
              <a:solidFill>
                <a:srgbClr val="313131"/>
              </a:solidFill>
              <a:latin typeface="Roboto"/>
              <a:cs typeface="Roboto"/>
            </a:endParaRPr>
          </a:p>
          <a:p>
            <a:pPr marL="626518" indent="-530000">
              <a:lnSpc>
                <a:spcPts val="3500"/>
              </a:lnSpc>
              <a:buFont typeface="Tahoma"/>
              <a:buChar char="●"/>
              <a:tabLst>
                <a:tab pos="625671" algn="l"/>
                <a:tab pos="626518" algn="l"/>
              </a:tabLst>
            </a:pPr>
            <a:r>
              <a:rPr lang="en-US" sz="3200" b="0" i="0" dirty="0">
                <a:solidFill>
                  <a:srgbClr val="292929"/>
                </a:solidFill>
                <a:effectLst/>
                <a:latin typeface="charter"/>
              </a:rPr>
              <a:t>The algorithm is versatile. It can be used for classification, regression, and search</a:t>
            </a:r>
            <a:endParaRPr sz="2933" dirty="0">
              <a:latin typeface="Roboto"/>
              <a:cs typeface="Roboto"/>
            </a:endParaRPr>
          </a:p>
          <a:p>
            <a:pPr marL="626518" indent="-530000">
              <a:lnSpc>
                <a:spcPts val="3500"/>
              </a:lnSpc>
              <a:buFont typeface="Tahoma"/>
              <a:buChar char="●"/>
              <a:tabLst>
                <a:tab pos="625671" algn="l"/>
                <a:tab pos="626518" algn="l"/>
              </a:tabLst>
            </a:pPr>
            <a:r>
              <a:rPr sz="2933" spc="-7" dirty="0">
                <a:solidFill>
                  <a:srgbClr val="313131"/>
                </a:solidFill>
                <a:latin typeface="Roboto"/>
                <a:cs typeface="Roboto"/>
              </a:rPr>
              <a:t>Few</a:t>
            </a:r>
            <a:r>
              <a:rPr sz="2933" spc="-67" dirty="0">
                <a:solidFill>
                  <a:srgbClr val="313131"/>
                </a:solidFill>
                <a:latin typeface="Roboto"/>
                <a:cs typeface="Roboto"/>
              </a:rPr>
              <a:t> </a:t>
            </a:r>
            <a:r>
              <a:rPr sz="2933" spc="-20" dirty="0">
                <a:solidFill>
                  <a:srgbClr val="313131"/>
                </a:solidFill>
                <a:latin typeface="Roboto"/>
                <a:cs typeface="Roboto"/>
              </a:rPr>
              <a:t>parameters</a:t>
            </a:r>
            <a:endParaRPr sz="2933" dirty="0">
              <a:latin typeface="Roboto"/>
              <a:cs typeface="Roboto"/>
            </a:endParaRPr>
          </a:p>
          <a:p>
            <a:pPr marL="1236102" lvl="1" indent="-530000">
              <a:lnSpc>
                <a:spcPts val="3500"/>
              </a:lnSpc>
              <a:buFont typeface="Tahoma"/>
              <a:buChar char="○"/>
              <a:tabLst>
                <a:tab pos="1235256" algn="l"/>
                <a:tab pos="1236102" algn="l"/>
              </a:tabLst>
            </a:pPr>
            <a:r>
              <a:rPr sz="2933" spc="-27" dirty="0">
                <a:solidFill>
                  <a:srgbClr val="313131"/>
                </a:solidFill>
                <a:latin typeface="Roboto"/>
                <a:cs typeface="Roboto"/>
              </a:rPr>
              <a:t>K</a:t>
            </a:r>
            <a:endParaRPr sz="2933" dirty="0">
              <a:latin typeface="Roboto"/>
              <a:cs typeface="Roboto"/>
            </a:endParaRPr>
          </a:p>
          <a:p>
            <a:pPr marL="1236102" lvl="1" indent="-530000">
              <a:lnSpc>
                <a:spcPts val="3513"/>
              </a:lnSpc>
              <a:buFont typeface="Tahoma"/>
              <a:buChar char="○"/>
              <a:tabLst>
                <a:tab pos="1235256" algn="l"/>
                <a:tab pos="1236102" algn="l"/>
              </a:tabLst>
            </a:pPr>
            <a:r>
              <a:rPr sz="2933" spc="-33" dirty="0">
                <a:solidFill>
                  <a:srgbClr val="313131"/>
                </a:solidFill>
                <a:latin typeface="Roboto"/>
                <a:cs typeface="Roboto"/>
              </a:rPr>
              <a:t>Distance</a:t>
            </a:r>
            <a:r>
              <a:rPr sz="2933" spc="-53" dirty="0">
                <a:solidFill>
                  <a:srgbClr val="313131"/>
                </a:solidFill>
                <a:latin typeface="Roboto"/>
                <a:cs typeface="Roboto"/>
              </a:rPr>
              <a:t> </a:t>
            </a:r>
            <a:r>
              <a:rPr sz="2933" spc="-20" dirty="0">
                <a:solidFill>
                  <a:srgbClr val="313131"/>
                </a:solidFill>
                <a:latin typeface="Roboto"/>
                <a:cs typeface="Roboto"/>
              </a:rPr>
              <a:t>Metric</a:t>
            </a:r>
            <a:endParaRPr sz="2933" dirty="0">
              <a:latin typeface="Roboto"/>
              <a:cs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233" y="458861"/>
            <a:ext cx="1075267" cy="632651"/>
          </a:xfrm>
          <a:prstGeom prst="rect">
            <a:avLst/>
          </a:prstGeom>
        </p:spPr>
        <p:txBody>
          <a:bodyPr vert="horz" wrap="square" lIns="0" tIns="16933" rIns="0" bIns="0" rtlCol="0" anchor="b">
            <a:spAutoFit/>
          </a:bodyPr>
          <a:lstStyle/>
          <a:p>
            <a:pPr marL="16933">
              <a:spcBef>
                <a:spcPts val="133"/>
              </a:spcBef>
            </a:pPr>
            <a:r>
              <a:rPr sz="4000" dirty="0">
                <a:solidFill>
                  <a:srgbClr val="2A3890"/>
                </a:solidFill>
                <a:latin typeface="Roboto"/>
                <a:cs typeface="Roboto"/>
              </a:rPr>
              <a:t>KNN</a:t>
            </a:r>
            <a:endParaRPr sz="4000">
              <a:latin typeface="Roboto"/>
              <a:cs typeface="Roboto"/>
            </a:endParaRPr>
          </a:p>
        </p:txBody>
      </p:sp>
      <p:sp>
        <p:nvSpPr>
          <p:cNvPr id="3" name="object 3"/>
          <p:cNvSpPr txBox="1"/>
          <p:nvPr/>
        </p:nvSpPr>
        <p:spPr>
          <a:xfrm>
            <a:off x="512967" y="1484489"/>
            <a:ext cx="8486987" cy="2380139"/>
          </a:xfrm>
          <a:prstGeom prst="rect">
            <a:avLst/>
          </a:prstGeom>
        </p:spPr>
        <p:txBody>
          <a:bodyPr vert="horz" wrap="square" lIns="0" tIns="248920" rIns="0" bIns="0" rtlCol="0">
            <a:spAutoFit/>
          </a:bodyPr>
          <a:lstStyle/>
          <a:p>
            <a:pPr marL="16933">
              <a:spcBef>
                <a:spcPts val="1960"/>
              </a:spcBef>
            </a:pPr>
            <a:r>
              <a:rPr sz="4000" spc="-13" dirty="0">
                <a:solidFill>
                  <a:srgbClr val="313131"/>
                </a:solidFill>
                <a:latin typeface="Roboto"/>
                <a:cs typeface="Roboto"/>
              </a:rPr>
              <a:t>Cons</a:t>
            </a:r>
            <a:endParaRPr sz="4000" dirty="0">
              <a:latin typeface="Roboto"/>
              <a:cs typeface="Roboto"/>
            </a:endParaRPr>
          </a:p>
          <a:p>
            <a:pPr marL="626518" indent="-530000">
              <a:lnSpc>
                <a:spcPts val="3507"/>
              </a:lnSpc>
              <a:spcBef>
                <a:spcPts val="1347"/>
              </a:spcBef>
              <a:buFont typeface="Tahoma"/>
              <a:buChar char="●"/>
              <a:tabLst>
                <a:tab pos="625671" algn="l"/>
                <a:tab pos="626518" algn="l"/>
              </a:tabLst>
            </a:pPr>
            <a:r>
              <a:rPr sz="2933" spc="-27" dirty="0">
                <a:solidFill>
                  <a:srgbClr val="313131"/>
                </a:solidFill>
                <a:latin typeface="Roboto"/>
                <a:cs typeface="Roboto"/>
              </a:rPr>
              <a:t>High</a:t>
            </a:r>
            <a:r>
              <a:rPr sz="2933" spc="-13" dirty="0">
                <a:solidFill>
                  <a:srgbClr val="313131"/>
                </a:solidFill>
                <a:latin typeface="Roboto"/>
                <a:cs typeface="Roboto"/>
              </a:rPr>
              <a:t> </a:t>
            </a:r>
            <a:r>
              <a:rPr sz="2933" spc="-27" dirty="0">
                <a:solidFill>
                  <a:srgbClr val="313131"/>
                </a:solidFill>
                <a:latin typeface="Roboto"/>
                <a:cs typeface="Roboto"/>
              </a:rPr>
              <a:t>Prediction</a:t>
            </a:r>
            <a:r>
              <a:rPr sz="2933" spc="-13" dirty="0">
                <a:solidFill>
                  <a:srgbClr val="313131"/>
                </a:solidFill>
                <a:latin typeface="Roboto"/>
                <a:cs typeface="Roboto"/>
              </a:rPr>
              <a:t> </a:t>
            </a:r>
            <a:r>
              <a:rPr sz="2933" spc="-7" dirty="0">
                <a:solidFill>
                  <a:srgbClr val="313131"/>
                </a:solidFill>
                <a:latin typeface="Roboto"/>
                <a:cs typeface="Roboto"/>
              </a:rPr>
              <a:t>Cost </a:t>
            </a:r>
            <a:r>
              <a:rPr sz="2933" spc="-13" dirty="0">
                <a:solidFill>
                  <a:srgbClr val="313131"/>
                </a:solidFill>
                <a:latin typeface="Roboto"/>
                <a:cs typeface="Roboto"/>
              </a:rPr>
              <a:t>(worse </a:t>
            </a:r>
            <a:r>
              <a:rPr sz="2933" dirty="0">
                <a:solidFill>
                  <a:srgbClr val="313131"/>
                </a:solidFill>
                <a:latin typeface="Roboto"/>
                <a:cs typeface="Roboto"/>
              </a:rPr>
              <a:t>for</a:t>
            </a:r>
            <a:r>
              <a:rPr sz="2933" spc="-7" dirty="0">
                <a:solidFill>
                  <a:srgbClr val="313131"/>
                </a:solidFill>
                <a:latin typeface="Roboto"/>
                <a:cs typeface="Roboto"/>
              </a:rPr>
              <a:t> </a:t>
            </a:r>
            <a:r>
              <a:rPr sz="2933" spc="-27" dirty="0">
                <a:solidFill>
                  <a:srgbClr val="313131"/>
                </a:solidFill>
                <a:latin typeface="Roboto"/>
                <a:cs typeface="Roboto"/>
              </a:rPr>
              <a:t>large</a:t>
            </a:r>
            <a:r>
              <a:rPr sz="2933" spc="-7" dirty="0">
                <a:solidFill>
                  <a:srgbClr val="313131"/>
                </a:solidFill>
                <a:latin typeface="Roboto"/>
                <a:cs typeface="Roboto"/>
              </a:rPr>
              <a:t> </a:t>
            </a:r>
            <a:r>
              <a:rPr sz="2933" spc="-27" dirty="0">
                <a:solidFill>
                  <a:srgbClr val="313131"/>
                </a:solidFill>
                <a:latin typeface="Roboto"/>
                <a:cs typeface="Roboto"/>
              </a:rPr>
              <a:t>data</a:t>
            </a:r>
            <a:r>
              <a:rPr sz="2933" spc="-13" dirty="0">
                <a:solidFill>
                  <a:srgbClr val="313131"/>
                </a:solidFill>
                <a:latin typeface="Roboto"/>
                <a:cs typeface="Roboto"/>
              </a:rPr>
              <a:t> sets)</a:t>
            </a:r>
            <a:endParaRPr sz="2933" dirty="0">
              <a:latin typeface="Roboto"/>
              <a:cs typeface="Roboto"/>
            </a:endParaRPr>
          </a:p>
          <a:p>
            <a:pPr marL="626518" indent="-530000">
              <a:lnSpc>
                <a:spcPts val="3500"/>
              </a:lnSpc>
              <a:buFont typeface="Tahoma"/>
              <a:buChar char="●"/>
              <a:tabLst>
                <a:tab pos="625671" algn="l"/>
                <a:tab pos="626518" algn="l"/>
              </a:tabLst>
            </a:pPr>
            <a:r>
              <a:rPr sz="2933" spc="-7" dirty="0">
                <a:solidFill>
                  <a:srgbClr val="313131"/>
                </a:solidFill>
                <a:latin typeface="Roboto"/>
                <a:cs typeface="Roboto"/>
              </a:rPr>
              <a:t>Not</a:t>
            </a:r>
            <a:r>
              <a:rPr sz="2933" spc="-27" dirty="0">
                <a:solidFill>
                  <a:srgbClr val="313131"/>
                </a:solidFill>
                <a:latin typeface="Roboto"/>
                <a:cs typeface="Roboto"/>
              </a:rPr>
              <a:t> </a:t>
            </a:r>
            <a:r>
              <a:rPr sz="2933" spc="-13" dirty="0">
                <a:solidFill>
                  <a:srgbClr val="313131"/>
                </a:solidFill>
                <a:latin typeface="Roboto"/>
                <a:cs typeface="Roboto"/>
              </a:rPr>
              <a:t>good </a:t>
            </a:r>
            <a:r>
              <a:rPr sz="2933" spc="-40" dirty="0">
                <a:solidFill>
                  <a:srgbClr val="313131"/>
                </a:solidFill>
                <a:latin typeface="Roboto"/>
                <a:cs typeface="Roboto"/>
              </a:rPr>
              <a:t>with</a:t>
            </a:r>
            <a:r>
              <a:rPr sz="2933" spc="-20" dirty="0">
                <a:solidFill>
                  <a:srgbClr val="313131"/>
                </a:solidFill>
                <a:latin typeface="Roboto"/>
                <a:cs typeface="Roboto"/>
              </a:rPr>
              <a:t> </a:t>
            </a:r>
            <a:r>
              <a:rPr sz="2933" spc="-47" dirty="0">
                <a:solidFill>
                  <a:srgbClr val="313131"/>
                </a:solidFill>
                <a:latin typeface="Roboto"/>
                <a:cs typeface="Roboto"/>
              </a:rPr>
              <a:t>high</a:t>
            </a:r>
            <a:r>
              <a:rPr sz="2933" spc="-27" dirty="0">
                <a:solidFill>
                  <a:srgbClr val="313131"/>
                </a:solidFill>
                <a:latin typeface="Roboto"/>
                <a:cs typeface="Roboto"/>
              </a:rPr>
              <a:t> dimensional</a:t>
            </a:r>
            <a:r>
              <a:rPr sz="2933" spc="-20" dirty="0">
                <a:solidFill>
                  <a:srgbClr val="313131"/>
                </a:solidFill>
                <a:latin typeface="Roboto"/>
                <a:cs typeface="Roboto"/>
              </a:rPr>
              <a:t> </a:t>
            </a:r>
            <a:r>
              <a:rPr sz="2933" spc="-27" dirty="0">
                <a:solidFill>
                  <a:srgbClr val="313131"/>
                </a:solidFill>
                <a:latin typeface="Roboto"/>
                <a:cs typeface="Roboto"/>
              </a:rPr>
              <a:t>data</a:t>
            </a:r>
            <a:endParaRPr sz="2933" dirty="0">
              <a:latin typeface="Roboto"/>
              <a:cs typeface="Roboto"/>
            </a:endParaRPr>
          </a:p>
          <a:p>
            <a:pPr marL="626518" indent="-530000">
              <a:lnSpc>
                <a:spcPts val="3513"/>
              </a:lnSpc>
              <a:buFont typeface="Tahoma"/>
              <a:buChar char="●"/>
              <a:tabLst>
                <a:tab pos="625671" algn="l"/>
                <a:tab pos="626518" algn="l"/>
              </a:tabLst>
            </a:pPr>
            <a:r>
              <a:rPr sz="2933" spc="-20" dirty="0">
                <a:solidFill>
                  <a:srgbClr val="313131"/>
                </a:solidFill>
                <a:latin typeface="Roboto"/>
                <a:cs typeface="Roboto"/>
              </a:rPr>
              <a:t>Categorical</a:t>
            </a:r>
            <a:r>
              <a:rPr sz="2933" spc="-27" dirty="0">
                <a:solidFill>
                  <a:srgbClr val="313131"/>
                </a:solidFill>
                <a:latin typeface="Roboto"/>
                <a:cs typeface="Roboto"/>
              </a:rPr>
              <a:t> </a:t>
            </a:r>
            <a:r>
              <a:rPr sz="2933" spc="-20" dirty="0">
                <a:solidFill>
                  <a:srgbClr val="313131"/>
                </a:solidFill>
                <a:latin typeface="Roboto"/>
                <a:cs typeface="Roboto"/>
              </a:rPr>
              <a:t>Features </a:t>
            </a:r>
            <a:r>
              <a:rPr sz="2933" spc="-53" dirty="0">
                <a:solidFill>
                  <a:srgbClr val="313131"/>
                </a:solidFill>
                <a:latin typeface="Roboto"/>
                <a:cs typeface="Roboto"/>
              </a:rPr>
              <a:t>don’t</a:t>
            </a:r>
            <a:r>
              <a:rPr sz="2933" spc="-27" dirty="0">
                <a:solidFill>
                  <a:srgbClr val="313131"/>
                </a:solidFill>
                <a:latin typeface="Roboto"/>
                <a:cs typeface="Roboto"/>
              </a:rPr>
              <a:t> work</a:t>
            </a:r>
            <a:r>
              <a:rPr sz="2933" spc="-20" dirty="0">
                <a:solidFill>
                  <a:srgbClr val="313131"/>
                </a:solidFill>
                <a:latin typeface="Roboto"/>
                <a:cs typeface="Roboto"/>
              </a:rPr>
              <a:t> well</a:t>
            </a:r>
            <a:endParaRPr sz="2933" dirty="0">
              <a:latin typeface="Roboto"/>
              <a:cs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F5480B-7C32-48C7-9767-1EFA1EF1466F}"/>
              </a:ext>
            </a:extLst>
          </p:cNvPr>
          <p:cNvSpPr txBox="1"/>
          <p:nvPr/>
        </p:nvSpPr>
        <p:spPr>
          <a:xfrm>
            <a:off x="762778" y="2028616"/>
            <a:ext cx="10517932" cy="2800767"/>
          </a:xfrm>
          <a:prstGeom prst="rect">
            <a:avLst/>
          </a:prstGeom>
          <a:noFill/>
        </p:spPr>
        <p:txBody>
          <a:bodyPr wrap="square">
            <a:spAutoFit/>
          </a:bodyPr>
          <a:lstStyle/>
          <a:p>
            <a:pPr algn="just">
              <a:buFont typeface="Arial" panose="020B0604020202020204" pitchFamily="34" charset="0"/>
              <a:buChar char="•"/>
            </a:pPr>
            <a:r>
              <a:rPr lang="en-US" sz="2200" b="0" i="0" dirty="0">
                <a:solidFill>
                  <a:srgbClr val="000000"/>
                </a:solidFill>
                <a:effectLst/>
                <a:latin typeface="inter-regular"/>
              </a:rPr>
              <a:t>K-Nearest </a:t>
            </a:r>
            <a:r>
              <a:rPr lang="en-US" sz="2200" b="0" i="0" dirty="0" err="1">
                <a:solidFill>
                  <a:srgbClr val="000000"/>
                </a:solidFill>
                <a:effectLst/>
                <a:latin typeface="inter-regular"/>
              </a:rPr>
              <a:t>Neighbour</a:t>
            </a:r>
            <a:r>
              <a:rPr lang="en-US" sz="2200" b="0" i="0" dirty="0">
                <a:solidFill>
                  <a:srgbClr val="000000"/>
                </a:solidFill>
                <a:effectLst/>
                <a:latin typeface="inter-regular"/>
              </a:rPr>
              <a:t> is based on Supervised Learning technique.</a:t>
            </a:r>
          </a:p>
          <a:p>
            <a:pPr algn="just">
              <a:buFont typeface="Arial" panose="020B0604020202020204" pitchFamily="34" charset="0"/>
              <a:buChar char="•"/>
            </a:pPr>
            <a:r>
              <a:rPr lang="en-US" sz="2200" b="0" i="0" dirty="0">
                <a:solidFill>
                  <a:srgbClr val="000000"/>
                </a:solidFill>
                <a:effectLst/>
                <a:latin typeface="inter-regular"/>
              </a:rPr>
              <a:t>K-NN algorithm assumes the similarity between the new case/data and available cases and put the new case into the category that is </a:t>
            </a:r>
            <a:r>
              <a:rPr lang="en-US" sz="2200" b="1" i="0" dirty="0">
                <a:solidFill>
                  <a:srgbClr val="000000"/>
                </a:solidFill>
                <a:effectLst/>
                <a:latin typeface="inter-regular"/>
              </a:rPr>
              <a:t>most similar to the available categories.</a:t>
            </a:r>
          </a:p>
          <a:p>
            <a:pPr algn="just">
              <a:buFont typeface="Arial" panose="020B0604020202020204" pitchFamily="34" charset="0"/>
              <a:buChar char="•"/>
            </a:pPr>
            <a:r>
              <a:rPr lang="en-US" sz="2200" b="0" i="0" dirty="0">
                <a:solidFill>
                  <a:srgbClr val="000000"/>
                </a:solidFill>
                <a:effectLst/>
                <a:latin typeface="inter-regular"/>
              </a:rPr>
              <a:t>K-NN algorithm stores all the available data and classifies a new data point based on the similarity. This means when new data appears then it can be easily classified into a well suite category by using K- NN algorithm.</a:t>
            </a:r>
          </a:p>
          <a:p>
            <a:pPr algn="just">
              <a:buFont typeface="Arial" panose="020B0604020202020204" pitchFamily="34" charset="0"/>
              <a:buChar char="•"/>
            </a:pPr>
            <a:r>
              <a:rPr lang="en-US" sz="2200" b="0" i="0" dirty="0">
                <a:solidFill>
                  <a:srgbClr val="000000"/>
                </a:solidFill>
                <a:effectLst/>
                <a:latin typeface="inter-regular"/>
              </a:rPr>
              <a:t>K-NN algorithm can be used for </a:t>
            </a:r>
            <a:r>
              <a:rPr lang="en-US" sz="2200" b="1" i="0" u="sng" dirty="0">
                <a:solidFill>
                  <a:srgbClr val="000000"/>
                </a:solidFill>
                <a:effectLst/>
                <a:latin typeface="inter-regular"/>
              </a:rPr>
              <a:t>Regression as well as for Classification </a:t>
            </a:r>
            <a:r>
              <a:rPr lang="en-US" sz="2200" b="0" i="0" dirty="0">
                <a:solidFill>
                  <a:srgbClr val="000000"/>
                </a:solidFill>
                <a:effectLst/>
                <a:latin typeface="inter-regular"/>
              </a:rPr>
              <a:t>but mostly it is used for the Classification problems.</a:t>
            </a:r>
          </a:p>
        </p:txBody>
      </p:sp>
      <p:sp>
        <p:nvSpPr>
          <p:cNvPr id="4" name="object 2">
            <a:extLst>
              <a:ext uri="{FF2B5EF4-FFF2-40B4-BE49-F238E27FC236}">
                <a16:creationId xmlns:a16="http://schemas.microsoft.com/office/drawing/2014/main" id="{CB9F51C1-8DE9-4515-A39C-B148246D7DCE}"/>
              </a:ext>
            </a:extLst>
          </p:cNvPr>
          <p:cNvSpPr txBox="1">
            <a:spLocks/>
          </p:cNvSpPr>
          <p:nvPr/>
        </p:nvSpPr>
        <p:spPr>
          <a:xfrm>
            <a:off x="1576233" y="458861"/>
            <a:ext cx="1075267" cy="632651"/>
          </a:xfrm>
          <a:prstGeom prst="rect">
            <a:avLst/>
          </a:prstGeom>
        </p:spPr>
        <p:txBody>
          <a:bodyPr vert="horz" wrap="square" lIns="0" tIns="16933" rIns="0" bIns="0" rtlCol="0" anchor="b">
            <a:sp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marL="16933">
              <a:spcBef>
                <a:spcPts val="133"/>
              </a:spcBef>
            </a:pPr>
            <a:r>
              <a:rPr lang="en-CA" sz="4000" dirty="0">
                <a:solidFill>
                  <a:srgbClr val="2A3890"/>
                </a:solidFill>
                <a:latin typeface="Roboto"/>
                <a:cs typeface="Roboto"/>
              </a:rPr>
              <a:t>KNN</a:t>
            </a:r>
            <a:endParaRPr lang="en-CA" sz="4000" dirty="0">
              <a:latin typeface="Roboto"/>
              <a:cs typeface="Roboto"/>
            </a:endParaRPr>
          </a:p>
        </p:txBody>
      </p:sp>
    </p:spTree>
    <p:extLst>
      <p:ext uri="{BB962C8B-B14F-4D97-AF65-F5344CB8AC3E}">
        <p14:creationId xmlns:p14="http://schemas.microsoft.com/office/powerpoint/2010/main" val="320489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CC016-7132-4B17-AC74-E0CA8AFAD554}"/>
              </a:ext>
            </a:extLst>
          </p:cNvPr>
          <p:cNvSpPr txBox="1"/>
          <p:nvPr/>
        </p:nvSpPr>
        <p:spPr>
          <a:xfrm>
            <a:off x="1024034" y="1736010"/>
            <a:ext cx="10713875" cy="4154984"/>
          </a:xfrm>
          <a:prstGeom prst="rect">
            <a:avLst/>
          </a:prstGeom>
          <a:noFill/>
        </p:spPr>
        <p:txBody>
          <a:bodyPr wrap="square">
            <a:spAutoFit/>
          </a:bodyPr>
          <a:lstStyle/>
          <a:p>
            <a:pPr algn="just">
              <a:buFont typeface="Arial" panose="020B0604020202020204" pitchFamily="34" charset="0"/>
              <a:buChar char="•"/>
            </a:pPr>
            <a:r>
              <a:rPr lang="en-US" sz="2200" b="0" i="0" dirty="0">
                <a:solidFill>
                  <a:srgbClr val="000000"/>
                </a:solidFill>
                <a:effectLst/>
                <a:latin typeface="inter-regular"/>
              </a:rPr>
              <a:t>K-NN is a </a:t>
            </a:r>
            <a:r>
              <a:rPr lang="en-US" sz="2200" b="1" i="0" dirty="0">
                <a:solidFill>
                  <a:srgbClr val="000000"/>
                </a:solidFill>
                <a:effectLst/>
                <a:latin typeface="inter-bold"/>
              </a:rPr>
              <a:t>non-parametric algorithm</a:t>
            </a:r>
            <a:r>
              <a:rPr lang="en-US" sz="2200" b="0" i="0" dirty="0">
                <a:solidFill>
                  <a:srgbClr val="000000"/>
                </a:solidFill>
                <a:effectLst/>
                <a:latin typeface="inter-regular"/>
              </a:rPr>
              <a:t>, which means it does not make any assumption on underlying data.</a:t>
            </a:r>
          </a:p>
          <a:p>
            <a:pPr algn="just">
              <a:buFont typeface="Arial" panose="020B0604020202020204" pitchFamily="34" charset="0"/>
              <a:buChar char="•"/>
            </a:pPr>
            <a:r>
              <a:rPr lang="en-US" sz="2200" b="0" i="0" dirty="0">
                <a:solidFill>
                  <a:srgbClr val="000000"/>
                </a:solidFill>
                <a:effectLst/>
                <a:latin typeface="inter-regular"/>
              </a:rPr>
              <a:t>It is also called a </a:t>
            </a:r>
            <a:r>
              <a:rPr lang="en-US" sz="2200" b="1" i="0" dirty="0">
                <a:solidFill>
                  <a:srgbClr val="000000"/>
                </a:solidFill>
                <a:effectLst/>
                <a:latin typeface="inter-bold"/>
              </a:rPr>
              <a:t>lazy learner algorithm</a:t>
            </a:r>
            <a:r>
              <a:rPr lang="en-US" sz="2200" b="0" i="0" dirty="0">
                <a:solidFill>
                  <a:srgbClr val="000000"/>
                </a:solidFill>
                <a:effectLst/>
                <a:latin typeface="inter-regular"/>
              </a:rPr>
              <a:t> because it does not learn from the training set immediately instead it stores the dataset and at the time of classification, it performs an action on the dataset.</a:t>
            </a:r>
          </a:p>
          <a:p>
            <a:pPr algn="just">
              <a:buFont typeface="Arial" panose="020B0604020202020204" pitchFamily="34" charset="0"/>
              <a:buChar char="•"/>
            </a:pPr>
            <a:r>
              <a:rPr lang="en-US" sz="2200" b="0" i="0" dirty="0">
                <a:solidFill>
                  <a:srgbClr val="000000"/>
                </a:solidFill>
                <a:effectLst/>
                <a:latin typeface="inter-regular"/>
              </a:rPr>
              <a:t>KNN algorithm at the training phase just stores the dataset and when it gets new data, then it classifies that data into a category that is much similar to the new data.</a:t>
            </a:r>
          </a:p>
          <a:p>
            <a:pPr algn="just">
              <a:buFont typeface="Arial" panose="020B0604020202020204" pitchFamily="34" charset="0"/>
              <a:buChar char="•"/>
            </a:pPr>
            <a:r>
              <a:rPr lang="en-US" sz="2200" b="1" i="0" dirty="0">
                <a:solidFill>
                  <a:srgbClr val="000000"/>
                </a:solidFill>
                <a:effectLst/>
                <a:latin typeface="inter-bold"/>
              </a:rPr>
              <a:t>Example:</a:t>
            </a:r>
            <a:r>
              <a:rPr lang="en-US" sz="2200" b="0" i="0" dirty="0">
                <a:solidFill>
                  <a:srgbClr val="000000"/>
                </a:solidFill>
                <a:effectLst/>
                <a:latin typeface="inter-regular"/>
              </a:rPr>
              <a:t>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p>
        </p:txBody>
      </p:sp>
      <p:sp>
        <p:nvSpPr>
          <p:cNvPr id="4" name="object 2">
            <a:extLst>
              <a:ext uri="{FF2B5EF4-FFF2-40B4-BE49-F238E27FC236}">
                <a16:creationId xmlns:a16="http://schemas.microsoft.com/office/drawing/2014/main" id="{D9E9CF52-8D2E-4FF4-8A02-8A26BE673971}"/>
              </a:ext>
            </a:extLst>
          </p:cNvPr>
          <p:cNvSpPr txBox="1">
            <a:spLocks/>
          </p:cNvSpPr>
          <p:nvPr/>
        </p:nvSpPr>
        <p:spPr>
          <a:xfrm>
            <a:off x="1576233" y="458861"/>
            <a:ext cx="1075267" cy="632651"/>
          </a:xfrm>
          <a:prstGeom prst="rect">
            <a:avLst/>
          </a:prstGeom>
        </p:spPr>
        <p:txBody>
          <a:bodyPr vert="horz" wrap="square" lIns="0" tIns="16933" rIns="0" bIns="0" rtlCol="0" anchor="b">
            <a:sp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marL="16933">
              <a:spcBef>
                <a:spcPts val="133"/>
              </a:spcBef>
            </a:pPr>
            <a:r>
              <a:rPr lang="en-CA" sz="4000" dirty="0">
                <a:solidFill>
                  <a:srgbClr val="2A3890"/>
                </a:solidFill>
                <a:latin typeface="Roboto"/>
                <a:cs typeface="Roboto"/>
              </a:rPr>
              <a:t>KNN</a:t>
            </a:r>
            <a:endParaRPr lang="en-CA" sz="4000" dirty="0">
              <a:latin typeface="Roboto"/>
              <a:cs typeface="Roboto"/>
            </a:endParaRPr>
          </a:p>
        </p:txBody>
      </p:sp>
    </p:spTree>
    <p:extLst>
      <p:ext uri="{BB962C8B-B14F-4D97-AF65-F5344CB8AC3E}">
        <p14:creationId xmlns:p14="http://schemas.microsoft.com/office/powerpoint/2010/main" val="83208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233" y="458861"/>
            <a:ext cx="1075267" cy="632651"/>
          </a:xfrm>
          <a:prstGeom prst="rect">
            <a:avLst/>
          </a:prstGeom>
        </p:spPr>
        <p:txBody>
          <a:bodyPr vert="horz" wrap="square" lIns="0" tIns="16933" rIns="0" bIns="0" rtlCol="0" anchor="b">
            <a:spAutoFit/>
          </a:bodyPr>
          <a:lstStyle/>
          <a:p>
            <a:pPr marL="16933">
              <a:spcBef>
                <a:spcPts val="133"/>
              </a:spcBef>
            </a:pPr>
            <a:r>
              <a:rPr sz="4000" dirty="0">
                <a:solidFill>
                  <a:srgbClr val="2A3890"/>
                </a:solidFill>
                <a:latin typeface="Roboto"/>
                <a:cs typeface="Roboto"/>
              </a:rPr>
              <a:t>KNN</a:t>
            </a:r>
            <a:endParaRPr sz="4000">
              <a:latin typeface="Roboto"/>
              <a:cs typeface="Roboto"/>
            </a:endParaRPr>
          </a:p>
        </p:txBody>
      </p:sp>
      <p:sp>
        <p:nvSpPr>
          <p:cNvPr id="3" name="object 3"/>
          <p:cNvSpPr txBox="1"/>
          <p:nvPr/>
        </p:nvSpPr>
        <p:spPr>
          <a:xfrm>
            <a:off x="512967" y="1722432"/>
            <a:ext cx="10938087" cy="1576435"/>
          </a:xfrm>
          <a:prstGeom prst="rect">
            <a:avLst/>
          </a:prstGeom>
        </p:spPr>
        <p:txBody>
          <a:bodyPr vert="horz" wrap="square" lIns="0" tIns="34712" rIns="0" bIns="0" rtlCol="0">
            <a:spAutoFit/>
          </a:bodyPr>
          <a:lstStyle/>
          <a:p>
            <a:pPr marL="16933">
              <a:spcBef>
                <a:spcPts val="1273"/>
              </a:spcBef>
            </a:pPr>
            <a:r>
              <a:rPr sz="2933" spc="-40" dirty="0">
                <a:solidFill>
                  <a:srgbClr val="313131"/>
                </a:solidFill>
                <a:latin typeface="Roboto"/>
                <a:cs typeface="Roboto"/>
              </a:rPr>
              <a:t>It</a:t>
            </a:r>
            <a:r>
              <a:rPr sz="2933" spc="-27" dirty="0">
                <a:solidFill>
                  <a:srgbClr val="313131"/>
                </a:solidFill>
                <a:latin typeface="Roboto"/>
                <a:cs typeface="Roboto"/>
              </a:rPr>
              <a:t> </a:t>
            </a:r>
            <a:r>
              <a:rPr sz="2933" spc="-33" dirty="0">
                <a:solidFill>
                  <a:srgbClr val="313131"/>
                </a:solidFill>
                <a:latin typeface="Roboto"/>
                <a:cs typeface="Roboto"/>
              </a:rPr>
              <a:t>is</a:t>
            </a:r>
            <a:r>
              <a:rPr sz="2933" spc="-20" dirty="0">
                <a:solidFill>
                  <a:srgbClr val="313131"/>
                </a:solidFill>
                <a:latin typeface="Roboto"/>
                <a:cs typeface="Roboto"/>
              </a:rPr>
              <a:t> best</a:t>
            </a:r>
            <a:r>
              <a:rPr sz="2933" spc="-13" dirty="0">
                <a:solidFill>
                  <a:srgbClr val="313131"/>
                </a:solidFill>
                <a:latin typeface="Roboto"/>
                <a:cs typeface="Roboto"/>
              </a:rPr>
              <a:t> </a:t>
            </a:r>
            <a:r>
              <a:rPr sz="2933" spc="-33" dirty="0">
                <a:solidFill>
                  <a:srgbClr val="313131"/>
                </a:solidFill>
                <a:latin typeface="Roboto"/>
                <a:cs typeface="Roboto"/>
              </a:rPr>
              <a:t>shown</a:t>
            </a:r>
            <a:r>
              <a:rPr sz="2933" spc="-20" dirty="0">
                <a:solidFill>
                  <a:srgbClr val="313131"/>
                </a:solidFill>
                <a:latin typeface="Roboto"/>
                <a:cs typeface="Roboto"/>
              </a:rPr>
              <a:t> </a:t>
            </a:r>
            <a:r>
              <a:rPr sz="2933" spc="-40" dirty="0">
                <a:solidFill>
                  <a:srgbClr val="313131"/>
                </a:solidFill>
                <a:latin typeface="Roboto"/>
                <a:cs typeface="Roboto"/>
              </a:rPr>
              <a:t>through</a:t>
            </a:r>
            <a:r>
              <a:rPr sz="2933" spc="-20" dirty="0">
                <a:solidFill>
                  <a:srgbClr val="313131"/>
                </a:solidFill>
                <a:latin typeface="Roboto"/>
                <a:cs typeface="Roboto"/>
              </a:rPr>
              <a:t> example!</a:t>
            </a:r>
            <a:endParaRPr sz="2933" dirty="0">
              <a:latin typeface="Roboto"/>
              <a:cs typeface="Roboto"/>
            </a:endParaRPr>
          </a:p>
          <a:p>
            <a:pPr marL="16933" marR="444489">
              <a:lnSpc>
                <a:spcPts val="3507"/>
              </a:lnSpc>
              <a:spcBef>
                <a:spcPts val="1507"/>
              </a:spcBef>
            </a:pPr>
            <a:r>
              <a:rPr sz="2933" spc="-27" dirty="0">
                <a:solidFill>
                  <a:srgbClr val="313131"/>
                </a:solidFill>
                <a:latin typeface="Roboto"/>
                <a:cs typeface="Roboto"/>
              </a:rPr>
              <a:t>Imagine</a:t>
            </a:r>
            <a:r>
              <a:rPr sz="2933" spc="-13" dirty="0">
                <a:solidFill>
                  <a:srgbClr val="313131"/>
                </a:solidFill>
                <a:latin typeface="Roboto"/>
                <a:cs typeface="Roboto"/>
              </a:rPr>
              <a:t> </a:t>
            </a:r>
            <a:r>
              <a:rPr sz="2933" spc="-7" dirty="0">
                <a:solidFill>
                  <a:srgbClr val="313131"/>
                </a:solidFill>
                <a:latin typeface="Roboto"/>
                <a:cs typeface="Roboto"/>
              </a:rPr>
              <a:t>we</a:t>
            </a:r>
            <a:r>
              <a:rPr sz="2933" spc="-13" dirty="0">
                <a:solidFill>
                  <a:srgbClr val="313131"/>
                </a:solidFill>
                <a:latin typeface="Roboto"/>
                <a:cs typeface="Roboto"/>
              </a:rPr>
              <a:t> </a:t>
            </a:r>
            <a:r>
              <a:rPr sz="2933" spc="-33" dirty="0">
                <a:solidFill>
                  <a:srgbClr val="313131"/>
                </a:solidFill>
                <a:latin typeface="Roboto"/>
                <a:cs typeface="Roboto"/>
              </a:rPr>
              <a:t>had</a:t>
            </a:r>
            <a:r>
              <a:rPr sz="2933" spc="-7" dirty="0">
                <a:solidFill>
                  <a:srgbClr val="313131"/>
                </a:solidFill>
                <a:latin typeface="Roboto"/>
                <a:cs typeface="Roboto"/>
              </a:rPr>
              <a:t> some</a:t>
            </a:r>
            <a:r>
              <a:rPr sz="2933" spc="-13" dirty="0">
                <a:solidFill>
                  <a:srgbClr val="313131"/>
                </a:solidFill>
                <a:latin typeface="Roboto"/>
                <a:cs typeface="Roboto"/>
              </a:rPr>
              <a:t> </a:t>
            </a:r>
            <a:r>
              <a:rPr sz="2933" spc="-40" dirty="0">
                <a:solidFill>
                  <a:srgbClr val="313131"/>
                </a:solidFill>
                <a:latin typeface="Roboto"/>
                <a:cs typeface="Roboto"/>
              </a:rPr>
              <a:t>imaginary</a:t>
            </a:r>
            <a:r>
              <a:rPr sz="2933" spc="-13" dirty="0">
                <a:solidFill>
                  <a:srgbClr val="313131"/>
                </a:solidFill>
                <a:latin typeface="Roboto"/>
                <a:cs typeface="Roboto"/>
              </a:rPr>
              <a:t> </a:t>
            </a:r>
            <a:r>
              <a:rPr sz="2933" spc="-27" dirty="0">
                <a:solidFill>
                  <a:srgbClr val="313131"/>
                </a:solidFill>
                <a:latin typeface="Roboto"/>
                <a:cs typeface="Roboto"/>
              </a:rPr>
              <a:t>data</a:t>
            </a:r>
            <a:r>
              <a:rPr sz="2933" spc="-7" dirty="0">
                <a:solidFill>
                  <a:srgbClr val="313131"/>
                </a:solidFill>
                <a:latin typeface="Roboto"/>
                <a:cs typeface="Roboto"/>
              </a:rPr>
              <a:t> </a:t>
            </a:r>
            <a:r>
              <a:rPr sz="2933" spc="-27" dirty="0">
                <a:solidFill>
                  <a:srgbClr val="313131"/>
                </a:solidFill>
                <a:latin typeface="Roboto"/>
                <a:cs typeface="Roboto"/>
              </a:rPr>
              <a:t>on</a:t>
            </a:r>
            <a:r>
              <a:rPr sz="2933" spc="-7" dirty="0">
                <a:solidFill>
                  <a:srgbClr val="313131"/>
                </a:solidFill>
                <a:latin typeface="Roboto"/>
                <a:cs typeface="Roboto"/>
              </a:rPr>
              <a:t> </a:t>
            </a:r>
            <a:r>
              <a:rPr sz="2933" spc="-33" dirty="0">
                <a:solidFill>
                  <a:srgbClr val="313131"/>
                </a:solidFill>
                <a:latin typeface="Roboto"/>
                <a:cs typeface="Roboto"/>
              </a:rPr>
              <a:t>Dogs</a:t>
            </a:r>
            <a:r>
              <a:rPr sz="2933" spc="-13" dirty="0">
                <a:solidFill>
                  <a:srgbClr val="313131"/>
                </a:solidFill>
                <a:latin typeface="Roboto"/>
                <a:cs typeface="Roboto"/>
              </a:rPr>
              <a:t> </a:t>
            </a:r>
            <a:r>
              <a:rPr sz="2933" spc="-33" dirty="0">
                <a:solidFill>
                  <a:srgbClr val="313131"/>
                </a:solidFill>
                <a:latin typeface="Roboto"/>
                <a:cs typeface="Roboto"/>
              </a:rPr>
              <a:t>and</a:t>
            </a:r>
            <a:r>
              <a:rPr sz="2933" spc="-7" dirty="0">
                <a:solidFill>
                  <a:srgbClr val="313131"/>
                </a:solidFill>
                <a:latin typeface="Roboto"/>
                <a:cs typeface="Roboto"/>
              </a:rPr>
              <a:t> </a:t>
            </a:r>
            <a:r>
              <a:rPr sz="2933" spc="-13" dirty="0">
                <a:solidFill>
                  <a:srgbClr val="313131"/>
                </a:solidFill>
                <a:latin typeface="Roboto"/>
                <a:cs typeface="Roboto"/>
              </a:rPr>
              <a:t>Horses, </a:t>
            </a:r>
            <a:r>
              <a:rPr sz="2933" spc="-40" dirty="0">
                <a:solidFill>
                  <a:srgbClr val="313131"/>
                </a:solidFill>
                <a:latin typeface="Roboto"/>
                <a:cs typeface="Roboto"/>
              </a:rPr>
              <a:t>with </a:t>
            </a:r>
            <a:r>
              <a:rPr sz="2933" spc="-707" dirty="0">
                <a:solidFill>
                  <a:srgbClr val="313131"/>
                </a:solidFill>
                <a:latin typeface="Roboto"/>
                <a:cs typeface="Roboto"/>
              </a:rPr>
              <a:t> </a:t>
            </a:r>
            <a:r>
              <a:rPr sz="2933" spc="-33" dirty="0">
                <a:solidFill>
                  <a:srgbClr val="313131"/>
                </a:solidFill>
                <a:latin typeface="Roboto"/>
                <a:cs typeface="Roboto"/>
              </a:rPr>
              <a:t>heights</a:t>
            </a:r>
            <a:r>
              <a:rPr sz="2933" spc="-20" dirty="0">
                <a:solidFill>
                  <a:srgbClr val="313131"/>
                </a:solidFill>
                <a:latin typeface="Roboto"/>
                <a:cs typeface="Roboto"/>
              </a:rPr>
              <a:t> </a:t>
            </a:r>
            <a:r>
              <a:rPr sz="2933" spc="-33" dirty="0">
                <a:solidFill>
                  <a:srgbClr val="313131"/>
                </a:solidFill>
                <a:latin typeface="Roboto"/>
                <a:cs typeface="Roboto"/>
              </a:rPr>
              <a:t>and</a:t>
            </a:r>
            <a:r>
              <a:rPr sz="2933" spc="-13" dirty="0">
                <a:solidFill>
                  <a:srgbClr val="313131"/>
                </a:solidFill>
                <a:latin typeface="Roboto"/>
                <a:cs typeface="Roboto"/>
              </a:rPr>
              <a:t> </a:t>
            </a:r>
            <a:r>
              <a:rPr sz="2933" spc="-33" dirty="0">
                <a:solidFill>
                  <a:srgbClr val="313131"/>
                </a:solidFill>
                <a:latin typeface="Roboto"/>
                <a:cs typeface="Roboto"/>
              </a:rPr>
              <a:t>weights.</a:t>
            </a:r>
            <a:endParaRPr sz="2933" dirty="0">
              <a:latin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76233" y="420054"/>
            <a:ext cx="1075267" cy="632651"/>
          </a:xfrm>
          <a:prstGeom prst="rect">
            <a:avLst/>
          </a:prstGeom>
        </p:spPr>
        <p:txBody>
          <a:bodyPr vert="horz" wrap="square" lIns="0" tIns="16933" rIns="0" bIns="0" rtlCol="0">
            <a:spAutoFit/>
          </a:bodyPr>
          <a:lstStyle/>
          <a:p>
            <a:pPr marL="16933">
              <a:spcBef>
                <a:spcPts val="133"/>
              </a:spcBef>
            </a:pPr>
            <a:r>
              <a:rPr sz="4000" dirty="0">
                <a:solidFill>
                  <a:srgbClr val="2A3890"/>
                </a:solidFill>
                <a:latin typeface="Roboto"/>
                <a:cs typeface="Roboto"/>
              </a:rPr>
              <a:t>KNN</a:t>
            </a:r>
            <a:endParaRPr sz="4000">
              <a:latin typeface="Roboto"/>
              <a:cs typeface="Roboto"/>
            </a:endParaRPr>
          </a:p>
        </p:txBody>
      </p:sp>
      <p:pic>
        <p:nvPicPr>
          <p:cNvPr id="5" name="object 5"/>
          <p:cNvPicPr/>
          <p:nvPr/>
        </p:nvPicPr>
        <p:blipFill>
          <a:blip r:embed="rId2" cstate="print"/>
          <a:stretch>
            <a:fillRect/>
          </a:stretch>
        </p:blipFill>
        <p:spPr>
          <a:xfrm>
            <a:off x="1427098" y="1454057"/>
            <a:ext cx="9241101" cy="46751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233" y="458861"/>
            <a:ext cx="1075267" cy="632651"/>
          </a:xfrm>
          <a:prstGeom prst="rect">
            <a:avLst/>
          </a:prstGeom>
        </p:spPr>
        <p:txBody>
          <a:bodyPr vert="horz" wrap="square" lIns="0" tIns="16933" rIns="0" bIns="0" rtlCol="0" anchor="b">
            <a:spAutoFit/>
          </a:bodyPr>
          <a:lstStyle/>
          <a:p>
            <a:pPr marL="16933">
              <a:spcBef>
                <a:spcPts val="133"/>
              </a:spcBef>
            </a:pPr>
            <a:r>
              <a:rPr sz="4000" dirty="0">
                <a:solidFill>
                  <a:srgbClr val="2A3890"/>
                </a:solidFill>
                <a:latin typeface="Roboto"/>
                <a:cs typeface="Roboto"/>
              </a:rPr>
              <a:t>KNN</a:t>
            </a:r>
            <a:endParaRPr sz="4000">
              <a:latin typeface="Roboto"/>
              <a:cs typeface="Roboto"/>
            </a:endParaRPr>
          </a:p>
        </p:txBody>
      </p:sp>
      <p:sp>
        <p:nvSpPr>
          <p:cNvPr id="3" name="object 3"/>
          <p:cNvSpPr txBox="1"/>
          <p:nvPr/>
        </p:nvSpPr>
        <p:spPr>
          <a:xfrm>
            <a:off x="510589" y="1547173"/>
            <a:ext cx="10031307" cy="4056538"/>
          </a:xfrm>
          <a:prstGeom prst="rect">
            <a:avLst/>
          </a:prstGeom>
        </p:spPr>
        <p:txBody>
          <a:bodyPr vert="horz" wrap="square" lIns="0" tIns="192193" rIns="0" bIns="0" rtlCol="0">
            <a:spAutoFit/>
          </a:bodyPr>
          <a:lstStyle/>
          <a:p>
            <a:pPr marL="18626">
              <a:spcBef>
                <a:spcPts val="1513"/>
              </a:spcBef>
            </a:pPr>
            <a:r>
              <a:rPr sz="2933" spc="-40" dirty="0">
                <a:solidFill>
                  <a:srgbClr val="313131"/>
                </a:solidFill>
                <a:latin typeface="Roboto"/>
                <a:cs typeface="Roboto"/>
              </a:rPr>
              <a:t>Training</a:t>
            </a:r>
            <a:r>
              <a:rPr sz="2933" spc="-33" dirty="0">
                <a:solidFill>
                  <a:srgbClr val="313131"/>
                </a:solidFill>
                <a:latin typeface="Roboto"/>
                <a:cs typeface="Roboto"/>
              </a:rPr>
              <a:t> </a:t>
            </a:r>
            <a:r>
              <a:rPr sz="2933" spc="-27" dirty="0">
                <a:solidFill>
                  <a:srgbClr val="313131"/>
                </a:solidFill>
                <a:latin typeface="Roboto"/>
                <a:cs typeface="Roboto"/>
              </a:rPr>
              <a:t>Algorithm:</a:t>
            </a:r>
            <a:endParaRPr sz="2933">
              <a:latin typeface="Roboto"/>
              <a:cs typeface="Roboto"/>
            </a:endParaRPr>
          </a:p>
          <a:p>
            <a:pPr marL="16933">
              <a:spcBef>
                <a:spcPts val="1380"/>
              </a:spcBef>
              <a:tabLst>
                <a:tab pos="628211" algn="l"/>
              </a:tabLst>
            </a:pPr>
            <a:r>
              <a:rPr sz="2933" spc="-13" dirty="0">
                <a:solidFill>
                  <a:srgbClr val="313131"/>
                </a:solidFill>
                <a:latin typeface="Roboto"/>
                <a:cs typeface="Roboto"/>
              </a:rPr>
              <a:t>1.	</a:t>
            </a:r>
            <a:r>
              <a:rPr sz="2933" spc="-27" dirty="0">
                <a:solidFill>
                  <a:srgbClr val="313131"/>
                </a:solidFill>
                <a:latin typeface="Roboto"/>
                <a:cs typeface="Roboto"/>
              </a:rPr>
              <a:t>Store</a:t>
            </a:r>
            <a:r>
              <a:rPr sz="2933" spc="-33" dirty="0">
                <a:solidFill>
                  <a:srgbClr val="313131"/>
                </a:solidFill>
                <a:latin typeface="Roboto"/>
                <a:cs typeface="Roboto"/>
              </a:rPr>
              <a:t> all </a:t>
            </a:r>
            <a:r>
              <a:rPr sz="2933" spc="-27" dirty="0">
                <a:solidFill>
                  <a:srgbClr val="313131"/>
                </a:solidFill>
                <a:latin typeface="Roboto"/>
                <a:cs typeface="Roboto"/>
              </a:rPr>
              <a:t>the</a:t>
            </a:r>
            <a:r>
              <a:rPr sz="2933" spc="-33" dirty="0">
                <a:solidFill>
                  <a:srgbClr val="313131"/>
                </a:solidFill>
                <a:latin typeface="Roboto"/>
                <a:cs typeface="Roboto"/>
              </a:rPr>
              <a:t> </a:t>
            </a:r>
            <a:r>
              <a:rPr sz="2933" spc="-40" dirty="0">
                <a:solidFill>
                  <a:srgbClr val="313131"/>
                </a:solidFill>
                <a:latin typeface="Roboto"/>
                <a:cs typeface="Roboto"/>
              </a:rPr>
              <a:t>Data</a:t>
            </a:r>
            <a:endParaRPr sz="2933">
              <a:latin typeface="Roboto"/>
              <a:cs typeface="Roboto"/>
            </a:endParaRPr>
          </a:p>
          <a:p>
            <a:pPr>
              <a:lnSpc>
                <a:spcPct val="100000"/>
              </a:lnSpc>
            </a:pPr>
            <a:endParaRPr sz="3467">
              <a:latin typeface="Roboto"/>
              <a:cs typeface="Roboto"/>
            </a:endParaRPr>
          </a:p>
          <a:p>
            <a:pPr marL="18626">
              <a:spcBef>
                <a:spcPts val="2120"/>
              </a:spcBef>
            </a:pPr>
            <a:r>
              <a:rPr sz="2933" spc="-27" dirty="0">
                <a:solidFill>
                  <a:srgbClr val="313131"/>
                </a:solidFill>
                <a:latin typeface="Roboto"/>
                <a:cs typeface="Roboto"/>
              </a:rPr>
              <a:t>Prediction</a:t>
            </a:r>
            <a:r>
              <a:rPr sz="2933" spc="-33" dirty="0">
                <a:solidFill>
                  <a:srgbClr val="313131"/>
                </a:solidFill>
                <a:latin typeface="Roboto"/>
                <a:cs typeface="Roboto"/>
              </a:rPr>
              <a:t> </a:t>
            </a:r>
            <a:r>
              <a:rPr sz="2933" spc="-27" dirty="0">
                <a:solidFill>
                  <a:srgbClr val="313131"/>
                </a:solidFill>
                <a:latin typeface="Roboto"/>
                <a:cs typeface="Roboto"/>
              </a:rPr>
              <a:t>Algorithm:</a:t>
            </a:r>
            <a:endParaRPr sz="2933">
              <a:latin typeface="Roboto"/>
              <a:cs typeface="Roboto"/>
            </a:endParaRPr>
          </a:p>
          <a:p>
            <a:pPr marL="628211" indent="-612125">
              <a:lnSpc>
                <a:spcPts val="3507"/>
              </a:lnSpc>
              <a:spcBef>
                <a:spcPts val="1380"/>
              </a:spcBef>
              <a:buAutoNum type="arabicPeriod"/>
              <a:tabLst>
                <a:tab pos="628211" algn="l"/>
                <a:tab pos="629058" algn="l"/>
              </a:tabLst>
            </a:pPr>
            <a:r>
              <a:rPr sz="2933" spc="-20" dirty="0">
                <a:solidFill>
                  <a:srgbClr val="313131"/>
                </a:solidFill>
                <a:latin typeface="Roboto"/>
                <a:cs typeface="Roboto"/>
              </a:rPr>
              <a:t>Calculate</a:t>
            </a:r>
            <a:r>
              <a:rPr sz="2933" spc="-13" dirty="0">
                <a:solidFill>
                  <a:srgbClr val="313131"/>
                </a:solidFill>
                <a:latin typeface="Roboto"/>
                <a:cs typeface="Roboto"/>
              </a:rPr>
              <a:t> </a:t>
            </a:r>
            <a:r>
              <a:rPr sz="2933" spc="-27" dirty="0">
                <a:solidFill>
                  <a:srgbClr val="313131"/>
                </a:solidFill>
                <a:latin typeface="Roboto"/>
                <a:cs typeface="Roboto"/>
              </a:rPr>
              <a:t>the</a:t>
            </a:r>
            <a:r>
              <a:rPr sz="2933" spc="-13" dirty="0">
                <a:solidFill>
                  <a:srgbClr val="313131"/>
                </a:solidFill>
                <a:latin typeface="Roboto"/>
                <a:cs typeface="Roboto"/>
              </a:rPr>
              <a:t> </a:t>
            </a:r>
            <a:r>
              <a:rPr sz="2933" spc="-27" dirty="0">
                <a:solidFill>
                  <a:srgbClr val="313131"/>
                </a:solidFill>
                <a:latin typeface="Roboto"/>
                <a:cs typeface="Roboto"/>
              </a:rPr>
              <a:t>distance</a:t>
            </a:r>
            <a:r>
              <a:rPr sz="2933" spc="-13" dirty="0">
                <a:solidFill>
                  <a:srgbClr val="313131"/>
                </a:solidFill>
                <a:latin typeface="Roboto"/>
                <a:cs typeface="Roboto"/>
              </a:rPr>
              <a:t> </a:t>
            </a:r>
            <a:r>
              <a:rPr sz="2933" dirty="0">
                <a:solidFill>
                  <a:srgbClr val="313131"/>
                </a:solidFill>
                <a:latin typeface="Roboto"/>
                <a:cs typeface="Roboto"/>
              </a:rPr>
              <a:t>from</a:t>
            </a:r>
            <a:r>
              <a:rPr sz="2933" spc="-7" dirty="0">
                <a:solidFill>
                  <a:srgbClr val="313131"/>
                </a:solidFill>
                <a:latin typeface="Roboto"/>
                <a:cs typeface="Roboto"/>
              </a:rPr>
              <a:t> </a:t>
            </a:r>
            <a:r>
              <a:rPr sz="2933" spc="-27" dirty="0">
                <a:solidFill>
                  <a:srgbClr val="313131"/>
                </a:solidFill>
                <a:latin typeface="Roboto"/>
                <a:cs typeface="Roboto"/>
              </a:rPr>
              <a:t>x</a:t>
            </a:r>
            <a:r>
              <a:rPr sz="2933" spc="-13" dirty="0">
                <a:solidFill>
                  <a:srgbClr val="313131"/>
                </a:solidFill>
                <a:latin typeface="Roboto"/>
                <a:cs typeface="Roboto"/>
              </a:rPr>
              <a:t> </a:t>
            </a:r>
            <a:r>
              <a:rPr sz="2933" spc="-20" dirty="0">
                <a:solidFill>
                  <a:srgbClr val="313131"/>
                </a:solidFill>
                <a:latin typeface="Roboto"/>
                <a:cs typeface="Roboto"/>
              </a:rPr>
              <a:t>to</a:t>
            </a:r>
            <a:r>
              <a:rPr sz="2933" spc="-13" dirty="0">
                <a:solidFill>
                  <a:srgbClr val="313131"/>
                </a:solidFill>
                <a:latin typeface="Roboto"/>
                <a:cs typeface="Roboto"/>
              </a:rPr>
              <a:t> </a:t>
            </a:r>
            <a:r>
              <a:rPr sz="2933" spc="-33" dirty="0">
                <a:solidFill>
                  <a:srgbClr val="313131"/>
                </a:solidFill>
                <a:latin typeface="Roboto"/>
                <a:cs typeface="Roboto"/>
              </a:rPr>
              <a:t>all</a:t>
            </a:r>
            <a:r>
              <a:rPr sz="2933" spc="-13" dirty="0">
                <a:solidFill>
                  <a:srgbClr val="313131"/>
                </a:solidFill>
                <a:latin typeface="Roboto"/>
                <a:cs typeface="Roboto"/>
              </a:rPr>
              <a:t> </a:t>
            </a:r>
            <a:r>
              <a:rPr sz="2933" spc="-33" dirty="0">
                <a:solidFill>
                  <a:srgbClr val="313131"/>
                </a:solidFill>
                <a:latin typeface="Roboto"/>
                <a:cs typeface="Roboto"/>
              </a:rPr>
              <a:t>points</a:t>
            </a:r>
            <a:r>
              <a:rPr sz="2933" spc="-7" dirty="0">
                <a:solidFill>
                  <a:srgbClr val="313131"/>
                </a:solidFill>
                <a:latin typeface="Roboto"/>
                <a:cs typeface="Roboto"/>
              </a:rPr>
              <a:t> </a:t>
            </a:r>
            <a:r>
              <a:rPr sz="2933" spc="-47" dirty="0">
                <a:solidFill>
                  <a:srgbClr val="313131"/>
                </a:solidFill>
                <a:latin typeface="Roboto"/>
                <a:cs typeface="Roboto"/>
              </a:rPr>
              <a:t>in</a:t>
            </a:r>
            <a:r>
              <a:rPr sz="2933" spc="-13" dirty="0">
                <a:solidFill>
                  <a:srgbClr val="313131"/>
                </a:solidFill>
                <a:latin typeface="Roboto"/>
                <a:cs typeface="Roboto"/>
              </a:rPr>
              <a:t> </a:t>
            </a:r>
            <a:r>
              <a:rPr sz="2933" spc="-47" dirty="0">
                <a:solidFill>
                  <a:srgbClr val="313131"/>
                </a:solidFill>
                <a:latin typeface="Roboto"/>
                <a:cs typeface="Roboto"/>
              </a:rPr>
              <a:t>your</a:t>
            </a:r>
            <a:r>
              <a:rPr sz="2933" spc="-7" dirty="0">
                <a:solidFill>
                  <a:srgbClr val="313131"/>
                </a:solidFill>
                <a:latin typeface="Roboto"/>
                <a:cs typeface="Roboto"/>
              </a:rPr>
              <a:t> </a:t>
            </a:r>
            <a:r>
              <a:rPr sz="2933" spc="-27" dirty="0">
                <a:solidFill>
                  <a:srgbClr val="313131"/>
                </a:solidFill>
                <a:latin typeface="Roboto"/>
                <a:cs typeface="Roboto"/>
              </a:rPr>
              <a:t>data</a:t>
            </a:r>
            <a:endParaRPr sz="2933">
              <a:latin typeface="Roboto"/>
              <a:cs typeface="Roboto"/>
            </a:endParaRPr>
          </a:p>
          <a:p>
            <a:pPr marL="628211" indent="-612125">
              <a:lnSpc>
                <a:spcPts val="3500"/>
              </a:lnSpc>
              <a:buAutoNum type="arabicPeriod"/>
              <a:tabLst>
                <a:tab pos="628211" algn="l"/>
                <a:tab pos="629058" algn="l"/>
              </a:tabLst>
            </a:pPr>
            <a:r>
              <a:rPr sz="2933" spc="-33" dirty="0">
                <a:solidFill>
                  <a:srgbClr val="313131"/>
                </a:solidFill>
                <a:latin typeface="Roboto"/>
                <a:cs typeface="Roboto"/>
              </a:rPr>
              <a:t>Sort</a:t>
            </a:r>
            <a:r>
              <a:rPr sz="2933" spc="-7" dirty="0">
                <a:solidFill>
                  <a:srgbClr val="313131"/>
                </a:solidFill>
                <a:latin typeface="Roboto"/>
                <a:cs typeface="Roboto"/>
              </a:rPr>
              <a:t> </a:t>
            </a:r>
            <a:r>
              <a:rPr sz="2933" spc="-27" dirty="0">
                <a:solidFill>
                  <a:srgbClr val="313131"/>
                </a:solidFill>
                <a:latin typeface="Roboto"/>
                <a:cs typeface="Roboto"/>
              </a:rPr>
              <a:t>the</a:t>
            </a:r>
            <a:r>
              <a:rPr sz="2933" spc="-13" dirty="0">
                <a:solidFill>
                  <a:srgbClr val="313131"/>
                </a:solidFill>
                <a:latin typeface="Roboto"/>
                <a:cs typeface="Roboto"/>
              </a:rPr>
              <a:t> </a:t>
            </a:r>
            <a:r>
              <a:rPr sz="2933" spc="-33" dirty="0">
                <a:solidFill>
                  <a:srgbClr val="313131"/>
                </a:solidFill>
                <a:latin typeface="Roboto"/>
                <a:cs typeface="Roboto"/>
              </a:rPr>
              <a:t>points</a:t>
            </a:r>
            <a:r>
              <a:rPr sz="2933" spc="-7" dirty="0">
                <a:solidFill>
                  <a:srgbClr val="313131"/>
                </a:solidFill>
                <a:latin typeface="Roboto"/>
                <a:cs typeface="Roboto"/>
              </a:rPr>
              <a:t> </a:t>
            </a:r>
            <a:r>
              <a:rPr sz="2933" spc="-47" dirty="0">
                <a:solidFill>
                  <a:srgbClr val="313131"/>
                </a:solidFill>
                <a:latin typeface="Roboto"/>
                <a:cs typeface="Roboto"/>
              </a:rPr>
              <a:t>in</a:t>
            </a:r>
            <a:r>
              <a:rPr sz="2933" spc="-13" dirty="0">
                <a:solidFill>
                  <a:srgbClr val="313131"/>
                </a:solidFill>
                <a:latin typeface="Roboto"/>
                <a:cs typeface="Roboto"/>
              </a:rPr>
              <a:t> </a:t>
            </a:r>
            <a:r>
              <a:rPr sz="2933" spc="-47" dirty="0">
                <a:solidFill>
                  <a:srgbClr val="313131"/>
                </a:solidFill>
                <a:latin typeface="Roboto"/>
                <a:cs typeface="Roboto"/>
              </a:rPr>
              <a:t>your</a:t>
            </a:r>
            <a:r>
              <a:rPr sz="2933" spc="-7" dirty="0">
                <a:solidFill>
                  <a:srgbClr val="313131"/>
                </a:solidFill>
                <a:latin typeface="Roboto"/>
                <a:cs typeface="Roboto"/>
              </a:rPr>
              <a:t> </a:t>
            </a:r>
            <a:r>
              <a:rPr sz="2933" spc="-27" dirty="0">
                <a:solidFill>
                  <a:srgbClr val="313131"/>
                </a:solidFill>
                <a:latin typeface="Roboto"/>
                <a:cs typeface="Roboto"/>
              </a:rPr>
              <a:t>data</a:t>
            </a:r>
            <a:r>
              <a:rPr sz="2933" spc="-13" dirty="0">
                <a:solidFill>
                  <a:srgbClr val="313131"/>
                </a:solidFill>
                <a:latin typeface="Roboto"/>
                <a:cs typeface="Roboto"/>
              </a:rPr>
              <a:t> </a:t>
            </a:r>
            <a:r>
              <a:rPr sz="2933" spc="-60" dirty="0">
                <a:solidFill>
                  <a:srgbClr val="313131"/>
                </a:solidFill>
                <a:latin typeface="Roboto"/>
                <a:cs typeface="Roboto"/>
              </a:rPr>
              <a:t>by</a:t>
            </a:r>
            <a:r>
              <a:rPr sz="2933" dirty="0">
                <a:solidFill>
                  <a:srgbClr val="313131"/>
                </a:solidFill>
                <a:latin typeface="Roboto"/>
                <a:cs typeface="Roboto"/>
              </a:rPr>
              <a:t> </a:t>
            </a:r>
            <a:r>
              <a:rPr sz="2933" spc="-33" dirty="0">
                <a:solidFill>
                  <a:srgbClr val="313131"/>
                </a:solidFill>
                <a:latin typeface="Roboto"/>
                <a:cs typeface="Roboto"/>
              </a:rPr>
              <a:t>increasing</a:t>
            </a:r>
            <a:r>
              <a:rPr sz="2933" spc="-13" dirty="0">
                <a:solidFill>
                  <a:srgbClr val="313131"/>
                </a:solidFill>
                <a:latin typeface="Roboto"/>
                <a:cs typeface="Roboto"/>
              </a:rPr>
              <a:t> </a:t>
            </a:r>
            <a:r>
              <a:rPr sz="2933" spc="-27" dirty="0">
                <a:solidFill>
                  <a:srgbClr val="313131"/>
                </a:solidFill>
                <a:latin typeface="Roboto"/>
                <a:cs typeface="Roboto"/>
              </a:rPr>
              <a:t>distance</a:t>
            </a:r>
            <a:r>
              <a:rPr sz="2933" spc="-13" dirty="0">
                <a:solidFill>
                  <a:srgbClr val="313131"/>
                </a:solidFill>
                <a:latin typeface="Roboto"/>
                <a:cs typeface="Roboto"/>
              </a:rPr>
              <a:t> </a:t>
            </a:r>
            <a:r>
              <a:rPr sz="2933" dirty="0">
                <a:solidFill>
                  <a:srgbClr val="313131"/>
                </a:solidFill>
                <a:latin typeface="Roboto"/>
                <a:cs typeface="Roboto"/>
              </a:rPr>
              <a:t>from</a:t>
            </a:r>
            <a:r>
              <a:rPr sz="2933" spc="-7" dirty="0">
                <a:solidFill>
                  <a:srgbClr val="313131"/>
                </a:solidFill>
                <a:latin typeface="Roboto"/>
                <a:cs typeface="Roboto"/>
              </a:rPr>
              <a:t> </a:t>
            </a:r>
            <a:r>
              <a:rPr sz="2933" spc="-27" dirty="0">
                <a:solidFill>
                  <a:srgbClr val="313131"/>
                </a:solidFill>
                <a:latin typeface="Roboto"/>
                <a:cs typeface="Roboto"/>
              </a:rPr>
              <a:t>x</a:t>
            </a:r>
            <a:endParaRPr sz="2933">
              <a:latin typeface="Roboto"/>
              <a:cs typeface="Roboto"/>
            </a:endParaRPr>
          </a:p>
          <a:p>
            <a:pPr marL="628211" indent="-612125">
              <a:lnSpc>
                <a:spcPts val="3513"/>
              </a:lnSpc>
              <a:buAutoNum type="arabicPeriod"/>
              <a:tabLst>
                <a:tab pos="628211" algn="l"/>
                <a:tab pos="629058" algn="l"/>
              </a:tabLst>
            </a:pPr>
            <a:r>
              <a:rPr sz="2933" spc="-20" dirty="0">
                <a:solidFill>
                  <a:srgbClr val="313131"/>
                </a:solidFill>
                <a:latin typeface="Roboto"/>
                <a:cs typeface="Roboto"/>
              </a:rPr>
              <a:t>Predict </a:t>
            </a:r>
            <a:r>
              <a:rPr sz="2933" spc="-27" dirty="0">
                <a:solidFill>
                  <a:srgbClr val="313131"/>
                </a:solidFill>
                <a:latin typeface="Roboto"/>
                <a:cs typeface="Roboto"/>
              </a:rPr>
              <a:t>the</a:t>
            </a:r>
            <a:r>
              <a:rPr sz="2933" spc="-13" dirty="0">
                <a:solidFill>
                  <a:srgbClr val="313131"/>
                </a:solidFill>
                <a:latin typeface="Roboto"/>
                <a:cs typeface="Roboto"/>
              </a:rPr>
              <a:t> </a:t>
            </a:r>
            <a:r>
              <a:rPr sz="2933" spc="-40" dirty="0">
                <a:solidFill>
                  <a:srgbClr val="313131"/>
                </a:solidFill>
                <a:latin typeface="Roboto"/>
                <a:cs typeface="Roboto"/>
              </a:rPr>
              <a:t>majority</a:t>
            </a:r>
            <a:r>
              <a:rPr sz="2933" spc="-13" dirty="0">
                <a:solidFill>
                  <a:srgbClr val="313131"/>
                </a:solidFill>
                <a:latin typeface="Roboto"/>
                <a:cs typeface="Roboto"/>
              </a:rPr>
              <a:t> </a:t>
            </a:r>
            <a:r>
              <a:rPr sz="2933" spc="-27" dirty="0">
                <a:solidFill>
                  <a:srgbClr val="313131"/>
                </a:solidFill>
                <a:latin typeface="Roboto"/>
                <a:cs typeface="Roboto"/>
              </a:rPr>
              <a:t>label</a:t>
            </a:r>
            <a:r>
              <a:rPr sz="2933" spc="-13" dirty="0">
                <a:solidFill>
                  <a:srgbClr val="313131"/>
                </a:solidFill>
                <a:latin typeface="Roboto"/>
                <a:cs typeface="Roboto"/>
              </a:rPr>
              <a:t> </a:t>
            </a:r>
            <a:r>
              <a:rPr sz="2933" spc="20" dirty="0">
                <a:solidFill>
                  <a:srgbClr val="313131"/>
                </a:solidFill>
                <a:latin typeface="Roboto"/>
                <a:cs typeface="Roboto"/>
              </a:rPr>
              <a:t>of</a:t>
            </a:r>
            <a:r>
              <a:rPr sz="2933" spc="-7" dirty="0">
                <a:solidFill>
                  <a:srgbClr val="313131"/>
                </a:solidFill>
                <a:latin typeface="Roboto"/>
                <a:cs typeface="Roboto"/>
              </a:rPr>
              <a:t> </a:t>
            </a:r>
            <a:r>
              <a:rPr sz="2933" spc="-27" dirty="0">
                <a:solidFill>
                  <a:srgbClr val="313131"/>
                </a:solidFill>
                <a:latin typeface="Roboto"/>
                <a:cs typeface="Roboto"/>
              </a:rPr>
              <a:t>the</a:t>
            </a:r>
            <a:r>
              <a:rPr sz="2933" spc="-13" dirty="0">
                <a:solidFill>
                  <a:srgbClr val="313131"/>
                </a:solidFill>
                <a:latin typeface="Roboto"/>
                <a:cs typeface="Roboto"/>
              </a:rPr>
              <a:t> </a:t>
            </a:r>
            <a:r>
              <a:rPr sz="2933" spc="-60" dirty="0">
                <a:solidFill>
                  <a:srgbClr val="313131"/>
                </a:solidFill>
                <a:latin typeface="Roboto"/>
                <a:cs typeface="Roboto"/>
              </a:rPr>
              <a:t>“k”</a:t>
            </a:r>
            <a:r>
              <a:rPr sz="2933" spc="-13" dirty="0">
                <a:solidFill>
                  <a:srgbClr val="313131"/>
                </a:solidFill>
                <a:latin typeface="Roboto"/>
                <a:cs typeface="Roboto"/>
              </a:rPr>
              <a:t> </a:t>
            </a:r>
            <a:r>
              <a:rPr sz="2933" spc="-20" dirty="0">
                <a:solidFill>
                  <a:srgbClr val="313131"/>
                </a:solidFill>
                <a:latin typeface="Roboto"/>
                <a:cs typeface="Roboto"/>
              </a:rPr>
              <a:t>closest</a:t>
            </a:r>
            <a:r>
              <a:rPr sz="2933" spc="-13" dirty="0">
                <a:solidFill>
                  <a:srgbClr val="313131"/>
                </a:solidFill>
                <a:latin typeface="Roboto"/>
                <a:cs typeface="Roboto"/>
              </a:rPr>
              <a:t> </a:t>
            </a:r>
            <a:r>
              <a:rPr sz="2933" spc="-33" dirty="0">
                <a:solidFill>
                  <a:srgbClr val="313131"/>
                </a:solidFill>
                <a:latin typeface="Roboto"/>
                <a:cs typeface="Roboto"/>
              </a:rPr>
              <a:t>points</a:t>
            </a:r>
            <a:endParaRPr sz="2933">
              <a:latin typeface="Roboto"/>
              <a:cs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6233" y="448046"/>
            <a:ext cx="1075267" cy="632651"/>
          </a:xfrm>
          <a:prstGeom prst="rect">
            <a:avLst/>
          </a:prstGeom>
        </p:spPr>
        <p:txBody>
          <a:bodyPr vert="horz" wrap="square" lIns="0" tIns="16933" rIns="0" bIns="0" rtlCol="0">
            <a:spAutoFit/>
          </a:bodyPr>
          <a:lstStyle/>
          <a:p>
            <a:pPr marL="16933">
              <a:spcBef>
                <a:spcPts val="133"/>
              </a:spcBef>
            </a:pPr>
            <a:r>
              <a:rPr sz="4000" dirty="0">
                <a:solidFill>
                  <a:srgbClr val="2A3890"/>
                </a:solidFill>
                <a:latin typeface="Roboto"/>
                <a:cs typeface="Roboto"/>
              </a:rPr>
              <a:t>KNN</a:t>
            </a:r>
            <a:endParaRPr sz="4000">
              <a:latin typeface="Roboto"/>
              <a:cs typeface="Roboto"/>
            </a:endParaRPr>
          </a:p>
        </p:txBody>
      </p:sp>
      <p:sp>
        <p:nvSpPr>
          <p:cNvPr id="3" name="object 3"/>
          <p:cNvSpPr txBox="1"/>
          <p:nvPr/>
        </p:nvSpPr>
        <p:spPr>
          <a:xfrm>
            <a:off x="512967" y="1722433"/>
            <a:ext cx="10258212" cy="468440"/>
          </a:xfrm>
          <a:prstGeom prst="rect">
            <a:avLst/>
          </a:prstGeom>
        </p:spPr>
        <p:txBody>
          <a:bodyPr vert="horz" wrap="square" lIns="0" tIns="16933" rIns="0" bIns="0" rtlCol="0">
            <a:spAutoFit/>
          </a:bodyPr>
          <a:lstStyle/>
          <a:p>
            <a:pPr marL="16933">
              <a:spcBef>
                <a:spcPts val="133"/>
              </a:spcBef>
            </a:pPr>
            <a:r>
              <a:rPr sz="2933" spc="-20" dirty="0">
                <a:solidFill>
                  <a:srgbClr val="313131"/>
                </a:solidFill>
                <a:latin typeface="Roboto"/>
                <a:cs typeface="Roboto"/>
              </a:rPr>
              <a:t>Choosing a</a:t>
            </a:r>
            <a:r>
              <a:rPr sz="2933" spc="-13" dirty="0">
                <a:solidFill>
                  <a:srgbClr val="313131"/>
                </a:solidFill>
                <a:latin typeface="Roboto"/>
                <a:cs typeface="Roboto"/>
              </a:rPr>
              <a:t> </a:t>
            </a:r>
            <a:r>
              <a:rPr sz="2933" spc="-27" dirty="0">
                <a:solidFill>
                  <a:srgbClr val="313131"/>
                </a:solidFill>
                <a:latin typeface="Roboto"/>
                <a:cs typeface="Roboto"/>
              </a:rPr>
              <a:t>K</a:t>
            </a:r>
            <a:r>
              <a:rPr sz="2933" spc="-13" dirty="0">
                <a:solidFill>
                  <a:srgbClr val="313131"/>
                </a:solidFill>
                <a:latin typeface="Roboto"/>
                <a:cs typeface="Roboto"/>
              </a:rPr>
              <a:t> </a:t>
            </a:r>
            <a:r>
              <a:rPr sz="2933" spc="-33" dirty="0">
                <a:solidFill>
                  <a:srgbClr val="313131"/>
                </a:solidFill>
                <a:latin typeface="Roboto"/>
                <a:cs typeface="Roboto"/>
              </a:rPr>
              <a:t>will</a:t>
            </a:r>
            <a:r>
              <a:rPr sz="2933" spc="-13" dirty="0">
                <a:solidFill>
                  <a:srgbClr val="313131"/>
                </a:solidFill>
                <a:latin typeface="Roboto"/>
                <a:cs typeface="Roboto"/>
              </a:rPr>
              <a:t> </a:t>
            </a:r>
            <a:r>
              <a:rPr sz="2933" spc="7" dirty="0">
                <a:solidFill>
                  <a:srgbClr val="313131"/>
                </a:solidFill>
                <a:latin typeface="Roboto"/>
                <a:cs typeface="Roboto"/>
              </a:rPr>
              <a:t>affect</a:t>
            </a:r>
            <a:r>
              <a:rPr sz="2933" spc="-13" dirty="0">
                <a:solidFill>
                  <a:srgbClr val="313131"/>
                </a:solidFill>
                <a:latin typeface="Roboto"/>
                <a:cs typeface="Roboto"/>
              </a:rPr>
              <a:t> </a:t>
            </a:r>
            <a:r>
              <a:rPr sz="2933" spc="-40" dirty="0">
                <a:solidFill>
                  <a:srgbClr val="313131"/>
                </a:solidFill>
                <a:latin typeface="Roboto"/>
                <a:cs typeface="Roboto"/>
              </a:rPr>
              <a:t>what</a:t>
            </a:r>
            <a:r>
              <a:rPr sz="2933" spc="-13" dirty="0">
                <a:solidFill>
                  <a:srgbClr val="313131"/>
                </a:solidFill>
                <a:latin typeface="Roboto"/>
                <a:cs typeface="Roboto"/>
              </a:rPr>
              <a:t> </a:t>
            </a:r>
            <a:r>
              <a:rPr sz="2933" spc="-27" dirty="0">
                <a:solidFill>
                  <a:srgbClr val="313131"/>
                </a:solidFill>
                <a:latin typeface="Roboto"/>
                <a:cs typeface="Roboto"/>
              </a:rPr>
              <a:t>class</a:t>
            </a:r>
            <a:r>
              <a:rPr sz="2933" spc="-13" dirty="0">
                <a:solidFill>
                  <a:srgbClr val="313131"/>
                </a:solidFill>
                <a:latin typeface="Roboto"/>
                <a:cs typeface="Roboto"/>
              </a:rPr>
              <a:t> </a:t>
            </a:r>
            <a:r>
              <a:rPr sz="2933" spc="-20" dirty="0">
                <a:solidFill>
                  <a:srgbClr val="313131"/>
                </a:solidFill>
                <a:latin typeface="Roboto"/>
                <a:cs typeface="Roboto"/>
              </a:rPr>
              <a:t>a</a:t>
            </a:r>
            <a:r>
              <a:rPr sz="2933" spc="-13" dirty="0">
                <a:solidFill>
                  <a:srgbClr val="313131"/>
                </a:solidFill>
                <a:latin typeface="Roboto"/>
                <a:cs typeface="Roboto"/>
              </a:rPr>
              <a:t> </a:t>
            </a:r>
            <a:r>
              <a:rPr sz="2933" spc="-20" dirty="0">
                <a:solidFill>
                  <a:srgbClr val="313131"/>
                </a:solidFill>
                <a:latin typeface="Roboto"/>
                <a:cs typeface="Roboto"/>
              </a:rPr>
              <a:t>new</a:t>
            </a:r>
            <a:r>
              <a:rPr sz="2933" spc="-13" dirty="0">
                <a:solidFill>
                  <a:srgbClr val="313131"/>
                </a:solidFill>
                <a:latin typeface="Roboto"/>
                <a:cs typeface="Roboto"/>
              </a:rPr>
              <a:t> </a:t>
            </a:r>
            <a:r>
              <a:rPr sz="2933" spc="-33" dirty="0">
                <a:solidFill>
                  <a:srgbClr val="313131"/>
                </a:solidFill>
                <a:latin typeface="Roboto"/>
                <a:cs typeface="Roboto"/>
              </a:rPr>
              <a:t>point</a:t>
            </a:r>
            <a:r>
              <a:rPr sz="2933" spc="-7" dirty="0">
                <a:solidFill>
                  <a:srgbClr val="313131"/>
                </a:solidFill>
                <a:latin typeface="Roboto"/>
                <a:cs typeface="Roboto"/>
              </a:rPr>
              <a:t> </a:t>
            </a:r>
            <a:r>
              <a:rPr sz="2933" spc="-33" dirty="0">
                <a:solidFill>
                  <a:srgbClr val="313131"/>
                </a:solidFill>
                <a:latin typeface="Roboto"/>
                <a:cs typeface="Roboto"/>
              </a:rPr>
              <a:t>is</a:t>
            </a:r>
            <a:r>
              <a:rPr sz="2933" spc="-13" dirty="0">
                <a:solidFill>
                  <a:srgbClr val="313131"/>
                </a:solidFill>
                <a:latin typeface="Roboto"/>
                <a:cs typeface="Roboto"/>
              </a:rPr>
              <a:t> </a:t>
            </a:r>
            <a:r>
              <a:rPr sz="2933" spc="-27" dirty="0">
                <a:solidFill>
                  <a:srgbClr val="313131"/>
                </a:solidFill>
                <a:latin typeface="Roboto"/>
                <a:cs typeface="Roboto"/>
              </a:rPr>
              <a:t>assigned</a:t>
            </a:r>
            <a:r>
              <a:rPr sz="2933" spc="-13" dirty="0">
                <a:solidFill>
                  <a:srgbClr val="313131"/>
                </a:solidFill>
                <a:latin typeface="Roboto"/>
                <a:cs typeface="Roboto"/>
              </a:rPr>
              <a:t> </a:t>
            </a:r>
            <a:r>
              <a:rPr sz="2933" spc="-27" dirty="0">
                <a:solidFill>
                  <a:srgbClr val="313131"/>
                </a:solidFill>
                <a:latin typeface="Roboto"/>
                <a:cs typeface="Roboto"/>
              </a:rPr>
              <a:t>to:</a:t>
            </a:r>
            <a:endParaRPr sz="2933">
              <a:latin typeface="Roboto"/>
              <a:cs typeface="Roboto"/>
            </a:endParaRPr>
          </a:p>
        </p:txBody>
      </p:sp>
      <p:pic>
        <p:nvPicPr>
          <p:cNvPr id="4" name="object 4"/>
          <p:cNvPicPr/>
          <p:nvPr/>
        </p:nvPicPr>
        <p:blipFill>
          <a:blip r:embed="rId2" cstate="print"/>
          <a:stretch>
            <a:fillRect/>
          </a:stretch>
        </p:blipFill>
        <p:spPr>
          <a:xfrm>
            <a:off x="2981205" y="2241666"/>
            <a:ext cx="5581067" cy="42565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6233" y="448046"/>
            <a:ext cx="1075267" cy="632651"/>
          </a:xfrm>
          <a:prstGeom prst="rect">
            <a:avLst/>
          </a:prstGeom>
        </p:spPr>
        <p:txBody>
          <a:bodyPr vert="horz" wrap="square" lIns="0" tIns="16933" rIns="0" bIns="0" rtlCol="0">
            <a:spAutoFit/>
          </a:bodyPr>
          <a:lstStyle/>
          <a:p>
            <a:pPr marL="16933">
              <a:spcBef>
                <a:spcPts val="133"/>
              </a:spcBef>
            </a:pPr>
            <a:r>
              <a:rPr sz="4000" dirty="0">
                <a:solidFill>
                  <a:srgbClr val="2A3890"/>
                </a:solidFill>
                <a:latin typeface="Roboto"/>
                <a:cs typeface="Roboto"/>
              </a:rPr>
              <a:t>KNN</a:t>
            </a:r>
            <a:endParaRPr sz="4000">
              <a:latin typeface="Roboto"/>
              <a:cs typeface="Roboto"/>
            </a:endParaRPr>
          </a:p>
        </p:txBody>
      </p:sp>
      <p:sp>
        <p:nvSpPr>
          <p:cNvPr id="3" name="object 3"/>
          <p:cNvSpPr txBox="1"/>
          <p:nvPr/>
        </p:nvSpPr>
        <p:spPr>
          <a:xfrm>
            <a:off x="512967" y="1722433"/>
            <a:ext cx="10258212" cy="468440"/>
          </a:xfrm>
          <a:prstGeom prst="rect">
            <a:avLst/>
          </a:prstGeom>
        </p:spPr>
        <p:txBody>
          <a:bodyPr vert="horz" wrap="square" lIns="0" tIns="16933" rIns="0" bIns="0" rtlCol="0">
            <a:spAutoFit/>
          </a:bodyPr>
          <a:lstStyle/>
          <a:p>
            <a:pPr marL="16933">
              <a:spcBef>
                <a:spcPts val="133"/>
              </a:spcBef>
            </a:pPr>
            <a:r>
              <a:rPr sz="2933" spc="-20" dirty="0">
                <a:solidFill>
                  <a:srgbClr val="313131"/>
                </a:solidFill>
                <a:latin typeface="Roboto"/>
                <a:cs typeface="Roboto"/>
              </a:rPr>
              <a:t>Choosing a</a:t>
            </a:r>
            <a:r>
              <a:rPr sz="2933" spc="-13" dirty="0">
                <a:solidFill>
                  <a:srgbClr val="313131"/>
                </a:solidFill>
                <a:latin typeface="Roboto"/>
                <a:cs typeface="Roboto"/>
              </a:rPr>
              <a:t> </a:t>
            </a:r>
            <a:r>
              <a:rPr sz="2933" spc="-27" dirty="0">
                <a:solidFill>
                  <a:srgbClr val="313131"/>
                </a:solidFill>
                <a:latin typeface="Roboto"/>
                <a:cs typeface="Roboto"/>
              </a:rPr>
              <a:t>K</a:t>
            </a:r>
            <a:r>
              <a:rPr sz="2933" spc="-13" dirty="0">
                <a:solidFill>
                  <a:srgbClr val="313131"/>
                </a:solidFill>
                <a:latin typeface="Roboto"/>
                <a:cs typeface="Roboto"/>
              </a:rPr>
              <a:t> </a:t>
            </a:r>
            <a:r>
              <a:rPr sz="2933" spc="-33" dirty="0">
                <a:solidFill>
                  <a:srgbClr val="313131"/>
                </a:solidFill>
                <a:latin typeface="Roboto"/>
                <a:cs typeface="Roboto"/>
              </a:rPr>
              <a:t>will</a:t>
            </a:r>
            <a:r>
              <a:rPr sz="2933" spc="-13" dirty="0">
                <a:solidFill>
                  <a:srgbClr val="313131"/>
                </a:solidFill>
                <a:latin typeface="Roboto"/>
                <a:cs typeface="Roboto"/>
              </a:rPr>
              <a:t> </a:t>
            </a:r>
            <a:r>
              <a:rPr sz="2933" spc="7" dirty="0">
                <a:solidFill>
                  <a:srgbClr val="313131"/>
                </a:solidFill>
                <a:latin typeface="Roboto"/>
                <a:cs typeface="Roboto"/>
              </a:rPr>
              <a:t>affect</a:t>
            </a:r>
            <a:r>
              <a:rPr sz="2933" spc="-13" dirty="0">
                <a:solidFill>
                  <a:srgbClr val="313131"/>
                </a:solidFill>
                <a:latin typeface="Roboto"/>
                <a:cs typeface="Roboto"/>
              </a:rPr>
              <a:t> </a:t>
            </a:r>
            <a:r>
              <a:rPr sz="2933" spc="-40" dirty="0">
                <a:solidFill>
                  <a:srgbClr val="313131"/>
                </a:solidFill>
                <a:latin typeface="Roboto"/>
                <a:cs typeface="Roboto"/>
              </a:rPr>
              <a:t>what</a:t>
            </a:r>
            <a:r>
              <a:rPr sz="2933" spc="-13" dirty="0">
                <a:solidFill>
                  <a:srgbClr val="313131"/>
                </a:solidFill>
                <a:latin typeface="Roboto"/>
                <a:cs typeface="Roboto"/>
              </a:rPr>
              <a:t> </a:t>
            </a:r>
            <a:r>
              <a:rPr sz="2933" spc="-27" dirty="0">
                <a:solidFill>
                  <a:srgbClr val="313131"/>
                </a:solidFill>
                <a:latin typeface="Roboto"/>
                <a:cs typeface="Roboto"/>
              </a:rPr>
              <a:t>class</a:t>
            </a:r>
            <a:r>
              <a:rPr sz="2933" spc="-13" dirty="0">
                <a:solidFill>
                  <a:srgbClr val="313131"/>
                </a:solidFill>
                <a:latin typeface="Roboto"/>
                <a:cs typeface="Roboto"/>
              </a:rPr>
              <a:t> </a:t>
            </a:r>
            <a:r>
              <a:rPr sz="2933" spc="-20" dirty="0">
                <a:solidFill>
                  <a:srgbClr val="313131"/>
                </a:solidFill>
                <a:latin typeface="Roboto"/>
                <a:cs typeface="Roboto"/>
              </a:rPr>
              <a:t>a</a:t>
            </a:r>
            <a:r>
              <a:rPr sz="2933" spc="-13" dirty="0">
                <a:solidFill>
                  <a:srgbClr val="313131"/>
                </a:solidFill>
                <a:latin typeface="Roboto"/>
                <a:cs typeface="Roboto"/>
              </a:rPr>
              <a:t> </a:t>
            </a:r>
            <a:r>
              <a:rPr sz="2933" spc="-20" dirty="0">
                <a:solidFill>
                  <a:srgbClr val="313131"/>
                </a:solidFill>
                <a:latin typeface="Roboto"/>
                <a:cs typeface="Roboto"/>
              </a:rPr>
              <a:t>new</a:t>
            </a:r>
            <a:r>
              <a:rPr sz="2933" spc="-13" dirty="0">
                <a:solidFill>
                  <a:srgbClr val="313131"/>
                </a:solidFill>
                <a:latin typeface="Roboto"/>
                <a:cs typeface="Roboto"/>
              </a:rPr>
              <a:t> </a:t>
            </a:r>
            <a:r>
              <a:rPr sz="2933" spc="-33" dirty="0">
                <a:solidFill>
                  <a:srgbClr val="313131"/>
                </a:solidFill>
                <a:latin typeface="Roboto"/>
                <a:cs typeface="Roboto"/>
              </a:rPr>
              <a:t>point</a:t>
            </a:r>
            <a:r>
              <a:rPr sz="2933" spc="-7" dirty="0">
                <a:solidFill>
                  <a:srgbClr val="313131"/>
                </a:solidFill>
                <a:latin typeface="Roboto"/>
                <a:cs typeface="Roboto"/>
              </a:rPr>
              <a:t> </a:t>
            </a:r>
            <a:r>
              <a:rPr sz="2933" spc="-33" dirty="0">
                <a:solidFill>
                  <a:srgbClr val="313131"/>
                </a:solidFill>
                <a:latin typeface="Roboto"/>
                <a:cs typeface="Roboto"/>
              </a:rPr>
              <a:t>is</a:t>
            </a:r>
            <a:r>
              <a:rPr sz="2933" spc="-13" dirty="0">
                <a:solidFill>
                  <a:srgbClr val="313131"/>
                </a:solidFill>
                <a:latin typeface="Roboto"/>
                <a:cs typeface="Roboto"/>
              </a:rPr>
              <a:t> </a:t>
            </a:r>
            <a:r>
              <a:rPr sz="2933" spc="-27" dirty="0">
                <a:solidFill>
                  <a:srgbClr val="313131"/>
                </a:solidFill>
                <a:latin typeface="Roboto"/>
                <a:cs typeface="Roboto"/>
              </a:rPr>
              <a:t>assigned</a:t>
            </a:r>
            <a:r>
              <a:rPr sz="2933" spc="-13" dirty="0">
                <a:solidFill>
                  <a:srgbClr val="313131"/>
                </a:solidFill>
                <a:latin typeface="Roboto"/>
                <a:cs typeface="Roboto"/>
              </a:rPr>
              <a:t> </a:t>
            </a:r>
            <a:r>
              <a:rPr sz="2933" spc="-27" dirty="0">
                <a:solidFill>
                  <a:srgbClr val="313131"/>
                </a:solidFill>
                <a:latin typeface="Roboto"/>
                <a:cs typeface="Roboto"/>
              </a:rPr>
              <a:t>to:</a:t>
            </a:r>
            <a:endParaRPr sz="2933">
              <a:latin typeface="Roboto"/>
              <a:cs typeface="Roboto"/>
            </a:endParaRPr>
          </a:p>
        </p:txBody>
      </p:sp>
      <p:pic>
        <p:nvPicPr>
          <p:cNvPr id="4" name="object 4"/>
          <p:cNvPicPr/>
          <p:nvPr/>
        </p:nvPicPr>
        <p:blipFill>
          <a:blip r:embed="rId2" cstate="print"/>
          <a:stretch>
            <a:fillRect/>
          </a:stretch>
        </p:blipFill>
        <p:spPr>
          <a:xfrm>
            <a:off x="1513934" y="2183866"/>
            <a:ext cx="8515599" cy="39520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6233" y="448046"/>
            <a:ext cx="1075267" cy="632651"/>
          </a:xfrm>
          <a:prstGeom prst="rect">
            <a:avLst/>
          </a:prstGeom>
        </p:spPr>
        <p:txBody>
          <a:bodyPr vert="horz" wrap="square" lIns="0" tIns="16933" rIns="0" bIns="0" rtlCol="0">
            <a:spAutoFit/>
          </a:bodyPr>
          <a:lstStyle/>
          <a:p>
            <a:pPr marL="16933">
              <a:spcBef>
                <a:spcPts val="133"/>
              </a:spcBef>
            </a:pPr>
            <a:r>
              <a:rPr sz="4000" dirty="0">
                <a:solidFill>
                  <a:srgbClr val="2A3890"/>
                </a:solidFill>
                <a:latin typeface="Roboto"/>
                <a:cs typeface="Roboto"/>
              </a:rPr>
              <a:t>KNN</a:t>
            </a:r>
            <a:endParaRPr sz="4000">
              <a:latin typeface="Roboto"/>
              <a:cs typeface="Roboto"/>
            </a:endParaRPr>
          </a:p>
        </p:txBody>
      </p:sp>
      <p:sp>
        <p:nvSpPr>
          <p:cNvPr id="3" name="object 3"/>
          <p:cNvSpPr txBox="1"/>
          <p:nvPr/>
        </p:nvSpPr>
        <p:spPr>
          <a:xfrm>
            <a:off x="512967" y="1722433"/>
            <a:ext cx="10258212" cy="468440"/>
          </a:xfrm>
          <a:prstGeom prst="rect">
            <a:avLst/>
          </a:prstGeom>
        </p:spPr>
        <p:txBody>
          <a:bodyPr vert="horz" wrap="square" lIns="0" tIns="16933" rIns="0" bIns="0" rtlCol="0">
            <a:spAutoFit/>
          </a:bodyPr>
          <a:lstStyle/>
          <a:p>
            <a:pPr marL="16933">
              <a:spcBef>
                <a:spcPts val="133"/>
              </a:spcBef>
            </a:pPr>
            <a:r>
              <a:rPr sz="2933" spc="-20" dirty="0">
                <a:solidFill>
                  <a:srgbClr val="313131"/>
                </a:solidFill>
                <a:latin typeface="Roboto"/>
                <a:cs typeface="Roboto"/>
              </a:rPr>
              <a:t>Choosing a</a:t>
            </a:r>
            <a:r>
              <a:rPr sz="2933" spc="-13" dirty="0">
                <a:solidFill>
                  <a:srgbClr val="313131"/>
                </a:solidFill>
                <a:latin typeface="Roboto"/>
                <a:cs typeface="Roboto"/>
              </a:rPr>
              <a:t> </a:t>
            </a:r>
            <a:r>
              <a:rPr sz="2933" spc="-27" dirty="0">
                <a:solidFill>
                  <a:srgbClr val="313131"/>
                </a:solidFill>
                <a:latin typeface="Roboto"/>
                <a:cs typeface="Roboto"/>
              </a:rPr>
              <a:t>K</a:t>
            </a:r>
            <a:r>
              <a:rPr sz="2933" spc="-13" dirty="0">
                <a:solidFill>
                  <a:srgbClr val="313131"/>
                </a:solidFill>
                <a:latin typeface="Roboto"/>
                <a:cs typeface="Roboto"/>
              </a:rPr>
              <a:t> </a:t>
            </a:r>
            <a:r>
              <a:rPr sz="2933" spc="-33" dirty="0">
                <a:solidFill>
                  <a:srgbClr val="313131"/>
                </a:solidFill>
                <a:latin typeface="Roboto"/>
                <a:cs typeface="Roboto"/>
              </a:rPr>
              <a:t>will</a:t>
            </a:r>
            <a:r>
              <a:rPr sz="2933" spc="-13" dirty="0">
                <a:solidFill>
                  <a:srgbClr val="313131"/>
                </a:solidFill>
                <a:latin typeface="Roboto"/>
                <a:cs typeface="Roboto"/>
              </a:rPr>
              <a:t> </a:t>
            </a:r>
            <a:r>
              <a:rPr sz="2933" spc="7" dirty="0">
                <a:solidFill>
                  <a:srgbClr val="313131"/>
                </a:solidFill>
                <a:latin typeface="Roboto"/>
                <a:cs typeface="Roboto"/>
              </a:rPr>
              <a:t>affect</a:t>
            </a:r>
            <a:r>
              <a:rPr sz="2933" spc="-13" dirty="0">
                <a:solidFill>
                  <a:srgbClr val="313131"/>
                </a:solidFill>
                <a:latin typeface="Roboto"/>
                <a:cs typeface="Roboto"/>
              </a:rPr>
              <a:t> </a:t>
            </a:r>
            <a:r>
              <a:rPr sz="2933" spc="-40" dirty="0">
                <a:solidFill>
                  <a:srgbClr val="313131"/>
                </a:solidFill>
                <a:latin typeface="Roboto"/>
                <a:cs typeface="Roboto"/>
              </a:rPr>
              <a:t>what</a:t>
            </a:r>
            <a:r>
              <a:rPr sz="2933" spc="-13" dirty="0">
                <a:solidFill>
                  <a:srgbClr val="313131"/>
                </a:solidFill>
                <a:latin typeface="Roboto"/>
                <a:cs typeface="Roboto"/>
              </a:rPr>
              <a:t> </a:t>
            </a:r>
            <a:r>
              <a:rPr sz="2933" spc="-27" dirty="0">
                <a:solidFill>
                  <a:srgbClr val="313131"/>
                </a:solidFill>
                <a:latin typeface="Roboto"/>
                <a:cs typeface="Roboto"/>
              </a:rPr>
              <a:t>class</a:t>
            </a:r>
            <a:r>
              <a:rPr sz="2933" spc="-13" dirty="0">
                <a:solidFill>
                  <a:srgbClr val="313131"/>
                </a:solidFill>
                <a:latin typeface="Roboto"/>
                <a:cs typeface="Roboto"/>
              </a:rPr>
              <a:t> </a:t>
            </a:r>
            <a:r>
              <a:rPr sz="2933" spc="-20" dirty="0">
                <a:solidFill>
                  <a:srgbClr val="313131"/>
                </a:solidFill>
                <a:latin typeface="Roboto"/>
                <a:cs typeface="Roboto"/>
              </a:rPr>
              <a:t>a</a:t>
            </a:r>
            <a:r>
              <a:rPr sz="2933" spc="-13" dirty="0">
                <a:solidFill>
                  <a:srgbClr val="313131"/>
                </a:solidFill>
                <a:latin typeface="Roboto"/>
                <a:cs typeface="Roboto"/>
              </a:rPr>
              <a:t> </a:t>
            </a:r>
            <a:r>
              <a:rPr sz="2933" spc="-20" dirty="0">
                <a:solidFill>
                  <a:srgbClr val="313131"/>
                </a:solidFill>
                <a:latin typeface="Roboto"/>
                <a:cs typeface="Roboto"/>
              </a:rPr>
              <a:t>new</a:t>
            </a:r>
            <a:r>
              <a:rPr sz="2933" spc="-13" dirty="0">
                <a:solidFill>
                  <a:srgbClr val="313131"/>
                </a:solidFill>
                <a:latin typeface="Roboto"/>
                <a:cs typeface="Roboto"/>
              </a:rPr>
              <a:t> </a:t>
            </a:r>
            <a:r>
              <a:rPr sz="2933" spc="-33" dirty="0">
                <a:solidFill>
                  <a:srgbClr val="313131"/>
                </a:solidFill>
                <a:latin typeface="Roboto"/>
                <a:cs typeface="Roboto"/>
              </a:rPr>
              <a:t>point</a:t>
            </a:r>
            <a:r>
              <a:rPr sz="2933" spc="-7" dirty="0">
                <a:solidFill>
                  <a:srgbClr val="313131"/>
                </a:solidFill>
                <a:latin typeface="Roboto"/>
                <a:cs typeface="Roboto"/>
              </a:rPr>
              <a:t> </a:t>
            </a:r>
            <a:r>
              <a:rPr sz="2933" spc="-33" dirty="0">
                <a:solidFill>
                  <a:srgbClr val="313131"/>
                </a:solidFill>
                <a:latin typeface="Roboto"/>
                <a:cs typeface="Roboto"/>
              </a:rPr>
              <a:t>is</a:t>
            </a:r>
            <a:r>
              <a:rPr sz="2933" spc="-13" dirty="0">
                <a:solidFill>
                  <a:srgbClr val="313131"/>
                </a:solidFill>
                <a:latin typeface="Roboto"/>
                <a:cs typeface="Roboto"/>
              </a:rPr>
              <a:t> </a:t>
            </a:r>
            <a:r>
              <a:rPr sz="2933" spc="-27" dirty="0">
                <a:solidFill>
                  <a:srgbClr val="313131"/>
                </a:solidFill>
                <a:latin typeface="Roboto"/>
                <a:cs typeface="Roboto"/>
              </a:rPr>
              <a:t>assigned</a:t>
            </a:r>
            <a:r>
              <a:rPr sz="2933" spc="-13" dirty="0">
                <a:solidFill>
                  <a:srgbClr val="313131"/>
                </a:solidFill>
                <a:latin typeface="Roboto"/>
                <a:cs typeface="Roboto"/>
              </a:rPr>
              <a:t> </a:t>
            </a:r>
            <a:r>
              <a:rPr sz="2933" spc="-27" dirty="0">
                <a:solidFill>
                  <a:srgbClr val="313131"/>
                </a:solidFill>
                <a:latin typeface="Roboto"/>
                <a:cs typeface="Roboto"/>
              </a:rPr>
              <a:t>to:</a:t>
            </a:r>
            <a:endParaRPr sz="2933">
              <a:latin typeface="Roboto"/>
              <a:cs typeface="Roboto"/>
            </a:endParaRPr>
          </a:p>
        </p:txBody>
      </p:sp>
      <p:pic>
        <p:nvPicPr>
          <p:cNvPr id="4" name="object 4"/>
          <p:cNvPicPr/>
          <p:nvPr/>
        </p:nvPicPr>
        <p:blipFill>
          <a:blip r:embed="rId2" cstate="print"/>
          <a:stretch>
            <a:fillRect/>
          </a:stretch>
        </p:blipFill>
        <p:spPr>
          <a:xfrm>
            <a:off x="1512901" y="2190567"/>
            <a:ext cx="8517665" cy="3938667"/>
          </a:xfrm>
          <a:prstGeom prst="rect">
            <a:avLst/>
          </a:prstGeom>
        </p:spPr>
      </p:pic>
    </p:spTree>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413324"/>
      </a:dk2>
      <a:lt2>
        <a:srgbClr val="E2E5E8"/>
      </a:lt2>
      <a:accent1>
        <a:srgbClr val="BB9B81"/>
      </a:accent1>
      <a:accent2>
        <a:srgbClr val="BA817F"/>
      </a:accent2>
      <a:accent3>
        <a:srgbClr val="C594A7"/>
      </a:accent3>
      <a:accent4>
        <a:srgbClr val="BA7FAD"/>
      </a:accent4>
      <a:accent5>
        <a:srgbClr val="BB94C5"/>
      </a:accent5>
      <a:accent6>
        <a:srgbClr val="957FBA"/>
      </a:accent6>
      <a:hlink>
        <a:srgbClr val="5D85A7"/>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15</TotalTime>
  <Words>527</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Avenir Next LT Pro</vt:lpstr>
      <vt:lpstr>charter</vt:lpstr>
      <vt:lpstr>inter-bold</vt:lpstr>
      <vt:lpstr>inter-regular</vt:lpstr>
      <vt:lpstr>Posterama</vt:lpstr>
      <vt:lpstr>Roboto</vt:lpstr>
      <vt:lpstr>Tahoma</vt:lpstr>
      <vt:lpstr>SplashVTI</vt:lpstr>
      <vt:lpstr>KNN Algorithm</vt:lpstr>
      <vt:lpstr>PowerPoint Presentation</vt:lpstr>
      <vt:lpstr>PowerPoint Presentation</vt:lpstr>
      <vt:lpstr>KNN</vt:lpstr>
      <vt:lpstr>PowerPoint Presentation</vt:lpstr>
      <vt:lpstr>KNN</vt:lpstr>
      <vt:lpstr>PowerPoint Presentation</vt:lpstr>
      <vt:lpstr>PowerPoint Presentation</vt:lpstr>
      <vt:lpstr>PowerPoint Presentation</vt:lpstr>
      <vt:lpstr>PowerPoint Presentation</vt:lpstr>
      <vt:lpstr>KNN</vt:lpstr>
      <vt:lpstr>KNN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Algorithm</dc:title>
  <dc:creator>. Sukhchandan</dc:creator>
  <cp:lastModifiedBy>. Sukhchandan</cp:lastModifiedBy>
  <cp:revision>8</cp:revision>
  <dcterms:created xsi:type="dcterms:W3CDTF">2021-10-01T21:21:57Z</dcterms:created>
  <dcterms:modified xsi:type="dcterms:W3CDTF">2021-10-01T21:37:09Z</dcterms:modified>
</cp:coreProperties>
</file>