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CC0C-ACA5-46A3-8243-CF1DA5E1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A01FC-2F44-4E91-9E44-641CDFB09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78DF-BEE7-4C8B-B677-C65F726F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2942-2353-4674-9EEE-2B13E4F3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36AD-CE09-4AB7-AA5D-2311B5F4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1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BEA1-7C8F-466F-AED9-DB566BC9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ED9E0-BCEC-42C0-AB4F-7743695CB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2E76-C963-41E1-8215-21BAFDEE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5C05-8642-4D94-BBC8-3F1161CE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FA3F-1DFD-407C-B28D-19F79BD3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9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6B6B8-096C-48FA-BE0D-831242C52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25C54-85FC-42C6-9EB8-A1E73DD6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CEA9-A7E0-4E31-913C-571E3FA1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C8F5-2295-4A80-ADF6-A9F5BDD2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6CF0-74B6-43ED-AEF7-1C7729E6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05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4EF-E0E6-4881-A3A6-C494427D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E608-AD40-4C19-A672-5031DFCD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7618-E7AD-44A4-A708-C9B97368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93A4-5F63-48ED-9B33-AA04E1E3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39707-2363-4499-A2DA-D3352954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7113-5149-4201-898B-88D6C584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5348A-616C-403D-840F-B465E347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CC86-40F4-45AD-943E-BA4529E3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8B1C-59FB-48EF-B573-ABB83667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9EE4B-0D8C-47BC-B6C4-A3B6DEFC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5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94B9-03D1-4DE1-9B62-E41B2F5D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B0D4-ADD2-4264-B3AA-4E3D4154E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65A22-E63A-43BF-926A-5C8838E16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3D9C-5721-4D76-B0FB-6AD53603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F674-E318-4C9B-BF7E-450C56C2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7E6F-2A91-4510-9E95-CB112C03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7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0AE3-71C3-4257-84CD-A84361A2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24E36-075F-4082-A595-8BBED5AE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69834-D904-4EA6-989A-BE4C4EB9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8E07F-7555-4909-9B2B-EF7C08D66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5DC9B-5D7C-4252-A336-FDF63B686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A51EC-3490-48E7-8802-0F87638D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C6B00-30EB-4803-8FC9-FEF20E41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43B28-BB68-40E9-B7D4-286D0D0F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16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3EF9-564B-4B33-9011-0C6E65BD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0C216-2581-42C2-A8D6-7E849771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53303-F8B7-4235-95E3-E5411D9F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DA8E9-ABD1-4281-BD51-36B07364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9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95110-9343-4DCE-A75C-70E42BB0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17942-9D40-47DC-B2C1-59AA0A0C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B7CBE-2E65-4185-89A8-7CD9654E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01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24C3-1C74-4087-999D-70B70CE3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BB86-FD02-4264-A6A3-04FF6869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A65E3-59B0-4F13-8372-1C845D43D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7D906-B7C5-478C-A97C-D0878FB2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6BE29-1149-476C-AA17-E6BB814A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8E394-CB19-42AD-8E89-9623F024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4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1AAE-E9F4-4478-BABB-7C9CCAB5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A29DC-D70F-4B28-9CBD-A84FB0AD0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682A-2148-4F0E-BC47-526BFE07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A822D-C3D3-4CAF-B062-3632A273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C9FDC-7B1A-4172-831F-DF5DAFAE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C454A-EF45-4ACD-9D3E-358B7A5D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61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A7FE4-4583-4BB5-942D-C35CECDD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C4ACC-79D3-45DB-AABE-4231CBE3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0087-1F92-4AFD-A343-F391B85E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7896-08A2-47C8-9F6A-5ACDEE7576E6}" type="datetimeFigureOut">
              <a:rPr lang="en-CA" smtClean="0"/>
              <a:t>2021-09-16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15E0C-1757-42C6-8B1C-38C19D9C7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067E-7DF5-4DC8-8212-A12598F2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C76C-C71C-462B-BE97-2673A78188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36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l-cheatsheet.readthedocs.io/en/latest/linear_regression.html" TargetMode="External"/><Relationship Id="rId2" Type="http://schemas.openxmlformats.org/officeDocument/2006/relationships/hyperlink" Target="https://towardsdatascience.com/linear-regression-detailed-view-ea73175f6e8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5106408-9895-4141-8E24-0C4AEEF6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BF40C-BAF1-4112-9C8F-0370E33B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DD15-92BE-41D4-BA01-FDBA7D07E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60287"/>
            <a:ext cx="5091853" cy="45300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54936">
              <a:lnSpc>
                <a:spcPct val="115599"/>
              </a:lnSpc>
              <a:spcBef>
                <a:spcPts val="133"/>
              </a:spcBef>
            </a:pP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Now wouldn't it be great if we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 could</a:t>
            </a:r>
            <a:r>
              <a:rPr sz="2667" spc="-3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apply</a:t>
            </a:r>
            <a:r>
              <a:rPr sz="2667" spc="-3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this</a:t>
            </a:r>
            <a:r>
              <a:rPr sz="2667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same</a:t>
            </a:r>
            <a:r>
              <a:rPr sz="2667" spc="-3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concept</a:t>
            </a:r>
            <a:r>
              <a:rPr sz="2667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to </a:t>
            </a:r>
            <a:r>
              <a:rPr sz="2667" spc="-7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a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graph with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more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than just two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data</a:t>
            </a:r>
            <a:r>
              <a:rPr sz="2667" spc="-1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points?</a:t>
            </a:r>
            <a:endParaRPr sz="2667">
              <a:latin typeface="Arial MT"/>
              <a:cs typeface="Arial MT"/>
            </a:endParaRPr>
          </a:p>
          <a:p>
            <a:pPr marL="16933" marR="6773">
              <a:lnSpc>
                <a:spcPct val="115599"/>
              </a:lnSpc>
              <a:spcBef>
                <a:spcPts val="2100"/>
              </a:spcBef>
            </a:pP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By doing this, we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could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take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 multiple men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and their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son's </a:t>
            </a:r>
            <a:r>
              <a:rPr sz="2667" spc="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heights and do things like tell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a </a:t>
            </a:r>
            <a:r>
              <a:rPr sz="2667" spc="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man</a:t>
            </a:r>
            <a:r>
              <a:rPr sz="2667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how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tall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we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expect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his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son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to </a:t>
            </a:r>
            <a:r>
              <a:rPr sz="2667" spc="-7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be...before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he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even</a:t>
            </a:r>
            <a:r>
              <a:rPr sz="2667" spc="-1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has</a:t>
            </a:r>
            <a:r>
              <a:rPr sz="2667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a</a:t>
            </a:r>
            <a:r>
              <a:rPr sz="2667" spc="-1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son!</a:t>
            </a:r>
            <a:endParaRPr sz="2667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2188" y="1766714"/>
            <a:ext cx="6147240" cy="42460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967" y="1661472"/>
            <a:ext cx="5137572" cy="48951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88898">
              <a:lnSpc>
                <a:spcPct val="113599"/>
              </a:lnSpc>
              <a:spcBef>
                <a:spcPts val="133"/>
              </a:spcBef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Our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goal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with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linear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to</a:t>
            </a: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spc="-7" dirty="0">
                <a:solidFill>
                  <a:srgbClr val="313131"/>
                </a:solidFill>
                <a:latin typeface="Roboto"/>
                <a:cs typeface="Roboto"/>
              </a:rPr>
              <a:t>minimize</a:t>
            </a:r>
            <a:r>
              <a:rPr sz="2933" b="1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spc="-7" dirty="0">
                <a:solidFill>
                  <a:srgbClr val="313131"/>
                </a:solidFill>
                <a:latin typeface="Roboto"/>
                <a:cs typeface="Roboto"/>
              </a:rPr>
              <a:t>the vertical </a:t>
            </a:r>
            <a:r>
              <a:rPr sz="2933" b="1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spc="-7" dirty="0">
                <a:solidFill>
                  <a:srgbClr val="313131"/>
                </a:solidFill>
                <a:latin typeface="Roboto"/>
                <a:cs typeface="Roboto"/>
              </a:rPr>
              <a:t>distance</a:t>
            </a:r>
            <a:r>
              <a:rPr sz="2933" b="1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between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all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the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data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points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and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our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line.</a:t>
            </a:r>
            <a:endParaRPr sz="2933">
              <a:latin typeface="Roboto"/>
              <a:cs typeface="Roboto"/>
            </a:endParaRPr>
          </a:p>
          <a:p>
            <a:pPr marL="16933" marR="6773">
              <a:lnSpc>
                <a:spcPct val="113599"/>
              </a:lnSpc>
              <a:spcBef>
                <a:spcPts val="2200"/>
              </a:spcBef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So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in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determining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6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spc="-7" dirty="0">
                <a:solidFill>
                  <a:srgbClr val="313131"/>
                </a:solidFill>
                <a:latin typeface="Roboto"/>
                <a:cs typeface="Roboto"/>
              </a:rPr>
              <a:t>best</a:t>
            </a:r>
            <a:r>
              <a:rPr sz="2933" b="1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dirty="0">
                <a:solidFill>
                  <a:srgbClr val="313131"/>
                </a:solidFill>
                <a:latin typeface="Roboto"/>
                <a:cs typeface="Roboto"/>
              </a:rPr>
              <a:t>line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,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are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attempting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minimize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distance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between</a:t>
            </a:r>
            <a:r>
              <a:rPr sz="2933" spc="5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spc="-13" dirty="0">
                <a:solidFill>
                  <a:srgbClr val="313131"/>
                </a:solidFill>
                <a:latin typeface="Roboto"/>
                <a:cs typeface="Roboto"/>
              </a:rPr>
              <a:t>all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points</a:t>
            </a:r>
            <a:r>
              <a:rPr sz="2933" spc="16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and</a:t>
            </a:r>
            <a:r>
              <a:rPr sz="2933" spc="16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their</a:t>
            </a:r>
            <a:r>
              <a:rPr sz="2933" spc="16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distance</a:t>
            </a:r>
            <a:r>
              <a:rPr sz="2933" spc="152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our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line.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1001" y="1639967"/>
            <a:ext cx="6570999" cy="46276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967" y="2448871"/>
            <a:ext cx="5056293" cy="358403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3599"/>
              </a:lnSpc>
              <a:spcBef>
                <a:spcPts val="133"/>
              </a:spcBef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There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are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lots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different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ways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minimize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this,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(sum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squared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errors,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sum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 </a:t>
            </a:r>
            <a:r>
              <a:rPr sz="2933" spc="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absolute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errors,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etc),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but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all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these methods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have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general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goal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minimizing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this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distance.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875" y="1771716"/>
            <a:ext cx="6398079" cy="4413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1628" y="2045851"/>
            <a:ext cx="5154209" cy="38761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967" y="1661473"/>
            <a:ext cx="5005493" cy="28371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67636">
              <a:lnSpc>
                <a:spcPct val="113599"/>
              </a:lnSpc>
              <a:spcBef>
                <a:spcPts val="133"/>
              </a:spcBef>
            </a:pP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For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example,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one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the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most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popular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methods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the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least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squares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method.</a:t>
            </a:r>
            <a:endParaRPr sz="2933">
              <a:latin typeface="Roboto"/>
              <a:cs typeface="Roboto"/>
            </a:endParaRPr>
          </a:p>
          <a:p>
            <a:pPr marL="16933" marR="6773">
              <a:lnSpc>
                <a:spcPct val="113599"/>
              </a:lnSpc>
              <a:spcBef>
                <a:spcPts val="2200"/>
              </a:spcBef>
            </a:pP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Here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have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blue data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points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along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an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x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and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93" dirty="0">
                <a:solidFill>
                  <a:srgbClr val="313131"/>
                </a:solidFill>
                <a:latin typeface="Roboto"/>
                <a:cs typeface="Roboto"/>
              </a:rPr>
              <a:t>y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axis.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6349" y="4475483"/>
            <a:ext cx="220699" cy="220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1183" y="4267483"/>
            <a:ext cx="220699" cy="2206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8883" y="2602616"/>
            <a:ext cx="220699" cy="2206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9149" y="3318649"/>
            <a:ext cx="220699" cy="2206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9416" y="4059483"/>
            <a:ext cx="220699" cy="2206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987900" y="5278567"/>
            <a:ext cx="91440" cy="130387"/>
          </a:xfrm>
          <a:custGeom>
            <a:avLst/>
            <a:gdLst/>
            <a:ahLst/>
            <a:cxnLst/>
            <a:rect l="l" t="t" r="r" b="b"/>
            <a:pathLst>
              <a:path w="68579" h="97789">
                <a:moveTo>
                  <a:pt x="68099" y="97499"/>
                </a:moveTo>
                <a:lnTo>
                  <a:pt x="0" y="97499"/>
                </a:lnTo>
                <a:lnTo>
                  <a:pt x="0" y="0"/>
                </a:lnTo>
                <a:lnTo>
                  <a:pt x="68099" y="0"/>
                </a:lnTo>
                <a:lnTo>
                  <a:pt x="68099" y="97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645500" y="2535367"/>
            <a:ext cx="91440" cy="130387"/>
          </a:xfrm>
          <a:custGeom>
            <a:avLst/>
            <a:gdLst/>
            <a:ahLst/>
            <a:cxnLst/>
            <a:rect l="l" t="t" r="r" b="b"/>
            <a:pathLst>
              <a:path w="68579" h="97789">
                <a:moveTo>
                  <a:pt x="68099" y="97499"/>
                </a:moveTo>
                <a:lnTo>
                  <a:pt x="0" y="97499"/>
                </a:lnTo>
                <a:lnTo>
                  <a:pt x="0" y="0"/>
                </a:lnTo>
                <a:lnTo>
                  <a:pt x="68099" y="0"/>
                </a:lnTo>
                <a:lnTo>
                  <a:pt x="68099" y="97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1628" y="2045851"/>
            <a:ext cx="5154209" cy="38761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967" y="1661473"/>
            <a:ext cx="4670213" cy="28371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62460">
              <a:lnSpc>
                <a:spcPct val="113599"/>
              </a:lnSpc>
              <a:spcBef>
                <a:spcPts val="133"/>
              </a:spcBef>
            </a:pP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Now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want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fit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linear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line.</a:t>
            </a:r>
            <a:endParaRPr sz="2933">
              <a:latin typeface="Roboto"/>
              <a:cs typeface="Roboto"/>
            </a:endParaRPr>
          </a:p>
          <a:p>
            <a:pPr marL="16933" marR="6773">
              <a:lnSpc>
                <a:spcPct val="113599"/>
              </a:lnSpc>
              <a:spcBef>
                <a:spcPts val="2200"/>
              </a:spcBef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question is, how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do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 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decide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which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line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best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fitting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one?</a:t>
            </a:r>
            <a:endParaRPr sz="2933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78567" y="2136566"/>
            <a:ext cx="4908127" cy="3687233"/>
            <a:chOff x="4783925" y="1602424"/>
            <a:chExt cx="3681095" cy="27654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2262" y="3356612"/>
              <a:ext cx="165524" cy="165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3387" y="3200612"/>
              <a:ext cx="165524" cy="165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4162" y="1951962"/>
              <a:ext cx="165524" cy="1655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9362" y="2488987"/>
              <a:ext cx="165524" cy="1655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7062" y="3044612"/>
              <a:ext cx="165524" cy="1655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40922" y="1901532"/>
              <a:ext cx="2811780" cy="2155190"/>
            </a:xfrm>
            <a:custGeom>
              <a:avLst/>
              <a:gdLst/>
              <a:ahLst/>
              <a:cxnLst/>
              <a:rect l="l" t="t" r="r" b="b"/>
              <a:pathLst>
                <a:path w="2811779" h="2155190">
                  <a:moveTo>
                    <a:pt x="68097" y="2057400"/>
                  </a:moveTo>
                  <a:lnTo>
                    <a:pt x="0" y="2057400"/>
                  </a:lnTo>
                  <a:lnTo>
                    <a:pt x="0" y="2154898"/>
                  </a:lnTo>
                  <a:lnTo>
                    <a:pt x="68097" y="2154898"/>
                  </a:lnTo>
                  <a:lnTo>
                    <a:pt x="68097" y="2057400"/>
                  </a:lnTo>
                  <a:close/>
                </a:path>
                <a:path w="2811779" h="2155190">
                  <a:moveTo>
                    <a:pt x="2811297" y="0"/>
                  </a:moveTo>
                  <a:lnTo>
                    <a:pt x="2743200" y="0"/>
                  </a:lnTo>
                  <a:lnTo>
                    <a:pt x="2743200" y="97497"/>
                  </a:lnTo>
                  <a:lnTo>
                    <a:pt x="2811297" y="97497"/>
                  </a:lnTo>
                  <a:lnTo>
                    <a:pt x="2811297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2025" y="1640524"/>
              <a:ext cx="3604895" cy="2689225"/>
            </a:xfrm>
            <a:custGeom>
              <a:avLst/>
              <a:gdLst/>
              <a:ahLst/>
              <a:cxnLst/>
              <a:rect l="l" t="t" r="r" b="b"/>
              <a:pathLst>
                <a:path w="3604895" h="2689225">
                  <a:moveTo>
                    <a:pt x="0" y="2688599"/>
                  </a:moveTo>
                  <a:lnTo>
                    <a:pt x="3604499" y="0"/>
                  </a:lnTo>
                </a:path>
              </a:pathLst>
            </a:custGeom>
            <a:ln w="7619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1628" y="2045851"/>
            <a:ext cx="5154209" cy="38761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967" y="1661472"/>
            <a:ext cx="5096933" cy="43806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3599"/>
              </a:lnSpc>
              <a:spcBef>
                <a:spcPts val="133"/>
              </a:spcBef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We’ll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use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Least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Squares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Method,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which</a:t>
            </a: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242729"/>
                </a:solidFill>
                <a:latin typeface="Roboto"/>
                <a:cs typeface="Roboto"/>
              </a:rPr>
              <a:t>is</a:t>
            </a:r>
            <a:r>
              <a:rPr sz="2933" spc="-13" dirty="0">
                <a:solidFill>
                  <a:srgbClr val="242729"/>
                </a:solidFill>
                <a:latin typeface="Roboto"/>
                <a:cs typeface="Roboto"/>
              </a:rPr>
              <a:t> fitted </a:t>
            </a:r>
            <a:r>
              <a:rPr sz="2933" spc="-67" dirty="0">
                <a:solidFill>
                  <a:srgbClr val="242729"/>
                </a:solidFill>
                <a:latin typeface="Roboto"/>
                <a:cs typeface="Roboto"/>
              </a:rPr>
              <a:t>by </a:t>
            </a:r>
            <a:r>
              <a:rPr sz="2933" spc="-60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242729"/>
                </a:solidFill>
                <a:latin typeface="Roboto"/>
                <a:cs typeface="Roboto"/>
              </a:rPr>
              <a:t>minimizing</a:t>
            </a:r>
            <a:r>
              <a:rPr sz="2933" spc="-27" dirty="0">
                <a:solidFill>
                  <a:srgbClr val="242729"/>
                </a:solidFill>
                <a:latin typeface="Roboto"/>
                <a:cs typeface="Roboto"/>
              </a:rPr>
              <a:t> the</a:t>
            </a:r>
            <a:r>
              <a:rPr sz="2933" spc="13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b="1" i="1" spc="207" dirty="0">
                <a:solidFill>
                  <a:srgbClr val="242729"/>
                </a:solidFill>
                <a:latin typeface="Roboto Cn"/>
                <a:cs typeface="Roboto Cn"/>
              </a:rPr>
              <a:t>sum</a:t>
            </a:r>
            <a:r>
              <a:rPr sz="2933" b="1" i="1" spc="53" dirty="0">
                <a:solidFill>
                  <a:srgbClr val="242729"/>
                </a:solidFill>
                <a:latin typeface="Roboto Cn"/>
                <a:cs typeface="Roboto Cn"/>
              </a:rPr>
              <a:t> </a:t>
            </a:r>
            <a:r>
              <a:rPr sz="2933" b="1" i="1" spc="140" dirty="0">
                <a:solidFill>
                  <a:srgbClr val="242729"/>
                </a:solidFill>
                <a:latin typeface="Roboto Cn"/>
                <a:cs typeface="Roboto Cn"/>
              </a:rPr>
              <a:t>of</a:t>
            </a:r>
            <a:r>
              <a:rPr sz="2933" b="1" i="1" spc="60" dirty="0">
                <a:solidFill>
                  <a:srgbClr val="242729"/>
                </a:solidFill>
                <a:latin typeface="Roboto Cn"/>
                <a:cs typeface="Roboto Cn"/>
              </a:rPr>
              <a:t> </a:t>
            </a:r>
            <a:r>
              <a:rPr sz="2933" b="1" i="1" spc="167" dirty="0">
                <a:solidFill>
                  <a:srgbClr val="242729"/>
                </a:solidFill>
                <a:latin typeface="Roboto Cn"/>
                <a:cs typeface="Roboto Cn"/>
              </a:rPr>
              <a:t>squares </a:t>
            </a:r>
            <a:r>
              <a:rPr sz="2933" b="1" i="1" spc="-633" dirty="0">
                <a:solidFill>
                  <a:srgbClr val="242729"/>
                </a:solidFill>
                <a:latin typeface="Roboto Cn"/>
                <a:cs typeface="Roboto Cn"/>
              </a:rPr>
              <a:t> </a:t>
            </a:r>
            <a:r>
              <a:rPr sz="2933" b="1" i="1" spc="140" dirty="0">
                <a:solidFill>
                  <a:srgbClr val="242729"/>
                </a:solidFill>
                <a:latin typeface="Roboto Cn"/>
                <a:cs typeface="Roboto Cn"/>
              </a:rPr>
              <a:t>of</a:t>
            </a:r>
            <a:r>
              <a:rPr sz="2933" b="1" i="1" spc="60" dirty="0">
                <a:solidFill>
                  <a:srgbClr val="242729"/>
                </a:solidFill>
                <a:latin typeface="Roboto Cn"/>
                <a:cs typeface="Roboto Cn"/>
              </a:rPr>
              <a:t> </a:t>
            </a:r>
            <a:r>
              <a:rPr sz="2933" b="1" i="1" spc="140" dirty="0">
                <a:solidFill>
                  <a:srgbClr val="242729"/>
                </a:solidFill>
                <a:latin typeface="Roboto Cn"/>
                <a:cs typeface="Roboto Cn"/>
              </a:rPr>
              <a:t>the</a:t>
            </a:r>
            <a:r>
              <a:rPr sz="2933" b="1" i="1" spc="60" dirty="0">
                <a:solidFill>
                  <a:srgbClr val="242729"/>
                </a:solidFill>
                <a:latin typeface="Roboto Cn"/>
                <a:cs typeface="Roboto Cn"/>
              </a:rPr>
              <a:t> </a:t>
            </a:r>
            <a:r>
              <a:rPr sz="2933" b="1" i="1" spc="133" dirty="0">
                <a:solidFill>
                  <a:srgbClr val="242729"/>
                </a:solidFill>
                <a:latin typeface="Roboto Cn"/>
                <a:cs typeface="Roboto Cn"/>
              </a:rPr>
              <a:t>residuals.</a:t>
            </a:r>
            <a:endParaRPr sz="2933">
              <a:latin typeface="Roboto Cn"/>
              <a:cs typeface="Roboto Cn"/>
            </a:endParaRPr>
          </a:p>
          <a:p>
            <a:pPr marL="16933" marR="265000">
              <a:lnSpc>
                <a:spcPct val="113599"/>
              </a:lnSpc>
              <a:spcBef>
                <a:spcPts val="2200"/>
              </a:spcBef>
            </a:pPr>
            <a:r>
              <a:rPr sz="2933" spc="-20" dirty="0">
                <a:solidFill>
                  <a:srgbClr val="242729"/>
                </a:solidFill>
                <a:latin typeface="Roboto"/>
                <a:cs typeface="Roboto"/>
              </a:rPr>
              <a:t>The </a:t>
            </a:r>
            <a:r>
              <a:rPr sz="2933" spc="-33" dirty="0">
                <a:solidFill>
                  <a:srgbClr val="242729"/>
                </a:solidFill>
                <a:latin typeface="Roboto"/>
                <a:cs typeface="Roboto"/>
              </a:rPr>
              <a:t>residuals</a:t>
            </a:r>
            <a:r>
              <a:rPr sz="2933" spc="-7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dirty="0">
                <a:solidFill>
                  <a:srgbClr val="242729"/>
                </a:solidFill>
                <a:latin typeface="Roboto"/>
                <a:cs typeface="Roboto"/>
              </a:rPr>
              <a:t>for</a:t>
            </a:r>
            <a:r>
              <a:rPr sz="2933" spc="-13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242729"/>
                </a:solidFill>
                <a:latin typeface="Roboto"/>
                <a:cs typeface="Roboto"/>
              </a:rPr>
              <a:t>an </a:t>
            </a:r>
            <a:r>
              <a:rPr sz="2933" spc="-33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242729"/>
                </a:solidFill>
                <a:latin typeface="Roboto"/>
                <a:cs typeface="Roboto"/>
              </a:rPr>
              <a:t>observation </a:t>
            </a:r>
            <a:r>
              <a:rPr sz="2933" spc="-33" dirty="0">
                <a:solidFill>
                  <a:srgbClr val="242729"/>
                </a:solidFill>
                <a:latin typeface="Roboto"/>
                <a:cs typeface="Roboto"/>
              </a:rPr>
              <a:t>is </a:t>
            </a:r>
            <a:r>
              <a:rPr sz="2933" spc="-27" dirty="0">
                <a:solidFill>
                  <a:srgbClr val="242729"/>
                </a:solidFill>
                <a:latin typeface="Roboto"/>
                <a:cs typeface="Roboto"/>
              </a:rPr>
              <a:t>the </a:t>
            </a:r>
            <a:r>
              <a:rPr sz="2933" spc="-7" dirty="0">
                <a:solidFill>
                  <a:srgbClr val="242729"/>
                </a:solidFill>
                <a:latin typeface="Roboto"/>
                <a:cs typeface="Roboto"/>
              </a:rPr>
              <a:t>difference </a:t>
            </a:r>
            <a:r>
              <a:rPr sz="2933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242729"/>
                </a:solidFill>
                <a:latin typeface="Roboto"/>
                <a:cs typeface="Roboto"/>
              </a:rPr>
              <a:t>between </a:t>
            </a:r>
            <a:r>
              <a:rPr sz="2933" spc="-27" dirty="0">
                <a:solidFill>
                  <a:srgbClr val="242729"/>
                </a:solidFill>
                <a:latin typeface="Roboto"/>
                <a:cs typeface="Roboto"/>
              </a:rPr>
              <a:t>the observation </a:t>
            </a:r>
            <a:r>
              <a:rPr sz="2933" spc="-20" dirty="0">
                <a:solidFill>
                  <a:srgbClr val="242729"/>
                </a:solidFill>
                <a:latin typeface="Roboto"/>
                <a:cs typeface="Roboto"/>
              </a:rPr>
              <a:t>(the </a:t>
            </a:r>
            <a:r>
              <a:rPr sz="2933" spc="-713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spc="-93" dirty="0">
                <a:solidFill>
                  <a:srgbClr val="242729"/>
                </a:solidFill>
                <a:latin typeface="Roboto"/>
                <a:cs typeface="Roboto"/>
              </a:rPr>
              <a:t>y-value)</a:t>
            </a:r>
            <a:r>
              <a:rPr sz="2933" spc="-20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242729"/>
                </a:solidFill>
                <a:latin typeface="Roboto"/>
                <a:cs typeface="Roboto"/>
              </a:rPr>
              <a:t>and</a:t>
            </a:r>
            <a:r>
              <a:rPr sz="2933" spc="-27" dirty="0">
                <a:solidFill>
                  <a:srgbClr val="242729"/>
                </a:solidFill>
                <a:latin typeface="Roboto"/>
                <a:cs typeface="Roboto"/>
              </a:rPr>
              <a:t> the</a:t>
            </a:r>
            <a:r>
              <a:rPr sz="2933" spc="-20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242729"/>
                </a:solidFill>
                <a:latin typeface="Roboto"/>
                <a:cs typeface="Roboto"/>
              </a:rPr>
              <a:t>fitted</a:t>
            </a:r>
            <a:r>
              <a:rPr sz="2933" spc="-20" dirty="0">
                <a:solidFill>
                  <a:srgbClr val="242729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242729"/>
                </a:solidFill>
                <a:latin typeface="Roboto"/>
                <a:cs typeface="Roboto"/>
              </a:rPr>
              <a:t>line.</a:t>
            </a:r>
            <a:endParaRPr sz="2933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78567" y="2136566"/>
            <a:ext cx="4908127" cy="3687233"/>
            <a:chOff x="4783925" y="1602424"/>
            <a:chExt cx="3681095" cy="2765425"/>
          </a:xfrm>
        </p:grpSpPr>
        <p:sp>
          <p:nvSpPr>
            <p:cNvPr id="7" name="object 7"/>
            <p:cNvSpPr/>
            <p:nvPr/>
          </p:nvSpPr>
          <p:spPr>
            <a:xfrm>
              <a:off x="5465025" y="1864649"/>
              <a:ext cx="2717800" cy="2023110"/>
            </a:xfrm>
            <a:custGeom>
              <a:avLst/>
              <a:gdLst/>
              <a:ahLst/>
              <a:cxnLst/>
              <a:rect l="l" t="t" r="r" b="b"/>
              <a:pathLst>
                <a:path w="2717800" h="2023110">
                  <a:moveTo>
                    <a:pt x="0" y="2022624"/>
                  </a:moveTo>
                  <a:lnTo>
                    <a:pt x="0" y="1652724"/>
                  </a:lnTo>
                </a:path>
                <a:path w="2717800" h="2023110">
                  <a:moveTo>
                    <a:pt x="414799" y="1683474"/>
                  </a:moveTo>
                  <a:lnTo>
                    <a:pt x="414799" y="1313574"/>
                  </a:lnTo>
                </a:path>
                <a:path w="2717800" h="2023110">
                  <a:moveTo>
                    <a:pt x="1331124" y="1340724"/>
                  </a:moveTo>
                  <a:lnTo>
                    <a:pt x="1331124" y="970824"/>
                  </a:lnTo>
                </a:path>
                <a:path w="2717800" h="2023110">
                  <a:moveTo>
                    <a:pt x="1921899" y="580249"/>
                  </a:moveTo>
                  <a:lnTo>
                    <a:pt x="1921899" y="210349"/>
                  </a:lnTo>
                </a:path>
                <a:path w="2717800" h="2023110">
                  <a:moveTo>
                    <a:pt x="2717099" y="629099"/>
                  </a:moveTo>
                  <a:lnTo>
                    <a:pt x="2717699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4822025" y="1640524"/>
              <a:ext cx="3604895" cy="2689225"/>
            </a:xfrm>
            <a:custGeom>
              <a:avLst/>
              <a:gdLst/>
              <a:ahLst/>
              <a:cxnLst/>
              <a:rect l="l" t="t" r="r" b="b"/>
              <a:pathLst>
                <a:path w="3604895" h="2689225">
                  <a:moveTo>
                    <a:pt x="0" y="2688599"/>
                  </a:moveTo>
                  <a:lnTo>
                    <a:pt x="3604499" y="0"/>
                  </a:lnTo>
                </a:path>
              </a:pathLst>
            </a:custGeom>
            <a:ln w="7619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2262" y="3356612"/>
              <a:ext cx="165524" cy="1655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3387" y="3200612"/>
              <a:ext cx="165524" cy="1655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4162" y="1951962"/>
              <a:ext cx="165524" cy="165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9362" y="2488987"/>
              <a:ext cx="165524" cy="1655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7062" y="3044612"/>
              <a:ext cx="165524" cy="165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A791-F73E-4F39-89D1-A08EFCEB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Interesting Readings (Must)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0286-8D03-4BB8-AF34-D5AB1EEA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https://towardsdatascience.com/linear-regression-detailed-view-ea73175f6e86</a:t>
            </a:r>
            <a:endParaRPr lang="en-CA" dirty="0"/>
          </a:p>
          <a:p>
            <a:r>
              <a:rPr lang="en-CA" dirty="0">
                <a:hlinkClick r:id="rId3"/>
              </a:rPr>
              <a:t>https://ml-cheatsheet.readthedocs.io/en/latest/linear_regression.html</a:t>
            </a:r>
            <a:r>
              <a:rPr lang="en-CA" dirty="0"/>
              <a:t> (includes mathematical stuff)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849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6234" y="448046"/>
            <a:ext cx="8582660" cy="33615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40" dirty="0">
                <a:solidFill>
                  <a:srgbClr val="2A3890"/>
                </a:solidFill>
                <a:latin typeface="Roboto"/>
                <a:cs typeface="Roboto"/>
              </a:rPr>
              <a:t>Reading</a:t>
            </a:r>
            <a:r>
              <a:rPr sz="4000" spc="-6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lang="en-CA" sz="4000" spc="-27" dirty="0">
                <a:solidFill>
                  <a:srgbClr val="2A3890"/>
                </a:solidFill>
                <a:latin typeface="Roboto"/>
                <a:cs typeface="Roboto"/>
              </a:rPr>
              <a:t>(Optional)</a:t>
            </a:r>
            <a:endParaRPr sz="4000" dirty="0">
              <a:latin typeface="Roboto"/>
              <a:cs typeface="Roboto"/>
            </a:endParaRPr>
          </a:p>
          <a:p>
            <a:pPr>
              <a:spcBef>
                <a:spcPts val="20"/>
              </a:spcBef>
            </a:pPr>
            <a:endParaRPr sz="5733" dirty="0">
              <a:latin typeface="Roboto"/>
              <a:cs typeface="Roboto"/>
            </a:endParaRPr>
          </a:p>
          <a:p>
            <a:pPr marL="642604" algn="ctr"/>
            <a:r>
              <a:rPr sz="4000" spc="-33" dirty="0">
                <a:latin typeface="Roboto"/>
                <a:cs typeface="Roboto"/>
              </a:rPr>
              <a:t>Chapters </a:t>
            </a:r>
            <a:r>
              <a:rPr sz="4000" spc="-7" dirty="0">
                <a:latin typeface="Roboto"/>
                <a:cs typeface="Roboto"/>
              </a:rPr>
              <a:t>2</a:t>
            </a:r>
            <a:r>
              <a:rPr sz="4000" spc="-33" dirty="0">
                <a:latin typeface="Roboto"/>
                <a:cs typeface="Roboto"/>
              </a:rPr>
              <a:t> </a:t>
            </a:r>
            <a:r>
              <a:rPr sz="4000" spc="-7" dirty="0">
                <a:latin typeface="Roboto"/>
                <a:cs typeface="Roboto"/>
              </a:rPr>
              <a:t>&amp;</a:t>
            </a:r>
            <a:r>
              <a:rPr sz="4000" spc="-33" dirty="0">
                <a:latin typeface="Roboto"/>
                <a:cs typeface="Roboto"/>
              </a:rPr>
              <a:t> </a:t>
            </a:r>
            <a:r>
              <a:rPr sz="4000" spc="-7" dirty="0">
                <a:latin typeface="Roboto"/>
                <a:cs typeface="Roboto"/>
              </a:rPr>
              <a:t>3</a:t>
            </a:r>
            <a:r>
              <a:rPr sz="4000" spc="-33" dirty="0">
                <a:latin typeface="Roboto"/>
                <a:cs typeface="Roboto"/>
              </a:rPr>
              <a:t> </a:t>
            </a:r>
            <a:r>
              <a:rPr sz="4000" spc="33" dirty="0">
                <a:latin typeface="Roboto"/>
                <a:cs typeface="Roboto"/>
              </a:rPr>
              <a:t>of</a:t>
            </a:r>
            <a:endParaRPr sz="4000" dirty="0">
              <a:latin typeface="Roboto"/>
              <a:cs typeface="Roboto"/>
            </a:endParaRPr>
          </a:p>
          <a:p>
            <a:pPr marL="634137" algn="ctr"/>
            <a:r>
              <a:rPr sz="4000" b="1" spc="-13" dirty="0">
                <a:latin typeface="Roboto"/>
                <a:cs typeface="Roboto"/>
              </a:rPr>
              <a:t>Introduction</a:t>
            </a:r>
            <a:r>
              <a:rPr sz="4000" b="1" spc="-33" dirty="0">
                <a:latin typeface="Roboto"/>
                <a:cs typeface="Roboto"/>
              </a:rPr>
              <a:t> </a:t>
            </a:r>
            <a:r>
              <a:rPr sz="4000" b="1" spc="-27" dirty="0">
                <a:latin typeface="Roboto"/>
                <a:cs typeface="Roboto"/>
              </a:rPr>
              <a:t>to</a:t>
            </a:r>
            <a:r>
              <a:rPr sz="4000" b="1" spc="-33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Statistical</a:t>
            </a:r>
            <a:r>
              <a:rPr sz="4000" b="1" spc="-27" dirty="0">
                <a:latin typeface="Roboto"/>
                <a:cs typeface="Roboto"/>
              </a:rPr>
              <a:t> </a:t>
            </a:r>
            <a:r>
              <a:rPr sz="4000" b="1" spc="-7" dirty="0">
                <a:latin typeface="Roboto"/>
                <a:cs typeface="Roboto"/>
              </a:rPr>
              <a:t>Learning</a:t>
            </a:r>
            <a:endParaRPr sz="4000" dirty="0">
              <a:latin typeface="Roboto"/>
              <a:cs typeface="Roboto"/>
            </a:endParaRPr>
          </a:p>
          <a:p>
            <a:pPr marL="641757" algn="ctr"/>
            <a:r>
              <a:rPr sz="4000" spc="-93" dirty="0">
                <a:latin typeface="Roboto"/>
                <a:cs typeface="Roboto"/>
              </a:rPr>
              <a:t>By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33" dirty="0">
                <a:latin typeface="Roboto"/>
                <a:cs typeface="Roboto"/>
              </a:rPr>
              <a:t>Gareth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13" dirty="0">
                <a:latin typeface="Roboto"/>
                <a:cs typeface="Roboto"/>
              </a:rPr>
              <a:t>James,</a:t>
            </a:r>
            <a:r>
              <a:rPr sz="4000" spc="-20" dirty="0">
                <a:latin typeface="Roboto"/>
                <a:cs typeface="Roboto"/>
              </a:rPr>
              <a:t> </a:t>
            </a:r>
            <a:r>
              <a:rPr sz="4000" spc="-13" dirty="0">
                <a:latin typeface="Roboto"/>
                <a:cs typeface="Roboto"/>
              </a:rPr>
              <a:t>et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33" dirty="0">
                <a:latin typeface="Roboto"/>
                <a:cs typeface="Roboto"/>
              </a:rPr>
              <a:t>al.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237633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CA" b="1" spc="-40" dirty="0">
                <a:solidFill>
                  <a:schemeClr val="accent2">
                    <a:lumMod val="75000"/>
                  </a:schemeClr>
                </a:solidFill>
              </a:rPr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61472"/>
            <a:ext cx="4890347" cy="461303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3599"/>
              </a:lnSpc>
              <a:spcBef>
                <a:spcPts val="133"/>
              </a:spcBef>
            </a:pP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This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all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7">
                <a:solidFill>
                  <a:srgbClr val="313131"/>
                </a:solidFill>
                <a:latin typeface="Roboto"/>
                <a:cs typeface="Roboto"/>
              </a:rPr>
              <a:t>started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47">
                <a:solidFill>
                  <a:srgbClr val="313131"/>
                </a:solidFill>
                <a:latin typeface="Roboto"/>
                <a:cs typeface="Roboto"/>
              </a:rPr>
              <a:t>in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7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1800s 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40">
                <a:solidFill>
                  <a:srgbClr val="313131"/>
                </a:solidFill>
                <a:latin typeface="Roboto"/>
                <a:cs typeface="Roboto"/>
              </a:rPr>
              <a:t>with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a </a:t>
            </a:r>
            <a:r>
              <a:rPr lang="en-US" sz="2933" spc="-60">
                <a:solidFill>
                  <a:srgbClr val="313131"/>
                </a:solidFill>
                <a:latin typeface="Roboto"/>
                <a:cs typeface="Roboto"/>
              </a:rPr>
              <a:t>guy</a:t>
            </a:r>
            <a:r>
              <a:rPr lang="en-US" sz="2933" spc="-7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named</a:t>
            </a:r>
            <a:r>
              <a:rPr lang="en-US" sz="2933" spc="2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0B5394"/>
                </a:solidFill>
                <a:latin typeface="Roboto"/>
                <a:cs typeface="Roboto"/>
              </a:rPr>
              <a:t>Francis </a:t>
            </a:r>
            <a:r>
              <a:rPr lang="en-US" sz="2933" spc="-27">
                <a:solidFill>
                  <a:srgbClr val="0B5394"/>
                </a:solidFill>
                <a:latin typeface="Roboto"/>
                <a:cs typeface="Roboto"/>
              </a:rPr>
              <a:t> Galton</a:t>
            </a:r>
            <a:r>
              <a:rPr lang="en-US" sz="2933" spc="-27">
                <a:solidFill>
                  <a:srgbClr val="313131"/>
                </a:solidFill>
                <a:latin typeface="Roboto"/>
                <a:cs typeface="Roboto"/>
              </a:rPr>
              <a:t>.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7">
                <a:solidFill>
                  <a:srgbClr val="313131"/>
                </a:solidFill>
                <a:latin typeface="Roboto"/>
                <a:cs typeface="Roboto"/>
              </a:rPr>
              <a:t>Galton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7">
                <a:solidFill>
                  <a:srgbClr val="313131"/>
                </a:solidFill>
                <a:latin typeface="Roboto"/>
                <a:cs typeface="Roboto"/>
              </a:rPr>
              <a:t>was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47">
                <a:solidFill>
                  <a:srgbClr val="313131"/>
                </a:solidFill>
                <a:latin typeface="Roboto"/>
                <a:cs typeface="Roboto"/>
              </a:rPr>
              <a:t>studying </a:t>
            </a:r>
            <a:r>
              <a:rPr lang="en-US" sz="2933" spc="-4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7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relationship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between 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parents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and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their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children.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53">
                <a:solidFill>
                  <a:srgbClr val="313131"/>
                </a:solidFill>
                <a:latin typeface="Roboto"/>
                <a:cs typeface="Roboto"/>
              </a:rPr>
              <a:t>In </a:t>
            </a:r>
            <a:r>
              <a:rPr lang="en-US" sz="2933" spc="-47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particular,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he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investigated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lang="en-US" sz="2933" spc="-7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relationship</a:t>
            </a:r>
            <a:r>
              <a:rPr lang="en-US" sz="2933" spc="-13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between</a:t>
            </a:r>
            <a:r>
              <a:rPr lang="en-US" sz="2933" spc="-7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lang="en-US" sz="2933" spc="-27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heights </a:t>
            </a:r>
            <a:r>
              <a:rPr lang="en-US" sz="2933" spc="20">
                <a:solidFill>
                  <a:srgbClr val="313131"/>
                </a:solidFill>
                <a:latin typeface="Roboto"/>
                <a:cs typeface="Roboto"/>
              </a:rPr>
              <a:t>of </a:t>
            </a:r>
            <a:r>
              <a:rPr lang="en-US" sz="2933" spc="-20">
                <a:solidFill>
                  <a:srgbClr val="313131"/>
                </a:solidFill>
                <a:latin typeface="Roboto"/>
                <a:cs typeface="Roboto"/>
              </a:rPr>
              <a:t>fathers </a:t>
            </a:r>
            <a:r>
              <a:rPr lang="en-US" sz="2933" spc="-33">
                <a:solidFill>
                  <a:srgbClr val="313131"/>
                </a:solidFill>
                <a:latin typeface="Roboto"/>
                <a:cs typeface="Roboto"/>
              </a:rPr>
              <a:t>and their </a:t>
            </a:r>
            <a:r>
              <a:rPr lang="en-US" sz="2933" spc="-27">
                <a:solidFill>
                  <a:srgbClr val="313131"/>
                </a:solidFill>
                <a:latin typeface="Roboto"/>
                <a:cs typeface="Roboto"/>
              </a:rPr>
              <a:t> sons.</a:t>
            </a:r>
            <a:endParaRPr lang="en-US" sz="2933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773" y="1502767"/>
            <a:ext cx="3481695" cy="472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227801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40" dirty="0">
                <a:solidFill>
                  <a:schemeClr val="accent2">
                    <a:lumMod val="75000"/>
                  </a:schemeClr>
                </a:solidFill>
              </a:rPr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722432"/>
            <a:ext cx="5085080" cy="4292627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16933" marR="6773" algn="just">
              <a:lnSpc>
                <a:spcPts val="3493"/>
              </a:lnSpc>
              <a:spcBef>
                <a:spcPts val="272"/>
              </a:spcBef>
            </a:pP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What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he discovered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was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that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man's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tended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be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roughly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tall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his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father.</a:t>
            </a:r>
            <a:endParaRPr lang="en-CA" sz="2933" spc="-20" dirty="0">
              <a:solidFill>
                <a:srgbClr val="313131"/>
              </a:solidFill>
              <a:latin typeface="Roboto"/>
              <a:cs typeface="Roboto"/>
            </a:endParaRPr>
          </a:p>
          <a:p>
            <a:pPr marL="16933" marR="6773" algn="just">
              <a:lnSpc>
                <a:spcPts val="3493"/>
              </a:lnSpc>
              <a:spcBef>
                <a:spcPts val="272"/>
              </a:spcBef>
            </a:pPr>
            <a:endParaRPr sz="2933" dirty="0">
              <a:latin typeface="Roboto"/>
              <a:cs typeface="Roboto"/>
            </a:endParaRPr>
          </a:p>
          <a:p>
            <a:pPr marL="16933" marR="316645" algn="just">
              <a:lnSpc>
                <a:spcPts val="3507"/>
              </a:lnSpc>
              <a:spcBef>
                <a:spcPts val="1400"/>
              </a:spcBef>
            </a:pP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However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Galton's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 breakthrough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was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that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son's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height</a:t>
            </a:r>
            <a:r>
              <a:rPr sz="2933" spc="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dirty="0">
                <a:solidFill>
                  <a:srgbClr val="313131"/>
                </a:solidFill>
                <a:latin typeface="Roboto"/>
                <a:cs typeface="Roboto"/>
              </a:rPr>
              <a:t>tended</a:t>
            </a:r>
            <a:r>
              <a:rPr sz="2933" b="1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b="1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spc="13" dirty="0">
                <a:solidFill>
                  <a:srgbClr val="313131"/>
                </a:solidFill>
                <a:latin typeface="Roboto"/>
                <a:cs typeface="Roboto"/>
              </a:rPr>
              <a:t>be </a:t>
            </a:r>
            <a:r>
              <a:rPr sz="2933" b="1" spc="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b="1" spc="7" dirty="0">
                <a:solidFill>
                  <a:srgbClr val="313131"/>
                </a:solidFill>
                <a:latin typeface="Roboto"/>
                <a:cs typeface="Roboto"/>
              </a:rPr>
              <a:t>closer </a:t>
            </a:r>
            <a:r>
              <a:rPr sz="2933" b="1" spc="-20" dirty="0">
                <a:solidFill>
                  <a:srgbClr val="313131"/>
                </a:solidFill>
                <a:latin typeface="Roboto"/>
                <a:cs typeface="Roboto"/>
              </a:rPr>
              <a:t>to </a:t>
            </a:r>
            <a:r>
              <a:rPr sz="2933" b="1" spc="-7" dirty="0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sz="2933" b="1" dirty="0">
                <a:solidFill>
                  <a:srgbClr val="313131"/>
                </a:solidFill>
                <a:latin typeface="Roboto"/>
                <a:cs typeface="Roboto"/>
              </a:rPr>
              <a:t>overall </a:t>
            </a:r>
            <a:r>
              <a:rPr sz="2933" b="1" spc="7" dirty="0">
                <a:solidFill>
                  <a:srgbClr val="313131"/>
                </a:solidFill>
                <a:latin typeface="Roboto"/>
                <a:cs typeface="Roboto"/>
              </a:rPr>
              <a:t>average </a:t>
            </a:r>
            <a:r>
              <a:rPr sz="2933" b="1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height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all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people.</a:t>
            </a:r>
            <a:endParaRPr sz="2933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773" y="1502767"/>
            <a:ext cx="3481695" cy="472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8" y="1660287"/>
            <a:ext cx="5068993" cy="45300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15599"/>
              </a:lnSpc>
              <a:spcBef>
                <a:spcPts val="133"/>
              </a:spcBef>
            </a:pP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Let's take </a:t>
            </a:r>
            <a:r>
              <a:rPr sz="2667" spc="-7" dirty="0">
                <a:solidFill>
                  <a:srgbClr val="0B5394"/>
                </a:solidFill>
                <a:latin typeface="Arial MT"/>
                <a:cs typeface="Arial MT"/>
              </a:rPr>
              <a:t>Shaquille O'Neal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as an </a:t>
            </a:r>
            <a:r>
              <a:rPr sz="2667" spc="-7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example.</a:t>
            </a:r>
            <a:r>
              <a:rPr sz="2667" spc="-3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Shaq</a:t>
            </a:r>
            <a:r>
              <a:rPr sz="2667" spc="-3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is</a:t>
            </a:r>
            <a:r>
              <a:rPr sz="2667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really</a:t>
            </a:r>
            <a:r>
              <a:rPr sz="2667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tall:7ft</a:t>
            </a:r>
            <a:r>
              <a:rPr sz="2667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1in </a:t>
            </a:r>
            <a:r>
              <a:rPr sz="2667" spc="-7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(2.2</a:t>
            </a:r>
            <a:r>
              <a:rPr sz="2667" spc="-1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meters).</a:t>
            </a:r>
            <a:endParaRPr sz="2667" dirty="0">
              <a:latin typeface="Arial MT"/>
              <a:cs typeface="Arial MT"/>
            </a:endParaRPr>
          </a:p>
          <a:p>
            <a:pPr marL="16933" marR="115144">
              <a:lnSpc>
                <a:spcPct val="115599"/>
              </a:lnSpc>
              <a:spcBef>
                <a:spcPts val="2100"/>
              </a:spcBef>
            </a:pP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If Shaq has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a son, chances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are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he'll be pretty tall too. However,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Shaq is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such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an anomaly that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there is also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a very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good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chance </a:t>
            </a:r>
            <a:r>
              <a:rPr sz="2667" spc="-7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that his </a:t>
            </a:r>
            <a:r>
              <a:rPr sz="2667" dirty="0">
                <a:solidFill>
                  <a:srgbClr val="313131"/>
                </a:solidFill>
                <a:latin typeface="Arial MT"/>
                <a:cs typeface="Arial MT"/>
              </a:rPr>
              <a:t>son 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will be </a:t>
            </a:r>
            <a:r>
              <a:rPr sz="2667" b="1" spc="-7" dirty="0">
                <a:solidFill>
                  <a:srgbClr val="313131"/>
                </a:solidFill>
                <a:latin typeface="Arial"/>
                <a:cs typeface="Arial"/>
              </a:rPr>
              <a:t>not be as </a:t>
            </a:r>
            <a:r>
              <a:rPr sz="2667" b="1" dirty="0">
                <a:solidFill>
                  <a:srgbClr val="313131"/>
                </a:solidFill>
                <a:latin typeface="Arial"/>
                <a:cs typeface="Arial"/>
              </a:rPr>
              <a:t>tall </a:t>
            </a:r>
            <a:r>
              <a:rPr sz="2667" b="1" spc="-727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sz="2667" b="1" spc="-13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313131"/>
                </a:solidFill>
                <a:latin typeface="Arial"/>
                <a:cs typeface="Arial"/>
              </a:rPr>
              <a:t>Shaq</a:t>
            </a:r>
            <a:r>
              <a:rPr sz="2667" spc="-7" dirty="0">
                <a:solidFill>
                  <a:srgbClr val="313131"/>
                </a:solidFill>
                <a:latin typeface="Arial MT"/>
                <a:cs typeface="Arial MT"/>
              </a:rPr>
              <a:t>.</a:t>
            </a:r>
            <a:endParaRPr sz="2667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7667" y="807301"/>
            <a:ext cx="3627832" cy="55945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722433"/>
            <a:ext cx="5036820" cy="4254155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16933" marR="22859">
              <a:lnSpc>
                <a:spcPts val="3493"/>
              </a:lnSpc>
              <a:spcBef>
                <a:spcPts val="272"/>
              </a:spcBef>
            </a:pP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Turns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out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this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case: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Shaq's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son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pretty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tall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(6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ft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7 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in),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but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not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nearly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tall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his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dad.</a:t>
            </a:r>
            <a:endParaRPr sz="2933" dirty="0">
              <a:latin typeface="Roboto"/>
              <a:cs typeface="Roboto"/>
            </a:endParaRPr>
          </a:p>
          <a:p>
            <a:pPr marL="16933" marR="6773">
              <a:lnSpc>
                <a:spcPts val="3493"/>
              </a:lnSpc>
              <a:spcBef>
                <a:spcPts val="1427"/>
              </a:spcBef>
            </a:pP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Galton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called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this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phenomenon </a:t>
            </a:r>
            <a:r>
              <a:rPr sz="2933" b="1" spc="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,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as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in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"A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father's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son's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height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tends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to regress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(or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drift towards)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mean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(average)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height."</a:t>
            </a:r>
            <a:endParaRPr sz="2933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7667" y="807301"/>
            <a:ext cx="3627832" cy="5594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BBEF-9874-40CA-8DD0-6A6AAFF9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F89D-B59E-4E4D-A86A-90734A2C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832" cy="4351338"/>
          </a:xfrm>
        </p:spPr>
        <p:txBody>
          <a:bodyPr/>
          <a:lstStyle/>
          <a:p>
            <a:r>
              <a:rPr lang="en-CA" dirty="0"/>
              <a:t>Fit a line to set of observations</a:t>
            </a:r>
          </a:p>
          <a:p>
            <a:r>
              <a:rPr lang="en-CA" dirty="0"/>
              <a:t>Use this line to predict unobserved data values</a:t>
            </a:r>
          </a:p>
        </p:txBody>
      </p:sp>
      <p:pic>
        <p:nvPicPr>
          <p:cNvPr id="1026" name="Picture 2" descr="Linear regression | Hands-On Data Science and Python Machine Learning">
            <a:extLst>
              <a:ext uri="{FF2B5EF4-FFF2-40B4-BE49-F238E27FC236}">
                <a16:creationId xmlns:a16="http://schemas.microsoft.com/office/drawing/2014/main" id="{E0ABD345-7327-4A25-AA03-E9D322D98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24" y="2161301"/>
            <a:ext cx="47148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8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804F-6ABA-4418-AAAF-230F7CB9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D5E3-3A01-4358-8910-69DE8AF5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Usually using “least square method”</a:t>
            </a:r>
          </a:p>
          <a:p>
            <a:r>
              <a:rPr lang="en-CA" dirty="0"/>
              <a:t>Minimize the squared error between each point and line</a:t>
            </a:r>
          </a:p>
          <a:p>
            <a:r>
              <a:rPr lang="en-CA" dirty="0"/>
              <a:t>Based on Slope intercept line y=</a:t>
            </a:r>
            <a:r>
              <a:rPr lang="en-CA" dirty="0" err="1"/>
              <a:t>mx+b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35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49957"/>
            <a:ext cx="4302760" cy="22341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z="3200" spc="-7" dirty="0">
                <a:solidFill>
                  <a:srgbClr val="313131"/>
                </a:solidFill>
                <a:latin typeface="Arial MT"/>
                <a:cs typeface="Arial MT"/>
              </a:rPr>
              <a:t>Let's take the </a:t>
            </a:r>
            <a:r>
              <a:rPr sz="3200" dirty="0">
                <a:solidFill>
                  <a:srgbClr val="313131"/>
                </a:solidFill>
                <a:latin typeface="Arial MT"/>
                <a:cs typeface="Arial MT"/>
              </a:rPr>
              <a:t>simplest </a:t>
            </a:r>
            <a:r>
              <a:rPr sz="3200" spc="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313131"/>
                </a:solidFill>
                <a:latin typeface="Arial MT"/>
                <a:cs typeface="Arial MT"/>
              </a:rPr>
              <a:t>possible example: </a:t>
            </a:r>
            <a:r>
              <a:rPr sz="3200" dirty="0">
                <a:solidFill>
                  <a:srgbClr val="313131"/>
                </a:solidFill>
                <a:latin typeface="Arial MT"/>
                <a:cs typeface="Arial MT"/>
              </a:rPr>
              <a:t> calculating</a:t>
            </a:r>
            <a:r>
              <a:rPr sz="3200" spc="-7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13131"/>
                </a:solidFill>
                <a:latin typeface="Arial MT"/>
                <a:cs typeface="Arial MT"/>
              </a:rPr>
              <a:t>a</a:t>
            </a:r>
            <a:r>
              <a:rPr sz="3200" spc="-7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13131"/>
                </a:solidFill>
                <a:latin typeface="Arial MT"/>
                <a:cs typeface="Arial MT"/>
              </a:rPr>
              <a:t>regression </a:t>
            </a:r>
            <a:r>
              <a:rPr sz="3200" spc="-88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313131"/>
                </a:solidFill>
                <a:latin typeface="Arial MT"/>
                <a:cs typeface="Arial MT"/>
              </a:rPr>
              <a:t>with</a:t>
            </a:r>
            <a:r>
              <a:rPr sz="3200" spc="-33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313131"/>
                </a:solidFill>
                <a:latin typeface="Arial MT"/>
                <a:cs typeface="Arial MT"/>
              </a:rPr>
              <a:t>only</a:t>
            </a:r>
            <a:r>
              <a:rPr sz="3200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13131"/>
                </a:solidFill>
                <a:latin typeface="Arial MT"/>
                <a:cs typeface="Arial MT"/>
              </a:rPr>
              <a:t>2</a:t>
            </a:r>
            <a:r>
              <a:rPr sz="3200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313131"/>
                </a:solidFill>
                <a:latin typeface="Arial MT"/>
                <a:cs typeface="Arial MT"/>
              </a:rPr>
              <a:t>data</a:t>
            </a:r>
            <a:r>
              <a:rPr sz="3200" spc="-27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313131"/>
                </a:solidFill>
                <a:latin typeface="Arial MT"/>
                <a:cs typeface="Arial MT"/>
              </a:rPr>
              <a:t>points.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1628" y="2045851"/>
            <a:ext cx="5154209" cy="38761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22676"/>
            <a:ext cx="197273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3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54529"/>
            <a:ext cx="5020733" cy="42497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03195">
              <a:lnSpc>
                <a:spcPct val="116100"/>
              </a:lnSpc>
              <a:spcBef>
                <a:spcPts val="133"/>
              </a:spcBef>
            </a:pPr>
            <a:r>
              <a:rPr sz="2800" spc="-7" dirty="0">
                <a:solidFill>
                  <a:srgbClr val="313131"/>
                </a:solidFill>
                <a:latin typeface="Roboto"/>
                <a:cs typeface="Roboto"/>
              </a:rPr>
              <a:t>All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33" dirty="0">
                <a:solidFill>
                  <a:srgbClr val="313131"/>
                </a:solidFill>
                <a:latin typeface="Roboto"/>
                <a:cs typeface="Roboto"/>
              </a:rPr>
              <a:t>we're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47" dirty="0">
                <a:solidFill>
                  <a:srgbClr val="313131"/>
                </a:solidFill>
                <a:latin typeface="Roboto"/>
                <a:cs typeface="Roboto"/>
              </a:rPr>
              <a:t>trying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to 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do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33" dirty="0">
                <a:solidFill>
                  <a:srgbClr val="313131"/>
                </a:solidFill>
                <a:latin typeface="Roboto"/>
                <a:cs typeface="Roboto"/>
              </a:rPr>
              <a:t>when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7" dirty="0">
                <a:solidFill>
                  <a:srgbClr val="313131"/>
                </a:solidFill>
                <a:latin typeface="Roboto"/>
                <a:cs typeface="Roboto"/>
              </a:rPr>
              <a:t>we </a:t>
            </a:r>
            <a:r>
              <a:rPr sz="280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calculate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33" dirty="0">
                <a:solidFill>
                  <a:srgbClr val="313131"/>
                </a:solidFill>
                <a:latin typeface="Roboto"/>
                <a:cs typeface="Roboto"/>
              </a:rPr>
              <a:t>our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800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line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33" dirty="0">
                <a:solidFill>
                  <a:srgbClr val="313131"/>
                </a:solidFill>
                <a:latin typeface="Roboto"/>
                <a:cs typeface="Roboto"/>
              </a:rPr>
              <a:t>is </a:t>
            </a:r>
            <a:r>
              <a:rPr sz="2800" spc="-67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draw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a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line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53" dirty="0">
                <a:solidFill>
                  <a:srgbClr val="313131"/>
                </a:solidFill>
                <a:latin typeface="Roboto"/>
                <a:cs typeface="Roboto"/>
              </a:rPr>
              <a:t>that's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as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close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to 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33" dirty="0">
                <a:solidFill>
                  <a:srgbClr val="313131"/>
                </a:solidFill>
                <a:latin typeface="Roboto"/>
                <a:cs typeface="Roboto"/>
              </a:rPr>
              <a:t>every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dot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as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possible.</a:t>
            </a:r>
            <a:endParaRPr sz="2800">
              <a:latin typeface="Roboto"/>
              <a:cs typeface="Roboto"/>
            </a:endParaRPr>
          </a:p>
          <a:p>
            <a:pPr marL="16933" marR="6773" indent="87204">
              <a:lnSpc>
                <a:spcPct val="116100"/>
              </a:lnSpc>
              <a:spcBef>
                <a:spcPts val="2093"/>
              </a:spcBef>
            </a:pP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For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classic</a:t>
            </a:r>
            <a:r>
              <a:rPr sz="2800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33" dirty="0">
                <a:solidFill>
                  <a:srgbClr val="313131"/>
                </a:solidFill>
                <a:latin typeface="Roboto"/>
                <a:cs typeface="Roboto"/>
              </a:rPr>
              <a:t>linear</a:t>
            </a:r>
            <a:r>
              <a:rPr sz="2800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regression,</a:t>
            </a:r>
            <a:r>
              <a:rPr sz="2800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or </a:t>
            </a:r>
            <a:r>
              <a:rPr sz="2800" spc="-67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40" dirty="0">
                <a:solidFill>
                  <a:srgbClr val="313131"/>
                </a:solidFill>
                <a:latin typeface="Roboto"/>
                <a:cs typeface="Roboto"/>
              </a:rPr>
              <a:t>"Least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33" dirty="0">
                <a:solidFill>
                  <a:srgbClr val="313131"/>
                </a:solidFill>
                <a:latin typeface="Roboto"/>
                <a:cs typeface="Roboto"/>
              </a:rPr>
              <a:t>Squares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Method",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53" dirty="0">
                <a:solidFill>
                  <a:srgbClr val="313131"/>
                </a:solidFill>
                <a:latin typeface="Roboto"/>
                <a:cs typeface="Roboto"/>
              </a:rPr>
              <a:t>you </a:t>
            </a:r>
            <a:r>
              <a:rPr sz="2800" spc="-47" dirty="0">
                <a:solidFill>
                  <a:srgbClr val="313131"/>
                </a:solidFill>
                <a:latin typeface="Roboto"/>
                <a:cs typeface="Roboto"/>
              </a:rPr>
              <a:t> only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measure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closeness </a:t>
            </a:r>
            <a:r>
              <a:rPr sz="2800" spc="-47" dirty="0">
                <a:solidFill>
                  <a:srgbClr val="313131"/>
                </a:solidFill>
                <a:latin typeface="Roboto"/>
                <a:cs typeface="Roboto"/>
              </a:rPr>
              <a:t>in </a:t>
            </a:r>
            <a:r>
              <a:rPr sz="2800" spc="-4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67" dirty="0">
                <a:solidFill>
                  <a:srgbClr val="313131"/>
                </a:solidFill>
                <a:latin typeface="Roboto"/>
                <a:cs typeface="Roboto"/>
              </a:rPr>
              <a:t>"up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33" dirty="0">
                <a:solidFill>
                  <a:srgbClr val="313131"/>
                </a:solidFill>
                <a:latin typeface="Roboto"/>
                <a:cs typeface="Roboto"/>
              </a:rPr>
              <a:t>and</a:t>
            </a:r>
            <a:r>
              <a:rPr sz="2800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47" dirty="0">
                <a:solidFill>
                  <a:srgbClr val="313131"/>
                </a:solidFill>
                <a:latin typeface="Roboto"/>
                <a:cs typeface="Roboto"/>
              </a:rPr>
              <a:t>down"</a:t>
            </a:r>
            <a:r>
              <a:rPr sz="2800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800" spc="-27" dirty="0">
                <a:solidFill>
                  <a:srgbClr val="313131"/>
                </a:solidFill>
                <a:latin typeface="Roboto"/>
                <a:cs typeface="Roboto"/>
              </a:rPr>
              <a:t>direction</a:t>
            </a:r>
            <a:endParaRPr sz="2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3984" y="1953465"/>
            <a:ext cx="5228445" cy="39320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607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Roboto</vt:lpstr>
      <vt:lpstr>Roboto Cn</vt:lpstr>
      <vt:lpstr>Office Theme</vt:lpstr>
      <vt:lpstr>Linear Regression</vt:lpstr>
      <vt:lpstr>History</vt:lpstr>
      <vt:lpstr>History</vt:lpstr>
      <vt:lpstr>Example</vt:lpstr>
      <vt:lpstr>Example</vt:lpstr>
      <vt:lpstr>Regression</vt:lpstr>
      <vt:lpstr>How does it work?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Interesting Readings (Must)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. Sukhchandan</dc:creator>
  <cp:lastModifiedBy>. Sukhchandan</cp:lastModifiedBy>
  <cp:revision>7</cp:revision>
  <dcterms:created xsi:type="dcterms:W3CDTF">2021-09-16T17:31:06Z</dcterms:created>
  <dcterms:modified xsi:type="dcterms:W3CDTF">2021-09-16T18:08:45Z</dcterms:modified>
</cp:coreProperties>
</file>