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4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9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ogistic-regression-tutorial-for-machine-learning/" TargetMode="External"/><Relationship Id="rId2" Type="http://schemas.openxmlformats.org/officeDocument/2006/relationships/hyperlink" Target="https://towardsdatascience.com/logistic-regression-detailed-overview-46c4da4303b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DDF58-E3BF-4822-8C44-F4853D5E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CA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59F20-E4E6-46B2-BD5D-BE0F25BF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4" name="Picture 3" descr="Illuminated technology network on a dark background">
            <a:extLst>
              <a:ext uri="{FF2B5EF4-FFF2-40B4-BE49-F238E27FC236}">
                <a16:creationId xmlns:a16="http://schemas.microsoft.com/office/drawing/2014/main" id="{D8693228-4536-443D-82ED-1FEF8FCC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0" r="32498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7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Sigmoid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Function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3"/>
            <a:ext cx="10280227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40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set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cutoff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0.5,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anything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below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results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0,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anything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above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1.</a:t>
            </a:r>
            <a:endParaRPr sz="2933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2365" y="2942267"/>
            <a:ext cx="5796280" cy="3821007"/>
            <a:chOff x="2274274" y="2206700"/>
            <a:chExt cx="4347210" cy="2865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4274" y="2206700"/>
              <a:ext cx="4346976" cy="2865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97825" y="3492875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89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163406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Review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6" y="1722433"/>
            <a:ext cx="10215033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40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use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logistic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function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output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value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ranging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from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0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1.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Based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7" dirty="0">
                <a:solidFill>
                  <a:srgbClr val="313131"/>
                </a:solidFill>
                <a:latin typeface="Roboto"/>
                <a:cs typeface="Roboto"/>
              </a:rPr>
              <a:t>off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probability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assign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class.</a:t>
            </a:r>
            <a:endParaRPr sz="2933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2365" y="2942267"/>
            <a:ext cx="5796280" cy="3821007"/>
            <a:chOff x="2274274" y="2206700"/>
            <a:chExt cx="4347210" cy="2865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4274" y="2206700"/>
              <a:ext cx="4346976" cy="2865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97825" y="3492875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89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2006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7" dirty="0">
                <a:solidFill>
                  <a:srgbClr val="2A3890"/>
                </a:solidFill>
                <a:latin typeface="Roboto"/>
                <a:cs typeface="Roboto"/>
              </a:rPr>
              <a:t>Model</a:t>
            </a:r>
            <a:r>
              <a:rPr sz="4000" b="0" spc="-8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Evaluation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2"/>
            <a:ext cx="10319173" cy="2279255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After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you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train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logistic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model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some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training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data,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you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will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evaluate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your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model’s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performance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some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test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data.</a:t>
            </a:r>
            <a:endParaRPr sz="2933">
              <a:latin typeface="Roboto"/>
              <a:cs typeface="Roboto"/>
            </a:endParaRPr>
          </a:p>
          <a:p>
            <a:pPr marL="546086" marR="358131" indent="-530000">
              <a:lnSpc>
                <a:spcPts val="3507"/>
              </a:lnSpc>
              <a:spcBef>
                <a:spcPts val="7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You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use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confusion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matrix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evaluate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classification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models.</a:t>
            </a:r>
            <a:endParaRPr sz="29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2006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7" dirty="0">
                <a:solidFill>
                  <a:srgbClr val="2A3890"/>
                </a:solidFill>
                <a:latin typeface="Roboto"/>
                <a:cs typeface="Roboto"/>
              </a:rPr>
              <a:t>Model</a:t>
            </a:r>
            <a:r>
              <a:rPr sz="4000" b="0" spc="-8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Evaluation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3"/>
            <a:ext cx="9416627" cy="9147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46086" indent="-530000">
              <a:lnSpc>
                <a:spcPts val="3507"/>
              </a:lnSpc>
              <a:spcBef>
                <a:spcPts val="133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40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use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confusion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matrix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evaluate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model.</a:t>
            </a:r>
            <a:endParaRPr sz="2933">
              <a:latin typeface="Roboto"/>
              <a:cs typeface="Roboto"/>
            </a:endParaRPr>
          </a:p>
          <a:p>
            <a:pPr marL="546086" indent="-530000">
              <a:lnSpc>
                <a:spcPts val="3507"/>
              </a:lnSpc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example,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imagine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testing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disease.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411" y="3132884"/>
            <a:ext cx="4674171" cy="2438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74401" y="3745291"/>
            <a:ext cx="5196839" cy="112996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Example: Test </a:t>
            </a:r>
            <a:r>
              <a:rPr sz="2400" dirty="0">
                <a:latin typeface="Roboto"/>
                <a:cs typeface="Roboto"/>
              </a:rPr>
              <a:t>for </a:t>
            </a:r>
            <a:r>
              <a:rPr sz="2400" spc="-13" dirty="0">
                <a:latin typeface="Roboto"/>
                <a:cs typeface="Roboto"/>
              </a:rPr>
              <a:t>presence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20" dirty="0">
                <a:latin typeface="Roboto"/>
                <a:cs typeface="Roboto"/>
              </a:rPr>
              <a:t>disease </a:t>
            </a:r>
            <a:r>
              <a:rPr sz="2400" spc="-579" dirty="0">
                <a:latin typeface="Roboto"/>
                <a:cs typeface="Roboto"/>
              </a:rPr>
              <a:t> </a:t>
            </a:r>
            <a:r>
              <a:rPr sz="2400" spc="13" dirty="0">
                <a:latin typeface="Roboto"/>
                <a:cs typeface="Roboto"/>
              </a:rPr>
              <a:t>NO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1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negative</a:t>
            </a:r>
            <a:r>
              <a:rPr sz="2400" spc="-20" dirty="0">
                <a:latin typeface="Roboto"/>
                <a:cs typeface="Roboto"/>
              </a:rPr>
              <a:t> test</a:t>
            </a:r>
            <a:r>
              <a:rPr sz="2400" spc="-13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False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13" dirty="0">
                <a:latin typeface="Roboto"/>
                <a:cs typeface="Roboto"/>
              </a:rPr>
              <a:t> </a:t>
            </a:r>
            <a:r>
              <a:rPr sz="2400" spc="-7" dirty="0">
                <a:latin typeface="Roboto"/>
                <a:cs typeface="Roboto"/>
              </a:rPr>
              <a:t>0</a:t>
            </a:r>
            <a:endParaRPr sz="2400">
              <a:latin typeface="Roboto"/>
              <a:cs typeface="Roboto"/>
            </a:endParaRPr>
          </a:p>
          <a:p>
            <a:pPr marL="16933">
              <a:spcBef>
                <a:spcPts val="20"/>
              </a:spcBef>
            </a:pPr>
            <a:r>
              <a:rPr sz="2400" spc="-33" dirty="0">
                <a:latin typeface="Roboto"/>
                <a:cs typeface="Roboto"/>
              </a:rPr>
              <a:t>YES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positive</a:t>
            </a:r>
            <a:r>
              <a:rPr sz="2400" spc="-13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test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20" dirty="0">
                <a:latin typeface="Roboto"/>
                <a:cs typeface="Roboto"/>
              </a:rPr>
              <a:t> True </a:t>
            </a:r>
            <a:r>
              <a:rPr sz="2400" spc="-40" dirty="0">
                <a:latin typeface="Roboto"/>
                <a:cs typeface="Roboto"/>
              </a:rPr>
              <a:t>=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8963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Confusion</a:t>
            </a:r>
            <a:r>
              <a:rPr sz="4000" b="0" spc="-10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Matrix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014" y="1932803"/>
            <a:ext cx="5502337" cy="3004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0917" y="1919232"/>
            <a:ext cx="4484793" cy="25815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spc="-7" dirty="0">
                <a:latin typeface="Arial MT"/>
                <a:cs typeface="Arial MT"/>
              </a:rPr>
              <a:t>Basic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Terminology: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True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Positives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(TP)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True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Negatives</a:t>
            </a:r>
            <a:r>
              <a:rPr sz="3333" spc="-67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(TN)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False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Positives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(FP)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False</a:t>
            </a:r>
            <a:r>
              <a:rPr sz="3333" spc="-7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Negatives</a:t>
            </a:r>
            <a:r>
              <a:rPr sz="3333" spc="-67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(FN)</a:t>
            </a:r>
            <a:endParaRPr sz="3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8963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Confusion</a:t>
            </a:r>
            <a:r>
              <a:rPr sz="4000" b="0" spc="-10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Matrix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014" y="1932803"/>
            <a:ext cx="5502337" cy="3004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7417" y="2078317"/>
            <a:ext cx="4647353" cy="25815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spc="-7" dirty="0">
                <a:latin typeface="Arial MT"/>
                <a:cs typeface="Arial MT"/>
              </a:rPr>
              <a:t>Accuracy: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Overall,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how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often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is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it</a:t>
            </a:r>
            <a:endParaRPr sz="3333">
              <a:latin typeface="Arial MT"/>
              <a:cs typeface="Arial MT"/>
            </a:endParaRPr>
          </a:p>
          <a:p>
            <a:pPr marL="474121"/>
            <a:r>
              <a:rPr sz="3333" b="1" spc="-7" dirty="0">
                <a:latin typeface="Arial"/>
                <a:cs typeface="Arial"/>
              </a:rPr>
              <a:t>correct</a:t>
            </a:r>
            <a:r>
              <a:rPr sz="3333" spc="-7" dirty="0">
                <a:latin typeface="Arial MT"/>
                <a:cs typeface="Arial MT"/>
              </a:rPr>
              <a:t>?</a:t>
            </a:r>
            <a:endParaRPr sz="3333">
              <a:latin typeface="Arial MT"/>
              <a:cs typeface="Arial MT"/>
            </a:endParaRPr>
          </a:p>
          <a:p>
            <a:pPr marL="474121" marR="783994" indent="-394537">
              <a:buChar char="•"/>
              <a:tabLst>
                <a:tab pos="473275" algn="l"/>
                <a:tab pos="474121" algn="l"/>
              </a:tabLst>
            </a:pPr>
            <a:r>
              <a:rPr sz="3333" dirty="0">
                <a:latin typeface="Arial MT"/>
                <a:cs typeface="Arial MT"/>
              </a:rPr>
              <a:t>(TP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+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TN)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/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total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= </a:t>
            </a:r>
            <a:r>
              <a:rPr sz="3333" spc="-907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150/165</a:t>
            </a:r>
            <a:r>
              <a:rPr sz="3333" spc="-27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=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0.91</a:t>
            </a:r>
            <a:endParaRPr sz="3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8963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Confusion</a:t>
            </a:r>
            <a:r>
              <a:rPr sz="4000" b="0" spc="-10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Matrix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014" y="1932803"/>
            <a:ext cx="5502337" cy="3004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9484" y="1912500"/>
            <a:ext cx="4647353" cy="30944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550320">
              <a:spcBef>
                <a:spcPts val="133"/>
              </a:spcBef>
            </a:pPr>
            <a:r>
              <a:rPr sz="3333" dirty="0">
                <a:latin typeface="Arial MT"/>
                <a:cs typeface="Arial MT"/>
              </a:rPr>
              <a:t>Misclassification</a:t>
            </a:r>
            <a:r>
              <a:rPr sz="3333" spc="-1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Rate </a:t>
            </a:r>
            <a:r>
              <a:rPr sz="3333" spc="-900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(Error</a:t>
            </a:r>
            <a:r>
              <a:rPr sz="3333" spc="-2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Rate):</a:t>
            </a:r>
            <a:endParaRPr sz="3333">
              <a:latin typeface="Arial MT"/>
              <a:cs typeface="Arial MT"/>
            </a:endParaRPr>
          </a:p>
          <a:p>
            <a:pPr marL="474121" indent="-394537">
              <a:buChar char="•"/>
              <a:tabLst>
                <a:tab pos="473275" algn="l"/>
                <a:tab pos="474121" algn="l"/>
              </a:tabLst>
            </a:pPr>
            <a:r>
              <a:rPr sz="3333" spc="-7" dirty="0">
                <a:latin typeface="Arial MT"/>
                <a:cs typeface="Arial MT"/>
              </a:rPr>
              <a:t>Overall,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how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often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is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it</a:t>
            </a:r>
            <a:endParaRPr sz="3333">
              <a:latin typeface="Arial MT"/>
              <a:cs typeface="Arial MT"/>
            </a:endParaRPr>
          </a:p>
          <a:p>
            <a:pPr marL="474121"/>
            <a:r>
              <a:rPr sz="3333" b="1" spc="-7" dirty="0">
                <a:latin typeface="Arial"/>
                <a:cs typeface="Arial"/>
              </a:rPr>
              <a:t>wrong</a:t>
            </a:r>
            <a:r>
              <a:rPr sz="3333" spc="-7" dirty="0">
                <a:latin typeface="Arial MT"/>
                <a:cs typeface="Arial MT"/>
              </a:rPr>
              <a:t>?</a:t>
            </a:r>
            <a:endParaRPr sz="3333">
              <a:latin typeface="Arial MT"/>
              <a:cs typeface="Arial MT"/>
            </a:endParaRPr>
          </a:p>
          <a:p>
            <a:pPr marL="474121" marR="783994" indent="-394537">
              <a:buChar char="•"/>
              <a:tabLst>
                <a:tab pos="473275" algn="l"/>
                <a:tab pos="474121" algn="l"/>
              </a:tabLst>
            </a:pPr>
            <a:r>
              <a:rPr sz="3333" dirty="0">
                <a:latin typeface="Arial MT"/>
                <a:cs typeface="Arial MT"/>
              </a:rPr>
              <a:t>(FP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+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FN)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/</a:t>
            </a:r>
            <a:r>
              <a:rPr sz="3333" spc="-40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total</a:t>
            </a:r>
            <a:r>
              <a:rPr sz="3333" spc="-33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= </a:t>
            </a:r>
            <a:r>
              <a:rPr sz="3333" spc="-907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15/165</a:t>
            </a:r>
            <a:r>
              <a:rPr sz="3333" spc="-27" dirty="0">
                <a:latin typeface="Arial MT"/>
                <a:cs typeface="Arial MT"/>
              </a:rPr>
              <a:t> </a:t>
            </a:r>
            <a:r>
              <a:rPr sz="3333" dirty="0">
                <a:latin typeface="Arial MT"/>
                <a:cs typeface="Arial MT"/>
              </a:rPr>
              <a:t>=</a:t>
            </a:r>
            <a:r>
              <a:rPr sz="3333" spc="-27" dirty="0">
                <a:latin typeface="Arial MT"/>
                <a:cs typeface="Arial MT"/>
              </a:rPr>
              <a:t> </a:t>
            </a:r>
            <a:r>
              <a:rPr sz="3333" spc="-7" dirty="0">
                <a:latin typeface="Arial MT"/>
                <a:cs typeface="Arial MT"/>
              </a:rPr>
              <a:t>0.09</a:t>
            </a:r>
            <a:endParaRPr sz="3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6234" y="448046"/>
            <a:ext cx="8582660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CA" sz="4000" spc="-40" dirty="0">
                <a:solidFill>
                  <a:srgbClr val="2A3890"/>
                </a:solidFill>
                <a:latin typeface="Roboto"/>
                <a:cs typeface="Roboto"/>
              </a:rPr>
              <a:t>Optional </a:t>
            </a:r>
            <a:r>
              <a:rPr sz="4000" spc="-40" dirty="0">
                <a:solidFill>
                  <a:srgbClr val="2A3890"/>
                </a:solidFill>
                <a:latin typeface="Roboto"/>
                <a:cs typeface="Roboto"/>
              </a:rPr>
              <a:t>Reading</a:t>
            </a:r>
            <a:endParaRPr sz="5733" dirty="0">
              <a:latin typeface="Roboto"/>
              <a:cs typeface="Roboto"/>
            </a:endParaRPr>
          </a:p>
          <a:p>
            <a:pPr marL="646837" algn="ctr"/>
            <a:r>
              <a:rPr sz="4000" spc="-33" dirty="0">
                <a:latin typeface="Roboto"/>
                <a:cs typeface="Roboto"/>
              </a:rPr>
              <a:t>Sections</a:t>
            </a:r>
            <a:r>
              <a:rPr sz="4000" spc="-53" dirty="0">
                <a:latin typeface="Roboto"/>
                <a:cs typeface="Roboto"/>
              </a:rPr>
              <a:t> </a:t>
            </a:r>
            <a:r>
              <a:rPr sz="4000" spc="-152" dirty="0">
                <a:latin typeface="Roboto"/>
                <a:cs typeface="Roboto"/>
              </a:rPr>
              <a:t>4-4.3</a:t>
            </a:r>
            <a:r>
              <a:rPr sz="4000" spc="-47" dirty="0">
                <a:latin typeface="Roboto"/>
                <a:cs typeface="Roboto"/>
              </a:rPr>
              <a:t> </a:t>
            </a:r>
            <a:r>
              <a:rPr sz="4000" spc="33" dirty="0">
                <a:latin typeface="Roboto"/>
                <a:cs typeface="Roboto"/>
              </a:rPr>
              <a:t>of</a:t>
            </a:r>
            <a:endParaRPr sz="4000" dirty="0">
              <a:latin typeface="Roboto"/>
              <a:cs typeface="Roboto"/>
            </a:endParaRPr>
          </a:p>
          <a:p>
            <a:pPr marL="634137" algn="ctr"/>
            <a:r>
              <a:rPr sz="4000" b="1" spc="-13" dirty="0">
                <a:latin typeface="Roboto"/>
                <a:cs typeface="Roboto"/>
              </a:rPr>
              <a:t>Introduction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7" dirty="0">
                <a:latin typeface="Roboto"/>
                <a:cs typeface="Roboto"/>
              </a:rPr>
              <a:t>to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Statistical</a:t>
            </a:r>
            <a:r>
              <a:rPr sz="4000" b="1" spc="-27" dirty="0">
                <a:latin typeface="Roboto"/>
                <a:cs typeface="Roboto"/>
              </a:rPr>
              <a:t> </a:t>
            </a:r>
            <a:r>
              <a:rPr sz="4000" b="1" spc="-7" dirty="0">
                <a:latin typeface="Roboto"/>
                <a:cs typeface="Roboto"/>
              </a:rPr>
              <a:t>Learning</a:t>
            </a:r>
            <a:endParaRPr sz="4000" dirty="0">
              <a:latin typeface="Roboto"/>
              <a:cs typeface="Roboto"/>
            </a:endParaRPr>
          </a:p>
          <a:p>
            <a:pPr marL="641757" algn="ctr"/>
            <a:r>
              <a:rPr sz="4000" spc="-93" dirty="0">
                <a:latin typeface="Roboto"/>
                <a:cs typeface="Roboto"/>
              </a:rPr>
              <a:t>By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Gareth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James,</a:t>
            </a:r>
            <a:r>
              <a:rPr sz="4000" spc="-20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et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al.</a:t>
            </a:r>
            <a:endParaRPr sz="40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426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DD7A1-8B0B-4499-A548-3766CD8FE2AC}"/>
              </a:ext>
            </a:extLst>
          </p:cNvPr>
          <p:cNvSpPr txBox="1"/>
          <p:nvPr/>
        </p:nvSpPr>
        <p:spPr>
          <a:xfrm>
            <a:off x="1418253" y="1240971"/>
            <a:ext cx="97784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b="1" dirty="0">
                <a:solidFill>
                  <a:srgbClr val="00B050"/>
                </a:solidFill>
              </a:rPr>
              <a:t>Reading Tasks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>
                <a:hlinkClick r:id="rId2"/>
              </a:rPr>
              <a:t>https://towardsdatascience.com/logistic-regression-detailed-overview-46c4da4303bc</a:t>
            </a:r>
            <a:endParaRPr lang="en-CA" dirty="0"/>
          </a:p>
          <a:p>
            <a:pPr marL="342900" indent="-342900">
              <a:buAutoNum type="arabicPeriod"/>
            </a:pPr>
            <a:r>
              <a:rPr lang="en-CA" dirty="0">
                <a:hlinkClick r:id="rId3"/>
              </a:rPr>
              <a:t>https://machinelearningmastery.com/logistic-regression-tutorial-for-machine-learning/</a:t>
            </a: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https://www.datacamp.com/community/tutorials/understanding-logistic-regression-python</a:t>
            </a:r>
          </a:p>
          <a:p>
            <a:pPr marL="342900" indent="-342900">
              <a:buAutoNum type="arabicPeriod"/>
            </a:pPr>
            <a:r>
              <a:rPr lang="en-CA" b="1" dirty="0"/>
              <a:t>With Example </a:t>
            </a:r>
            <a:r>
              <a:rPr lang="en-CA" b="1" dirty="0">
                <a:sym typeface="Wingdings" panose="05000000000000000000" pitchFamily="2" charset="2"/>
              </a:rPr>
              <a:t> </a:t>
            </a:r>
            <a:r>
              <a:rPr lang="en-CA" dirty="0">
                <a:sym typeface="Wingdings" panose="05000000000000000000" pitchFamily="2" charset="2"/>
              </a:rPr>
              <a:t>https://www.tutorialspoint.com/machine_learning_with_python/classification_algorithms_logistic_regression.htm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6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27406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Background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2"/>
            <a:ext cx="10464800" cy="316411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149010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far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we’ve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only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seen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problems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where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0" dirty="0">
                <a:solidFill>
                  <a:srgbClr val="313131"/>
                </a:solidFill>
                <a:latin typeface="Roboto"/>
                <a:cs typeface="Roboto"/>
              </a:rPr>
              <a:t>try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predict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continuous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value.</a:t>
            </a:r>
            <a:endParaRPr sz="2933" dirty="0">
              <a:latin typeface="Roboto"/>
              <a:cs typeface="Roboto"/>
            </a:endParaRPr>
          </a:p>
          <a:p>
            <a:pPr marL="546086" marR="6773" indent="-530000">
              <a:lnSpc>
                <a:spcPts val="3507"/>
              </a:lnSpc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Although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name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may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be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confusing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first,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logistic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allows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us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solve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classification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problems,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where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are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trying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predict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discrete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categories.</a:t>
            </a:r>
            <a:endParaRPr sz="2933" dirty="0">
              <a:latin typeface="Roboto"/>
              <a:cs typeface="Roboto"/>
            </a:endParaRPr>
          </a:p>
          <a:p>
            <a:pPr marL="546086" indent="-530000">
              <a:lnSpc>
                <a:spcPts val="3360"/>
              </a:lnSpc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convention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for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binary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classification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have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two</a:t>
            </a:r>
            <a:endParaRPr sz="2933" dirty="0">
              <a:latin typeface="Roboto"/>
              <a:cs typeface="Roboto"/>
            </a:endParaRPr>
          </a:p>
          <a:p>
            <a:pPr marL="546086">
              <a:lnSpc>
                <a:spcPts val="3507"/>
              </a:lnSpc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classes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0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1.</a:t>
            </a:r>
            <a:endParaRPr sz="2933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A637-1DDD-4964-BEFA-6B5AA82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Types of Logistic Regression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560E-EB38-4F82-8D0F-06CEF33B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1.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harter"/>
              </a:rPr>
              <a:t>Binary Logistic Regression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categorical response has only two 2 possible outcomes. Example: Spam or Not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2. 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charter"/>
              </a:rPr>
              <a:t>Multinomial Logistic Regression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Three or more categories without ordering. Example: Predicting which food is preferred more (Veg, Non-Veg, Vegan)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3. </a:t>
            </a:r>
            <a:r>
              <a:rPr lang="en-US" b="1" i="0" dirty="0">
                <a:solidFill>
                  <a:srgbClr val="00B050"/>
                </a:solidFill>
                <a:effectLst/>
                <a:latin typeface="charter"/>
              </a:rPr>
              <a:t>Ordinal Logistic Regression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Three or more categories with ordering. Example: Movie rating from 1 to 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37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27406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Background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3"/>
            <a:ext cx="9790853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40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0" dirty="0">
                <a:solidFill>
                  <a:srgbClr val="313131"/>
                </a:solidFill>
                <a:latin typeface="Roboto"/>
                <a:cs typeface="Roboto"/>
              </a:rPr>
              <a:t>can’t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use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normal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model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binary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groups.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It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0" dirty="0">
                <a:solidFill>
                  <a:srgbClr val="313131"/>
                </a:solidFill>
                <a:latin typeface="Roboto"/>
                <a:cs typeface="Roboto"/>
              </a:rPr>
              <a:t>won’t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lead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good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fit:</a:t>
            </a:r>
            <a:endParaRPr sz="2933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8062" y="3053383"/>
            <a:ext cx="4570447" cy="3348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2740660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Background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2"/>
            <a:ext cx="10267527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Instead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transform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logistic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curve.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961" y="3053383"/>
            <a:ext cx="9286443" cy="3348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7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Sigmoid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Function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6" y="1722433"/>
            <a:ext cx="10240433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Sigmoid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(aka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Logistic)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Function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takes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0" dirty="0">
                <a:solidFill>
                  <a:srgbClr val="313131"/>
                </a:solidFill>
                <a:latin typeface="Roboto"/>
                <a:cs typeface="Roboto"/>
              </a:rPr>
              <a:t>any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value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outputs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be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between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0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1.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365" y="2942267"/>
            <a:ext cx="5795968" cy="38208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7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Sigmoid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Function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3"/>
            <a:ext cx="10396220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means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take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Solution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place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into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Sigmoid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Function.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365" y="2942267"/>
            <a:ext cx="5795968" cy="3820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7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Sigmoid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Function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3"/>
            <a:ext cx="10396220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means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we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take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our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Linear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Regression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Solution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and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place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into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Sigmoid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Function.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897" y="3266294"/>
            <a:ext cx="6214080" cy="28390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3" y="458861"/>
            <a:ext cx="39759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Sigmoid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Function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795" y="1722432"/>
            <a:ext cx="10366587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Arial MT"/>
              <a:buChar char="●"/>
              <a:tabLst>
                <a:tab pos="546086" algn="l"/>
                <a:tab pos="546932" algn="l"/>
              </a:tabLst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This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results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probability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from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0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1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spc="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belonging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1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class.</a:t>
            </a:r>
            <a:endParaRPr sz="2933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365" y="2942267"/>
            <a:ext cx="5795968" cy="3820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526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Avenir Next LT Pro</vt:lpstr>
      <vt:lpstr>Avenir Next LT Pro Light</vt:lpstr>
      <vt:lpstr>charter</vt:lpstr>
      <vt:lpstr>Roboto</vt:lpstr>
      <vt:lpstr>BlocksVTI</vt:lpstr>
      <vt:lpstr>Logistic Regression</vt:lpstr>
      <vt:lpstr>Background</vt:lpstr>
      <vt:lpstr>Types of Logistic Regression </vt:lpstr>
      <vt:lpstr>Background</vt:lpstr>
      <vt:lpstr>Background</vt:lpstr>
      <vt:lpstr>Sigmoid Function</vt:lpstr>
      <vt:lpstr>Sigmoid Function</vt:lpstr>
      <vt:lpstr>Sigmoid Function</vt:lpstr>
      <vt:lpstr>Sigmoid Function</vt:lpstr>
      <vt:lpstr>Sigmoid Function</vt:lpstr>
      <vt:lpstr>Review</vt:lpstr>
      <vt:lpstr>Model Evaluation</vt:lpstr>
      <vt:lpstr>Model Evaluation</vt:lpstr>
      <vt:lpstr>Confusion Matrix</vt:lpstr>
      <vt:lpstr>Confusion Matrix</vt:lpstr>
      <vt:lpstr>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. Sukhchandan</dc:creator>
  <cp:lastModifiedBy>. Sukhchandan</cp:lastModifiedBy>
  <cp:revision>11</cp:revision>
  <dcterms:created xsi:type="dcterms:W3CDTF">2021-10-01T21:47:58Z</dcterms:created>
  <dcterms:modified xsi:type="dcterms:W3CDTF">2021-10-01T21:59:39Z</dcterms:modified>
</cp:coreProperties>
</file>