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9"/>
  </p:notesMasterIdLst>
  <p:sldIdLst>
    <p:sldId id="357" r:id="rId3"/>
    <p:sldId id="356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360" r:id="rId13"/>
    <p:sldId id="290" r:id="rId14"/>
    <p:sldId id="291" r:id="rId15"/>
    <p:sldId id="292" r:id="rId16"/>
    <p:sldId id="359" r:id="rId17"/>
    <p:sldId id="358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33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4" r:id="rId59"/>
    <p:sldId id="335" r:id="rId60"/>
    <p:sldId id="337" r:id="rId61"/>
    <p:sldId id="338" r:id="rId62"/>
    <p:sldId id="339" r:id="rId63"/>
    <p:sldId id="340" r:id="rId64"/>
    <p:sldId id="341" r:id="rId65"/>
    <p:sldId id="342" r:id="rId66"/>
    <p:sldId id="344" r:id="rId67"/>
    <p:sldId id="343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0"/>
      <p:bold r:id="rId81"/>
      <p:italic r:id="rId82"/>
      <p:boldItalic r:id="rId83"/>
    </p:embeddedFont>
    <p:embeddedFont>
      <p:font typeface="Oswald" panose="00000500000000000000" pitchFamily="2" charset="0"/>
      <p:regular r:id="rId84"/>
      <p:bold r:id="rId85"/>
    </p:embeddedFont>
    <p:embeddedFont>
      <p:font typeface="Overpass" panose="020B0604020202020204" charset="0"/>
      <p:regular r:id="rId86"/>
      <p:bold r:id="rId87"/>
      <p:italic r:id="rId88"/>
      <p:boldItalic r:id="rId89"/>
    </p:embeddedFont>
    <p:embeddedFont>
      <p:font typeface="Roboto" panose="02000000000000000000" pitchFamily="2" charset="0"/>
      <p:regular r:id="rId90"/>
      <p:bold r:id="rId91"/>
      <p:italic r:id="rId92"/>
      <p:boldItalic r:id="rId93"/>
    </p:embeddedFont>
    <p:embeddedFont>
      <p:font typeface="Source Code Pro" panose="020B0509030403020204" pitchFamily="49" charset="0"/>
      <p:regular r:id="rId94"/>
      <p:bold r:id="rId95"/>
      <p:italic r:id="rId96"/>
      <p:boldItalic r:id="rId9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97" Type="http://schemas.openxmlformats.org/officeDocument/2006/relationships/font" Target="fonts/font18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87" Type="http://schemas.openxmlformats.org/officeDocument/2006/relationships/font" Target="fonts/font8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3.fntdata"/><Relationship Id="rId90" Type="http://schemas.openxmlformats.org/officeDocument/2006/relationships/font" Target="fonts/font11.fntdata"/><Relationship Id="rId95" Type="http://schemas.openxmlformats.org/officeDocument/2006/relationships/font" Target="fonts/font16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font" Target="fonts/font14.fntdata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font" Target="fonts/font15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6990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 shadeToTitle="1">
        <a:pattFill prst="pct40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 shadeToTitle="1">
        <a:pattFill prst="pct40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underfitting-and-overfitting-in-machine-learning/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-126380" y="0"/>
            <a:ext cx="5010080" cy="3984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Machine Learning</a:t>
            </a:r>
            <a:br>
              <a:rPr lang="en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e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(Basic Concepts Part B)</a:t>
            </a:r>
            <a:endParaRPr sz="2800" b="1" dirty="0">
              <a:solidFill>
                <a:srgbClr val="00B05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4098" name="Picture 2" descr="Machine Learning: A Primer to Laboratory Applications">
            <a:extLst>
              <a:ext uri="{FF2B5EF4-FFF2-40B4-BE49-F238E27FC236}">
                <a16:creationId xmlns:a16="http://schemas.microsoft.com/office/drawing/2014/main" id="{AB389171-DCB1-4471-A246-A441344A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63A970-094E-44CD-A1B8-2064B77F400E}"/>
              </a:ext>
            </a:extLst>
          </p:cNvPr>
          <p:cNvSpPr txBox="1"/>
          <p:nvPr/>
        </p:nvSpPr>
        <p:spPr>
          <a:xfrm>
            <a:off x="1200615" y="638361"/>
            <a:ext cx="70587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reduce overfitting: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Increase training data. 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Reduce model complexity. 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Early stopping during the training phase (have an eye over the loss over the training period as soon as loss begins to increase stop training). 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Ridge Regularization and Lasso Regularization 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Use dropout for neural networks to tackle overfitting. 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Underfitting </a:t>
            </a:r>
            <a:endParaRPr sz="2600" b="1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Model does not capture the underlying trend of the data and does not fit the data well enough.  </a:t>
            </a: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Low variance but high bias.  </a:t>
            </a: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Underfitting is often a result of an excessively simple model.</a:t>
            </a: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1"/>
          <p:cNvSpPr txBox="1"/>
          <p:nvPr/>
        </p:nvSpPr>
        <p:spPr>
          <a:xfrm>
            <a:off x="1042425" y="203525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61"/>
          <p:cNvSpPr txBox="1"/>
          <p:nvPr/>
        </p:nvSpPr>
        <p:spPr>
          <a:xfrm>
            <a:off x="1115400" y="2707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 dirty="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rot="10800000" flipH="1">
            <a:off x="3124775" y="1716550"/>
            <a:ext cx="2314800" cy="19401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5B77C9-9B0C-4FE8-9D57-66D95AD6BE97}"/>
              </a:ext>
            </a:extLst>
          </p:cNvPr>
          <p:cNvSpPr txBox="1"/>
          <p:nvPr/>
        </p:nvSpPr>
        <p:spPr>
          <a:xfrm>
            <a:off x="791735" y="627136"/>
            <a:ext cx="69695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reduce underfitting: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Increase model complexity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Increase the number of features, performing feature engineering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Remove noise from the data.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Increase the number of epochs or increase the duration of training to get better results. 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8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876C00-FE09-4989-871D-11E8141C3A62}"/>
              </a:ext>
            </a:extLst>
          </p:cNvPr>
          <p:cNvSpPr txBox="1"/>
          <p:nvPr/>
        </p:nvSpPr>
        <p:spPr>
          <a:xfrm>
            <a:off x="977591" y="98732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https://towardsdatascience.com/what-are-overfitting-and-underfitting-in-machine-learning-a96b30864690</a:t>
            </a:r>
          </a:p>
        </p:txBody>
      </p:sp>
      <p:sp>
        <p:nvSpPr>
          <p:cNvPr id="4" name="Google Shape;637;p61">
            <a:extLst>
              <a:ext uri="{FF2B5EF4-FFF2-40B4-BE49-F238E27FC236}">
                <a16:creationId xmlns:a16="http://schemas.microsoft.com/office/drawing/2014/main" id="{735A7C99-7949-4501-B489-C3A59BD799F7}"/>
              </a:ext>
            </a:extLst>
          </p:cNvPr>
          <p:cNvSpPr txBox="1"/>
          <p:nvPr/>
        </p:nvSpPr>
        <p:spPr>
          <a:xfrm>
            <a:off x="699088" y="31533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Underfitting and Overfitting</a:t>
            </a:r>
            <a:endParaRPr sz="3000" b="1" dirty="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4BF87-A1CD-48F4-A6A7-C6C0AC8FFF26}"/>
              </a:ext>
            </a:extLst>
          </p:cNvPr>
          <p:cNvSpPr txBox="1"/>
          <p:nvPr/>
        </p:nvSpPr>
        <p:spPr>
          <a:xfrm>
            <a:off x="1033346" y="1767912"/>
            <a:ext cx="46091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https://www.geeksforgeeks.org/underfitting-and-overfitting-in-machine-learning/</a:t>
            </a:r>
            <a:r>
              <a:rPr lang="en-CA" dirty="0"/>
              <a:t>  </a:t>
            </a:r>
            <a:r>
              <a:rPr lang="en-CA" dirty="0">
                <a:sym typeface="Wingdings" panose="05000000000000000000" pitchFamily="2" charset="2"/>
              </a:rPr>
              <a:t> in terms of bias and variance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460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First let’s imagine we trained a model and then measured its error over training time.</a:t>
            </a: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3"/>
          <p:cNvSpPr txBox="1"/>
          <p:nvPr/>
        </p:nvSpPr>
        <p:spPr>
          <a:xfrm>
            <a:off x="1042425" y="188736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avLst/>
            <a:gdLst/>
            <a:ahLst/>
            <a:cxnLst/>
            <a:rect l="l" t="t" r="r" b="b"/>
            <a:pathLst>
              <a:path w="111322" h="62543" extrusionOk="0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avLst/>
            <a:gdLst/>
            <a:ahLst/>
            <a:cxnLst/>
            <a:rect l="l" t="t" r="r" b="b"/>
            <a:pathLst>
              <a:path w="111322" h="62543" extrusionOk="0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C48E8-86C3-41AF-99B8-53939325B6B7}"/>
              </a:ext>
            </a:extLst>
          </p:cNvPr>
          <p:cNvSpPr txBox="1"/>
          <p:nvPr/>
        </p:nvSpPr>
        <p:spPr>
          <a:xfrm>
            <a:off x="936702" y="676507"/>
            <a:ext cx="673533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and Underfitting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Model Vs Bad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(Regression)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055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avLst/>
            <a:gdLst/>
            <a:ahLst/>
            <a:cxnLst/>
            <a:rect l="l" t="t" r="r" b="b"/>
            <a:pathLst>
              <a:path w="108665" h="44915" extrusionOk="0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When thinking about </a:t>
            </a:r>
            <a:r>
              <a:rPr lang="en" sz="26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overfitting </a:t>
            </a: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and </a:t>
            </a:r>
            <a:r>
              <a:rPr lang="en" sz="26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underfitting </a:t>
            </a: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 want to keep in mind the relationship of model performance on the training set versus the test/validation set.</a:t>
            </a: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Let’s imagine we split our data into a </a:t>
            </a:r>
            <a:r>
              <a:rPr lang="en" sz="2600" b="1" dirty="0">
                <a:solidFill>
                  <a:srgbClr val="99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training set</a:t>
            </a:r>
            <a:r>
              <a:rPr lang="en" sz="2600" b="1" dirty="0">
                <a:solidFill>
                  <a:srgbClr val="1C4587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and a</a:t>
            </a:r>
            <a:r>
              <a:rPr lang="en" sz="2600" b="1" dirty="0">
                <a:solidFill>
                  <a:srgbClr val="1C4587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" sz="2600" b="1" dirty="0">
                <a:solidFill>
                  <a:srgbClr val="1155C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test set</a:t>
            </a:r>
            <a:endParaRPr sz="2600" b="1" dirty="0">
              <a:solidFill>
                <a:srgbClr val="1155CC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 first see performance on the </a:t>
            </a:r>
            <a:r>
              <a:rPr lang="en" sz="2600" b="1" dirty="0">
                <a:solidFill>
                  <a:srgbClr val="99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training set</a:t>
            </a:r>
            <a:r>
              <a:rPr lang="en" sz="2600" b="1" dirty="0">
                <a:solidFill>
                  <a:srgbClr val="1C4587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endParaRPr sz="2600" b="1" dirty="0">
              <a:solidFill>
                <a:srgbClr val="1155CC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Next we check performance on the </a:t>
            </a:r>
            <a:r>
              <a:rPr lang="en" sz="2600" b="1" dirty="0">
                <a:solidFill>
                  <a:srgbClr val="1155C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test set </a:t>
            </a:r>
            <a:endParaRPr sz="2600" b="1" dirty="0">
              <a:solidFill>
                <a:srgbClr val="1155CC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avLst/>
            <a:gdLst/>
            <a:ahLst/>
            <a:cxnLst/>
            <a:rect l="l" t="t" r="r" b="b"/>
            <a:pathLst>
              <a:path w="103836" h="55394" extrusionOk="0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Ideally the model would perform well on both, with similar behavior. </a:t>
            </a:r>
            <a:endParaRPr sz="2600" b="1" dirty="0">
              <a:solidFill>
                <a:srgbClr val="1155CC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avLst/>
            <a:gdLst/>
            <a:ahLst/>
            <a:cxnLst/>
            <a:rect l="l" t="t" r="r" b="b"/>
            <a:pathLst>
              <a:path w="103836" h="55394" extrusionOk="0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But what happens if we overfit on the training data? That means we would perform poorly on new test data!</a:t>
            </a:r>
            <a:endParaRPr sz="2600" b="1" dirty="0">
              <a:solidFill>
                <a:srgbClr val="1155CC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But what happens if we overfit on the training data? That means we would perform poorly on new test data!</a:t>
            </a:r>
            <a:endParaRPr sz="2600" b="1" dirty="0">
              <a:solidFill>
                <a:srgbClr val="1155CC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avLst/>
            <a:gdLst/>
            <a:ahLst/>
            <a:cxnLst/>
            <a:rect l="l" t="t" r="r" b="b"/>
            <a:pathLst>
              <a:path w="96108" h="58293" extrusionOk="0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This is a good indication of training too much on the training data, you should look for the point to cut off training time!</a:t>
            </a:r>
            <a:endParaRPr sz="2600" b="1" dirty="0">
              <a:solidFill>
                <a:srgbClr val="1155CC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avLst/>
            <a:gdLst/>
            <a:ahLst/>
            <a:cxnLst/>
            <a:rect l="l" t="t" r="r" b="b"/>
            <a:pathLst>
              <a:path w="96108" h="58293" extrusionOk="0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We’ll check on this idea again when we actually begin creating models!</a:t>
            </a: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For now just be aware of this possible issue!</a:t>
            </a: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>
            <a:spLocks noGrp="1"/>
          </p:cNvSpPr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Overfitting and Underfitting</a:t>
            </a:r>
            <a:endParaRPr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3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marR="0" lvl="0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Let’s discuss classification metrics in more detail!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3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The key classification metrics we need to understand are: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Accuracy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Recall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Precision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F1-Score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3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But first, we should understand the reasoning behind these metrics and how they will actually work in the real world!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Typically in any classification task your model can only achieve two results: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Either your model was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correct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in its prediction.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Or your model was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incorrect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in its prediction.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2" name="AutoShape 2" descr="4 things you need to know about AI: accuracy, precision, recall and F1  scores">
            <a:extLst>
              <a:ext uri="{FF2B5EF4-FFF2-40B4-BE49-F238E27FC236}">
                <a16:creationId xmlns:a16="http://schemas.microsoft.com/office/drawing/2014/main" id="{2A7E1E14-42FC-42D3-A7B8-26C342A059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Fortunately incorrect vs correct expands to situations where you have multiple classes.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marR="0" lvl="0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For the purposes of explaining the metrics, let’s imagine a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binary classification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situation, where we only have two available classes.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 our example, we will attempt to predict if an image is a dog or a cat.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marR="0" lvl="0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Since this is supervised learning, we will first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fit/train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a model on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training data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then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test 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the model on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testing data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marR="0" lvl="0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Once we have the model’s predictions from the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X_test 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data, we compare it to the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true y values 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(the correct labels).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4" name="Google Shape;89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5" name="Google Shape;9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Overfitting </a:t>
            </a:r>
            <a:endParaRPr sz="2600" b="1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The model fits too much to the noise from the data.</a:t>
            </a: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This often results in </a:t>
            </a:r>
            <a:r>
              <a:rPr lang="en" sz="26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low error on training sets but high error on test/validation sets.</a:t>
            </a:r>
            <a:endParaRPr sz="2600" b="1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8" name="Google Shape;9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4" name="Google Shape;93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name="adj" fmla="val 25000"/>
            </a:avLst>
          </a:prstGeom>
          <a:solidFill>
            <a:srgbClr val="00FF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5" name="Google Shape;95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 repeat this process for all the images in our X test data.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marR="0" lvl="0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At the end we will have a count of correct matches and a count of incorrect matches.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marR="0" lvl="0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The key realization we need to make, is that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 the real world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not all incorrect or correct matches hold equal value!</a:t>
            </a:r>
            <a:endParaRPr sz="2900" b="1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Also in the real world, a single metric won’t tell the complete story!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 can organize our predicted values compared to the real values in a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confusion matrix.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endParaRPr sz="2900" b="1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 b="1" dirty="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5" name="Google Shape;1095;p102" descr="Screen Shot 2017-05-01 at 7.20.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27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Accuracy</a:t>
            </a:r>
            <a:endParaRPr sz="29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Accuracy in classification problems is the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number of correct predictions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made by the model divided by the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total number of predictions.</a:t>
            </a:r>
            <a:endParaRPr sz="2900" b="1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Accuracy</a:t>
            </a:r>
            <a:endParaRPr sz="29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For example, if the X_test set was 100 images and our model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correctly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predicted 80 images, then we have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80/100.</a:t>
            </a:r>
            <a:endParaRPr sz="2900" b="1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0.8 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or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80% accuracy.</a:t>
            </a:r>
            <a:endParaRPr sz="2900" b="1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Accuracy</a:t>
            </a:r>
            <a:endParaRPr sz="29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Accuracy is useful when target classes are well balanced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 our example, we would have roughly the same amount of cat images as we have dog images.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Accuracy</a:t>
            </a:r>
            <a:endParaRPr sz="29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Accuracy is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not 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 good choice with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unbalanced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classes!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Imagine we had 99 images of dogs and 1 image of a cat.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If our model was simply a line that always predicted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dog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we would get 99% accuracy!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Accuracy</a:t>
            </a:r>
            <a:endParaRPr sz="29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Imagine we had 99 images of dogs and 1 image of a cat.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If our model was simply a line that always predicted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dog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we would get 99% accuracy!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 this situation we’ll want to understand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recall </a:t>
            </a: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and </a:t>
            </a:r>
            <a:r>
              <a:rPr lang="en" sz="29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precision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157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Recall</a:t>
            </a:r>
            <a:endParaRPr sz="29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Ability of a model to find all the relevant cases within a dataset. </a:t>
            </a: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2" name="AutoShape 2" descr="4 things you need to know about AI: accuracy, precision, recall and F1  scores">
            <a:extLst>
              <a:ext uri="{FF2B5EF4-FFF2-40B4-BE49-F238E27FC236}">
                <a16:creationId xmlns:a16="http://schemas.microsoft.com/office/drawing/2014/main" id="{A4BB1F39-C9A0-4DFC-A735-C66C51857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27EE05B-2459-48A9-A0E2-569C6391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8137"/>
            <a:ext cx="9144000" cy="207507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Precision</a:t>
            </a:r>
            <a:endParaRPr sz="29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Ability of a classification model to identify only the relevant data points.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7F2A0B04-995B-47FF-90F5-7F1646625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492" y="3139765"/>
            <a:ext cx="40576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Recall and Precision</a:t>
            </a:r>
            <a:endParaRPr sz="29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Often you have a trade-off between Recall and Precision.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F1-Score</a:t>
            </a:r>
            <a:endParaRPr sz="29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F1-Score</a:t>
            </a:r>
            <a:endParaRPr sz="29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The F1 score is the harmonic mean of precision and recall taking both metrics into account in the following equation: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065" name="Google Shape;106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F1-Score</a:t>
            </a:r>
            <a:endParaRPr sz="29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 use the harmonic mean instead of a simple average because it punishes extreme values. 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 classifier with a precision of 1.0 and a recall of 0.0 has a simple average of 0.5 but an F1 score of 0. 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9" name="Google Shape;1109;p103" descr="Screen Shot 2017-05-01 at 7.23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37409"/>
            <a:ext cx="7694876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What constitutes “good” metrics, will really depend on the specific situation!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699" y="1229975"/>
            <a:ext cx="7969939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Let’s think back on this idea of: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lvl="1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What is a good enough accuracy?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This all depends on the context of the situation!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Did you create a model to predict presence of a disease?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Is the disease presence well balanced in the general population? (Probably not!)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avLst/>
            <a:gdLst/>
            <a:ahLst/>
            <a:cxnLst/>
            <a:rect l="l" t="t" r="r" b="b"/>
            <a:pathLst>
              <a:path w="103112" h="47973" extrusionOk="0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699" y="1229975"/>
            <a:ext cx="827474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Often models are used as quick diagnostic tests to have </a:t>
            </a:r>
            <a:r>
              <a:rPr lang="en" sz="2800" b="1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before</a:t>
            </a: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having a more invasive test (e.g. getting urine test before getting a biopsy)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 also need to consider what is at stake!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155793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356515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All of this is to say, machine learning is not performed in a “vacuum”, but instead a collaborative process where we should consult with experts in the domain </a:t>
            </a:r>
          </a:p>
          <a:p>
            <a:pPr marL="508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</a:pPr>
            <a:r>
              <a:rPr lang="en" sz="2800" dirty="0">
                <a:solidFill>
                  <a:srgbClr val="31313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  (e.g. medical doctors)</a:t>
            </a:r>
            <a:endParaRPr sz="2800" dirty="0">
              <a:solidFill>
                <a:srgbClr val="31313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Regression is a task when a model attempts to predict continuous values (unlike categorical values, which is classification)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For example, attempting to predict the price of a house given its features is a </a:t>
            </a:r>
            <a:r>
              <a:rPr lang="en" sz="30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regression task.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Attempting to predict the country a house is in given its features would be a classification task.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You may have heard of some evaluation metrics like accuracy or recall.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These sort of metrics aren’t useful for regression problems, we need metrics designed for </a:t>
            </a:r>
            <a:r>
              <a:rPr lang="en" sz="30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continuous</a:t>
            </a: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values!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Let’s discuss some of the most common evaluation metrics for regression: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Mean Absolute Error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Mean Squared Error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Root Mean Square Error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Mean Absolute Error (MAE)</a:t>
            </a:r>
            <a:endParaRPr sz="30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This is the mean of the absolute value of errors.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Easy to understand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248" name="Google Shape;1248;p115" descr="Screen Shot 2017-05-01 at 11.04.1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MAE won’t punish large errors however.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t="53246" r="493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>
            <a:spLocks noGrp="1"/>
          </p:cNvSpPr>
          <p:nvPr>
            <p:ph type="title"/>
          </p:nvPr>
        </p:nvSpPr>
        <p:spPr>
          <a:xfrm>
            <a:off x="1042425" y="273486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MAE won’t punish large errors however.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t="53246" r="493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 want our error metrics to account for these!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b="1" dirty="0">
                <a:solidFill>
                  <a:srgbClr val="FF0066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Mean Squared Error (MSE)</a:t>
            </a:r>
            <a:endParaRPr sz="3000" b="1" dirty="0">
              <a:solidFill>
                <a:srgbClr val="FF0066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This is the mean of the squared errors.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Larger errors are noted more than with MAE, making MSE more popular.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286" name="Google Shape;1286;p119" descr="Screen Shot 2017-05-01 at 11.04.2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535" y="3535971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" sz="3000" b="1" dirty="0">
                <a:solidFill>
                  <a:srgbClr val="FF0066"/>
                </a:solidFill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This is the root of the  mean of the squared errors.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Most popular (has same units as y)</a:t>
            </a:r>
            <a:endParaRPr sz="3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295" name="Google Shape;1295;p120" descr="Screen Shot 2017-05-01 at 11.04.3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440" y="2938562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Most common question from students: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“Is this value of RMSE good?”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Context is everything!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 RMSE of $10 is fantastic for predicting the price of a house, but horrible for predicting the price of a candy bar!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Domain knowledge also plays an important role here!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4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Context of importance is also necessary to consider. 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1963</Words>
  <Application>Microsoft Office PowerPoint</Application>
  <PresentationFormat>On-screen Show (16:9)</PresentationFormat>
  <Paragraphs>331</Paragraphs>
  <Slides>76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Times New Roman</vt:lpstr>
      <vt:lpstr>Arial</vt:lpstr>
      <vt:lpstr>Overpass</vt:lpstr>
      <vt:lpstr>Montserrat</vt:lpstr>
      <vt:lpstr>Oswald</vt:lpstr>
      <vt:lpstr>Source Code Pro</vt:lpstr>
      <vt:lpstr>Roboto</vt:lpstr>
      <vt:lpstr>Simple Light</vt:lpstr>
      <vt:lpstr>Modern Writer</vt:lpstr>
      <vt:lpstr> Machine Learning (Basic Concepts Part B)</vt:lpstr>
      <vt:lpstr>PowerPoint Presentation</vt:lpstr>
      <vt:lpstr>Overfitting and Underfitting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Performance</vt:lpstr>
      <vt:lpstr>Model Evaluation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PowerPoint Presentation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Performance</vt:lpstr>
      <vt:lpstr>Evaluating Regression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Machine Learning  </vt:lpstr>
      <vt:lpstr>Machine Learning  </vt:lpstr>
      <vt:lpstr>Machine Learning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</dc:title>
  <dc:creator>SR</dc:creator>
  <cp:lastModifiedBy>. Sukhchandan</cp:lastModifiedBy>
  <cp:revision>41</cp:revision>
  <dcterms:modified xsi:type="dcterms:W3CDTF">2021-09-14T18:20:14Z</dcterms:modified>
</cp:coreProperties>
</file>