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0187B-C555-4B6D-BFF9-4C303CE7605C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C019A-B378-48FD-A9B3-341A6DA84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99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3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F032-0F5D-484E-9997-9DCC64776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390F7-F91B-47C5-82BE-03D723656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B8E1-DD33-4906-8A69-982BD740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F3-D671-4B31-B1C0-8478832A111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A95F9-6EAC-4C21-BFCD-6639D1E8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7A6F-4B98-45B9-888B-C1F474F6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66A-866B-4F93-B411-0E6348027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62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3B59-3FF3-4D8A-9C7A-AA2762D9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F68A3-4853-449D-9459-E431C81E3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C205-9FD3-482C-806D-8AF6193D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F3-D671-4B31-B1C0-8478832A111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60CEA-8A16-4E3D-94BB-EEDC0403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4B4E-F3D4-46DC-8E9D-521F9A26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66A-866B-4F93-B411-0E6348027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3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D41F5-CDD7-4E26-9CC5-CF8DF24B5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32DA5-ECC4-4423-99CC-19740CA21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90D0-9A1A-456F-8B48-BAB25214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F3-D671-4B31-B1C0-8478832A111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6E50-52F0-4ED2-878D-80877338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4A1F-9E60-42D6-84EB-50DB992C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66A-866B-4F93-B411-0E6348027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63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2AF8-4489-49C1-BC25-319953C0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7B4A-E33E-423E-B0B1-B916516AA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BA18-63B3-45F3-8843-D268B89C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F3-D671-4B31-B1C0-8478832A111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ACFC-5B2D-4F6F-9016-5F2E2087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070C-5A17-4A4A-BFCA-7EAE14E1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66A-866B-4F93-B411-0E6348027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6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D615-FD72-42C2-BC1F-53A0BC40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FC8D4-9BCB-4F97-B4EA-6C9854A9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AF61-0050-4548-B159-A106D0D3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F3-D671-4B31-B1C0-8478832A111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8B2A-26AF-4525-AE3E-EF4B8448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40D27-D385-4C92-8716-EF2CB923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66A-866B-4F93-B411-0E6348027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3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38B2-33AB-462E-9CA7-E05B91EB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833F-130C-4968-82E1-116778865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2234A-1B2A-43E9-916A-FE5338E50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4B036-CFF0-4390-B6B0-1B78DF60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F3-D671-4B31-B1C0-8478832A111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AD9DF-D520-40C3-BFF8-BBB612D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47273-7273-40EA-9A3D-E916C8A8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66A-866B-4F93-B411-0E6348027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40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6DAA-6057-46D4-900A-DE4AC454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77D63-12C4-4552-B594-E02D79DC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E2D4F-9F28-4A22-B26D-77C725C6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466B1-6F01-4979-8ED1-977DFEF02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CA402-0B80-404D-A02A-187C0CEEC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3B245-4095-41D2-9AE7-12CE9C6E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F3-D671-4B31-B1C0-8478832A111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9DAC3-F99D-4BDF-B5E0-F0A2D2BB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98838-7AC7-48C3-8BCD-8AA5FED4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66A-866B-4F93-B411-0E6348027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0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B1C1-8E7F-4C53-992B-CC68089D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EADFC-7A11-445F-8870-A313A8BD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F3-D671-4B31-B1C0-8478832A111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87EB6-236F-45A0-85A9-86E328AC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9F66-35C3-42F0-881A-6BB1C4A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66A-866B-4F93-B411-0E6348027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5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15C96-732A-48D6-922D-C3EF19AC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F3-D671-4B31-B1C0-8478832A111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504D7-3936-45F7-A8D3-BB724DE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FBAC9-852D-498E-AFF2-3044F232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66A-866B-4F93-B411-0E6348027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4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89C4-55D5-4532-BF62-17935CDD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4261-E340-4077-8F49-782913ED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D70E0-F715-447B-A23A-4F5C6A819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66A34-13BF-492B-833A-D2721E0B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F3-D671-4B31-B1C0-8478832A111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51253-D3DA-4953-B8A9-388315B2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6EDC7-F3E0-437C-9683-3DAD0B21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66A-866B-4F93-B411-0E6348027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5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04EB-19DD-4BA6-8A22-354C469F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A59AC-59D3-4E1A-8D06-4961F7758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5D828-4C5B-4185-A05C-9909BF5E6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A9795-B5AF-4A37-A09A-B96B8076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2F3-D671-4B31-B1C0-8478832A111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A549E-657C-422F-B3BE-D67BD77A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0A19-7CF4-465F-8306-5E891077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66A-866B-4F93-B411-0E6348027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55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E95FB-221A-4228-B3AC-4995ADDD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CB6EC-BBA1-4952-9C37-C1B76545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7F5C0-AC51-4CD9-849C-2B9D96EF8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B2F3-D671-4B31-B1C0-8478832A111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AF61E-DD90-48BB-A38B-764B7115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4A50-BE7C-4453-A02E-794587769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0866A-866B-4F93-B411-0E6348027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quest.io/blog/jupyter-notebook-tips-tricks-shortcu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99F36-0C7D-4AC8-9FE0-A5B3D775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CA" sz="6600"/>
              <a:t>Machine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A0824-D6A9-4307-9C55-6EF0D5E63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5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4BA8-5F6D-45B4-949A-8511ADB4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D983-6DA0-4214-A0D4-778943BF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Now that we have split the data we can train or fit our model on the training data.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A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And this is done through the model fit method.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dirty="0"/>
              <a:t>                   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</a:t>
            </a:r>
            <a:r>
              <a:rPr lang="en-CA" dirty="0" err="1">
                <a:solidFill>
                  <a:schemeClr val="accent1">
                    <a:lumMod val="50000"/>
                  </a:schemeClr>
                </a:solidFill>
              </a:rPr>
              <a:t>model.fit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CA" dirty="0" err="1">
                <a:solidFill>
                  <a:schemeClr val="accent1">
                    <a:lumMod val="50000"/>
                  </a:schemeClr>
                </a:solidFill>
              </a:rPr>
              <a:t>X_train,y_train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755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2EA3-89A9-474C-A508-CA5E7818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21CF-8FF8-433A-97E2-1F62B0C2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Now the model has been fit and trained on the training data.</a:t>
            </a:r>
          </a:p>
          <a:p>
            <a:r>
              <a:rPr lang="en-CA" sz="2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model is ready to predict labels or values</a:t>
            </a:r>
            <a:r>
              <a:rPr lang="en-CA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2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on the test set.</a:t>
            </a:r>
            <a:endParaRPr lang="en-CA" dirty="0"/>
          </a:p>
          <a:p>
            <a:r>
              <a:rPr lang="en-CA" dirty="0"/>
              <a:t>We get the predicted values by using the predict method:</a:t>
            </a:r>
          </a:p>
          <a:p>
            <a:pPr marL="0" indent="0" algn="ctr">
              <a:buNone/>
            </a:pP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 predictions=</a:t>
            </a:r>
            <a:r>
              <a:rPr lang="en-CA" dirty="0" err="1">
                <a:solidFill>
                  <a:schemeClr val="accent1">
                    <a:lumMod val="50000"/>
                  </a:schemeClr>
                </a:solidFill>
              </a:rPr>
              <a:t>model.predict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CA" dirty="0" err="1">
                <a:solidFill>
                  <a:schemeClr val="accent1">
                    <a:lumMod val="50000"/>
                  </a:schemeClr>
                </a:solidFill>
              </a:rPr>
              <a:t>X_test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641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0F09-1974-4044-B6D3-0EEEDB3D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/>
              <a:t>Jupyter</a:t>
            </a:r>
            <a:r>
              <a:rPr lang="en-CA" b="1" dirty="0"/>
              <a:t> Notebook Tips and tricks (for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A9C0-B7AE-4A7D-82A6-CA95DA70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https://www.dataquest.io/blog/</a:t>
            </a:r>
            <a:r>
              <a:rPr lang="en-CA">
                <a:hlinkClick r:id="rId2"/>
              </a:rPr>
              <a:t>jupyter-notebook-tips-tricks-shortcuts/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809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3D4A-791C-499A-8A95-6CFA05BF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CA" b="1" err="1"/>
              <a:t>SciKit</a:t>
            </a:r>
            <a:r>
              <a:rPr lang="en-CA" b="1"/>
              <a:t>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0995-1453-46A1-AC6C-8FD7FC75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CA" sz="1700" dirty="0">
                <a:latin typeface="Segoe UI" panose="020B0502040204020203" pitchFamily="34" charset="0"/>
                <a:ea typeface="Times New Roman" panose="02020603050405020304" pitchFamily="18" charset="0"/>
              </a:rPr>
              <a:t>W</a:t>
            </a:r>
            <a:r>
              <a:rPr lang="en-CA" sz="17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e're going to use the </a:t>
            </a:r>
            <a:r>
              <a:rPr lang="en-CA" sz="17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SciKit</a:t>
            </a:r>
            <a:r>
              <a:rPr lang="en-CA" sz="17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learn package.</a:t>
            </a:r>
          </a:p>
          <a:p>
            <a:r>
              <a:rPr lang="en-CA" sz="17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It's the most popular machine learning package for Python and it has a lot of algorithms already built</a:t>
            </a:r>
            <a:r>
              <a:rPr lang="en-CA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7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into it.</a:t>
            </a:r>
          </a:p>
          <a:p>
            <a:endParaRPr lang="en-CA" sz="1700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700" dirty="0"/>
              <a:t>You will need to install it</a:t>
            </a:r>
          </a:p>
          <a:p>
            <a:pPr marL="0" indent="0">
              <a:buNone/>
            </a:pPr>
            <a:endParaRPr lang="en-CA" sz="1700" dirty="0"/>
          </a:p>
          <a:p>
            <a:r>
              <a:rPr lang="en-CA" sz="17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CA" sz="1700" dirty="0" err="1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onda</a:t>
            </a:r>
            <a:r>
              <a:rPr lang="en-CA" sz="170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install scikit learn </a:t>
            </a:r>
            <a:r>
              <a:rPr lang="en-CA" sz="17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(if you have</a:t>
            </a:r>
            <a:r>
              <a:rPr lang="en-CA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7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 anaconda distribution )</a:t>
            </a:r>
          </a:p>
          <a:p>
            <a:pPr marL="0" indent="0">
              <a:buNone/>
            </a:pPr>
            <a:r>
              <a:rPr lang="en-CA" sz="17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  Or</a:t>
            </a:r>
          </a:p>
          <a:p>
            <a:r>
              <a:rPr lang="en-CA" sz="170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pip install scikit-learn </a:t>
            </a:r>
            <a:r>
              <a:rPr lang="en-CA" sz="17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 if you have another distribution in Python.)</a:t>
            </a:r>
            <a:endParaRPr lang="en-CA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700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0E3536A9-D228-428A-9888-DF35DC885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39" r="2803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7E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62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b="1" dirty="0">
                <a:solidFill>
                  <a:srgbClr val="2A399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Machine Learning Process</a:t>
            </a:r>
            <a:endParaRPr sz="4000" b="1" dirty="0">
              <a:solidFill>
                <a:srgbClr val="2A399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246833" y="3610500"/>
            <a:ext cx="1787200" cy="12104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Google Shape;225;p38"/>
          <p:cNvSpPr/>
          <p:nvPr/>
        </p:nvSpPr>
        <p:spPr>
          <a:xfrm>
            <a:off x="2597933" y="3610500"/>
            <a:ext cx="1787200" cy="12104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Google Shape;226;p38"/>
          <p:cNvSpPr/>
          <p:nvPr/>
        </p:nvSpPr>
        <p:spPr>
          <a:xfrm>
            <a:off x="5085300" y="3610500"/>
            <a:ext cx="1787200" cy="12104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38"/>
          <p:cNvSpPr/>
          <p:nvPr/>
        </p:nvSpPr>
        <p:spPr>
          <a:xfrm>
            <a:off x="7504533" y="3610500"/>
            <a:ext cx="1787200" cy="12104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38"/>
          <p:cNvSpPr/>
          <p:nvPr/>
        </p:nvSpPr>
        <p:spPr>
          <a:xfrm>
            <a:off x="9923767" y="3610500"/>
            <a:ext cx="1787200" cy="12104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38"/>
          <p:cNvSpPr/>
          <p:nvPr/>
        </p:nvSpPr>
        <p:spPr>
          <a:xfrm>
            <a:off x="5085300" y="2083800"/>
            <a:ext cx="1787200" cy="12104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2034033" y="4215700"/>
            <a:ext cx="56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4385300" y="4215700"/>
            <a:ext cx="700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6872533" y="4215700"/>
            <a:ext cx="632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9291767" y="4215700"/>
            <a:ext cx="632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7188133" y="3611700"/>
            <a:ext cx="800" cy="24192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3827533" y="2352900"/>
            <a:ext cx="921600" cy="15936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6872500" y="2689000"/>
            <a:ext cx="1525600" cy="9216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246833" y="3734200"/>
            <a:ext cx="17872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</a:t>
            </a:r>
            <a:endParaRPr sz="240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Acquisition </a:t>
            </a:r>
            <a:endParaRPr sz="240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2597933" y="3734200"/>
            <a:ext cx="17872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</a:t>
            </a:r>
            <a:endParaRPr sz="240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Cleaning</a:t>
            </a:r>
            <a:endParaRPr sz="240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5085300" y="2182200"/>
            <a:ext cx="17872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Test</a:t>
            </a:r>
            <a:endParaRPr sz="240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</a:t>
            </a:r>
            <a:endParaRPr sz="240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5085300" y="3508884"/>
            <a:ext cx="17872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Model</a:t>
            </a:r>
            <a:endParaRPr sz="240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Training &amp;</a:t>
            </a:r>
            <a:endParaRPr sz="240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Building</a:t>
            </a:r>
            <a:endParaRPr sz="240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7504533" y="3708951"/>
            <a:ext cx="17872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Model</a:t>
            </a:r>
            <a:endParaRPr sz="240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Testing</a:t>
            </a:r>
            <a:endParaRPr sz="240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9864367" y="3734200"/>
            <a:ext cx="19060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Model </a:t>
            </a:r>
            <a:endParaRPr sz="240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Deployment</a:t>
            </a:r>
            <a:endParaRPr sz="240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5924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4085-7714-4785-8A12-40B2F85B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FAEA-0893-43E0-8F8A-2FD12E53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1C1D1F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E</a:t>
            </a:r>
            <a:r>
              <a:rPr lang="en-CA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very algorithm is exposed in s</a:t>
            </a:r>
            <a:r>
              <a:rPr lang="en-CA" sz="1800" dirty="0">
                <a:solidFill>
                  <a:srgbClr val="1C1D1F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ciki</a:t>
            </a:r>
            <a:r>
              <a:rPr lang="en-CA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</a:t>
            </a:r>
            <a:r>
              <a:rPr lang="en-CA" sz="1800" dirty="0">
                <a:solidFill>
                  <a:srgbClr val="1C1D1F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-</a:t>
            </a:r>
            <a:r>
              <a:rPr lang="en-CA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learn via an “Estimator” </a:t>
            </a:r>
          </a:p>
          <a:p>
            <a:endParaRPr lang="en-CA" sz="1800" dirty="0">
              <a:solidFill>
                <a:srgbClr val="1C1D1F"/>
              </a:solidFill>
              <a:latin typeface="Segoe UI" panose="020B0502040204020203" pitchFamily="34" charset="0"/>
            </a:endParaRPr>
          </a:p>
          <a:p>
            <a:r>
              <a:rPr lang="en-CA" sz="1800" dirty="0">
                <a:solidFill>
                  <a:srgbClr val="1C1D1F"/>
                </a:solidFill>
                <a:latin typeface="Segoe UI" panose="020B0502040204020203" pitchFamily="34" charset="0"/>
              </a:rPr>
              <a:t>First we will import the model, the general form is </a:t>
            </a:r>
          </a:p>
          <a:p>
            <a:pPr marL="0" indent="0">
              <a:buNone/>
            </a:pPr>
            <a:r>
              <a:rPr lang="en-CA" sz="22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</a:rPr>
              <a:t> from </a:t>
            </a:r>
            <a:r>
              <a:rPr lang="en-CA" sz="2200" b="1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</a:rPr>
              <a:t>sklearn.family</a:t>
            </a:r>
            <a:r>
              <a:rPr lang="en-CA" sz="22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</a:rPr>
              <a:t>  import Model</a:t>
            </a:r>
          </a:p>
          <a:p>
            <a:pPr marL="0" indent="0">
              <a:buNone/>
            </a:pPr>
            <a:endParaRPr lang="en-CA" sz="1800" dirty="0">
              <a:solidFill>
                <a:srgbClr val="1C1D1F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CA" sz="1800" dirty="0">
              <a:solidFill>
                <a:srgbClr val="1C1D1F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1C1D1F"/>
                </a:solidFill>
                <a:latin typeface="Segoe UI" panose="020B0502040204020203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CA" sz="22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</a:rPr>
              <a:t>  from </a:t>
            </a:r>
            <a:r>
              <a:rPr lang="en-CA" sz="2200" b="1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</a:rPr>
              <a:t>sklearn.linearfamily</a:t>
            </a:r>
            <a:r>
              <a:rPr lang="en-CA" sz="22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</a:rPr>
              <a:t>  import </a:t>
            </a:r>
            <a:r>
              <a:rPr lang="en-CA" sz="2200" b="1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</a:rPr>
              <a:t>LinearRegression</a:t>
            </a:r>
            <a:endParaRPr lang="en-CA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7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B6B0-3902-4D3C-9B58-C4ABEC52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Estimator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4A8C-82DB-4A35-B7F8-5B3394FB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1C1D1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</a:t>
            </a:r>
            <a:r>
              <a:rPr lang="en-CA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stimator parameters: all the parameters of an estimator can be set when it's instantiated and have suitable default values.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A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Later on we can explore these values and these parameters using shift +Tab  in the Jupiter notebook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287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FE54-4DD5-4943-B1D3-6C5FC983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B205-FEC5-43A7-B9BF-99791BC0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example: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model=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</a:rPr>
              <a:t>LinearRegression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(normalize=True)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print(model)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LinearRegression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copy_X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=True,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fit_intercept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True,normalize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=True)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643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DF5C-6236-4AF3-818D-80916D24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E761-C289-46A8-B88B-E70DFDEA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Once you have your model created your parameters it's time to fit your model on some data.</a:t>
            </a:r>
            <a:endParaRPr lang="en-CA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A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But remember we should split this data into a training set and a test set.</a:t>
            </a:r>
            <a:endParaRPr lang="en-CA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867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64AF-9E6A-4C80-AC69-FB8BBC5C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accent1">
                    <a:lumMod val="50000"/>
                  </a:schemeClr>
                </a:solidFill>
              </a:rPr>
              <a:t>SciKit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 Learn (process)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CAF6-F783-4C66-AA70-1D958FC9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import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as np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CA" dirty="0"/>
              <a:t>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sklearnmport.crossvalidation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import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train_test_split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CA" dirty="0"/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X,y=np.arange(10).reshape((5,2)),range(5)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  <a:p>
            <a:pPr marL="0" indent="0">
              <a:buNone/>
            </a:pPr>
            <a:r>
              <a:rPr lang="en-CA" dirty="0"/>
              <a:t>array([0,1],</a:t>
            </a:r>
          </a:p>
          <a:p>
            <a:pPr marL="0" indent="0">
              <a:buNone/>
            </a:pPr>
            <a:r>
              <a:rPr lang="en-CA" dirty="0"/>
              <a:t>[2,3],</a:t>
            </a:r>
          </a:p>
          <a:p>
            <a:pPr marL="0" indent="0">
              <a:buNone/>
            </a:pPr>
            <a:r>
              <a:rPr lang="en-CA" dirty="0"/>
              <a:t>[4,5],</a:t>
            </a:r>
          </a:p>
          <a:p>
            <a:pPr marL="0" indent="0">
              <a:buNone/>
            </a:pPr>
            <a:r>
              <a:rPr lang="en-CA" dirty="0"/>
              <a:t>[6,7],</a:t>
            </a:r>
          </a:p>
          <a:p>
            <a:pPr marL="0" indent="0">
              <a:buNone/>
            </a:pPr>
            <a:r>
              <a:rPr lang="en-CA" dirty="0"/>
              <a:t>[8,9]])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list(y)</a:t>
            </a:r>
          </a:p>
          <a:p>
            <a:pPr marL="0" indent="0">
              <a:buNone/>
            </a:pPr>
            <a:r>
              <a:rPr lang="en-CA" dirty="0"/>
              <a:t>[0,1,2,3,4]</a:t>
            </a:r>
          </a:p>
        </p:txBody>
      </p:sp>
    </p:spTree>
    <p:extLst>
      <p:ext uri="{BB962C8B-B14F-4D97-AF65-F5344CB8AC3E}">
        <p14:creationId xmlns:p14="http://schemas.microsoft.com/office/powerpoint/2010/main" val="76700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62B6-BD71-4F7F-A1A2-D5DB777B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94EA-2BCA-414E-9B20-7282622B9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&gt;&gt;&gt;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X_train,X_test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y_train,y_test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train_test_split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X,y,test_size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=0.3)</a:t>
            </a:r>
          </a:p>
          <a:p>
            <a:pPr marL="0" indent="0">
              <a:buNone/>
            </a:pPr>
            <a:r>
              <a:rPr lang="en-CA" dirty="0"/>
              <a:t>&gt;&gt;&gt;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X_train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dirty="0"/>
              <a:t>array ([4,5],</a:t>
            </a:r>
          </a:p>
          <a:p>
            <a:pPr marL="0" indent="0">
              <a:buNone/>
            </a:pPr>
            <a:r>
              <a:rPr lang="en-CA" dirty="0"/>
              <a:t>[0,1],</a:t>
            </a:r>
          </a:p>
          <a:p>
            <a:pPr marL="0" indent="0">
              <a:buNone/>
            </a:pPr>
            <a:r>
              <a:rPr lang="en-CA" dirty="0"/>
              <a:t>[6,7]])</a:t>
            </a:r>
          </a:p>
          <a:p>
            <a:pPr marL="0" indent="0">
              <a:buNone/>
            </a:pPr>
            <a:r>
              <a:rPr lang="en-CA" dirty="0"/>
              <a:t>&gt;&gt;&gt;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y_train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dirty="0"/>
              <a:t>[2,0,3]</a:t>
            </a:r>
          </a:p>
          <a:p>
            <a:pPr marL="0" indent="0">
              <a:buNone/>
            </a:pPr>
            <a:r>
              <a:rPr lang="en-CA" dirty="0"/>
              <a:t>&gt;&gt;&gt;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X_test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dirty="0"/>
              <a:t>array ([2,3],</a:t>
            </a:r>
          </a:p>
          <a:p>
            <a:pPr marL="0" indent="0">
              <a:buNone/>
            </a:pPr>
            <a:r>
              <a:rPr lang="en-CA" dirty="0"/>
              <a:t>[8,9]])</a:t>
            </a:r>
          </a:p>
          <a:p>
            <a:pPr marL="0" indent="0">
              <a:buNone/>
            </a:pPr>
            <a:r>
              <a:rPr lang="en-CA" dirty="0"/>
              <a:t>&gt;&gt;&gt;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y_test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dirty="0"/>
              <a:t>[1,4]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842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488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Times New Roman</vt:lpstr>
      <vt:lpstr>Office Theme</vt:lpstr>
      <vt:lpstr>Machine Learning with Python</vt:lpstr>
      <vt:lpstr>SciKit Learn</vt:lpstr>
      <vt:lpstr>PowerPoint Presentation</vt:lpstr>
      <vt:lpstr>Import</vt:lpstr>
      <vt:lpstr>Estimator Parameters</vt:lpstr>
      <vt:lpstr>Example</vt:lpstr>
      <vt:lpstr>PowerPoint Presentation</vt:lpstr>
      <vt:lpstr>SciKit Learn (process)</vt:lpstr>
      <vt:lpstr>PowerPoint Presentation</vt:lpstr>
      <vt:lpstr>Model Fit</vt:lpstr>
      <vt:lpstr>Predictions</vt:lpstr>
      <vt:lpstr>Jupyter Notebook Tips and tricks (for Beginners)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. Sukhchandan</dc:creator>
  <cp:lastModifiedBy>. Sukhchandan</cp:lastModifiedBy>
  <cp:revision>25</cp:revision>
  <dcterms:created xsi:type="dcterms:W3CDTF">2021-09-16T13:48:04Z</dcterms:created>
  <dcterms:modified xsi:type="dcterms:W3CDTF">2021-09-16T20:29:31Z</dcterms:modified>
</cp:coreProperties>
</file>