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97" r:id="rId24"/>
    <p:sldId id="298" r:id="rId25"/>
    <p:sldId id="299" r:id="rId26"/>
    <p:sldId id="300" r:id="rId27"/>
    <p:sldId id="277" r:id="rId28"/>
    <p:sldId id="278" r:id="rId29"/>
    <p:sldId id="279" r:id="rId30"/>
    <p:sldId id="280" r:id="rId31"/>
    <p:sldId id="281" r:id="rId32"/>
    <p:sldId id="283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FF633-CA79-49E8-A4ED-BB1D6BB939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D90CBA-3228-4ED9-8A6D-CBA09AC241E4}">
      <dgm:prSet/>
      <dgm:spPr/>
      <dgm:t>
        <a:bodyPr/>
        <a:lstStyle/>
        <a:p>
          <a:r>
            <a:rPr lang="en-US" b="0" i="0"/>
            <a:t>In the </a:t>
          </a:r>
          <a:r>
            <a:rPr lang="en-US" b="1" i="0"/>
            <a:t>first</a:t>
          </a:r>
          <a:r>
            <a:rPr lang="en-US" b="0" i="0"/>
            <a:t> step, </a:t>
          </a:r>
          <a:r>
            <a:rPr lang="en-US" b="1" i="0"/>
            <a:t>we found out what was needed to be dropped.</a:t>
          </a:r>
          <a:endParaRPr lang="en-US"/>
        </a:p>
      </dgm:t>
    </dgm:pt>
    <dgm:pt modelId="{63316E6A-F869-46E7-A7FB-22C30CA9401A}" type="parTrans" cxnId="{168AD25B-6BE7-42D6-BCF8-D2320E012FEE}">
      <dgm:prSet/>
      <dgm:spPr/>
      <dgm:t>
        <a:bodyPr/>
        <a:lstStyle/>
        <a:p>
          <a:endParaRPr lang="en-US"/>
        </a:p>
      </dgm:t>
    </dgm:pt>
    <dgm:pt modelId="{B0AFC703-9F49-4290-A285-B9D1BEABB2DF}" type="sibTrans" cxnId="{168AD25B-6BE7-42D6-BCF8-D2320E012FEE}">
      <dgm:prSet/>
      <dgm:spPr/>
      <dgm:t>
        <a:bodyPr/>
        <a:lstStyle/>
        <a:p>
          <a:endParaRPr lang="en-US"/>
        </a:p>
      </dgm:t>
    </dgm:pt>
    <dgm:pt modelId="{76E92A86-F640-4278-80F0-151FFA87D8C6}">
      <dgm:prSet/>
      <dgm:spPr/>
      <dgm:t>
        <a:bodyPr/>
        <a:lstStyle/>
        <a:p>
          <a:r>
            <a:rPr lang="en-US" b="1" i="0"/>
            <a:t>The second</a:t>
          </a:r>
          <a:r>
            <a:rPr lang="en-US" b="0" i="0"/>
            <a:t> step consisted of w</a:t>
          </a:r>
          <a:r>
            <a:rPr lang="en-US" b="1" i="0"/>
            <a:t>hat new inputs are added to the network.</a:t>
          </a:r>
          <a:endParaRPr lang="en-US"/>
        </a:p>
      </dgm:t>
    </dgm:pt>
    <dgm:pt modelId="{AEEB6AD4-0BC2-42C0-B1AE-469F6AFC0352}" type="parTrans" cxnId="{63ABC625-63FF-4F73-9965-9C8B0BFA8B38}">
      <dgm:prSet/>
      <dgm:spPr/>
      <dgm:t>
        <a:bodyPr/>
        <a:lstStyle/>
        <a:p>
          <a:endParaRPr lang="en-US"/>
        </a:p>
      </dgm:t>
    </dgm:pt>
    <dgm:pt modelId="{0BB6CB74-30A3-4148-B0C3-73E84136B89E}" type="sibTrans" cxnId="{63ABC625-63FF-4F73-9965-9C8B0BFA8B38}">
      <dgm:prSet/>
      <dgm:spPr/>
      <dgm:t>
        <a:bodyPr/>
        <a:lstStyle/>
        <a:p>
          <a:endParaRPr lang="en-US"/>
        </a:p>
      </dgm:t>
    </dgm:pt>
    <dgm:pt modelId="{C99DE549-A11D-4C45-887A-4A17D0D63A74}">
      <dgm:prSet/>
      <dgm:spPr/>
      <dgm:t>
        <a:bodyPr/>
        <a:lstStyle/>
        <a:p>
          <a:r>
            <a:rPr lang="en-US" b="1" i="0" dirty="0"/>
            <a:t>The third</a:t>
          </a:r>
          <a:r>
            <a:rPr lang="en-US" b="0" i="0" dirty="0"/>
            <a:t> step was to </a:t>
          </a:r>
          <a:r>
            <a:rPr lang="en-US" b="1" i="0" dirty="0"/>
            <a:t>combine the previously obtained inputs to generate the new cell states.</a:t>
          </a:r>
          <a:endParaRPr lang="en-US" dirty="0"/>
        </a:p>
      </dgm:t>
    </dgm:pt>
    <dgm:pt modelId="{C5039173-2F90-4385-AFCF-9EEA574EE49F}" type="parTrans" cxnId="{58387EF8-9BD3-4422-9AA7-5565064DF35E}">
      <dgm:prSet/>
      <dgm:spPr/>
      <dgm:t>
        <a:bodyPr/>
        <a:lstStyle/>
        <a:p>
          <a:endParaRPr lang="en-US"/>
        </a:p>
      </dgm:t>
    </dgm:pt>
    <dgm:pt modelId="{5D282E7A-FA8D-407C-B55D-5D623C9C5F40}" type="sibTrans" cxnId="{58387EF8-9BD3-4422-9AA7-5565064DF35E}">
      <dgm:prSet/>
      <dgm:spPr/>
      <dgm:t>
        <a:bodyPr/>
        <a:lstStyle/>
        <a:p>
          <a:endParaRPr lang="en-US"/>
        </a:p>
      </dgm:t>
    </dgm:pt>
    <dgm:pt modelId="{B76E357A-F2D2-4FB6-9AF3-82AEF7BE6E1F}">
      <dgm:prSet/>
      <dgm:spPr/>
      <dgm:t>
        <a:bodyPr/>
        <a:lstStyle/>
        <a:p>
          <a:r>
            <a:rPr lang="en-US" b="1" i="0"/>
            <a:t>Lastly,</a:t>
          </a:r>
          <a:r>
            <a:rPr lang="en-US" b="0" i="0"/>
            <a:t> we arrived at the </a:t>
          </a:r>
          <a:r>
            <a:rPr lang="en-US" b="1" i="0"/>
            <a:t>output as per requirement.</a:t>
          </a:r>
          <a:endParaRPr lang="en-US"/>
        </a:p>
      </dgm:t>
    </dgm:pt>
    <dgm:pt modelId="{1488556F-1461-4DD6-8270-312B4735465F}" type="parTrans" cxnId="{DAEDCCAC-8857-429D-ADAF-F1A69B8B3F89}">
      <dgm:prSet/>
      <dgm:spPr/>
      <dgm:t>
        <a:bodyPr/>
        <a:lstStyle/>
        <a:p>
          <a:endParaRPr lang="en-US"/>
        </a:p>
      </dgm:t>
    </dgm:pt>
    <dgm:pt modelId="{FEC74663-20FC-4AB5-9839-E2B54A61FF50}" type="sibTrans" cxnId="{DAEDCCAC-8857-429D-ADAF-F1A69B8B3F89}">
      <dgm:prSet/>
      <dgm:spPr/>
      <dgm:t>
        <a:bodyPr/>
        <a:lstStyle/>
        <a:p>
          <a:endParaRPr lang="en-US"/>
        </a:p>
      </dgm:t>
    </dgm:pt>
    <dgm:pt modelId="{20309A3F-3DD2-495D-8103-69CCA45080DC}" type="pres">
      <dgm:prSet presAssocID="{852FF633-CA79-49E8-A4ED-BB1D6BB939B7}" presName="root" presStyleCnt="0">
        <dgm:presLayoutVars>
          <dgm:dir/>
          <dgm:resizeHandles val="exact"/>
        </dgm:presLayoutVars>
      </dgm:prSet>
      <dgm:spPr/>
    </dgm:pt>
    <dgm:pt modelId="{EE0407FD-FBEA-4036-845C-D807D40BA52D}" type="pres">
      <dgm:prSet presAssocID="{852FF633-CA79-49E8-A4ED-BB1D6BB939B7}" presName="container" presStyleCnt="0">
        <dgm:presLayoutVars>
          <dgm:dir/>
          <dgm:resizeHandles val="exact"/>
        </dgm:presLayoutVars>
      </dgm:prSet>
      <dgm:spPr/>
    </dgm:pt>
    <dgm:pt modelId="{AEE3584B-3B73-41AD-B3D3-870FC65F38DF}" type="pres">
      <dgm:prSet presAssocID="{3ED90CBA-3228-4ED9-8A6D-CBA09AC241E4}" presName="compNode" presStyleCnt="0"/>
      <dgm:spPr/>
    </dgm:pt>
    <dgm:pt modelId="{1242F10F-B3CD-4A7C-923A-4387EA3F721B}" type="pres">
      <dgm:prSet presAssocID="{3ED90CBA-3228-4ED9-8A6D-CBA09AC241E4}" presName="iconBgRect" presStyleLbl="bgShp" presStyleIdx="0" presStyleCnt="4"/>
      <dgm:spPr/>
    </dgm:pt>
    <dgm:pt modelId="{293C21C7-97A5-44FF-97A4-F0DF6BFBF609}" type="pres">
      <dgm:prSet presAssocID="{3ED90CBA-3228-4ED9-8A6D-CBA09AC241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E14EED7-DBC5-4E6A-BAB2-D957ABB40ED1}" type="pres">
      <dgm:prSet presAssocID="{3ED90CBA-3228-4ED9-8A6D-CBA09AC241E4}" presName="spaceRect" presStyleCnt="0"/>
      <dgm:spPr/>
    </dgm:pt>
    <dgm:pt modelId="{79B3EAE4-DAA9-469F-978E-507FC65B17FC}" type="pres">
      <dgm:prSet presAssocID="{3ED90CBA-3228-4ED9-8A6D-CBA09AC241E4}" presName="textRect" presStyleLbl="revTx" presStyleIdx="0" presStyleCnt="4">
        <dgm:presLayoutVars>
          <dgm:chMax val="1"/>
          <dgm:chPref val="1"/>
        </dgm:presLayoutVars>
      </dgm:prSet>
      <dgm:spPr/>
    </dgm:pt>
    <dgm:pt modelId="{C3EADAC5-73C1-41CE-BCFE-C395827FE02E}" type="pres">
      <dgm:prSet presAssocID="{B0AFC703-9F49-4290-A285-B9D1BEABB2DF}" presName="sibTrans" presStyleLbl="sibTrans2D1" presStyleIdx="0" presStyleCnt="0"/>
      <dgm:spPr/>
    </dgm:pt>
    <dgm:pt modelId="{AF716287-2373-4BE1-874F-D9174D188789}" type="pres">
      <dgm:prSet presAssocID="{76E92A86-F640-4278-80F0-151FFA87D8C6}" presName="compNode" presStyleCnt="0"/>
      <dgm:spPr/>
    </dgm:pt>
    <dgm:pt modelId="{206B9315-BCF2-48E0-ABB4-FB43B739E28B}" type="pres">
      <dgm:prSet presAssocID="{76E92A86-F640-4278-80F0-151FFA87D8C6}" presName="iconBgRect" presStyleLbl="bgShp" presStyleIdx="1" presStyleCnt="4"/>
      <dgm:spPr/>
    </dgm:pt>
    <dgm:pt modelId="{83D15344-DFC2-4A19-964F-BA58DB004296}" type="pres">
      <dgm:prSet presAssocID="{76E92A86-F640-4278-80F0-151FFA87D8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32B125-D43C-4E8F-99E4-CAE0F8C1E8E8}" type="pres">
      <dgm:prSet presAssocID="{76E92A86-F640-4278-80F0-151FFA87D8C6}" presName="spaceRect" presStyleCnt="0"/>
      <dgm:spPr/>
    </dgm:pt>
    <dgm:pt modelId="{37F06401-17EF-49C7-B5A4-269A6B0FA11C}" type="pres">
      <dgm:prSet presAssocID="{76E92A86-F640-4278-80F0-151FFA87D8C6}" presName="textRect" presStyleLbl="revTx" presStyleIdx="1" presStyleCnt="4">
        <dgm:presLayoutVars>
          <dgm:chMax val="1"/>
          <dgm:chPref val="1"/>
        </dgm:presLayoutVars>
      </dgm:prSet>
      <dgm:spPr/>
    </dgm:pt>
    <dgm:pt modelId="{6D794ABE-5DCC-4752-95D9-0279717307B4}" type="pres">
      <dgm:prSet presAssocID="{0BB6CB74-30A3-4148-B0C3-73E84136B89E}" presName="sibTrans" presStyleLbl="sibTrans2D1" presStyleIdx="0" presStyleCnt="0"/>
      <dgm:spPr/>
    </dgm:pt>
    <dgm:pt modelId="{E8564D2E-A85B-492B-9AE1-85F9FEE38280}" type="pres">
      <dgm:prSet presAssocID="{C99DE549-A11D-4C45-887A-4A17D0D63A74}" presName="compNode" presStyleCnt="0"/>
      <dgm:spPr/>
    </dgm:pt>
    <dgm:pt modelId="{FD12A5DC-B096-4204-870F-2A3D63243798}" type="pres">
      <dgm:prSet presAssocID="{C99DE549-A11D-4C45-887A-4A17D0D63A74}" presName="iconBgRect" presStyleLbl="bgShp" presStyleIdx="2" presStyleCnt="4"/>
      <dgm:spPr/>
    </dgm:pt>
    <dgm:pt modelId="{4D65306B-4BF7-446D-9C94-DD64A26CCEB2}" type="pres">
      <dgm:prSet presAssocID="{C99DE549-A11D-4C45-887A-4A17D0D63A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6A342E2-3421-40AA-9583-496E28C4339C}" type="pres">
      <dgm:prSet presAssocID="{C99DE549-A11D-4C45-887A-4A17D0D63A74}" presName="spaceRect" presStyleCnt="0"/>
      <dgm:spPr/>
    </dgm:pt>
    <dgm:pt modelId="{2D3E9D25-0681-4B25-B661-E9BF9FAA0B53}" type="pres">
      <dgm:prSet presAssocID="{C99DE549-A11D-4C45-887A-4A17D0D63A74}" presName="textRect" presStyleLbl="revTx" presStyleIdx="2" presStyleCnt="4">
        <dgm:presLayoutVars>
          <dgm:chMax val="1"/>
          <dgm:chPref val="1"/>
        </dgm:presLayoutVars>
      </dgm:prSet>
      <dgm:spPr/>
    </dgm:pt>
    <dgm:pt modelId="{D5220F79-B1AC-4B8C-AB28-C2C6CEA272BF}" type="pres">
      <dgm:prSet presAssocID="{5D282E7A-FA8D-407C-B55D-5D623C9C5F40}" presName="sibTrans" presStyleLbl="sibTrans2D1" presStyleIdx="0" presStyleCnt="0"/>
      <dgm:spPr/>
    </dgm:pt>
    <dgm:pt modelId="{28594323-FF69-4762-9568-AEDED3C5ABF8}" type="pres">
      <dgm:prSet presAssocID="{B76E357A-F2D2-4FB6-9AF3-82AEF7BE6E1F}" presName="compNode" presStyleCnt="0"/>
      <dgm:spPr/>
    </dgm:pt>
    <dgm:pt modelId="{9345CAA9-D421-499D-B284-39A2431FB981}" type="pres">
      <dgm:prSet presAssocID="{B76E357A-F2D2-4FB6-9AF3-82AEF7BE6E1F}" presName="iconBgRect" presStyleLbl="bgShp" presStyleIdx="3" presStyleCnt="4"/>
      <dgm:spPr/>
    </dgm:pt>
    <dgm:pt modelId="{3A74529B-930A-4F00-8C3A-D7A91840996E}" type="pres">
      <dgm:prSet presAssocID="{B76E357A-F2D2-4FB6-9AF3-82AEF7BE6E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3A2171D-128B-460E-833D-4B31E7C44FCD}" type="pres">
      <dgm:prSet presAssocID="{B76E357A-F2D2-4FB6-9AF3-82AEF7BE6E1F}" presName="spaceRect" presStyleCnt="0"/>
      <dgm:spPr/>
    </dgm:pt>
    <dgm:pt modelId="{D5D6B7C6-BC03-46AA-8493-6C914A67045A}" type="pres">
      <dgm:prSet presAssocID="{B76E357A-F2D2-4FB6-9AF3-82AEF7BE6E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ABC625-63FF-4F73-9965-9C8B0BFA8B38}" srcId="{852FF633-CA79-49E8-A4ED-BB1D6BB939B7}" destId="{76E92A86-F640-4278-80F0-151FFA87D8C6}" srcOrd="1" destOrd="0" parTransId="{AEEB6AD4-0BC2-42C0-B1AE-469F6AFC0352}" sibTransId="{0BB6CB74-30A3-4148-B0C3-73E84136B89E}"/>
    <dgm:cxn modelId="{833B593B-B0F2-40ED-8146-94446C5EC784}" type="presOf" srcId="{76E92A86-F640-4278-80F0-151FFA87D8C6}" destId="{37F06401-17EF-49C7-B5A4-269A6B0FA11C}" srcOrd="0" destOrd="0" presId="urn:microsoft.com/office/officeart/2018/2/layout/IconCircleList"/>
    <dgm:cxn modelId="{168AD25B-6BE7-42D6-BCF8-D2320E012FEE}" srcId="{852FF633-CA79-49E8-A4ED-BB1D6BB939B7}" destId="{3ED90CBA-3228-4ED9-8A6D-CBA09AC241E4}" srcOrd="0" destOrd="0" parTransId="{63316E6A-F869-46E7-A7FB-22C30CA9401A}" sibTransId="{B0AFC703-9F49-4290-A285-B9D1BEABB2DF}"/>
    <dgm:cxn modelId="{965B5A52-7814-46E5-A1F0-5AE0B011AE06}" type="presOf" srcId="{0BB6CB74-30A3-4148-B0C3-73E84136B89E}" destId="{6D794ABE-5DCC-4752-95D9-0279717307B4}" srcOrd="0" destOrd="0" presId="urn:microsoft.com/office/officeart/2018/2/layout/IconCircleList"/>
    <dgm:cxn modelId="{61538074-F33E-4186-B2A8-45CF74E93EB3}" type="presOf" srcId="{3ED90CBA-3228-4ED9-8A6D-CBA09AC241E4}" destId="{79B3EAE4-DAA9-469F-978E-507FC65B17FC}" srcOrd="0" destOrd="0" presId="urn:microsoft.com/office/officeart/2018/2/layout/IconCircleList"/>
    <dgm:cxn modelId="{E56246A5-59A1-4A33-86EC-AB91E2D9759C}" type="presOf" srcId="{B0AFC703-9F49-4290-A285-B9D1BEABB2DF}" destId="{C3EADAC5-73C1-41CE-BCFE-C395827FE02E}" srcOrd="0" destOrd="0" presId="urn:microsoft.com/office/officeart/2018/2/layout/IconCircleList"/>
    <dgm:cxn modelId="{DAEDCCAC-8857-429D-ADAF-F1A69B8B3F89}" srcId="{852FF633-CA79-49E8-A4ED-BB1D6BB939B7}" destId="{B76E357A-F2D2-4FB6-9AF3-82AEF7BE6E1F}" srcOrd="3" destOrd="0" parTransId="{1488556F-1461-4DD6-8270-312B4735465F}" sibTransId="{FEC74663-20FC-4AB5-9839-E2B54A61FF50}"/>
    <dgm:cxn modelId="{C80D20BB-8C3D-4993-8BA7-135E34ACC6C8}" type="presOf" srcId="{C99DE549-A11D-4C45-887A-4A17D0D63A74}" destId="{2D3E9D25-0681-4B25-B661-E9BF9FAA0B53}" srcOrd="0" destOrd="0" presId="urn:microsoft.com/office/officeart/2018/2/layout/IconCircleList"/>
    <dgm:cxn modelId="{57C6FACB-1579-4A6A-8E0C-9F40518F1428}" type="presOf" srcId="{5D282E7A-FA8D-407C-B55D-5D623C9C5F40}" destId="{D5220F79-B1AC-4B8C-AB28-C2C6CEA272BF}" srcOrd="0" destOrd="0" presId="urn:microsoft.com/office/officeart/2018/2/layout/IconCircleList"/>
    <dgm:cxn modelId="{AA91C8CD-4AB2-429A-A18C-FB5855BCF1FC}" type="presOf" srcId="{B76E357A-F2D2-4FB6-9AF3-82AEF7BE6E1F}" destId="{D5D6B7C6-BC03-46AA-8493-6C914A67045A}" srcOrd="0" destOrd="0" presId="urn:microsoft.com/office/officeart/2018/2/layout/IconCircleList"/>
    <dgm:cxn modelId="{F35C35F0-CE5B-4752-A766-5E9D32621F63}" type="presOf" srcId="{852FF633-CA79-49E8-A4ED-BB1D6BB939B7}" destId="{20309A3F-3DD2-495D-8103-69CCA45080DC}" srcOrd="0" destOrd="0" presId="urn:microsoft.com/office/officeart/2018/2/layout/IconCircleList"/>
    <dgm:cxn modelId="{58387EF8-9BD3-4422-9AA7-5565064DF35E}" srcId="{852FF633-CA79-49E8-A4ED-BB1D6BB939B7}" destId="{C99DE549-A11D-4C45-887A-4A17D0D63A74}" srcOrd="2" destOrd="0" parTransId="{C5039173-2F90-4385-AFCF-9EEA574EE49F}" sibTransId="{5D282E7A-FA8D-407C-B55D-5D623C9C5F40}"/>
    <dgm:cxn modelId="{51859A1A-7E56-45C2-8BAB-4B13B4F2B594}" type="presParOf" srcId="{20309A3F-3DD2-495D-8103-69CCA45080DC}" destId="{EE0407FD-FBEA-4036-845C-D807D40BA52D}" srcOrd="0" destOrd="0" presId="urn:microsoft.com/office/officeart/2018/2/layout/IconCircleList"/>
    <dgm:cxn modelId="{60377E33-73A6-42B8-9B9C-C2D72D879C70}" type="presParOf" srcId="{EE0407FD-FBEA-4036-845C-D807D40BA52D}" destId="{AEE3584B-3B73-41AD-B3D3-870FC65F38DF}" srcOrd="0" destOrd="0" presId="urn:microsoft.com/office/officeart/2018/2/layout/IconCircleList"/>
    <dgm:cxn modelId="{CEDA29ED-A689-49E4-A268-D668C5D29DC0}" type="presParOf" srcId="{AEE3584B-3B73-41AD-B3D3-870FC65F38DF}" destId="{1242F10F-B3CD-4A7C-923A-4387EA3F721B}" srcOrd="0" destOrd="0" presId="urn:microsoft.com/office/officeart/2018/2/layout/IconCircleList"/>
    <dgm:cxn modelId="{C6A77A6E-AA3E-4640-B6BC-99EF86C1E468}" type="presParOf" srcId="{AEE3584B-3B73-41AD-B3D3-870FC65F38DF}" destId="{293C21C7-97A5-44FF-97A4-F0DF6BFBF609}" srcOrd="1" destOrd="0" presId="urn:microsoft.com/office/officeart/2018/2/layout/IconCircleList"/>
    <dgm:cxn modelId="{F68F8A25-B89F-4470-921E-BF23BA1B23C6}" type="presParOf" srcId="{AEE3584B-3B73-41AD-B3D3-870FC65F38DF}" destId="{EE14EED7-DBC5-4E6A-BAB2-D957ABB40ED1}" srcOrd="2" destOrd="0" presId="urn:microsoft.com/office/officeart/2018/2/layout/IconCircleList"/>
    <dgm:cxn modelId="{E2C80245-7913-47F9-88FA-C179BBFFAB0E}" type="presParOf" srcId="{AEE3584B-3B73-41AD-B3D3-870FC65F38DF}" destId="{79B3EAE4-DAA9-469F-978E-507FC65B17FC}" srcOrd="3" destOrd="0" presId="urn:microsoft.com/office/officeart/2018/2/layout/IconCircleList"/>
    <dgm:cxn modelId="{92458ADF-6D61-4981-8C56-EB59A8876EE4}" type="presParOf" srcId="{EE0407FD-FBEA-4036-845C-D807D40BA52D}" destId="{C3EADAC5-73C1-41CE-BCFE-C395827FE02E}" srcOrd="1" destOrd="0" presId="urn:microsoft.com/office/officeart/2018/2/layout/IconCircleList"/>
    <dgm:cxn modelId="{578A1D13-1847-4078-85D9-29F9ED57D7A2}" type="presParOf" srcId="{EE0407FD-FBEA-4036-845C-D807D40BA52D}" destId="{AF716287-2373-4BE1-874F-D9174D188789}" srcOrd="2" destOrd="0" presId="urn:microsoft.com/office/officeart/2018/2/layout/IconCircleList"/>
    <dgm:cxn modelId="{A6EAB5B7-9AD4-43D6-82A2-2E894BF4AFFD}" type="presParOf" srcId="{AF716287-2373-4BE1-874F-D9174D188789}" destId="{206B9315-BCF2-48E0-ABB4-FB43B739E28B}" srcOrd="0" destOrd="0" presId="urn:microsoft.com/office/officeart/2018/2/layout/IconCircleList"/>
    <dgm:cxn modelId="{B95DBC11-DE73-4686-87DA-A7ABDEEB0C02}" type="presParOf" srcId="{AF716287-2373-4BE1-874F-D9174D188789}" destId="{83D15344-DFC2-4A19-964F-BA58DB004296}" srcOrd="1" destOrd="0" presId="urn:microsoft.com/office/officeart/2018/2/layout/IconCircleList"/>
    <dgm:cxn modelId="{9C692746-C027-4B64-92AF-7511B5F8364A}" type="presParOf" srcId="{AF716287-2373-4BE1-874F-D9174D188789}" destId="{1032B125-D43C-4E8F-99E4-CAE0F8C1E8E8}" srcOrd="2" destOrd="0" presId="urn:microsoft.com/office/officeart/2018/2/layout/IconCircleList"/>
    <dgm:cxn modelId="{828CAFF8-EBA1-4AAD-B45D-E46F99FD504F}" type="presParOf" srcId="{AF716287-2373-4BE1-874F-D9174D188789}" destId="{37F06401-17EF-49C7-B5A4-269A6B0FA11C}" srcOrd="3" destOrd="0" presId="urn:microsoft.com/office/officeart/2018/2/layout/IconCircleList"/>
    <dgm:cxn modelId="{662DEDFB-9E20-402A-B078-AC6B1B8419EA}" type="presParOf" srcId="{EE0407FD-FBEA-4036-845C-D807D40BA52D}" destId="{6D794ABE-5DCC-4752-95D9-0279717307B4}" srcOrd="3" destOrd="0" presId="urn:microsoft.com/office/officeart/2018/2/layout/IconCircleList"/>
    <dgm:cxn modelId="{3162C552-32B7-451B-8E35-62520F36FE8A}" type="presParOf" srcId="{EE0407FD-FBEA-4036-845C-D807D40BA52D}" destId="{E8564D2E-A85B-492B-9AE1-85F9FEE38280}" srcOrd="4" destOrd="0" presId="urn:microsoft.com/office/officeart/2018/2/layout/IconCircleList"/>
    <dgm:cxn modelId="{B0BDB166-EFF8-48A9-98E9-4CE819B90B83}" type="presParOf" srcId="{E8564D2E-A85B-492B-9AE1-85F9FEE38280}" destId="{FD12A5DC-B096-4204-870F-2A3D63243798}" srcOrd="0" destOrd="0" presId="urn:microsoft.com/office/officeart/2018/2/layout/IconCircleList"/>
    <dgm:cxn modelId="{60966A4C-11D6-41EB-907F-F59494193511}" type="presParOf" srcId="{E8564D2E-A85B-492B-9AE1-85F9FEE38280}" destId="{4D65306B-4BF7-446D-9C94-DD64A26CCEB2}" srcOrd="1" destOrd="0" presId="urn:microsoft.com/office/officeart/2018/2/layout/IconCircleList"/>
    <dgm:cxn modelId="{4B3CEE42-FF56-4B61-9709-B505B5830CD2}" type="presParOf" srcId="{E8564D2E-A85B-492B-9AE1-85F9FEE38280}" destId="{06A342E2-3421-40AA-9583-496E28C4339C}" srcOrd="2" destOrd="0" presId="urn:microsoft.com/office/officeart/2018/2/layout/IconCircleList"/>
    <dgm:cxn modelId="{D277B6C4-F6BC-4F29-AF51-C06A74567F8D}" type="presParOf" srcId="{E8564D2E-A85B-492B-9AE1-85F9FEE38280}" destId="{2D3E9D25-0681-4B25-B661-E9BF9FAA0B53}" srcOrd="3" destOrd="0" presId="urn:microsoft.com/office/officeart/2018/2/layout/IconCircleList"/>
    <dgm:cxn modelId="{99E44C5F-04F4-4876-8EDD-B57869046BBB}" type="presParOf" srcId="{EE0407FD-FBEA-4036-845C-D807D40BA52D}" destId="{D5220F79-B1AC-4B8C-AB28-C2C6CEA272BF}" srcOrd="5" destOrd="0" presId="urn:microsoft.com/office/officeart/2018/2/layout/IconCircleList"/>
    <dgm:cxn modelId="{6FCB897E-979F-4BE5-B9AE-7330009163E8}" type="presParOf" srcId="{EE0407FD-FBEA-4036-845C-D807D40BA52D}" destId="{28594323-FF69-4762-9568-AEDED3C5ABF8}" srcOrd="6" destOrd="0" presId="urn:microsoft.com/office/officeart/2018/2/layout/IconCircleList"/>
    <dgm:cxn modelId="{26FF64FA-43E7-4AAC-9C27-770541EA9588}" type="presParOf" srcId="{28594323-FF69-4762-9568-AEDED3C5ABF8}" destId="{9345CAA9-D421-499D-B284-39A2431FB981}" srcOrd="0" destOrd="0" presId="urn:microsoft.com/office/officeart/2018/2/layout/IconCircleList"/>
    <dgm:cxn modelId="{0826C49B-C1F3-4CF0-8442-7634BA0DFFA0}" type="presParOf" srcId="{28594323-FF69-4762-9568-AEDED3C5ABF8}" destId="{3A74529B-930A-4F00-8C3A-D7A91840996E}" srcOrd="1" destOrd="0" presId="urn:microsoft.com/office/officeart/2018/2/layout/IconCircleList"/>
    <dgm:cxn modelId="{36544E9A-8396-4E33-AD1D-BFBEB4C90CD4}" type="presParOf" srcId="{28594323-FF69-4762-9568-AEDED3C5ABF8}" destId="{23A2171D-128B-460E-833D-4B31E7C44FCD}" srcOrd="2" destOrd="0" presId="urn:microsoft.com/office/officeart/2018/2/layout/IconCircleList"/>
    <dgm:cxn modelId="{4A593833-9F22-4CA1-A7E1-1FC6EDA54A13}" type="presParOf" srcId="{28594323-FF69-4762-9568-AEDED3C5ABF8}" destId="{D5D6B7C6-BC03-46AA-8493-6C914A6704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2F10F-B3CD-4A7C-923A-4387EA3F721B}">
      <dsp:nvSpPr>
        <dsp:cNvPr id="0" name=""/>
        <dsp:cNvSpPr/>
      </dsp:nvSpPr>
      <dsp:spPr>
        <a:xfrm>
          <a:off x="291419" y="397829"/>
          <a:ext cx="1376732" cy="13767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C21C7-97A5-44FF-97A4-F0DF6BFBF609}">
      <dsp:nvSpPr>
        <dsp:cNvPr id="0" name=""/>
        <dsp:cNvSpPr/>
      </dsp:nvSpPr>
      <dsp:spPr>
        <a:xfrm>
          <a:off x="580533" y="686943"/>
          <a:ext cx="798505" cy="798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3EAE4-DAA9-469F-978E-507FC65B17FC}">
      <dsp:nvSpPr>
        <dsp:cNvPr id="0" name=""/>
        <dsp:cNvSpPr/>
      </dsp:nvSpPr>
      <dsp:spPr>
        <a:xfrm>
          <a:off x="1963167" y="397829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 the </a:t>
          </a:r>
          <a:r>
            <a:rPr lang="en-US" sz="1900" b="1" i="0" kern="1200"/>
            <a:t>first</a:t>
          </a:r>
          <a:r>
            <a:rPr lang="en-US" sz="1900" b="0" i="0" kern="1200"/>
            <a:t> step, </a:t>
          </a:r>
          <a:r>
            <a:rPr lang="en-US" sz="1900" b="1" i="0" kern="1200"/>
            <a:t>we found out what was needed to be dropped.</a:t>
          </a:r>
          <a:endParaRPr lang="en-US" sz="1900" kern="1200"/>
        </a:p>
      </dsp:txBody>
      <dsp:txXfrm>
        <a:off x="1963167" y="397829"/>
        <a:ext cx="3245156" cy="1376732"/>
      </dsp:txXfrm>
    </dsp:sp>
    <dsp:sp modelId="{206B9315-BCF2-48E0-ABB4-FB43B739E28B}">
      <dsp:nvSpPr>
        <dsp:cNvPr id="0" name=""/>
        <dsp:cNvSpPr/>
      </dsp:nvSpPr>
      <dsp:spPr>
        <a:xfrm>
          <a:off x="5773766" y="397829"/>
          <a:ext cx="1376732" cy="13767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5344-DFC2-4A19-964F-BA58DB004296}">
      <dsp:nvSpPr>
        <dsp:cNvPr id="0" name=""/>
        <dsp:cNvSpPr/>
      </dsp:nvSpPr>
      <dsp:spPr>
        <a:xfrm>
          <a:off x="6062880" y="686943"/>
          <a:ext cx="798505" cy="798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06401-17EF-49C7-B5A4-269A6B0FA11C}">
      <dsp:nvSpPr>
        <dsp:cNvPr id="0" name=""/>
        <dsp:cNvSpPr/>
      </dsp:nvSpPr>
      <dsp:spPr>
        <a:xfrm>
          <a:off x="7445513" y="397829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The second</a:t>
          </a:r>
          <a:r>
            <a:rPr lang="en-US" sz="1900" b="0" i="0" kern="1200"/>
            <a:t> step consisted of w</a:t>
          </a:r>
          <a:r>
            <a:rPr lang="en-US" sz="1900" b="1" i="0" kern="1200"/>
            <a:t>hat new inputs are added to the network.</a:t>
          </a:r>
          <a:endParaRPr lang="en-US" sz="1900" kern="1200"/>
        </a:p>
      </dsp:txBody>
      <dsp:txXfrm>
        <a:off x="7445513" y="397829"/>
        <a:ext cx="3245156" cy="1376732"/>
      </dsp:txXfrm>
    </dsp:sp>
    <dsp:sp modelId="{FD12A5DC-B096-4204-870F-2A3D63243798}">
      <dsp:nvSpPr>
        <dsp:cNvPr id="0" name=""/>
        <dsp:cNvSpPr/>
      </dsp:nvSpPr>
      <dsp:spPr>
        <a:xfrm>
          <a:off x="291419" y="2501492"/>
          <a:ext cx="1376732" cy="13767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5306B-4BF7-446D-9C94-DD64A26CCEB2}">
      <dsp:nvSpPr>
        <dsp:cNvPr id="0" name=""/>
        <dsp:cNvSpPr/>
      </dsp:nvSpPr>
      <dsp:spPr>
        <a:xfrm>
          <a:off x="580533" y="2790606"/>
          <a:ext cx="798505" cy="798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E9D25-0681-4B25-B661-E9BF9FAA0B53}">
      <dsp:nvSpPr>
        <dsp:cNvPr id="0" name=""/>
        <dsp:cNvSpPr/>
      </dsp:nvSpPr>
      <dsp:spPr>
        <a:xfrm>
          <a:off x="1963167" y="2501492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The third</a:t>
          </a:r>
          <a:r>
            <a:rPr lang="en-US" sz="1900" b="0" i="0" kern="1200" dirty="0"/>
            <a:t> step was to </a:t>
          </a:r>
          <a:r>
            <a:rPr lang="en-US" sz="1900" b="1" i="0" kern="1200" dirty="0"/>
            <a:t>combine the previously obtained inputs to generate the new cell states.</a:t>
          </a:r>
          <a:endParaRPr lang="en-US" sz="1900" kern="1200" dirty="0"/>
        </a:p>
      </dsp:txBody>
      <dsp:txXfrm>
        <a:off x="1963167" y="2501492"/>
        <a:ext cx="3245156" cy="1376732"/>
      </dsp:txXfrm>
    </dsp:sp>
    <dsp:sp modelId="{9345CAA9-D421-499D-B284-39A2431FB981}">
      <dsp:nvSpPr>
        <dsp:cNvPr id="0" name=""/>
        <dsp:cNvSpPr/>
      </dsp:nvSpPr>
      <dsp:spPr>
        <a:xfrm>
          <a:off x="5773766" y="2501492"/>
          <a:ext cx="1376732" cy="13767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4529B-930A-4F00-8C3A-D7A91840996E}">
      <dsp:nvSpPr>
        <dsp:cNvPr id="0" name=""/>
        <dsp:cNvSpPr/>
      </dsp:nvSpPr>
      <dsp:spPr>
        <a:xfrm>
          <a:off x="6062880" y="2790606"/>
          <a:ext cx="798505" cy="7985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6B7C6-BC03-46AA-8493-6C914A67045A}">
      <dsp:nvSpPr>
        <dsp:cNvPr id="0" name=""/>
        <dsp:cNvSpPr/>
      </dsp:nvSpPr>
      <dsp:spPr>
        <a:xfrm>
          <a:off x="7445513" y="2501492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Lastly,</a:t>
          </a:r>
          <a:r>
            <a:rPr lang="en-US" sz="1900" b="0" i="0" kern="1200"/>
            <a:t> we arrived at the </a:t>
          </a:r>
          <a:r>
            <a:rPr lang="en-US" sz="1900" b="1" i="0" kern="1200"/>
            <a:t>output as per requirement.</a:t>
          </a:r>
          <a:endParaRPr lang="en-US" sz="1900" kern="1200"/>
        </a:p>
      </dsp:txBody>
      <dsp:txXfrm>
        <a:off x="7445513" y="2501492"/>
        <a:ext cx="3245156" cy="13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recurrent-neural-netwo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2518C-FD19-474E-A09B-C4455DD94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CA" sz="5000" b="1" i="0" dirty="0">
                <a:effectLst/>
                <a:latin typeface="Open Sans" panose="020B0606030504020204" pitchFamily="34" charset="0"/>
              </a:rPr>
              <a:t>Recurrent Neural Networks (RNN) </a:t>
            </a:r>
            <a:br>
              <a:rPr lang="en-CA" sz="5000" b="1" i="0" dirty="0">
                <a:effectLst/>
                <a:latin typeface="Open Sans" panose="020B0606030504020204" pitchFamily="34" charset="0"/>
              </a:rPr>
            </a:b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32A1-A0E0-423C-93C6-DC6FFF5F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endParaRPr lang="en-CA" sz="2200"/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83E2911A-0F31-4F3C-A7A7-1B784E3AB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6" r="19314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5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4F8E80-3023-4D9B-8C64-5B03A1CF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en-CA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9CDB-84FF-42A3-A483-45DA1258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Why we are studying this topic?</a:t>
            </a:r>
          </a:p>
        </p:txBody>
      </p:sp>
      <p:pic>
        <p:nvPicPr>
          <p:cNvPr id="5122" name="Picture 2" descr="Thinking ahead">
            <a:extLst>
              <a:ext uri="{FF2B5EF4-FFF2-40B4-BE49-F238E27FC236}">
                <a16:creationId xmlns:a16="http://schemas.microsoft.com/office/drawing/2014/main" id="{59F752DE-62C3-4770-9345-54B37A2EF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3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2B947-45E6-4312-95CE-5EA23E00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CA" dirty="0"/>
              <a:t>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D3C2-9133-4A61-9317-C37FF8F6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algn="just"/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You go to the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gym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regularly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trainer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has given you the following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schedule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for your workout:</a:t>
            </a:r>
            <a:endParaRPr lang="en-CA" sz="2200" dirty="0"/>
          </a:p>
        </p:txBody>
      </p:sp>
      <p:pic>
        <p:nvPicPr>
          <p:cNvPr id="6146" name="Picture 2" descr="Recurrent Neural Networks - Edureka">
            <a:extLst>
              <a:ext uri="{FF2B5EF4-FFF2-40B4-BE49-F238E27FC236}">
                <a16:creationId xmlns:a16="http://schemas.microsoft.com/office/drawing/2014/main" id="{E7CCE80B-90FB-4A84-85C0-092837C6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4538" y="567942"/>
            <a:ext cx="5803920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36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7A3E-2433-4E7E-BC8A-C1EE7AE4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7673-31D6-43EB-94B6-87B5CA6A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Note that all these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exercises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are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repeated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a proper order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every week.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First, let us use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feed-forward network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 try and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predict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type of exercise.</a:t>
            </a:r>
          </a:p>
          <a:p>
            <a:pPr marL="0" indent="0">
              <a:buNone/>
            </a:pPr>
            <a:br>
              <a:rPr lang="en-US" dirty="0"/>
            </a:br>
            <a:endParaRPr lang="en-CA" dirty="0"/>
          </a:p>
        </p:txBody>
      </p:sp>
      <p:pic>
        <p:nvPicPr>
          <p:cNvPr id="7170" name="Picture 2" descr="Recurrent Neural Networks - Edureka">
            <a:extLst>
              <a:ext uri="{FF2B5EF4-FFF2-40B4-BE49-F238E27FC236}">
                <a16:creationId xmlns:a16="http://schemas.microsoft.com/office/drawing/2014/main" id="{030352E6-437D-474E-BFF0-4A735010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3568700"/>
            <a:ext cx="68675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53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97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198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199" name="Freeform: Shape 75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200" name="Freeform: Shape 76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1" name="Freeform: Shape 77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2" name="Freeform: Shape 78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3" name="Freeform: Shape 79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4" name="Freeform: Shape 80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5" name="Freeform: Shape 81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6" name="Freeform: Shape 82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239294-B92F-4C77-865E-8686BC9B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8CA85-9141-471B-91DA-C603BF31D9EA}"/>
              </a:ext>
            </a:extLst>
          </p:cNvPr>
          <p:cNvSpPr txBox="1"/>
          <p:nvPr/>
        </p:nvSpPr>
        <p:spPr>
          <a:xfrm>
            <a:off x="1185756" y="2384474"/>
            <a:ext cx="4987488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b="0" i="0" dirty="0">
                <a:solidFill>
                  <a:schemeClr val="tx2"/>
                </a:solidFill>
                <a:effectLst/>
              </a:rPr>
              <a:t>However, this will </a:t>
            </a:r>
            <a:r>
              <a:rPr lang="en-US" b="1" i="0" dirty="0">
                <a:solidFill>
                  <a:schemeClr val="tx2"/>
                </a:solidFill>
                <a:effectLst/>
              </a:rPr>
              <a:t>not be very accurate</a:t>
            </a:r>
            <a:r>
              <a:rPr lang="en-US" b="0" i="0" dirty="0">
                <a:solidFill>
                  <a:schemeClr val="tx2"/>
                </a:solidFill>
                <a:effectLst/>
              </a:rPr>
              <a:t> considering the input.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A3C41DB-9EF2-41DE-8A1D-D2D9F5EAB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7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208" name="Freeform: Shape 85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209" name="Freeform: Shape 88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0" name="Freeform: Shape 89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1" name="Freeform: Shape 90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2" name="Freeform: Shape 91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3" name="Freeform: Shape 92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4" name="Freeform: Shape 93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5" name="Freeform: Shape 94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16" name="Freeform: Shape 87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0446-75B5-49BC-AFAD-EB877C8D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May be the solution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A2BF-E827-4677-98EC-BCFE99C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fix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this,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we can make use of the concept of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Recurrent Neural Networks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as shown below:</a:t>
            </a:r>
            <a:endParaRPr lang="en-CA" dirty="0"/>
          </a:p>
        </p:txBody>
      </p:sp>
      <p:pic>
        <p:nvPicPr>
          <p:cNvPr id="9218" name="Picture 2" descr="Recurrent Neural Networks - Edureka">
            <a:extLst>
              <a:ext uri="{FF2B5EF4-FFF2-40B4-BE49-F238E27FC236}">
                <a16:creationId xmlns:a16="http://schemas.microsoft.com/office/drawing/2014/main" id="{DEBF3609-0001-47F7-B53C-EBE2F3BE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56" y="3203627"/>
            <a:ext cx="69056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B661E-5ED7-42C9-9BD4-F7E3B0EA430D}"/>
              </a:ext>
            </a:extLst>
          </p:cNvPr>
          <p:cNvSpPr txBox="1"/>
          <p:nvPr/>
        </p:nvSpPr>
        <p:spPr>
          <a:xfrm>
            <a:off x="1332723" y="5994452"/>
            <a:ext cx="8315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So if you did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shoulder workout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yesterday, you can do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bicep exercise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today and this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goes 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for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rest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week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as well.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11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A22302-EC54-4096-B064-5DAFBCEC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better one..</a:t>
            </a:r>
          </a:p>
        </p:txBody>
      </p:sp>
      <p:grpSp>
        <p:nvGrpSpPr>
          <p:cNvPr id="111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42" name="Picture 2" descr="Recurrent Neural Networks - Edureka">
            <a:extLst>
              <a:ext uri="{FF2B5EF4-FFF2-40B4-BE49-F238E27FC236}">
                <a16:creationId xmlns:a16="http://schemas.microsoft.com/office/drawing/2014/main" id="{6019F36C-DE72-4E21-ACAB-06CC0015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489" y="2385716"/>
            <a:ext cx="10181021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17C1021-8187-4AC8-84F1-B1C830745183}"/>
              </a:ext>
            </a:extLst>
          </p:cNvPr>
          <p:cNvSpPr txBox="1"/>
          <p:nvPr/>
        </p:nvSpPr>
        <p:spPr>
          <a:xfrm>
            <a:off x="5862778" y="1418523"/>
            <a:ext cx="61009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However, if you happen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miss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day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at the gym, the data from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previously attended timestamp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can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as shown below:</a:t>
            </a:r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06B87-A168-42DC-81ED-E3815840931B}"/>
              </a:ext>
            </a:extLst>
          </p:cNvPr>
          <p:cNvSpPr txBox="1"/>
          <p:nvPr/>
        </p:nvSpPr>
        <p:spPr>
          <a:xfrm>
            <a:off x="5852021" y="5713754"/>
            <a:ext cx="610222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If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model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 trained based on the data it can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obtain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from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 exercises,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output from the model will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extremely accurate.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899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39867-D57B-494A-B1D6-EA0C931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en-CA" dirty="0"/>
              <a:t>Convert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2DDD-5FB0-4298-B5D5-E9572F12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5465686" cy="2091182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700" b="1" i="0" dirty="0">
                <a:effectLst/>
                <a:latin typeface="Open Sans" panose="020B0606030504020204" pitchFamily="34" charset="0"/>
              </a:rPr>
              <a:t>Vectors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are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numbers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which are input to the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model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to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denote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if you have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done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the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exercise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or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not.</a:t>
            </a:r>
          </a:p>
          <a:p>
            <a:pPr algn="just">
              <a:lnSpc>
                <a:spcPct val="100000"/>
              </a:lnSpc>
            </a:pPr>
            <a:r>
              <a:rPr lang="en-US" sz="1700" b="0" i="0" dirty="0">
                <a:effectLst/>
                <a:latin typeface="Open Sans" panose="020B0606030504020204" pitchFamily="34" charset="0"/>
              </a:rPr>
              <a:t>So, if you have a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shoulder exercise,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the corresponding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node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will be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‘1’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and the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rest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of the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exercise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nodes will be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mapped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to </a:t>
            </a:r>
            <a:r>
              <a:rPr lang="en-US" sz="1700" b="1" i="0" dirty="0">
                <a:effectLst/>
                <a:latin typeface="Open Sans" panose="020B0606030504020204" pitchFamily="34" charset="0"/>
              </a:rPr>
              <a:t>‘0’.</a:t>
            </a:r>
            <a:endParaRPr lang="en-CA" sz="1700" dirty="0"/>
          </a:p>
        </p:txBody>
      </p:sp>
      <p:pic>
        <p:nvPicPr>
          <p:cNvPr id="11266" name="Picture 2" descr="Recurrent Neural Networks - Edureka">
            <a:extLst>
              <a:ext uri="{FF2B5EF4-FFF2-40B4-BE49-F238E27FC236}">
                <a16:creationId xmlns:a16="http://schemas.microsoft.com/office/drawing/2014/main" id="{B52176E1-F215-426B-8BAB-88F3140B0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395" y="2704642"/>
            <a:ext cx="10006615" cy="39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6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62AD-F42F-477C-A086-4651A701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 behind this</a:t>
            </a:r>
          </a:p>
        </p:txBody>
      </p:sp>
      <p:pic>
        <p:nvPicPr>
          <p:cNvPr id="12290" name="Picture 2" descr="Recurrent Neural Networks - Edureka">
            <a:extLst>
              <a:ext uri="{FF2B5EF4-FFF2-40B4-BE49-F238E27FC236}">
                <a16:creationId xmlns:a16="http://schemas.microsoft.com/office/drawing/2014/main" id="{3402758E-A6C3-4621-9260-672A40CD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2017"/>
            <a:ext cx="9566787" cy="288373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28C8B-92BB-4947-8B99-2BFBC983F111}"/>
              </a:ext>
            </a:extLst>
          </p:cNvPr>
          <p:cNvSpPr txBox="1"/>
          <p:nvPr/>
        </p:nvSpPr>
        <p:spPr>
          <a:xfrm>
            <a:off x="362339" y="4395756"/>
            <a:ext cx="9136224" cy="24622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‘w’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 be the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weight matrix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‘b’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being the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bias:</a:t>
            </a:r>
            <a:endParaRPr lang="en-US" sz="22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At time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t=0,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input is 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‘x0’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the task is to figure out what is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‘h0’.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Substituting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t=0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equation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obtaining the function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h(t) value.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Next, the value of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‘y0’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 found out using the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previously calculated values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when applied to the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new formula.</a:t>
            </a:r>
            <a:endParaRPr lang="en-US" sz="22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This process is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repeated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through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all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timestamps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 model to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train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 </a:t>
            </a:r>
            <a:r>
              <a:rPr lang="en-US" sz="22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model.</a:t>
            </a:r>
            <a:endParaRPr lang="en-US" sz="22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6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9BAE-138D-4B86-A63D-46397B35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Training Recurrent Neural Networks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F34A-F87D-4BE4-9BF9-399A5171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Recurrent Neural Networks use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backpropagation algorithm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for training,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it 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applied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for every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timestamp.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It is commonly known as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Back-propagation Through Time (BTT).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There are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some issues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with Back-propagation such 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Vanishing Gradient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Exploding Gradient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76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ED0CEC-31ED-4D65-8A3D-B2B461CC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CA" b="1" i="0">
                <a:effectLst/>
                <a:latin typeface="Open Sans" panose="020B0606030504020204" pitchFamily="34" charset="0"/>
              </a:rPr>
              <a:t>Vanishing Gradient</a:t>
            </a:r>
            <a:br>
              <a:rPr lang="en-CA" b="0" i="0">
                <a:effectLst/>
                <a:latin typeface="Open Sans" panose="020B0606030504020204" pitchFamily="34" charset="0"/>
              </a:rPr>
            </a:br>
            <a:endParaRPr lang="en-CA" dirty="0"/>
          </a:p>
        </p:txBody>
      </p:sp>
      <p:pic>
        <p:nvPicPr>
          <p:cNvPr id="13314" name="Picture 2" descr="Recurrent Neural Networks - Edureka">
            <a:extLst>
              <a:ext uri="{FF2B5EF4-FFF2-40B4-BE49-F238E27FC236}">
                <a16:creationId xmlns:a16="http://schemas.microsoft.com/office/drawing/2014/main" id="{7483C881-FFCF-4995-A29D-0C6E07D2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8182" y="2799549"/>
            <a:ext cx="4967270" cy="28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0CCC-0433-430F-8D7C-D83E069D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97" y="2363950"/>
            <a:ext cx="5701675" cy="3808150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Open Sans" panose="020B0606030504020204" pitchFamily="34" charset="0"/>
              </a:rPr>
              <a:t>When making use of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back propagation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the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goal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is to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calculate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the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error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which is actually found out by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finding out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the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difference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between the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actual output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and the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model output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and raising that to a power of 2.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61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B20F-3186-4059-A1E3-6A9C03B9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far what we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AD1B-4191-4D3F-8B29-2A4F1515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5602" name="Picture 2" descr="© SuperDataScienceDeep Learning A-Z&#10;Used for Regression &amp; ClassificationArtificial Neural Networks&#10;Used for Computer Visio...">
            <a:extLst>
              <a:ext uri="{FF2B5EF4-FFF2-40B4-BE49-F238E27FC236}">
                <a16:creationId xmlns:a16="http://schemas.microsoft.com/office/drawing/2014/main" id="{370E9A27-B9A8-427A-A956-5C785DD0E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t="20689" r="900" b="14606"/>
          <a:stretch/>
        </p:blipFill>
        <p:spPr bwMode="auto">
          <a:xfrm>
            <a:off x="1297857" y="2506660"/>
            <a:ext cx="9419303" cy="355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40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EB2D-0DC5-49EE-A4A3-55F1632C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1BBA-853E-4AD8-AB7B-04BD8CE6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With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error calculated,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changes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 error with respect to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change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weight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calculated.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But with each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learning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rate, this has to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multiplied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with the same.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So,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product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learning rate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with the change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leads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 the value which is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actual change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weight.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This change in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weight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 added to the old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set of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weights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for every training iteration as shown in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figure.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issue here is when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change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weight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 multiplied,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value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very less.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 you are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predicting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sentence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say,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“I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am going to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France”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you want to predict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“I am going to France, the language spoken there is _____”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 lot of iterations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will cause the new weights to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extremely negligible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this leads to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weights not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being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updated.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27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292C8F-C823-42E0-9154-ABB34D8E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en-CA" b="1" i="0">
                <a:effectLst/>
                <a:latin typeface="Open Sans" panose="020B0606030504020204" pitchFamily="34" charset="0"/>
              </a:rPr>
              <a:t>Exploding Gradient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33A6-AE39-492F-9687-6279E377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5554176" cy="2091182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b="0" i="0" dirty="0">
                <a:effectLst/>
                <a:latin typeface="Open Sans" panose="020B0606030504020204" pitchFamily="34" charset="0"/>
              </a:rPr>
              <a:t>The working of the exploding gradient is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similar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but the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weights here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change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drastically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instead of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negligible change.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Notice the 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small change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 in the diagram below:</a:t>
            </a:r>
            <a:endParaRPr lang="en-CA" sz="1800" dirty="0"/>
          </a:p>
        </p:txBody>
      </p:sp>
      <p:pic>
        <p:nvPicPr>
          <p:cNvPr id="14338" name="Picture 2" descr="Recurrent Neural Networks - Edureka">
            <a:extLst>
              <a:ext uri="{FF2B5EF4-FFF2-40B4-BE49-F238E27FC236}">
                <a16:creationId xmlns:a16="http://schemas.microsoft.com/office/drawing/2014/main" id="{674785EF-4F04-47DC-925F-3AE7D3C4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308" y="2396732"/>
            <a:ext cx="6876789" cy="39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65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B8E3-207D-4092-B1B8-1266E42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8CD8-6784-4678-A44F-3F65CF0A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362" name="Picture 2" descr="Recurrent Neural Networks - Edureka">
            <a:extLst>
              <a:ext uri="{FF2B5EF4-FFF2-40B4-BE49-F238E27FC236}">
                <a16:creationId xmlns:a16="http://schemas.microsoft.com/office/drawing/2014/main" id="{15B93BB6-BE67-45E7-BD9B-2439805B1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1219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26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0529-B91C-499D-8042-DA4D9393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CA" dirty="0"/>
              <a:t>Interesting Fact..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AF88-1B12-40CC-A9DC-3A1880DD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B371B24-FCE8-4F3B-B4D0-EC34FB0CA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t="20617" r="4198" b="29495"/>
          <a:stretch/>
        </p:blipFill>
        <p:spPr bwMode="auto">
          <a:xfrm>
            <a:off x="1366685" y="1825626"/>
            <a:ext cx="9176908" cy="273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9E328-A887-46C6-84CA-6B72A882BF6D}"/>
              </a:ext>
            </a:extLst>
          </p:cNvPr>
          <p:cNvSpPr txBox="1"/>
          <p:nvPr/>
        </p:nvSpPr>
        <p:spPr>
          <a:xfrm>
            <a:off x="1766269" y="4723485"/>
            <a:ext cx="865946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https://arstechnica.com/gaming/2021/05/an-ai-wrote-this-movie-and-its-strangely-moving/</a:t>
            </a:r>
          </a:p>
        </p:txBody>
      </p:sp>
    </p:spTree>
    <p:extLst>
      <p:ext uri="{BB962C8B-B14F-4D97-AF65-F5344CB8AC3E}">
        <p14:creationId xmlns:p14="http://schemas.microsoft.com/office/powerpoint/2010/main" val="329702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BEC3-0766-427F-9988-F784602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D516-8880-4523-B30F-28441250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7650" name="Picture 2" descr="© SuperDataScienceDeep Learning A-Z&#10;Image Source: karpathy.github.io&#10; ">
            <a:extLst>
              <a:ext uri="{FF2B5EF4-FFF2-40B4-BE49-F238E27FC236}">
                <a16:creationId xmlns:a16="http://schemas.microsoft.com/office/drawing/2014/main" id="{76C8795F-B457-4B4B-834B-B4B4F6B75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4" b="11424"/>
          <a:stretch/>
        </p:blipFill>
        <p:spPr bwMode="auto">
          <a:xfrm>
            <a:off x="1219200" y="685800"/>
            <a:ext cx="9704439" cy="485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4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277E-AC8F-479E-9386-3CFB0A40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7D3F-5683-47E5-98B8-E360E213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8674" name="Picture 2" descr="© SuperDataScienceDeep Learning A-Z&#10;Image Source: karpathy.github.io&#10; ">
            <a:extLst>
              <a:ext uri="{FF2B5EF4-FFF2-40B4-BE49-F238E27FC236}">
                <a16:creationId xmlns:a16="http://schemas.microsoft.com/office/drawing/2014/main" id="{31672388-032E-4FC6-913D-C730AD67B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" b="5758"/>
          <a:stretch/>
        </p:blipFill>
        <p:spPr bwMode="auto">
          <a:xfrm>
            <a:off x="1219200" y="1006475"/>
            <a:ext cx="9586452" cy="51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6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A112-20C8-4B50-AD66-627DE5A9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C6F-DEEA-41FA-BF41-A137B576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9698" name="Picture 2" descr="© SuperDataScienceDeep Learning A-Z&#10;Image Source: karpathy.github.io&#10; ">
            <a:extLst>
              <a:ext uri="{FF2B5EF4-FFF2-40B4-BE49-F238E27FC236}">
                <a16:creationId xmlns:a16="http://schemas.microsoft.com/office/drawing/2014/main" id="{E7DC5E19-2BAC-4D39-A626-9F8AB8A0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97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943-EAD3-4416-8F48-2D927ACB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Long Short-Term Memory Networks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B22E-43EC-421B-8B65-F6204F54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Long Short-Term Memory networks are usually just called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“LSTMs”.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They are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special kind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Recurrent Neural Networks which are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capable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learning long-term dependencies.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27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F522-0BA1-47D7-BE08-A2122184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are long-term dependencies?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E607-5F1B-436D-BD5E-B563981B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Many times only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recent data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 needed in a model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perform operations.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But there might be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requirement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from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was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obtained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past.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Let’s look at the following example: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language model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trying to predict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next word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based on the previous ones. If we are trying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predict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last word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 sentence say </a:t>
            </a:r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“The clouds are in the sky”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context here was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pretty simple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the last word ends up being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sky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all the time. In such cases, the gap between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past information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current requirement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can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bridged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really easily by using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Recurrent Neural Networks.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So, problems like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Vanishing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Exploding Gradients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do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not exist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this makes LSTM networks handle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long-term dependencies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easily.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799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B479-B97C-41D3-88E1-FEA99095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56A2-C100-42C9-9C36-9ECC61F6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LSTM have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chain-like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neural network layer. In a standard recurrent neural network, the repeating module consists of one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single function 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as shown in the below figure:</a:t>
            </a:r>
            <a:endParaRPr lang="en-CA" dirty="0"/>
          </a:p>
        </p:txBody>
      </p:sp>
      <p:pic>
        <p:nvPicPr>
          <p:cNvPr id="16388" name="Picture 4" descr="Recurrent Neural Networks - Edureka">
            <a:extLst>
              <a:ext uri="{FF2B5EF4-FFF2-40B4-BE49-F238E27FC236}">
                <a16:creationId xmlns:a16="http://schemas.microsoft.com/office/drawing/2014/main" id="{6AFA8546-8588-4DA9-8278-454E384B3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93" y="3219450"/>
            <a:ext cx="9353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1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0803-84D7-4132-AB26-0AE1A556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Scenario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1B5F-ED5C-418A-9B8D-2D9683C2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 an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image classification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use-case where you have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trained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neural network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classify images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various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animals.</a:t>
            </a:r>
          </a:p>
          <a:p>
            <a:pPr algn="just"/>
            <a:r>
              <a:rPr lang="en-CA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 the following diagram: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CA" dirty="0"/>
          </a:p>
        </p:txBody>
      </p:sp>
      <p:pic>
        <p:nvPicPr>
          <p:cNvPr id="1030" name="Picture 6" descr="Recurrent Neural Networks - Edureka">
            <a:extLst>
              <a:ext uri="{FF2B5EF4-FFF2-40B4-BE49-F238E27FC236}">
                <a16:creationId xmlns:a16="http://schemas.microsoft.com/office/drawing/2014/main" id="{B98152B2-48FA-426B-AA4D-AC238BC4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01" y="4001294"/>
            <a:ext cx="9503953" cy="275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1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6E7B-C6A7-45E3-9762-F5B91D45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9CA7-9501-47FB-AB7B-3738D98B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As shown above, there is a 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tanh function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present in the layer. This function is a 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squashing function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So,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is a squashing function?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It is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function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is basically used in the 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range of -1 to +1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and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manipulate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values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based on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inputs.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177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655-6261-47B5-9EC8-2B2B84B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4ED8-F1EA-48FB-AAF5-64BA75EF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7410" name="Picture 2" descr="Recurrent Neural Networks - Edureka">
            <a:extLst>
              <a:ext uri="{FF2B5EF4-FFF2-40B4-BE49-F238E27FC236}">
                <a16:creationId xmlns:a16="http://schemas.microsoft.com/office/drawing/2014/main" id="{EAFEB8D0-3B25-446F-AA5C-D241D42B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12192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E5B67-2AE1-4D4C-B0B0-6AF2068CD7CA}"/>
              </a:ext>
            </a:extLst>
          </p:cNvPr>
          <p:cNvSpPr txBox="1"/>
          <p:nvPr/>
        </p:nvSpPr>
        <p:spPr>
          <a:xfrm>
            <a:off x="577845" y="5988734"/>
            <a:ext cx="79036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cell state is the horizontal line in the figure and it acts like a conveyer belt carrying certain data linearly across the data channel.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119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7" name="Top left">
            <a:extLst>
              <a:ext uri="{FF2B5EF4-FFF2-40B4-BE49-F238E27FC236}">
                <a16:creationId xmlns:a16="http://schemas.microsoft.com/office/drawing/2014/main" id="{E8ABCFC2-1187-4EFE-87CB-D1ABA0F5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4CE539D-89D1-484C-B390-9D600502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85D0A74-51B8-440F-8ADF-3F2ED1C84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5C9E45B-6B92-475E-8B2E-97729EE8F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E3A49B-F12C-4355-84DE-0EF54227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DE6BF50-27B1-444D-9E81-752674A0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8B7A474-F527-47C3-94C4-A0F44627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D1AF5A9-1A6C-4F55-B975-879BF9EE3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039866D-1864-499B-9BD7-C8178A07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3E1A24-7BC1-4055-A1F4-15869857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en-CA" b="1" i="0">
                <a:effectLst/>
                <a:latin typeface="Open Sans" panose="020B0606030504020204" pitchFamily="34" charset="0"/>
              </a:rPr>
              <a:t>Step 1:</a:t>
            </a:r>
            <a:endParaRPr lang="en-CA" dirty="0"/>
          </a:p>
        </p:txBody>
      </p:sp>
      <p:pic>
        <p:nvPicPr>
          <p:cNvPr id="18434" name="Picture 2" descr="Recurrent Neural Networks - Edureka">
            <a:extLst>
              <a:ext uri="{FF2B5EF4-FFF2-40B4-BE49-F238E27FC236}">
                <a16:creationId xmlns:a16="http://schemas.microsoft.com/office/drawing/2014/main" id="{3625B444-86B5-496D-AD9F-791C9AF6B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903" y="2463058"/>
            <a:ext cx="5130560" cy="38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ecurrent Neural Networks - Edureka">
            <a:extLst>
              <a:ext uri="{FF2B5EF4-FFF2-40B4-BE49-F238E27FC236}">
                <a16:creationId xmlns:a16="http://schemas.microsoft.com/office/drawing/2014/main" id="{B68D2DEB-9C54-4449-87FB-1263DD9F5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537" y="4115356"/>
            <a:ext cx="5130560" cy="2183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grpSp>
        <p:nvGrpSpPr>
          <p:cNvPr id="87" name="Bottom Right">
            <a:extLst>
              <a:ext uri="{FF2B5EF4-FFF2-40B4-BE49-F238E27FC236}">
                <a16:creationId xmlns:a16="http://schemas.microsoft.com/office/drawing/2014/main" id="{CE5E50B5-764C-4CF0-BE62-6330BDB19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8" name="Graphic 157">
              <a:extLst>
                <a:ext uri="{FF2B5EF4-FFF2-40B4-BE49-F238E27FC236}">
                  <a16:creationId xmlns:a16="http://schemas.microsoft.com/office/drawing/2014/main" id="{9C1BDBFA-B254-41ED-90D6-17F930A0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E84A133-F5D3-4950-9DC9-A3DEEEBC9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82FFBFE-D99F-4065-9AEC-88E664DB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21980AE-6D2C-4DAE-A7A8-52045837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3B2229E-2951-41E8-AD53-08D800523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2D20C4F-2AC9-44DD-9092-45ACB8A17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8C98BF0-6D5F-4454-8756-16602535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6F1B3E8-AAFA-43AA-9872-DF033CCBF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CAE8F4B-267D-4381-A9FD-CEF14AE6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E668C8E-92F4-4FF8-823E-99CD65ADC85B}"/>
              </a:ext>
            </a:extLst>
          </p:cNvPr>
          <p:cNvSpPr txBox="1"/>
          <p:nvPr/>
        </p:nvSpPr>
        <p:spPr>
          <a:xfrm>
            <a:off x="5774528" y="356169"/>
            <a:ext cx="6100916" cy="28623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first step in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LSTM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identify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that information which 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not required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will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thrown away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from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cell state.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This decision is made by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sigmoid layer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called as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forget gate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layer.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highlighted layer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 above is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sigmoid layer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calculation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done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by considering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new input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 timestamp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eventually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leads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a number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between 0 and 1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each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number in that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cell state.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71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09F7-FFD7-4311-AD44-4F6F9A89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2</a:t>
            </a:r>
          </a:p>
        </p:txBody>
      </p:sp>
      <p:pic>
        <p:nvPicPr>
          <p:cNvPr id="19458" name="Picture 2" descr="Recurrent Neural Networks - Edureka">
            <a:extLst>
              <a:ext uri="{FF2B5EF4-FFF2-40B4-BE49-F238E27FC236}">
                <a16:creationId xmlns:a16="http://schemas.microsoft.com/office/drawing/2014/main" id="{97FD4A15-E3AF-4A59-9E0E-47383AA9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65" y="1825625"/>
            <a:ext cx="45243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Recurrent Neural Networks - Edureka">
            <a:extLst>
              <a:ext uri="{FF2B5EF4-FFF2-40B4-BE49-F238E27FC236}">
                <a16:creationId xmlns:a16="http://schemas.microsoft.com/office/drawing/2014/main" id="{80872407-2BD6-4092-B30A-61CFB9C4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62" y="5167312"/>
            <a:ext cx="429607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16399-CB4F-4128-87A6-F41FEEFD232F}"/>
              </a:ext>
            </a:extLst>
          </p:cNvPr>
          <p:cNvSpPr txBox="1"/>
          <p:nvPr/>
        </p:nvSpPr>
        <p:spPr>
          <a:xfrm>
            <a:off x="5878285" y="147737"/>
            <a:ext cx="574065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next step is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decide,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what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new information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we’re going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store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 cell state. This whole process comprises of following steps:</a:t>
            </a:r>
          </a:p>
          <a:p>
            <a:pPr algn="just"/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sigmoid layer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called the “input gate layer” decides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which values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will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updated.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 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tanh layer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creates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vector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new candidate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values, that could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added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 the state.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input from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 timestamp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the new input are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passed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through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sigmoid function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gives the value 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(t).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This value is then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multiplied by c(t)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then added to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cell state.</a:t>
            </a:r>
          </a:p>
          <a:p>
            <a:pPr algn="just"/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 the next step, these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two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are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combined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update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state.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86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06F3-ED99-4D78-A03C-AF1D6F6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Step 3:</a:t>
            </a:r>
            <a:endParaRPr lang="en-CA" dirty="0"/>
          </a:p>
        </p:txBody>
      </p:sp>
      <p:pic>
        <p:nvPicPr>
          <p:cNvPr id="20482" name="Picture 2" descr="Recurrent Neural Networks - Edureka">
            <a:extLst>
              <a:ext uri="{FF2B5EF4-FFF2-40B4-BE49-F238E27FC236}">
                <a16:creationId xmlns:a16="http://schemas.microsoft.com/office/drawing/2014/main" id="{9A0BE9D7-ABDA-406B-BE79-2D2A8D41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76" y="1842166"/>
            <a:ext cx="52387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621AA-EB61-4588-AC7C-F9A81E6FF22C}"/>
              </a:ext>
            </a:extLst>
          </p:cNvPr>
          <p:cNvSpPr txBox="1"/>
          <p:nvPr/>
        </p:nvSpPr>
        <p:spPr>
          <a:xfrm>
            <a:off x="5661657" y="55289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Now, we will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update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old cell state Ct−1,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into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new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cell state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Ct.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First, we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multiply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old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state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(Ct−1)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by f(t),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forgetting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things we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decided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leave behind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earlier.</a:t>
            </a:r>
          </a:p>
        </p:txBody>
      </p:sp>
      <p:pic>
        <p:nvPicPr>
          <p:cNvPr id="20484" name="Picture 4" descr="Recurrent Neural Networks - Edureka">
            <a:extLst>
              <a:ext uri="{FF2B5EF4-FFF2-40B4-BE49-F238E27FC236}">
                <a16:creationId xmlns:a16="http://schemas.microsoft.com/office/drawing/2014/main" id="{7E88ECF6-3758-4026-8EEC-127D78492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76" y="5370545"/>
            <a:ext cx="41719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326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5D4A-C27D-4293-809B-A347228B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76863-C7E3-462F-8928-851ABCF2B6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166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Then, we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add 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i_t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* 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c˜_t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This is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new candidate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values,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scaled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by how much we decided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update each state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 the second step, we decided to do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make use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is only required at that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stage.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 the third step, we actually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implement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it.</a:t>
            </a:r>
          </a:p>
        </p:txBody>
      </p:sp>
    </p:spTree>
    <p:extLst>
      <p:ext uri="{BB962C8B-B14F-4D97-AF65-F5344CB8AC3E}">
        <p14:creationId xmlns:p14="http://schemas.microsoft.com/office/powerpoint/2010/main" val="267246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844F-F83F-4327-9FF0-65535028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Step 4: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87AC-FA1E-42F4-969F-92581B7F8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962" y="1825625"/>
            <a:ext cx="6129838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 will run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sigmoid layer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decides what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parts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cell state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we’re going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Then, we put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cell state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through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tanh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(push the values to be between −1 and 1)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Later, we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multiply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it by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sigmoid gate,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so that we only output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parts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we decided to.</a:t>
            </a:r>
          </a:p>
          <a:p>
            <a:endParaRPr lang="en-CA" dirty="0"/>
          </a:p>
        </p:txBody>
      </p:sp>
      <p:pic>
        <p:nvPicPr>
          <p:cNvPr id="21506" name="Picture 2" descr="Recurrent Neural Networks - Edureka">
            <a:extLst>
              <a:ext uri="{FF2B5EF4-FFF2-40B4-BE49-F238E27FC236}">
                <a16:creationId xmlns:a16="http://schemas.microsoft.com/office/drawing/2014/main" id="{25F74F3C-2F2B-4DC8-9A7B-D45F1CA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37" y="2360012"/>
            <a:ext cx="40481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74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2861-D07F-419D-B655-72C36854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17E1-C398-4A6D-955F-6BB12A6F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calculation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this step is pretty much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straightforward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eventually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leads to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However,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consists of only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there were decided to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carry forwarded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steps and not all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at once.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574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464F1-FD0F-415D-A69A-48B65BC1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effectLst/>
                <a:latin typeface="Open Sans" panose="020B0606030504020204" pitchFamily="34" charset="0"/>
              </a:rPr>
              <a:t>Summing up all the 4 steps:</a:t>
            </a:r>
            <a:endParaRPr lang="en-CA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3D3CD5-80FD-4BD6-B31F-BD5A8C41A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76015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096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9A0-9018-43ED-BE1B-5EF459D0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Use Case: Long Short-Term Memory Networks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67A3-A019-4672-859A-4DB0F8BC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3554" name="Picture 2" descr="Recurrent Neural Networks - Edureka">
            <a:extLst>
              <a:ext uri="{FF2B5EF4-FFF2-40B4-BE49-F238E27FC236}">
                <a16:creationId xmlns:a16="http://schemas.microsoft.com/office/drawing/2014/main" id="{D84D514A-0942-4A01-AF26-3C2E3B73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525383"/>
            <a:ext cx="84963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1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3728-EC67-44DA-9F85-1FBAB87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93D7-B325-4767-8E55-C54E1EF3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Here,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first output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being an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elephant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will have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no influence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 output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was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dog.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This means that output at time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‘t’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independent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output at time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‘t-1’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260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FEAD-781F-40F8-B4AB-56ABAA8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CE16-A49B-45B0-9BFB-CB38D81E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use case we will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predict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next word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a sample short story.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We can start by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feeding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LSTM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Network with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correct sequences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from the text of 3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symbols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inputs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1 labeled symbol.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Eventually, the neural network will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learn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predict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next symbol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correctly!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658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F213-44FE-4B48-AD35-A835146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Dataset: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54EA-2FC7-414F-BFDF-D03A51FB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LSTM is trained using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sample short story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consists of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112 unique symbols. </a:t>
            </a: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Comma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period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are also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unique symbols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this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6656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0F14-6652-4A14-8D57-196B3458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1384-5A6E-4F36-A141-042DF51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F7FC8-E854-42C8-B5BF-34EA5F7E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800225"/>
            <a:ext cx="9344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89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C134-70E6-4998-8D05-DF5635CB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Training:</a:t>
            </a:r>
            <a:endParaRPr lang="en-CA" dirty="0"/>
          </a:p>
        </p:txBody>
      </p:sp>
      <p:pic>
        <p:nvPicPr>
          <p:cNvPr id="24578" name="Picture 2" descr="Recurrent Neural Networks - Edureka">
            <a:extLst>
              <a:ext uri="{FF2B5EF4-FFF2-40B4-BE49-F238E27FC236}">
                <a16:creationId xmlns:a16="http://schemas.microsoft.com/office/drawing/2014/main" id="{0362228F-5C22-46AB-9138-DA44EBD8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7" y="1620044"/>
            <a:ext cx="8505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16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3E9-D46D-4D1E-A1A4-61904E11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7731-B7FE-4235-B8E5-C6908FAE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LSTMs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can only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understand real numbers.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So, the first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requirement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convert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unique symbols into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unique integer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values based on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frequency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occurrence.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Doing this will create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customized dictionary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that we can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make use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later on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map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values.</a:t>
            </a:r>
          </a:p>
          <a:p>
            <a:pPr algn="just"/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C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ertain symbols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are mapped to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integers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as shown.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network will create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112-element vector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consisting 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probability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occurrence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each of these unique integer values.</a:t>
            </a:r>
          </a:p>
          <a:p>
            <a:pPr algn="l"/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944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2E50-6318-44D2-8A80-8B40606F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(will do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C3AD-B832-447D-8E3F-78FF921D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https://www.edureka.co/blog/recurrent-neural-networks/</a:t>
            </a:r>
            <a:endParaRPr lang="en-CA" dirty="0"/>
          </a:p>
          <a:p>
            <a:r>
              <a:rPr lang="en-CA" dirty="0"/>
              <a:t>Search Implementation on this page</a:t>
            </a:r>
          </a:p>
          <a:p>
            <a:r>
              <a:rPr lang="en-CA" dirty="0"/>
              <a:t>For understanding the code</a:t>
            </a:r>
            <a:r>
              <a:rPr lang="en-CA" dirty="0">
                <a:sym typeface="Wingdings" panose="05000000000000000000" pitchFamily="2" charset="2"/>
              </a:rPr>
              <a:t> go to  the video given below on this page and start playing </a:t>
            </a:r>
            <a:r>
              <a:rPr lang="en-CA">
                <a:sym typeface="Wingdings" panose="05000000000000000000" pitchFamily="2" charset="2"/>
              </a:rPr>
              <a:t>from 23:00mm </a:t>
            </a:r>
            <a:r>
              <a:rPr lang="en-CA" dirty="0">
                <a:sym typeface="Wingdings" panose="05000000000000000000" pitchFamily="2" charset="2"/>
              </a:rPr>
              <a:t>till the end.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211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2257-D430-459F-A890-6CF9A755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6B42-AE12-4F2B-A11D-5C7828B0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 this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scenario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where you will require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use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previously obtained output:</a:t>
            </a:r>
            <a:endParaRPr lang="en-CA" dirty="0"/>
          </a:p>
        </p:txBody>
      </p:sp>
      <p:pic>
        <p:nvPicPr>
          <p:cNvPr id="3074" name="Picture 2" descr="Recurrent Neural Networks - Edureka">
            <a:extLst>
              <a:ext uri="{FF2B5EF4-FFF2-40B4-BE49-F238E27FC236}">
                <a16:creationId xmlns:a16="http://schemas.microsoft.com/office/drawing/2014/main" id="{6291B44D-E123-41C8-B800-81C139D2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4" y="3134032"/>
            <a:ext cx="8819724" cy="233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1934-DCD5-4D1D-A29D-AA3DE5EC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1206-DA8F-4FAB-94F5-12A2DE39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The concept is similar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reading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book.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With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every page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you move forward into, you need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understanding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 pages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 make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complete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sense 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information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ahead in most of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cases.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With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feed-forward network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new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output at time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‘t+1’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has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no relation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with outputs at either time t, t-1 or t-2.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So, feed-forward networks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cannot be used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when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predicting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word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a sentence as it will have no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absolute relation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with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set of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words.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But, with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Recurrent Neural Networks,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this challenge can be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overcome.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43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D917-5516-4CF5-B633-D3526116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CDDD-3C22-44AC-8A19-B94193FD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Consider the following diagram:</a:t>
            </a:r>
            <a:endParaRPr lang="en-CA" dirty="0"/>
          </a:p>
        </p:txBody>
      </p:sp>
      <p:pic>
        <p:nvPicPr>
          <p:cNvPr id="4098" name="Picture 2" descr="Recurrent Neural Networks - Edureka">
            <a:extLst>
              <a:ext uri="{FF2B5EF4-FFF2-40B4-BE49-F238E27FC236}">
                <a16:creationId xmlns:a16="http://schemas.microsoft.com/office/drawing/2014/main" id="{65ABAA31-B442-4A4C-B330-BC4CCC8E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2578100"/>
            <a:ext cx="99917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6E4-6F03-48A8-9405-68B3B6EF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66E3-0788-4A10-AC79-59A50258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 the diagram, we have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certain inputs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at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‘t-1’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which 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fed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into the network. These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inputs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will lead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corresponding outputs 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at time ‘t-1’ as well.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At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next timestamp,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information from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previous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input ‘t-1’ is provided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along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with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input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at ‘t’ to eventually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provide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at ‘t’ as well.</a:t>
            </a: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This process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repeats,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to ensure that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latest inputs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are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aware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 can use the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information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from the previous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timestamp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obtained.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5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F60C-7118-4CF0-82DC-9EC3AD25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 Are Recurrent Neural Networks?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B104-6340-4B2A-858C-5CAB0765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Recurrent Networks are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type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artificial neural network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designed to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recognize patterns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in sequences of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34069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1977</Words>
  <Application>Microsoft Office PowerPoint</Application>
  <PresentationFormat>Widescreen</PresentationFormat>
  <Paragraphs>130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Avenir Next LT Pro</vt:lpstr>
      <vt:lpstr>AvenirNext LT Pro Medium</vt:lpstr>
      <vt:lpstr>Open Sans</vt:lpstr>
      <vt:lpstr>Rockwell</vt:lpstr>
      <vt:lpstr>Segoe UI</vt:lpstr>
      <vt:lpstr>ExploreVTI</vt:lpstr>
      <vt:lpstr>Recurrent Neural Networks (RNN)  </vt:lpstr>
      <vt:lpstr>So far what we have done</vt:lpstr>
      <vt:lpstr>Scenario 1</vt:lpstr>
      <vt:lpstr>Explanation</vt:lpstr>
      <vt:lpstr>Scenario 2</vt:lpstr>
      <vt:lpstr>Explanation</vt:lpstr>
      <vt:lpstr>PowerPoint Presentation</vt:lpstr>
      <vt:lpstr>Explanation</vt:lpstr>
      <vt:lpstr>What Are Recurrent Neural Networks?</vt:lpstr>
      <vt:lpstr>Activity 1</vt:lpstr>
      <vt:lpstr>Scenario 3</vt:lpstr>
      <vt:lpstr>Solution 1 </vt:lpstr>
      <vt:lpstr>Output</vt:lpstr>
      <vt:lpstr>May be the solution is…</vt:lpstr>
      <vt:lpstr>The better one..</vt:lpstr>
      <vt:lpstr>Convert to Vectors</vt:lpstr>
      <vt:lpstr>Mathematics behind this</vt:lpstr>
      <vt:lpstr>Training Recurrent Neural Networks</vt:lpstr>
      <vt:lpstr>Vanishing Gradient </vt:lpstr>
      <vt:lpstr>Explanation</vt:lpstr>
      <vt:lpstr>Exploding Gradient</vt:lpstr>
      <vt:lpstr>Solutions</vt:lpstr>
      <vt:lpstr>Interesting Fact..</vt:lpstr>
      <vt:lpstr>PowerPoint Presentation</vt:lpstr>
      <vt:lpstr>PowerPoint Presentation</vt:lpstr>
      <vt:lpstr>PowerPoint Presentation</vt:lpstr>
      <vt:lpstr>Long Short-Term Memory Networks</vt:lpstr>
      <vt:lpstr>What are long-term dependencies?</vt:lpstr>
      <vt:lpstr>LSTM</vt:lpstr>
      <vt:lpstr>Explanation</vt:lpstr>
      <vt:lpstr>Structure</vt:lpstr>
      <vt:lpstr>Step 1:</vt:lpstr>
      <vt:lpstr>Step 2</vt:lpstr>
      <vt:lpstr>Step 3:</vt:lpstr>
      <vt:lpstr>PowerPoint Presentation</vt:lpstr>
      <vt:lpstr>Step 4:</vt:lpstr>
      <vt:lpstr>PowerPoint Presentation</vt:lpstr>
      <vt:lpstr>Summing up all the 4 steps:</vt:lpstr>
      <vt:lpstr>Use Case: Long Short-Term Memory Networks </vt:lpstr>
      <vt:lpstr>Explanation</vt:lpstr>
      <vt:lpstr>Dataset:</vt:lpstr>
      <vt:lpstr>PowerPoint Presentation</vt:lpstr>
      <vt:lpstr>Training:</vt:lpstr>
      <vt:lpstr>Explanation</vt:lpstr>
      <vt:lpstr>Implementation (will do later)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(RNN)  </dc:title>
  <dc:creator>. Sukhchandan</dc:creator>
  <cp:lastModifiedBy>. Sukhchandan</cp:lastModifiedBy>
  <cp:revision>52</cp:revision>
  <dcterms:created xsi:type="dcterms:W3CDTF">2021-10-24T22:02:49Z</dcterms:created>
  <dcterms:modified xsi:type="dcterms:W3CDTF">2021-10-26T11:32:41Z</dcterms:modified>
</cp:coreProperties>
</file>