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313" r:id="rId5"/>
    <p:sldId id="259" r:id="rId6"/>
    <p:sldId id="315" r:id="rId7"/>
    <p:sldId id="317" r:id="rId8"/>
    <p:sldId id="318" r:id="rId9"/>
    <p:sldId id="263" r:id="rId10"/>
    <p:sldId id="264" r:id="rId11"/>
    <p:sldId id="265" r:id="rId12"/>
    <p:sldId id="260" r:id="rId13"/>
    <p:sldId id="261" r:id="rId14"/>
    <p:sldId id="267" r:id="rId15"/>
    <p:sldId id="268" r:id="rId16"/>
    <p:sldId id="269" r:id="rId17"/>
    <p:sldId id="270" r:id="rId18"/>
    <p:sldId id="271" r:id="rId19"/>
    <p:sldId id="272" r:id="rId20"/>
    <p:sldId id="26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14" r:id="rId58"/>
    <p:sldId id="316" r:id="rId59"/>
    <p:sldId id="309" r:id="rId60"/>
    <p:sldId id="310" r:id="rId61"/>
    <p:sldId id="311" r:id="rId62"/>
    <p:sldId id="31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3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7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7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6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3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8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8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72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abhinavr8/self-organizing-maps-ff5853a118d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ins in a map">
            <a:extLst>
              <a:ext uri="{FF2B5EF4-FFF2-40B4-BE49-F238E27FC236}">
                <a16:creationId xmlns:a16="http://schemas.microsoft.com/office/drawing/2014/main" id="{66AB3660-E81F-4653-BEA7-64BC73C5B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688" r="-1" b="602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A8065B-B565-4530-B2DF-3E3D45D81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Self Organizing Maps (SOMs)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E734F-68B7-4C32-9778-7763F299C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7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09FA-C363-48FC-B454-FAD2A446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SOMs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51B3-CD95-4DDC-92C5-61E6FF61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122" name="Picture 2" descr="© SuperDataScienceDeep Learning A-Z&#10;Image Source: cis.hut.fi&#10; ">
            <a:extLst>
              <a:ext uri="{FF2B5EF4-FFF2-40B4-BE49-F238E27FC236}">
                <a16:creationId xmlns:a16="http://schemas.microsoft.com/office/drawing/2014/main" id="{168F2E08-F7F6-4E0F-A7DB-F980EDB1E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3" t="14483" r="13408" b="10344"/>
          <a:stretch/>
        </p:blipFill>
        <p:spPr bwMode="auto">
          <a:xfrm>
            <a:off x="2855167" y="1690688"/>
            <a:ext cx="6802016" cy="412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8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0519-E8F1-4CFA-8759-59F4CA7B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SOMs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BE98-7339-4904-9573-5E2598293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 descr="© SuperDataScienceDeep Learning A-Z&#10;Image Source: cis.hut.fi&#10; ">
            <a:extLst>
              <a:ext uri="{FF2B5EF4-FFF2-40B4-BE49-F238E27FC236}">
                <a16:creationId xmlns:a16="http://schemas.microsoft.com/office/drawing/2014/main" id="{B08A755B-A3C7-4FBA-B8FD-82969AD47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4" r="1339" b="20493"/>
          <a:stretch/>
        </p:blipFill>
        <p:spPr bwMode="auto">
          <a:xfrm>
            <a:off x="1219200" y="1996750"/>
            <a:ext cx="9622971" cy="305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29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4728-9AF6-4C51-B03B-3BA9723E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3049332"/>
            <a:ext cx="10659110" cy="1325563"/>
          </a:xfrm>
        </p:spPr>
        <p:txBody>
          <a:bodyPr/>
          <a:lstStyle/>
          <a:p>
            <a:pPr algn="ctr"/>
            <a:r>
              <a:rPr lang="en-CA" dirty="0"/>
              <a:t>Similar to K-Means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9516C-CE26-4C20-B625-F12A0F7E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995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1273-577E-4428-9710-D90DE0F2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278D-CAA2-49A7-93D7-E104EE74C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2" descr="© SuperDataScienceDeep Learning A-Z&#10;Before K-Means After K-Means&#10;K-Means&#10; ">
            <a:extLst>
              <a:ext uri="{FF2B5EF4-FFF2-40B4-BE49-F238E27FC236}">
                <a16:creationId xmlns:a16="http://schemas.microsoft.com/office/drawing/2014/main" id="{F0A63D6B-7B13-4588-89A5-3E97DCB06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" t="15598" r="6034" b="16659"/>
          <a:stretch/>
        </p:blipFill>
        <p:spPr bwMode="auto">
          <a:xfrm>
            <a:off x="1337187" y="2113934"/>
            <a:ext cx="8927690" cy="37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94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916B-D0F2-4023-BF6B-D62F7231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AF39-29D0-442B-9C37-61398BAE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20" name="Picture 4" descr="© SuperDataScienceDeep Learning A-Z&#10;Before K-Means After K-Means&#10;K-Means&#10; ">
            <a:extLst>
              <a:ext uri="{FF2B5EF4-FFF2-40B4-BE49-F238E27FC236}">
                <a16:creationId xmlns:a16="http://schemas.microsoft.com/office/drawing/2014/main" id="{A157389B-1F10-490A-8528-DE488DE4D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5" r="2016" b="14113"/>
          <a:stretch/>
        </p:blipFill>
        <p:spPr bwMode="auto">
          <a:xfrm>
            <a:off x="1219200" y="1553497"/>
            <a:ext cx="9556955" cy="384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64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931-DC05-402B-8DA9-626FD81E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7CCF-06C5-4847-8CD0-25C850A4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42" name="Picture 2" descr="© SuperDataScienceDeep Learning A-Z&#10;STEP 1: Choose the number K of clusters&#10;STEP 2: Select at random K points, the centroi...">
            <a:extLst>
              <a:ext uri="{FF2B5EF4-FFF2-40B4-BE49-F238E27FC236}">
                <a16:creationId xmlns:a16="http://schemas.microsoft.com/office/drawing/2014/main" id="{FD95F601-A248-4272-BE55-E7095230F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" b="5870"/>
          <a:stretch/>
        </p:blipFill>
        <p:spPr bwMode="auto">
          <a:xfrm>
            <a:off x="1376516" y="1147916"/>
            <a:ext cx="9645445" cy="51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54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961D-F717-4E6A-8FA5-269B952E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501F-BEDB-46D9-BC5B-20A93EEA9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35457"/>
            <a:ext cx="10659110" cy="4351338"/>
          </a:xfrm>
        </p:spPr>
        <p:txBody>
          <a:bodyPr/>
          <a:lstStyle/>
          <a:p>
            <a:endParaRPr lang="en-CA"/>
          </a:p>
        </p:txBody>
      </p:sp>
      <p:pic>
        <p:nvPicPr>
          <p:cNvPr id="11266" name="Picture 2" descr="© SuperDataScienceDeep Learning A-Z&#10;STEP 1: Choose the number K of clusters: K = 2&#10; ">
            <a:extLst>
              <a:ext uri="{FF2B5EF4-FFF2-40B4-BE49-F238E27FC236}">
                <a16:creationId xmlns:a16="http://schemas.microsoft.com/office/drawing/2014/main" id="{B03D5BFA-B322-46BD-8B61-913304CA3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18316" r="2824" b="10887"/>
          <a:stretch/>
        </p:blipFill>
        <p:spPr bwMode="auto">
          <a:xfrm>
            <a:off x="1455174" y="1690688"/>
            <a:ext cx="9242323" cy="38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4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1C86-66F0-4FD2-A982-0F90BFAA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D72A-1AB7-4556-8636-5F1BD01C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 descr="© SuperDataScienceDeep Learning A-Z&#10;STEP 2: Select at random K points, the centroids (not necessarily from your dataset)&#10; ">
            <a:extLst>
              <a:ext uri="{FF2B5EF4-FFF2-40B4-BE49-F238E27FC236}">
                <a16:creationId xmlns:a16="http://schemas.microsoft.com/office/drawing/2014/main" id="{AF5D9935-5F32-4797-8CA6-52D1368BE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" t="16174" r="3429" b="10887"/>
          <a:stretch/>
        </p:blipFill>
        <p:spPr bwMode="auto">
          <a:xfrm>
            <a:off x="1759974" y="1573160"/>
            <a:ext cx="8878529" cy="40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5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002B-B6A2-4B31-A726-8A4D982F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6D70-FFE0-45BE-93D1-A8D0C6F7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35457"/>
            <a:ext cx="10659110" cy="4351338"/>
          </a:xfrm>
        </p:spPr>
        <p:txBody>
          <a:bodyPr/>
          <a:lstStyle/>
          <a:p>
            <a:endParaRPr lang="en-CA"/>
          </a:p>
        </p:txBody>
      </p:sp>
      <p:pic>
        <p:nvPicPr>
          <p:cNvPr id="13314" name="Picture 2" descr="© SuperDataScienceDeep Learning A-Z&#10;STEP 2: Select at random K points, the centroids (not necessarily from your dataset)&#10; ">
            <a:extLst>
              <a:ext uri="{FF2B5EF4-FFF2-40B4-BE49-F238E27FC236}">
                <a16:creationId xmlns:a16="http://schemas.microsoft.com/office/drawing/2014/main" id="{58A3B41A-C6B3-492B-89BA-DA7F676DB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316" r="1714" b="9453"/>
          <a:stretch/>
        </p:blipFill>
        <p:spPr bwMode="auto">
          <a:xfrm>
            <a:off x="1828800" y="1690688"/>
            <a:ext cx="8976852" cy="39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386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BEFD-F396-49FB-A8AB-937C99BB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4564-E3F3-4C9C-8D57-278D22D4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4338" name="Picture 2" descr="© SuperDataScienceDeep Learning A-Z&#10;STEP 3: Assign each data point to the closest centroid That forms K clusters&#10; ">
            <a:extLst>
              <a:ext uri="{FF2B5EF4-FFF2-40B4-BE49-F238E27FC236}">
                <a16:creationId xmlns:a16="http://schemas.microsoft.com/office/drawing/2014/main" id="{EEA92E74-037B-4409-8CFB-D27F573A1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t="15636" r="4233" b="8736"/>
          <a:stretch/>
        </p:blipFill>
        <p:spPr bwMode="auto">
          <a:xfrm>
            <a:off x="1710812" y="1543665"/>
            <a:ext cx="8849033" cy="414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82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FE3E-7251-4FF9-9FAA-DB984B99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 to be covered..</a:t>
            </a:r>
          </a:p>
        </p:txBody>
      </p:sp>
      <p:pic>
        <p:nvPicPr>
          <p:cNvPr id="1026" name="Picture 2" descr="© SuperDataScienceDeep Learning A-Z&#10;What we will learn in this section:&#10;• How do Self-Organizing Maps work?&#10;• K-Means Clus...">
            <a:extLst>
              <a:ext uri="{FF2B5EF4-FFF2-40B4-BE49-F238E27FC236}">
                <a16:creationId xmlns:a16="http://schemas.microsoft.com/office/drawing/2014/main" id="{70821FC8-4D7C-44BB-B6AE-46334DD3D3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59" r="22133" b="37931"/>
          <a:stretch/>
        </p:blipFill>
        <p:spPr bwMode="auto">
          <a:xfrm>
            <a:off x="2209760" y="2271251"/>
            <a:ext cx="8059656" cy="206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77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1EA5-C4BD-4B0F-A541-C39F60BD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93BF-F67C-41B6-AC14-B6E71276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5362" name="Picture 2" descr="© SuperDataScienceDeep Learning A-Z&#10;STEP 3: Assign each data point to the closest centroid That forms K clusters&#10; ">
            <a:extLst>
              <a:ext uri="{FF2B5EF4-FFF2-40B4-BE49-F238E27FC236}">
                <a16:creationId xmlns:a16="http://schemas.microsoft.com/office/drawing/2014/main" id="{27C42CC9-11BB-4D06-8B14-D2BC80BE4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18316" r="6149" b="9633"/>
          <a:stretch/>
        </p:blipFill>
        <p:spPr bwMode="auto">
          <a:xfrm>
            <a:off x="1681316" y="1690688"/>
            <a:ext cx="8691716" cy="39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9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8B10-846F-484F-BB2F-1ACA5AEA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DFBE-125D-49E0-90BD-8B081B91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6386" name="Picture 2" descr="© SuperDataScienceDeep Learning A-Z&#10;STEP 4: Compute and place the new centroid of each cluster&#10; ">
            <a:extLst>
              <a:ext uri="{FF2B5EF4-FFF2-40B4-BE49-F238E27FC236}">
                <a16:creationId xmlns:a16="http://schemas.microsoft.com/office/drawing/2014/main" id="{ABAFE011-1141-4EA2-8A18-5261DF391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" t="16353" r="7863" b="9453"/>
          <a:stretch/>
        </p:blipFill>
        <p:spPr bwMode="auto">
          <a:xfrm>
            <a:off x="1887794" y="1582994"/>
            <a:ext cx="8318090" cy="407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10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4099-C09E-44D3-8EBA-A75903D5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EA1F-A8EF-48E1-B383-2A3D27AA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7410" name="Picture 2" descr="© SuperDataScienceDeep Learning A-Z&#10;STEP 4: Compute and place the new centroid of each cluster&#10; ">
            <a:extLst>
              <a:ext uri="{FF2B5EF4-FFF2-40B4-BE49-F238E27FC236}">
                <a16:creationId xmlns:a16="http://schemas.microsoft.com/office/drawing/2014/main" id="{51C0E40B-44E7-4C03-A1EF-62F02D6F3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4" t="18316" r="8468" b="9453"/>
          <a:stretch/>
        </p:blipFill>
        <p:spPr bwMode="auto">
          <a:xfrm>
            <a:off x="2497394" y="1690688"/>
            <a:ext cx="7649496" cy="39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25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9716-030E-4196-A582-488968E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7F97-6919-45DC-8875-F0B126831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8434" name="Picture 2" descr="© SuperDataScienceDeep Learning A-Z&#10;STEP 5: Reassign each data point to the new closest centroid.&#10;If any reassignment took...">
            <a:extLst>
              <a:ext uri="{FF2B5EF4-FFF2-40B4-BE49-F238E27FC236}">
                <a16:creationId xmlns:a16="http://schemas.microsoft.com/office/drawing/2014/main" id="{42113ABE-CECB-4916-A259-DC0A99B13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t="18316" r="12097" b="9991"/>
          <a:stretch/>
        </p:blipFill>
        <p:spPr bwMode="auto">
          <a:xfrm>
            <a:off x="2143432" y="1690688"/>
            <a:ext cx="7649497" cy="39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17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1651-3E1C-4873-8A5E-4023F6A0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4714-6C8F-4702-AD2A-2FE420DF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9458" name="Picture 2" descr="© SuperDataScienceDeep Learning A-Z&#10;STEP 5: Reassign each data point to the new closest centroid.&#10;If any reassignment took...">
            <a:extLst>
              <a:ext uri="{FF2B5EF4-FFF2-40B4-BE49-F238E27FC236}">
                <a16:creationId xmlns:a16="http://schemas.microsoft.com/office/drawing/2014/main" id="{4FCDF190-4400-4884-B40A-B98D69BEE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9" t="18317" r="12803" b="8736"/>
          <a:stretch/>
        </p:blipFill>
        <p:spPr bwMode="auto">
          <a:xfrm>
            <a:off x="2172929" y="1690688"/>
            <a:ext cx="7551174" cy="400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679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541B-D2A0-419E-84F1-CEA777F4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43EA-E450-43B8-A0DA-B49A820C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482" name="Picture 2" descr="© SuperDataScienceDeep Learning A-Z&#10;STEP 4: Compute and place the new centroid of each cluster&#10; ">
            <a:extLst>
              <a:ext uri="{FF2B5EF4-FFF2-40B4-BE49-F238E27FC236}">
                <a16:creationId xmlns:a16="http://schemas.microsoft.com/office/drawing/2014/main" id="{7F8541F6-8D17-4120-BC74-54CC7D612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4" t="18316" r="1512" b="10170"/>
          <a:stretch/>
        </p:blipFill>
        <p:spPr bwMode="auto">
          <a:xfrm>
            <a:off x="2369574" y="1690688"/>
            <a:ext cx="8455742" cy="392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294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6901-6E06-4739-B8CA-1E9BBBB8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0D0A-E6BF-4A49-92B8-8B909B2B1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1506" name="Picture 2" descr="© SuperDataScienceDeep Learning A-Z&#10;STEP 4: Compute and place the new centroid of each cluster&#10; ">
            <a:extLst>
              <a:ext uri="{FF2B5EF4-FFF2-40B4-BE49-F238E27FC236}">
                <a16:creationId xmlns:a16="http://schemas.microsoft.com/office/drawing/2014/main" id="{B3913984-2983-4A66-B511-CF142F1AB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2" t="18317" r="14012" b="9094"/>
          <a:stretch/>
        </p:blipFill>
        <p:spPr bwMode="auto">
          <a:xfrm>
            <a:off x="2222090" y="1690688"/>
            <a:ext cx="7384026" cy="398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78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203FD-8A96-4D31-9565-05818EE7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ADF9-EEA7-4221-AE22-5628C856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2532" name="Picture 4" descr="© SuperDataScienceDeep Learning A-Z&#10;STEP 5: Reassign each data point to the new closest centroid.&#10;If any reassignment took...">
            <a:extLst>
              <a:ext uri="{FF2B5EF4-FFF2-40B4-BE49-F238E27FC236}">
                <a16:creationId xmlns:a16="http://schemas.microsoft.com/office/drawing/2014/main" id="{FEAD797E-9587-4BEB-A8F1-1101DA107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 t="18316" r="4436" b="9453"/>
          <a:stretch/>
        </p:blipFill>
        <p:spPr bwMode="auto">
          <a:xfrm>
            <a:off x="2448232" y="1690688"/>
            <a:ext cx="8091949" cy="39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03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E8EA-F4CE-4AC5-AA1E-492E5610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After a few iterations…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EDDA-AFA0-4C48-8E81-25BD8883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3554" name="Picture 2" descr="© SuperDataScienceDeep Learning A-Z&#10;FIN: Your Model Is Ready&#10; ">
            <a:extLst>
              <a:ext uri="{FF2B5EF4-FFF2-40B4-BE49-F238E27FC236}">
                <a16:creationId xmlns:a16="http://schemas.microsoft.com/office/drawing/2014/main" id="{677F515A-285A-4CC1-B26C-4C8504432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3" t="15779" r="12399" b="9669"/>
          <a:stretch/>
        </p:blipFill>
        <p:spPr bwMode="auto">
          <a:xfrm>
            <a:off x="3205316" y="2556387"/>
            <a:ext cx="6558116" cy="40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86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8AE6-847E-466F-878B-994A7357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SOMs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F759-09A8-4F21-9B53-D778FF5E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4578" name="Picture 2" descr="© SuperDataScienceDeep Learning A-Z&#10;Visible Input Nodes&#10;Visible&#10;Output&#10;Nodes&#10;(Map)&#10;X1 X3&#10;X2&#10; ">
            <a:extLst>
              <a:ext uri="{FF2B5EF4-FFF2-40B4-BE49-F238E27FC236}">
                <a16:creationId xmlns:a16="http://schemas.microsoft.com/office/drawing/2014/main" id="{4199506B-EBC2-423B-A701-2619A8AFC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6" t="15732" r="17220" b="7568"/>
          <a:stretch/>
        </p:blipFill>
        <p:spPr bwMode="auto">
          <a:xfrm>
            <a:off x="3601616" y="1548882"/>
            <a:ext cx="5691674" cy="420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94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0EAB-1A5F-44AB-85A8-A678DFB4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far..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AAA-2064-4163-B079-100C0B941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 descr="© SuperDataScienceDeep Learning A-Z&#10;Used for Regression &amp; ClassificationArtificial Neural Networks&#10;Used for Computer Visio...">
            <a:extLst>
              <a:ext uri="{FF2B5EF4-FFF2-40B4-BE49-F238E27FC236}">
                <a16:creationId xmlns:a16="http://schemas.microsoft.com/office/drawing/2014/main" id="{3FDA191C-178D-42DB-9DA9-23761CAD4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2" r="287" b="11479"/>
          <a:stretch/>
        </p:blipFill>
        <p:spPr bwMode="auto">
          <a:xfrm>
            <a:off x="1219199" y="1623526"/>
            <a:ext cx="972560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506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B3CC-30A1-45AC-8129-A4AE5F03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SOMs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1D4E-11EA-4952-BF1E-292D4529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5602" name="Picture 2" descr="© SuperDataScienceDeep Learning A-Z&#10;Visible&#10;Input&#10;Nodes&#10;Visible&#10;Output&#10;Nodes&#10;X1&#10;X3&#10;X2&#10; ">
            <a:extLst>
              <a:ext uri="{FF2B5EF4-FFF2-40B4-BE49-F238E27FC236}">
                <a16:creationId xmlns:a16="http://schemas.microsoft.com/office/drawing/2014/main" id="{88ABD57F-55DE-4E7A-945D-C36E37B4E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 t="15731" r="27646" b="4957"/>
          <a:stretch/>
        </p:blipFill>
        <p:spPr bwMode="auto">
          <a:xfrm>
            <a:off x="2444620" y="1825625"/>
            <a:ext cx="61395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617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9045-9563-4287-94BA-77477154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SOMs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E377-B6CC-421E-A199-12492B4C7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6626" name="Picture 2" descr="© SuperDataScienceDeep Learning A-Z&#10;Visible&#10;Input&#10;Nodes&#10;Visible&#10;Output&#10;Nodes&#10;X1&#10;X3&#10;X2&#10;W1,1&#10;W1,2&#10;W1,3&#10; ">
            <a:extLst>
              <a:ext uri="{FF2B5EF4-FFF2-40B4-BE49-F238E27FC236}">
                <a16:creationId xmlns:a16="http://schemas.microsoft.com/office/drawing/2014/main" id="{AA4FA864-D88B-48C3-9B93-8565FB791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9" t="15219" r="34438" b="6888"/>
          <a:stretch/>
        </p:blipFill>
        <p:spPr bwMode="auto">
          <a:xfrm>
            <a:off x="3237722" y="1864584"/>
            <a:ext cx="5309120" cy="42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89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6385-9E0C-415D-9484-4C1A6B3E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SOMs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91D3-3127-4E31-B5A5-167671D3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7650" name="Picture 2" descr="© SuperDataScienceDeep Learning A-Z&#10;( ; ; )&#10;Visible&#10;Input&#10;Nodes&#10;Visible&#10;Output&#10;Nodes&#10;X1&#10;X3&#10;X2&#10;W1,1 W1,2 W1,3Node1:&#10; ">
            <a:extLst>
              <a:ext uri="{FF2B5EF4-FFF2-40B4-BE49-F238E27FC236}">
                <a16:creationId xmlns:a16="http://schemas.microsoft.com/office/drawing/2014/main" id="{9D31EFBE-F46B-460F-B443-2920E0BF7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5" t="15391" r="14255" b="5298"/>
          <a:stretch/>
        </p:blipFill>
        <p:spPr bwMode="auto">
          <a:xfrm>
            <a:off x="2396412" y="1960562"/>
            <a:ext cx="73991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731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D40B-367F-457C-ADDB-D64FCF31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SOMs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D6F5-C133-4474-9864-7ADFD3095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8674" name="Picture 2" descr="© SuperDataScienceDeep Learning A-Z&#10;( ; ; )&#10;Visible&#10;Input&#10;Nodes&#10;Visible&#10;Output&#10;Nodes&#10;X1&#10;X3&#10;X2&#10;W1,1 W1,2 W1,3Node1:&#10;( ; ; )...">
            <a:extLst>
              <a:ext uri="{FF2B5EF4-FFF2-40B4-BE49-F238E27FC236}">
                <a16:creationId xmlns:a16="http://schemas.microsoft.com/office/drawing/2014/main" id="{960AA37C-8F27-4EE5-82BC-9EC5CEF32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3" t="14881" r="7176" b="5808"/>
          <a:stretch/>
        </p:blipFill>
        <p:spPr bwMode="auto">
          <a:xfrm>
            <a:off x="1698172" y="1960561"/>
            <a:ext cx="8602824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45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0561-AC73-4129-A272-8FB216F8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SOMs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73FE-96BD-4345-A614-7CFEE56F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9698" name="Picture 2" descr="© SuperDataScienceDeep Learning A-Z&#10;( ; ; )W1,1 W1,2 W1,3Node1:&#10;( ; ; )W2,1 W2,2 W2,3Node2:&#10;( ; ; )W3,1 W3,2 W3,3Node3:&#10;( ...">
            <a:extLst>
              <a:ext uri="{FF2B5EF4-FFF2-40B4-BE49-F238E27FC236}">
                <a16:creationId xmlns:a16="http://schemas.microsoft.com/office/drawing/2014/main" id="{3C02E9BA-88E9-4FCE-9D09-5514401C7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4" t="14651" r="574" b="6038"/>
          <a:stretch/>
        </p:blipFill>
        <p:spPr bwMode="auto">
          <a:xfrm>
            <a:off x="1866122" y="1825625"/>
            <a:ext cx="77630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939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4D22-A0DD-4D9B-BB94-C395F5DB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SOMs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4FBB-A5EC-488B-8D9C-5A57B6721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22" name="Picture 2" descr="© SuperDataScienceDeep Learning A-Z&#10;( ; ; )W1,1 W1,2 W1,3Node1:&#10;( ; ; )W2,1 W2,2 W2,3Node2:&#10;( ; ; )W3,1 W3,2 W3,3Node3:&#10;( ...">
            <a:extLst>
              <a:ext uri="{FF2B5EF4-FFF2-40B4-BE49-F238E27FC236}">
                <a16:creationId xmlns:a16="http://schemas.microsoft.com/office/drawing/2014/main" id="{69A929F7-52BA-46EA-AD41-115A9ECDF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t="16014" r="2775" b="5436"/>
          <a:stretch/>
        </p:blipFill>
        <p:spPr bwMode="auto">
          <a:xfrm>
            <a:off x="2237792" y="1867451"/>
            <a:ext cx="7716416" cy="430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03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79B3-5A5E-4350-AFD0-6BAE082D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SOMs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D42F-BF8D-4C01-97C2-944EE017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1746" name="Picture 2" descr="© SuperDataScienceDeep Learning A-Z&#10;( ; ; )W1,1 W1,2 W1,3Node1:&#10;( ; ; )W2,1 W2,2 W2,3Node2:&#10;( ; ; )W3,1 W3,2 W3,3Node3:&#10;( ...">
            <a:extLst>
              <a:ext uri="{FF2B5EF4-FFF2-40B4-BE49-F238E27FC236}">
                <a16:creationId xmlns:a16="http://schemas.microsoft.com/office/drawing/2014/main" id="{4105C98A-B81A-4770-A17B-CF6B01700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4" t="15561" r="1244" b="7058"/>
          <a:stretch/>
        </p:blipFill>
        <p:spPr bwMode="auto">
          <a:xfrm>
            <a:off x="2659224" y="1539551"/>
            <a:ext cx="8192278" cy="424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71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BA5C-97B0-4FCA-887F-8BCEEAEC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SOMs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F2E6-5539-4F37-B9BA-0559FEEA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Select BMU</a:t>
            </a:r>
          </a:p>
        </p:txBody>
      </p:sp>
      <p:pic>
        <p:nvPicPr>
          <p:cNvPr id="32770" name="Picture 2" descr="© SuperDataScienceDeep Learning A-Z&#10; ">
            <a:extLst>
              <a:ext uri="{FF2B5EF4-FFF2-40B4-BE49-F238E27FC236}">
                <a16:creationId xmlns:a16="http://schemas.microsoft.com/office/drawing/2014/main" id="{7402A0EB-ED77-434C-B6D5-D485BBC46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1" t="18316" r="23915" b="13691"/>
          <a:stretch/>
        </p:blipFill>
        <p:spPr bwMode="auto">
          <a:xfrm>
            <a:off x="3265714" y="2493218"/>
            <a:ext cx="5197151" cy="373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594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AA6A-E774-4785-95D2-6A04B5BD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A36D-182A-460F-9DB4-F7B2C17A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3794" name="Picture 2" descr="© SuperDataScienceDeep Learning A-Z&#10; ">
            <a:extLst>
              <a:ext uri="{FF2B5EF4-FFF2-40B4-BE49-F238E27FC236}">
                <a16:creationId xmlns:a16="http://schemas.microsoft.com/office/drawing/2014/main" id="{3C2F06FF-803B-42B9-BE2A-4EDDBFC54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3" t="18316" r="24394" b="13180"/>
          <a:stretch/>
        </p:blipFill>
        <p:spPr bwMode="auto">
          <a:xfrm>
            <a:off x="3629608" y="1690688"/>
            <a:ext cx="4963886" cy="37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287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5385-32D4-4C52-8702-F50AF6DE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Process</a:t>
            </a:r>
          </a:p>
        </p:txBody>
      </p:sp>
      <p:pic>
        <p:nvPicPr>
          <p:cNvPr id="34818" name="Picture 2" descr="© SuperDataScienceDeep Learning A-Z&#10;Image Source: Wikipedia&#10; ">
            <a:extLst>
              <a:ext uri="{FF2B5EF4-FFF2-40B4-BE49-F238E27FC236}">
                <a16:creationId xmlns:a16="http://schemas.microsoft.com/office/drawing/2014/main" id="{7A2D1363-E066-4F01-9C18-FA22CF525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6" r="9374" b="28826"/>
          <a:stretch/>
        </p:blipFill>
        <p:spPr bwMode="auto">
          <a:xfrm>
            <a:off x="1219201" y="2108718"/>
            <a:ext cx="8839200" cy="24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3D416-0BD0-4B6F-B1EB-19672BFDF5F4}"/>
              </a:ext>
            </a:extLst>
          </p:cNvPr>
          <p:cNvSpPr txBox="1"/>
          <p:nvPr/>
        </p:nvSpPr>
        <p:spPr>
          <a:xfrm>
            <a:off x="2590024" y="5325060"/>
            <a:ext cx="7253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One more example -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https://algobeans.com/2017/11/02/self-organizing-map/</a:t>
            </a:r>
          </a:p>
        </p:txBody>
      </p:sp>
    </p:spTree>
    <p:extLst>
      <p:ext uri="{BB962C8B-B14F-4D97-AF65-F5344CB8AC3E}">
        <p14:creationId xmlns:p14="http://schemas.microsoft.com/office/powerpoint/2010/main" val="30449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FB48-2868-46D7-A24D-3D173ECF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69A9-27EC-47A2-A96D-956A7FB5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self-organizing map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(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SOM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 is a type of ANN that is trained using unsupervised learning to produce a low-dimensional (typically two-dimensional), discretized representation of the input space of the training samples, called a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map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, and is therefore a method to do dimensionality reduction. </a:t>
            </a:r>
          </a:p>
          <a:p>
            <a:pPr algn="just"/>
            <a:endParaRPr lang="en-US" dirty="0">
              <a:solidFill>
                <a:srgbClr val="292929"/>
              </a:solidFill>
              <a:latin typeface="charter"/>
            </a:endParaRPr>
          </a:p>
          <a:p>
            <a:pPr algn="just"/>
            <a:r>
              <a:rPr lang="en-US" dirty="0"/>
              <a:t>Self-organizing maps differ from other artificial neural networks as they apply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competitive learning </a:t>
            </a:r>
            <a:r>
              <a:rPr lang="en-US" dirty="0"/>
              <a:t>as opposed to error-correction learning (such as backpropagation with gradient descent), and in the sense that they use a neighborhood function to preserve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topological properties of the input space.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8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1749-90B0-44FF-AE83-452829F7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63BF-5E61-40DB-86C9-43958002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5842" name="Picture 2" descr="© SuperDataScienceDeep Learning A-Z&#10; ">
            <a:extLst>
              <a:ext uri="{FF2B5EF4-FFF2-40B4-BE49-F238E27FC236}">
                <a16:creationId xmlns:a16="http://schemas.microsoft.com/office/drawing/2014/main" id="{5F344EBC-B9BF-4C8C-B2E6-5CCCFFFE0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5" b="10349"/>
          <a:stretch/>
        </p:blipFill>
        <p:spPr bwMode="auto">
          <a:xfrm>
            <a:off x="1219200" y="685800"/>
            <a:ext cx="9330813" cy="49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40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735C-C925-45D5-B2E5-D2FB4112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28F3-ECAB-4914-B156-06906F07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6866" name="Picture 2" descr="© SuperDataScienceDeep Learning A-Z&#10; ">
            <a:extLst>
              <a:ext uri="{FF2B5EF4-FFF2-40B4-BE49-F238E27FC236}">
                <a16:creationId xmlns:a16="http://schemas.microsoft.com/office/drawing/2014/main" id="{D2BBAFC8-BEA6-4C4A-85ED-EC9CB6AE7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8" b="9453"/>
          <a:stretch/>
        </p:blipFill>
        <p:spPr bwMode="auto">
          <a:xfrm>
            <a:off x="1219200" y="685800"/>
            <a:ext cx="9045677" cy="496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39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3ECB-15FF-4D88-96DE-32D9C25D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A851-460B-4198-B5F1-34FCE7B3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7890" name="Picture 2" descr="© SuperDataScienceDeep Learning A-Z&#10; ">
            <a:extLst>
              <a:ext uri="{FF2B5EF4-FFF2-40B4-BE49-F238E27FC236}">
                <a16:creationId xmlns:a16="http://schemas.microsoft.com/office/drawing/2014/main" id="{5439F86F-082B-4313-9D1F-24F282918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82" b="8378"/>
          <a:stretch/>
        </p:blipFill>
        <p:spPr bwMode="auto">
          <a:xfrm>
            <a:off x="1219200" y="685800"/>
            <a:ext cx="8750710" cy="502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739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BB69-F6AC-48B5-BC21-29822681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SOMs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DFF5-B8FE-4FDC-973F-F3D1BCEA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8914" name="Picture 2" descr="© SuperDataScienceDeep Learning A-Z&#10; ">
            <a:extLst>
              <a:ext uri="{FF2B5EF4-FFF2-40B4-BE49-F238E27FC236}">
                <a16:creationId xmlns:a16="http://schemas.microsoft.com/office/drawing/2014/main" id="{7A2BB26D-3B05-48B6-92CD-FD7627764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1" t="18316" r="12399" b="9453"/>
          <a:stretch/>
        </p:blipFill>
        <p:spPr bwMode="auto">
          <a:xfrm>
            <a:off x="2812026" y="1690688"/>
            <a:ext cx="6951406" cy="396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113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65AB-FBC3-4DC8-A038-27A07F95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87E7-692C-4F68-A8DE-DC8B3962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9938" name="Picture 2" descr="© SuperDataScienceDeep Learning A-Z&#10; ">
            <a:extLst>
              <a:ext uri="{FF2B5EF4-FFF2-40B4-BE49-F238E27FC236}">
                <a16:creationId xmlns:a16="http://schemas.microsoft.com/office/drawing/2014/main" id="{D6C0C1B1-671F-4F96-83ED-BDC737EF0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27" b="7841"/>
          <a:stretch/>
        </p:blipFill>
        <p:spPr bwMode="auto">
          <a:xfrm>
            <a:off x="1219200" y="685800"/>
            <a:ext cx="8200103" cy="50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751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837B-3F4B-4BC0-9812-471789F4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DFC6-9C37-4590-A9BA-E7BF69D1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62" name="Picture 2" descr="© SuperDataScienceDeep Learning A-Z&#10; ">
            <a:extLst>
              <a:ext uri="{FF2B5EF4-FFF2-40B4-BE49-F238E27FC236}">
                <a16:creationId xmlns:a16="http://schemas.microsoft.com/office/drawing/2014/main" id="{D88935D7-ACDB-481C-B3E2-E3D55A7D9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8" b="9453"/>
          <a:stretch/>
        </p:blipFill>
        <p:spPr bwMode="auto">
          <a:xfrm>
            <a:off x="1219200" y="685800"/>
            <a:ext cx="8308258" cy="496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93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C76F-A6AC-4AB0-B3C5-89512F31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8E63D-C470-404E-B81C-096C2AB3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1986" name="Picture 2" descr="© SuperDataScienceDeep Learning A-Z&#10; ">
            <a:extLst>
              <a:ext uri="{FF2B5EF4-FFF2-40B4-BE49-F238E27FC236}">
                <a16:creationId xmlns:a16="http://schemas.microsoft.com/office/drawing/2014/main" id="{6100DFCE-B5E2-4C87-9582-7725611E6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72" b="10887"/>
          <a:stretch/>
        </p:blipFill>
        <p:spPr bwMode="auto">
          <a:xfrm>
            <a:off x="1219200" y="685800"/>
            <a:ext cx="7659329" cy="48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4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BAB3-08E2-4301-9052-E4B78FF6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A03A-8F6D-4814-9CE5-6A6979D75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3012" name="Picture 4" descr="© SuperDataScienceDeep Learning A-Z&#10; ">
            <a:extLst>
              <a:ext uri="{FF2B5EF4-FFF2-40B4-BE49-F238E27FC236}">
                <a16:creationId xmlns:a16="http://schemas.microsoft.com/office/drawing/2014/main" id="{E4EFA0A4-28E7-4BB1-A0D3-6A8EEA465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78" b="8915"/>
          <a:stretch/>
        </p:blipFill>
        <p:spPr bwMode="auto">
          <a:xfrm>
            <a:off x="1219200" y="685800"/>
            <a:ext cx="7590503" cy="499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222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560A-222E-408D-AF1A-8D9957B4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AF62-B0A1-445C-B87F-7B2A4CF0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4034" name="Picture 2" descr="© SuperDataScienceDeep Learning A-Z&#10; ">
            <a:extLst>
              <a:ext uri="{FF2B5EF4-FFF2-40B4-BE49-F238E27FC236}">
                <a16:creationId xmlns:a16="http://schemas.microsoft.com/office/drawing/2014/main" id="{C3F18310-97A6-4192-BD36-D929F725DA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82" b="8736"/>
          <a:stretch/>
        </p:blipFill>
        <p:spPr bwMode="auto">
          <a:xfrm>
            <a:off x="1219200" y="685800"/>
            <a:ext cx="7531510" cy="500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92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0639-5B7F-4AA6-B975-5BFF5F6B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F0C2-07B4-4243-828A-6CD68297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5058" name="Picture 2" descr="© SuperDataScienceDeep Learning A-Z&#10; ">
            <a:extLst>
              <a:ext uri="{FF2B5EF4-FFF2-40B4-BE49-F238E27FC236}">
                <a16:creationId xmlns:a16="http://schemas.microsoft.com/office/drawing/2014/main" id="{859E051A-7F4F-40F3-9264-6C043C507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82" b="10529"/>
          <a:stretch/>
        </p:blipFill>
        <p:spPr bwMode="auto">
          <a:xfrm>
            <a:off x="1219200" y="685800"/>
            <a:ext cx="7531510" cy="490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71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90F5-84AC-4E20-9681-4025A1B5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Understanding SOMs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9D4D-28F1-4109-8C55-24C91002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 descr="© SuperDataScienceDeep Learning A-Z&#10;Image Adapted From: arxiv.org/pdf/1312.5753.pdf&#10; ">
            <a:extLst>
              <a:ext uri="{FF2B5EF4-FFF2-40B4-BE49-F238E27FC236}">
                <a16:creationId xmlns:a16="http://schemas.microsoft.com/office/drawing/2014/main" id="{D8A4A00D-85FE-441F-8F05-BCD07A097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2" r="1435" b="11140"/>
          <a:stretch/>
        </p:blipFill>
        <p:spPr bwMode="auto">
          <a:xfrm>
            <a:off x="1289179" y="1912776"/>
            <a:ext cx="9613641" cy="397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353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EDBE-B280-4F0E-9A16-9D4D7D74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BB8E-99A3-4A1F-83F6-835BD091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35457"/>
            <a:ext cx="10659110" cy="4351338"/>
          </a:xfrm>
        </p:spPr>
        <p:txBody>
          <a:bodyPr/>
          <a:lstStyle/>
          <a:p>
            <a:endParaRPr lang="en-CA"/>
          </a:p>
        </p:txBody>
      </p:sp>
      <p:pic>
        <p:nvPicPr>
          <p:cNvPr id="46084" name="Picture 4" descr="© SuperDataScienceDeep Learning A-Z&#10; ">
            <a:extLst>
              <a:ext uri="{FF2B5EF4-FFF2-40B4-BE49-F238E27FC236}">
                <a16:creationId xmlns:a16="http://schemas.microsoft.com/office/drawing/2014/main" id="{F8DC53A9-42F8-4ECB-A12F-5F51ACE4E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56" b="9812"/>
          <a:stretch/>
        </p:blipFill>
        <p:spPr bwMode="auto">
          <a:xfrm>
            <a:off x="1219200" y="685800"/>
            <a:ext cx="7846142" cy="494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53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24EA-FE6A-42D6-8A8A-60E9D992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C0E9-BEA9-4621-870F-1E840576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7106" name="Picture 2" descr="© SuperDataScienceDeep Learning A-Z&#10; ">
            <a:extLst>
              <a:ext uri="{FF2B5EF4-FFF2-40B4-BE49-F238E27FC236}">
                <a16:creationId xmlns:a16="http://schemas.microsoft.com/office/drawing/2014/main" id="{0231191F-B7B9-40D5-A4EE-1417444AE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45" b="10171"/>
          <a:stretch/>
        </p:blipFill>
        <p:spPr bwMode="auto">
          <a:xfrm>
            <a:off x="1219200" y="685800"/>
            <a:ext cx="7983794" cy="492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7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4158-7767-4D05-8127-E29226D5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8755-DD7E-46B6-93C7-ABCD8AC2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8130" name="Picture 2" descr="© SuperDataScienceDeep Learning A-Z&#10; ">
            <a:extLst>
              <a:ext uri="{FF2B5EF4-FFF2-40B4-BE49-F238E27FC236}">
                <a16:creationId xmlns:a16="http://schemas.microsoft.com/office/drawing/2014/main" id="{2DB4A9D3-AC41-47B7-A152-54E76822B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94" b="6765"/>
          <a:stretch/>
        </p:blipFill>
        <p:spPr bwMode="auto">
          <a:xfrm>
            <a:off x="1219200" y="685800"/>
            <a:ext cx="8613058" cy="511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656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2DC5-EEA4-44FF-BD84-D87DC2DF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2F13-7E5E-4294-A94B-CA7FE257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9154" name="Picture 2" descr="© SuperDataScienceDeep Learning A-Z&#10; ">
            <a:extLst>
              <a:ext uri="{FF2B5EF4-FFF2-40B4-BE49-F238E27FC236}">
                <a16:creationId xmlns:a16="http://schemas.microsoft.com/office/drawing/2014/main" id="{D57885B9-D6D6-4F56-A4DA-DEAF38FF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5" b="6228"/>
          <a:stretch/>
        </p:blipFill>
        <p:spPr bwMode="auto">
          <a:xfrm>
            <a:off x="1219200" y="685800"/>
            <a:ext cx="8475406" cy="514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52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96D0-9E19-41F2-BB1B-436E374B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E2C3-F087-4D41-A4F9-EEB1DFF2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0178" name="Picture 2" descr="© SuperDataScienceDeep Learning A-Z&#10; ">
            <a:extLst>
              <a:ext uri="{FF2B5EF4-FFF2-40B4-BE49-F238E27FC236}">
                <a16:creationId xmlns:a16="http://schemas.microsoft.com/office/drawing/2014/main" id="{27EA258B-98A6-47E9-A841-95EE8CCA3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43" b="7841"/>
          <a:stretch/>
        </p:blipFill>
        <p:spPr bwMode="auto">
          <a:xfrm>
            <a:off x="1229032" y="685800"/>
            <a:ext cx="8013291" cy="50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752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060-8FE6-418C-B4C6-35DA4D3E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3CB0-35CB-4C1C-B931-49BBECC7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02" name="Picture 2" descr="© SuperDataScienceDeep Learning A-Z&#10; ">
            <a:extLst>
              <a:ext uri="{FF2B5EF4-FFF2-40B4-BE49-F238E27FC236}">
                <a16:creationId xmlns:a16="http://schemas.microsoft.com/office/drawing/2014/main" id="{1DB8785B-6366-4216-BA35-00923B62D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70" b="8736"/>
          <a:stretch/>
        </p:blipFill>
        <p:spPr bwMode="auto">
          <a:xfrm>
            <a:off x="1219200" y="685800"/>
            <a:ext cx="7678994" cy="500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9708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B127-3536-4D63-9CDA-E33F59A0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235F-4DD7-44C1-A0DC-64810E5F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2226" name="Picture 2" descr="© SuperDataScienceDeep Learning A-Z&#10; ">
            <a:extLst>
              <a:ext uri="{FF2B5EF4-FFF2-40B4-BE49-F238E27FC236}">
                <a16:creationId xmlns:a16="http://schemas.microsoft.com/office/drawing/2014/main" id="{4A16BB78-8445-4609-A445-96400FF9C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95" b="10529"/>
          <a:stretch/>
        </p:blipFill>
        <p:spPr bwMode="auto">
          <a:xfrm>
            <a:off x="1219200" y="685800"/>
            <a:ext cx="7374194" cy="490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84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C941-07A8-4A08-ACC2-6FBEC257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The Algorithm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041-F14A-45C8-BD74-D69AA37B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Each node’s weights are initialized.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 vector is chosen at random from the set of training data.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Every node is examined to calculate which one’s weights are most like the input vector. The winning node is commonly known as the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Best Matching Unit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(BMU).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Then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neighbourhood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of the BMU is calculated. The amount of neighbors decreases over time.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winning weight is rewarded with becoming more like the sample vector.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nighbors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also become more like the sample vector. The closer a node is to the BMU, the more its weights get altered and the farther away the neighbor is from the BMU, the less it learns.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Repeat step 2 for N iterations.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3096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B3BC-3CA7-4E0E-856B-487214E7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2EBF-11FF-401C-BE07-B873CD71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0A"/>
                </a:solidFill>
                <a:effectLst/>
                <a:latin typeface="Merriweather" panose="00000500000000000000" pitchFamily="2" charset="0"/>
              </a:rPr>
              <a:t>this unsupervised ANN uses competitive learning to update its weights </a:t>
            </a:r>
            <a:r>
              <a:rPr lang="en-US" b="0" i="0" dirty="0" err="1">
                <a:solidFill>
                  <a:srgbClr val="0A0A0A"/>
                </a:solidFill>
                <a:effectLst/>
                <a:latin typeface="Merriweather" panose="00000500000000000000" pitchFamily="2" charset="0"/>
              </a:rPr>
              <a:t>i.e</a:t>
            </a:r>
            <a:r>
              <a:rPr lang="en-US" b="0" i="0" dirty="0">
                <a:solidFill>
                  <a:srgbClr val="0A0A0A"/>
                </a:solidFill>
                <a:effectLst/>
                <a:latin typeface="Merriweather" panose="00000500000000000000" pitchFamily="2" charset="0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Competition, Cooperation and Adaptation. </a:t>
            </a:r>
          </a:p>
          <a:p>
            <a:r>
              <a:rPr lang="en-US" b="0" i="0" dirty="0">
                <a:solidFill>
                  <a:srgbClr val="0A0A0A"/>
                </a:solidFill>
                <a:effectLst/>
                <a:latin typeface="Merriweather" panose="00000500000000000000" pitchFamily="2" charset="0"/>
              </a:rPr>
              <a:t>Each neuron of the output layer is present with a vector with dimension n. </a:t>
            </a:r>
          </a:p>
          <a:p>
            <a:r>
              <a:rPr lang="en-US" b="0" i="0" dirty="0">
                <a:solidFill>
                  <a:srgbClr val="0A0A0A"/>
                </a:solidFill>
                <a:effectLst/>
                <a:latin typeface="Merriweather" panose="00000500000000000000" pitchFamily="2" charset="0"/>
              </a:rPr>
              <a:t>The distance between each neuron present at the output layer and the input data is computed. The neuron with the lowest distance is termed as the most suitable fit.</a:t>
            </a:r>
          </a:p>
          <a:p>
            <a:r>
              <a:rPr lang="en-US" b="0" i="0" dirty="0">
                <a:solidFill>
                  <a:srgbClr val="0A0A0A"/>
                </a:solidFill>
                <a:effectLst/>
                <a:latin typeface="Merriweather" panose="00000500000000000000" pitchFamily="2" charset="0"/>
              </a:rPr>
              <a:t> Updating the vector of the suitable neuron in the final process is known as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adaptation</a:t>
            </a:r>
            <a:r>
              <a:rPr lang="en-US" b="0" i="0" dirty="0">
                <a:solidFill>
                  <a:srgbClr val="0A0A0A"/>
                </a:solidFill>
                <a:effectLst/>
                <a:latin typeface="Merriweather" panose="00000500000000000000" pitchFamily="2" charset="0"/>
              </a:rPr>
              <a:t>, along with its </a:t>
            </a:r>
            <a:r>
              <a:rPr lang="en-US" b="0" i="0" dirty="0" err="1">
                <a:solidFill>
                  <a:srgbClr val="0A0A0A"/>
                </a:solidFill>
                <a:effectLst/>
                <a:latin typeface="Merriweather" panose="00000500000000000000" pitchFamily="2" charset="0"/>
              </a:rPr>
              <a:t>neighbour</a:t>
            </a:r>
            <a:r>
              <a:rPr lang="en-US" b="0" i="0" dirty="0">
                <a:solidFill>
                  <a:srgbClr val="0A0A0A"/>
                </a:solidFill>
                <a:effectLst/>
                <a:latin typeface="Merriweather" panose="00000500000000000000" pitchFamily="2" charset="0"/>
              </a:rPr>
              <a:t> in 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cooperation</a:t>
            </a:r>
            <a:r>
              <a:rPr lang="en-US" b="0" i="0" dirty="0">
                <a:solidFill>
                  <a:srgbClr val="0A0A0A"/>
                </a:solidFill>
                <a:effectLst/>
                <a:latin typeface="Merriweather" panose="00000500000000000000" pitchFamily="2" charset="0"/>
              </a:rPr>
              <a:t>. </a:t>
            </a:r>
          </a:p>
          <a:p>
            <a:r>
              <a:rPr lang="en-US" b="0" i="0" dirty="0">
                <a:solidFill>
                  <a:srgbClr val="0A0A0A"/>
                </a:solidFill>
                <a:effectLst/>
                <a:latin typeface="Merriweather" panose="00000500000000000000" pitchFamily="2" charset="0"/>
              </a:rPr>
              <a:t>After selecting the suitable neuron and its </a:t>
            </a:r>
            <a:r>
              <a:rPr lang="en-US" b="0" i="0" dirty="0" err="1">
                <a:solidFill>
                  <a:srgbClr val="0A0A0A"/>
                </a:solidFill>
                <a:effectLst/>
                <a:latin typeface="Merriweather" panose="00000500000000000000" pitchFamily="2" charset="0"/>
              </a:rPr>
              <a:t>neighbours</a:t>
            </a:r>
            <a:r>
              <a:rPr lang="en-US" b="0" i="0" dirty="0">
                <a:solidFill>
                  <a:srgbClr val="0A0A0A"/>
                </a:solidFill>
                <a:effectLst/>
                <a:latin typeface="Merriweather" panose="00000500000000000000" pitchFamily="2" charset="0"/>
              </a:rPr>
              <a:t>, we process the neuron to update. The more the distance between the neuron and the input, the more the data grows.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2327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DB7E-BDA3-425C-B4E7-D7EE558E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F0E9-88B7-4207-9D8D-3E3E3868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3250" name="Picture 2" descr="© SuperDataScienceDeep Learning A-Z&#10;Important to know:&#10;• SOMs retain topology of the input set&#10;• SOMs reveal correlations ...">
            <a:extLst>
              <a:ext uri="{FF2B5EF4-FFF2-40B4-BE49-F238E27FC236}">
                <a16:creationId xmlns:a16="http://schemas.microsoft.com/office/drawing/2014/main" id="{004278A5-D344-4AA7-9AE0-7D20E60B8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90" b="26299"/>
          <a:stretch/>
        </p:blipFill>
        <p:spPr bwMode="auto">
          <a:xfrm>
            <a:off x="2152262" y="1690688"/>
            <a:ext cx="7443019" cy="404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88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400F-1ACD-4EB7-9C63-29BCB0C8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A6EC-4FC7-4966-8A82-3411FBA7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0A"/>
                </a:solidFill>
                <a:effectLst/>
                <a:latin typeface="Merriweather" panose="020B0604020202020204" pitchFamily="2" charset="0"/>
              </a:rPr>
              <a:t>Self-Organizing Maps consist of two important layers, the first one is the input layer, and the second one is the output layer, which is also known as a feature map. </a:t>
            </a:r>
          </a:p>
          <a:p>
            <a:endParaRPr lang="en-US" dirty="0">
              <a:solidFill>
                <a:srgbClr val="0A0A0A"/>
              </a:solidFill>
              <a:latin typeface="Merriweather" panose="020B0604020202020204" pitchFamily="2" charset="0"/>
            </a:endParaRPr>
          </a:p>
          <a:p>
            <a:r>
              <a:rPr lang="en-US" b="0" i="0" dirty="0">
                <a:solidFill>
                  <a:srgbClr val="0A0A0A"/>
                </a:solidFill>
                <a:effectLst/>
                <a:latin typeface="Merriweather" panose="020B0604020202020204" pitchFamily="2" charset="0"/>
              </a:rPr>
              <a:t>Each data point in the dataset recognizes itself by competing for a representation.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48937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603B-ACDD-4419-AC1C-7927174A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Practical SOM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05D2E-D287-4A20-BACF-00A38F2A4E04}"/>
              </a:ext>
            </a:extLst>
          </p:cNvPr>
          <p:cNvSpPr txBox="1"/>
          <p:nvPr/>
        </p:nvSpPr>
        <p:spPr>
          <a:xfrm>
            <a:off x="1125894" y="18256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http://www.ai-junkie.com/ann/som/som1.html</a:t>
            </a:r>
          </a:p>
        </p:txBody>
      </p:sp>
    </p:spTree>
    <p:extLst>
      <p:ext uri="{BB962C8B-B14F-4D97-AF65-F5344CB8AC3E}">
        <p14:creationId xmlns:p14="http://schemas.microsoft.com/office/powerpoint/2010/main" val="33321457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D386-7876-47AE-90EF-71A232DE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EE54-5BE7-40AF-84A6-D8B7B000E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4274" name="Picture 2" descr="© SuperDataScienceDeep Learning A-Z&#10;Image Source: Wikipedia&#10; ">
            <a:extLst>
              <a:ext uri="{FF2B5EF4-FFF2-40B4-BE49-F238E27FC236}">
                <a16:creationId xmlns:a16="http://schemas.microsoft.com/office/drawing/2014/main" id="{CFB7BE22-E319-4679-AD01-C491785A1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8" t="14067" r="22296" b="7884"/>
          <a:stretch/>
        </p:blipFill>
        <p:spPr bwMode="auto">
          <a:xfrm>
            <a:off x="2802193" y="1690688"/>
            <a:ext cx="7069393" cy="510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124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8144-E6E6-4770-AE9F-923ACEC9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MUST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2006-59A5-4A61-9917-4D251C48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https://medium.com/@abhinavr8/self-organizing-maps-ff5853a118d4</a:t>
            </a:r>
            <a:endParaRPr lang="en-CA" dirty="0"/>
          </a:p>
          <a:p>
            <a:r>
              <a:rPr lang="en-CA" dirty="0"/>
              <a:t>With little bit mathematics </a:t>
            </a:r>
            <a:r>
              <a:rPr lang="en-CA" dirty="0">
                <a:sym typeface="Wingdings" panose="05000000000000000000" pitchFamily="2" charset="2"/>
              </a:rPr>
              <a:t> https://towardsdatascience.com/kohonen-self-organizing-maps-a29040d688da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262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A57-4805-4670-81DF-00369D9F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23AD-D643-46FA-B970-2CD9C8CA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5298" name="Picture 2" descr="Kohonen Architecture">
            <a:extLst>
              <a:ext uri="{FF2B5EF4-FFF2-40B4-BE49-F238E27FC236}">
                <a16:creationId xmlns:a16="http://schemas.microsoft.com/office/drawing/2014/main" id="{85FB033D-61D2-475B-906B-37ED578EC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166" y="2076175"/>
            <a:ext cx="5906666" cy="385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27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3CE7-47E1-443F-8B54-B1D028CC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6F32-11FA-4159-BD3E-86B25CD4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 Self-Organizing Map (SOM) differs from typical ANNs both in its architecture and algorithmic properties.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Firstly, its structure comprises of a single-layer linear 2D grid of neurons, instead of a series of layers. All the nodes on this grid are connected directly to the input vector,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but not to one another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, meaning the nodes do not know the values of their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, and only update the weight of their connections as a function of the given inputs. </a:t>
            </a:r>
          </a:p>
          <a:p>
            <a:r>
              <a:rPr lang="en-US" dirty="0"/>
              <a:t>The grid </a:t>
            </a:r>
            <a:r>
              <a:rPr lang="en-US" i="1" dirty="0">
                <a:effectLst/>
              </a:rPr>
              <a:t>itself is the map</a:t>
            </a:r>
            <a:r>
              <a:rPr lang="en-US" dirty="0"/>
              <a:t> that </a:t>
            </a:r>
            <a:r>
              <a:rPr lang="en-US" dirty="0" err="1"/>
              <a:t>organises</a:t>
            </a:r>
            <a:r>
              <a:rPr lang="en-US" dirty="0"/>
              <a:t> itself at each iteration as a function of the input of the input data.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As such, after clustering, each node has its own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i,j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coordinate, which allows one to calculate the Euclidean distance between 2 nodes by means of the Pythagorean theorem.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249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0CEF-F866-42CB-8D34-406BDB25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SOMs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6B59-B8FD-4660-B85A-F8B54153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 descr="© SuperDataScienceDeep Learning A-Z&#10;Image Source: cis.hut.fi&#10; ">
            <a:extLst>
              <a:ext uri="{FF2B5EF4-FFF2-40B4-BE49-F238E27FC236}">
                <a16:creationId xmlns:a16="http://schemas.microsoft.com/office/drawing/2014/main" id="{BB4F21B4-ACC7-4A97-9F5C-888DF7D52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17205" r="14350" b="10344"/>
          <a:stretch/>
        </p:blipFill>
        <p:spPr bwMode="auto">
          <a:xfrm>
            <a:off x="2593910" y="2202024"/>
            <a:ext cx="6979298" cy="397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5960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3393E"/>
      </a:dk2>
      <a:lt2>
        <a:srgbClr val="E2E8E7"/>
      </a:lt2>
      <a:accent1>
        <a:srgbClr val="D08C99"/>
      </a:accent1>
      <a:accent2>
        <a:srgbClr val="C68673"/>
      </a:accent2>
      <a:accent3>
        <a:srgbClr val="BBA16E"/>
      </a:accent3>
      <a:accent4>
        <a:srgbClr val="A4A962"/>
      </a:accent4>
      <a:accent5>
        <a:srgbClr val="91AD74"/>
      </a:accent5>
      <a:accent6>
        <a:srgbClr val="70B469"/>
      </a:accent6>
      <a:hlink>
        <a:srgbClr val="568E84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701</Words>
  <Application>Microsoft Office PowerPoint</Application>
  <PresentationFormat>Widescreen</PresentationFormat>
  <Paragraphs>57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charter</vt:lpstr>
      <vt:lpstr>Gill Sans Nova</vt:lpstr>
      <vt:lpstr>Merriweather</vt:lpstr>
      <vt:lpstr>ConfettiVTI</vt:lpstr>
      <vt:lpstr>Self Organizing Maps (SOMs)</vt:lpstr>
      <vt:lpstr>Content to be covered..</vt:lpstr>
      <vt:lpstr>So far..</vt:lpstr>
      <vt:lpstr>Introduction</vt:lpstr>
      <vt:lpstr>Understanding SOMs</vt:lpstr>
      <vt:lpstr>Architecture</vt:lpstr>
      <vt:lpstr>Structure</vt:lpstr>
      <vt:lpstr>Explanation</vt:lpstr>
      <vt:lpstr>How do SOMs work?</vt:lpstr>
      <vt:lpstr>How do SOMs work?</vt:lpstr>
      <vt:lpstr>How do SOMs work?</vt:lpstr>
      <vt:lpstr>Similar to K-Means …</vt:lpstr>
      <vt:lpstr>K-Means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a few iterations…</vt:lpstr>
      <vt:lpstr>How do SOMs learn?</vt:lpstr>
      <vt:lpstr>How do SOMs learn?</vt:lpstr>
      <vt:lpstr>How do SOMs learn?</vt:lpstr>
      <vt:lpstr>How do SOMs learn?</vt:lpstr>
      <vt:lpstr>How do SOMs learn?</vt:lpstr>
      <vt:lpstr>How do SOMs learn?</vt:lpstr>
      <vt:lpstr>How do SOMs learn?</vt:lpstr>
      <vt:lpstr>How do SOMs learn?</vt:lpstr>
      <vt:lpstr>How do SOMs learn?</vt:lpstr>
      <vt:lpstr>PowerPoint Presentation</vt:lpstr>
      <vt:lpstr>Learning Process</vt:lpstr>
      <vt:lpstr>PowerPoint Presentation</vt:lpstr>
      <vt:lpstr>PowerPoint Presentation</vt:lpstr>
      <vt:lpstr>PowerPoint Presentation</vt:lpstr>
      <vt:lpstr>How do SOMs learn?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Algorithm</vt:lpstr>
      <vt:lpstr>Explanation</vt:lpstr>
      <vt:lpstr>PowerPoint Presentation</vt:lpstr>
      <vt:lpstr>Practical SOM Example</vt:lpstr>
      <vt:lpstr>Another example</vt:lpstr>
      <vt:lpstr>MUST 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Organizing Maps (SOMs)</dc:title>
  <dc:creator>. Sukhchandan</dc:creator>
  <cp:lastModifiedBy>. Sukhchandan</cp:lastModifiedBy>
  <cp:revision>19</cp:revision>
  <dcterms:created xsi:type="dcterms:W3CDTF">2021-11-02T14:16:54Z</dcterms:created>
  <dcterms:modified xsi:type="dcterms:W3CDTF">2021-11-02T15:06:42Z</dcterms:modified>
</cp:coreProperties>
</file>