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7" r:id="rId3"/>
    <p:sldId id="268" r:id="rId4"/>
    <p:sldId id="266" r:id="rId5"/>
    <p:sldId id="270" r:id="rId6"/>
    <p:sldId id="271" r:id="rId7"/>
    <p:sldId id="272" r:id="rId8"/>
    <p:sldId id="273" r:id="rId9"/>
    <p:sldId id="289" r:id="rId10"/>
    <p:sldId id="274" r:id="rId11"/>
    <p:sldId id="290" r:id="rId12"/>
    <p:sldId id="291" r:id="rId13"/>
    <p:sldId id="292" r:id="rId14"/>
    <p:sldId id="275" r:id="rId15"/>
    <p:sldId id="293" r:id="rId16"/>
    <p:sldId id="294" r:id="rId17"/>
    <p:sldId id="295" r:id="rId18"/>
    <p:sldId id="276" r:id="rId19"/>
    <p:sldId id="296" r:id="rId20"/>
    <p:sldId id="277" r:id="rId21"/>
    <p:sldId id="280" r:id="rId22"/>
    <p:sldId id="281" r:id="rId23"/>
    <p:sldId id="297" r:id="rId24"/>
    <p:sldId id="298" r:id="rId25"/>
    <p:sldId id="299" r:id="rId26"/>
    <p:sldId id="300" r:id="rId27"/>
    <p:sldId id="301" r:id="rId28"/>
    <p:sldId id="282" r:id="rId29"/>
    <p:sldId id="283" r:id="rId30"/>
    <p:sldId id="284" r:id="rId31"/>
    <p:sldId id="285" r:id="rId32"/>
    <p:sldId id="28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302" r:id="rId42"/>
    <p:sldId id="265" r:id="rId43"/>
    <p:sldId id="269" r:id="rId44"/>
    <p:sldId id="287" r:id="rId45"/>
    <p:sldId id="28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30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2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0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6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68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2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6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6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6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nuggets.com/2019/09/hierarchical-cluster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nuggets.com/2016/04/association-rules-apriori-algorithm-tutorial.html/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neural-network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unsupervised-learning#toc-what-is-un-MP1gM75c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Shadow of tree leaves on wall">
            <a:extLst>
              <a:ext uri="{FF2B5EF4-FFF2-40B4-BE49-F238E27FC236}">
                <a16:creationId xmlns:a16="http://schemas.microsoft.com/office/drawing/2014/main" id="{432E16C8-39AE-4486-AEEC-1D86D16BA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5" r="22693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78A63-1D82-42A0-A493-97F848A83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6787812" cy="3066706"/>
          </a:xfrm>
        </p:spPr>
        <p:txBody>
          <a:bodyPr anchor="b">
            <a:normAutofit/>
          </a:bodyPr>
          <a:lstStyle/>
          <a:p>
            <a:r>
              <a:rPr lang="en-CA" sz="6000" dirty="0"/>
              <a:t>Unsupervised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7C5D-8CA0-4043-B06E-0752A424F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1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4486-DD6A-4FA1-BE9E-DAE31EB3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1.2 </a:t>
            </a:r>
            <a:r>
              <a:rPr lang="en-CA" b="0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Hierarchical clustering</a:t>
            </a:r>
            <a:br>
              <a:rPr lang="en-CA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24FC-83C4-44F8-9478-29AA83C0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Hierarchical clustering, also known as </a:t>
            </a: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hierarchical cluster analysis 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(HCA), is an unsupervised clustering algorithm that can be categorized in two ways; </a:t>
            </a: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they can be agglomerative or divisive.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5C0E-AAC7-4AD4-B968-D96B3408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30" y="4875634"/>
            <a:ext cx="43719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8B52-9FE0-4B69-9A7C-4AF707B9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04897"/>
            <a:ext cx="8770571" cy="1345269"/>
          </a:xfrm>
        </p:spPr>
        <p:txBody>
          <a:bodyPr/>
          <a:lstStyle/>
          <a:p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Agglomerative clustering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63B2-7BD0-4711-87DF-C2CB7C44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Agglomerative clustering </a:t>
            </a:r>
            <a:r>
              <a:rPr lang="en-US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is</a:t>
            </a: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considered a “bottoms-up approach.” Its data points are isolated as separate groupings initially, and then they are merged together iteratively on the basis of similarity until one cluster has been achieved. 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159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7778-785E-4D0E-ACD7-98CD7619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E8B8-437F-4587-9B45-FB2D8C7B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How does it work?</a:t>
            </a:r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Make each data point a single-point cluster → forms N clusters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Take the two closest data points and make them one cluster → forms N-1 clusters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Take the two closest clusters and make them one cluster → Forms N-2 clusters.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Repeat step-3 until you are left with only one cluster.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580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5C91-FF70-4190-BAF8-C1ACB8F5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Agglomerative clustering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200A-F650-4948-8580-6F09CDBE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 descr="Figure">
            <a:extLst>
              <a:ext uri="{FF2B5EF4-FFF2-40B4-BE49-F238E27FC236}">
                <a16:creationId xmlns:a16="http://schemas.microsoft.com/office/drawing/2014/main" id="{80A92D52-CFE0-4938-A04F-D25A48E636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79" y="2083423"/>
            <a:ext cx="5326321" cy="36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3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2DCA-4C71-4511-BDB9-696FE22C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3017-7E09-47B4-9FB3-FDC3DFC1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 Four different methods are commonly used to measure similarity: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Ward’s linkage: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 This method states that the distance between two clusters is defined by the increase in the sum of squared after the clusters are merged.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Average linkage: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 This method is defined by the mean distance between two points in each cluster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Complete (or maximum) linkage: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 This method is defined by the maximum distance between two points in each cluster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Single (or minimum) linkage: 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This method is defined by the minimum distance between two points in each cluster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Euclidean distance is the most common metric used to calculate these distances; however, other metrics, such as Manhattan distance, are also cited in clustering literature.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0C353-8272-45F5-A2DA-54081A59540E}"/>
              </a:ext>
            </a:extLst>
          </p:cNvPr>
          <p:cNvSpPr txBox="1"/>
          <p:nvPr/>
        </p:nvSpPr>
        <p:spPr>
          <a:xfrm>
            <a:off x="1501189" y="5806961"/>
            <a:ext cx="1014341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point of doing all this is to demonstrate the way hierarchical clustering works, it maintains a memory of how we went through this process and that memory is stored in 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Dendrogram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306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Figure">
            <a:extLst>
              <a:ext uri="{FF2B5EF4-FFF2-40B4-BE49-F238E27FC236}">
                <a16:creationId xmlns:a16="http://schemas.microsoft.com/office/drawing/2014/main" id="{0CC792B7-C967-4558-8D26-BA8F626B5C8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90056"/>
            <a:ext cx="10918464" cy="379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0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523-4CB1-4253-A58E-7C2834C2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E5F9-CAC5-408B-9877-996ADD15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 descr="Figure">
            <a:extLst>
              <a:ext uri="{FF2B5EF4-FFF2-40B4-BE49-F238E27FC236}">
                <a16:creationId xmlns:a16="http://schemas.microsoft.com/office/drawing/2014/main" id="{739C887F-3E4C-4E82-AA99-68514FA2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7" y="2552115"/>
            <a:ext cx="35147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1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E5DC-AE20-4394-82D0-69489C70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9A1E-ADC5-43BC-A0D6-21071F7E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US" b="1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Clades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are the branch and are arranged according to how similar (or dissimilar) they are. Clades that are close to the same height are similar to each other; clades with different heights are dissimilar — 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greater the difference in height, the more dissimilarity.</a:t>
            </a:r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Each clade has one or more </a:t>
            </a:r>
            <a:r>
              <a:rPr lang="en-US" b="1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leaves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Leaves A, B, and C are more similar to each other than they are to leaves D, E, or 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Leaves D and E are more similar to each other than they are to leaves A, B, C, or 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Leaf F is substantially different from all of the other leaves.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69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844A-0BFF-4492-A06F-04B0B9CD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Divisive clustering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F8BC-32C1-47DA-AB5D-823ABB68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25252"/>
                </a:solidFill>
                <a:latin typeface="IBM Plex Sans" panose="020B0503050203000203" pitchFamily="34" charset="0"/>
              </a:rPr>
              <a:t>C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an be defined as the opposite of agglomerative clustering; instead it takes a “top-down” approach.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In this case, a single data cluster is divided based on the differences between data points. </a:t>
            </a:r>
          </a:p>
          <a:p>
            <a:b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pic>
        <p:nvPicPr>
          <p:cNvPr id="9218" name="Picture 2" descr="Figure">
            <a:extLst>
              <a:ext uri="{FF2B5EF4-FFF2-40B4-BE49-F238E27FC236}">
                <a16:creationId xmlns:a16="http://schemas.microsoft.com/office/drawing/2014/main" id="{6A83CBB5-E4B3-4ED9-8615-7C14EEE8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25" y="4287125"/>
            <a:ext cx="48101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8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C571-41D5-43F5-B6C6-48A04B80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A577-6CCC-4E4E-AB24-9AE5CD7E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Measuring the goodness of Clusters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  <a:hlinkClick r:id="rId2"/>
              </a:rPr>
              <a:t>https://www.kdnuggets.com/2019/09/hierarchical-clustering.html</a:t>
            </a:r>
            <a:endParaRPr lang="en-US" b="1" i="0" dirty="0">
              <a:solidFill>
                <a:srgbClr val="111111"/>
              </a:solidFill>
              <a:effectLst/>
              <a:latin typeface="Open Sans" panose="020B0606030504020204" pitchFamily="34" charset="0"/>
              <a:sym typeface="Wingdings" panose="05000000000000000000" pitchFamily="2" charset="2"/>
            </a:endParaRPr>
          </a:p>
          <a:p>
            <a:endParaRPr lang="en-US" b="1" dirty="0">
              <a:solidFill>
                <a:srgbClr val="111111"/>
              </a:solidFill>
              <a:latin typeface="Open Sans" panose="020B0606030504020204" pitchFamily="34" charset="0"/>
              <a:sym typeface="Wingdings" panose="05000000000000000000" pitchFamily="2" charset="2"/>
            </a:endParaRPr>
          </a:p>
          <a:p>
            <a:endParaRPr lang="en-US" b="1" dirty="0">
              <a:solidFill>
                <a:srgbClr val="111111"/>
              </a:solidFill>
              <a:latin typeface="Open Sans" panose="020B0606030504020204" pitchFamily="34" charset="0"/>
              <a:sym typeface="Wingdings" panose="05000000000000000000" pitchFamily="2" charset="2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Steps to Perform Hierarchical Clustering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 Read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Steps to Perform Hierarchical Clustering.pdf uploaded in Week 4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2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02D5-00DB-42C2-B253-405BBEB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E006-14E8-4265-BFFC-34200897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934" y="2190978"/>
            <a:ext cx="8770571" cy="365150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is trained with unlabeled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there’s no teacher at all, actually the computer might be able to teach you new things after it learns patterns in data, these algorithms a particularly useful in cases where the human expert doesn’t know what to look for in the data.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68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093-1802-4CC1-94C2-AA71D17F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0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1.3 </a:t>
            </a:r>
            <a:r>
              <a:rPr lang="en-CA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Probabilistic clustering</a:t>
            </a:r>
            <a:br>
              <a:rPr lang="en-CA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888D-221E-4AE5-A89E-89213D1B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 probabilistic model is an unsupervised technique that helps us solve density estimation or “soft” clustering problems.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In probabilistic clustering, data points are clustered based on the likelihood that they belong to a particular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The Gaussian Mixture Model (GMM) is the one of the most commonly used probabilistic clustering methods.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58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3C5A-D9AB-4B58-A9F6-ED0C518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Association Rules</a:t>
            </a:r>
            <a:b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92EA-0E89-4C1C-BEC1-28EB319E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An association rule is a rule-based method for finding relationships between variables in a given dataset. 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These methods are frequently used for market basket analysis, allowing companies to better understand relationships between different products.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Understanding consumption habits of customers enables businesses to develop better cross-selling strategies and recommendation engines.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Examples of this can be seen in Amazon’s “Customers Who Bought This Item Also Bought” or Spotify’s "Discover Weekly" playlist. </a:t>
            </a:r>
          </a:p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While there are a few different algorithms used to generate association rules, such as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Apriori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, Eclat, and FP-Growth, the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Apriori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algorithm is most widely used.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268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4FD9-9F67-47EB-9E18-9B927757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 err="1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Apriori</a:t>
            </a:r>
            <a:r>
              <a:rPr lang="en-US" b="0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algorithms</a:t>
            </a:r>
            <a:b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2E50-2A45-4CAD-BEDC-F78BD9797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Apriori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algorithms have been popularized through market basket analyses, leading to different recommendation engines for music platforms and online retailers.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They are used within transactional datasets to identify frequent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itemsets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, or collections of items, to identify the likelihood of consuming a product given the consumption of another product.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For example, if I play Black Sabbath’s radio on Spotify, starting with their song “Orchid”, one of the other songs on this channel will likely be a Led Zeppelin song, such as “Over the Hills and Far Away.”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This is based on my prior listening habits as well as the ones of others.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Apriori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algorithms use a hash tree to count </a:t>
            </a:r>
            <a:r>
              <a:rPr lang="en-US" b="0" i="0" dirty="0" err="1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itemsets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, navigating through the dataset in a breadth-first manner.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87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95EB-9C53-4FC6-B120-0BEA872C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Association rules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4863-4D3C-44F0-8FAA-C9489FC9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Association rules analysis is a technique to uncover how items are associated to each other. There are three common ways to measure association.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Support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Confidence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Lift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6332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ED4B7-577F-4FBA-85BA-4FD4E751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150" y="-6986"/>
            <a:ext cx="5130053" cy="1944371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Measure 1: Support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50C6E-F5BA-47C7-8A45-7C700C26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23" y="965200"/>
            <a:ext cx="4163821" cy="4927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F65B-F08C-441E-8470-C6F30DBF2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958" y="1937385"/>
            <a:ext cx="4757419" cy="2385392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This says how popular an itemset is, as measured by the proportion of transactions in which an itemset appears. 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In Table 1 below, the support of {apple} is 4 out of 8, or 50%.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Itemsets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can also contain multiple items. For instance, the support of {apple, beer, rice} is 2 out of 8, or 25%.</a:t>
            </a:r>
          </a:p>
          <a:p>
            <a:pPr>
              <a:lnSpc>
                <a:spcPct val="130000"/>
              </a:lnSpc>
            </a:pP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1265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65BE-6569-4D56-BD5B-C1567059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Measure 2: Confidence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F569-F2CB-49AF-BCCB-9951926B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4452568" cy="3651504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This says how likely item Y is purchased when item X is purchased, expressed as {X -&gt; Y}. This is measured by the proportion of transactions with item X, in which item Y also appears.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 Table 1, the confidence of {apple -&gt; beer} is 3 out of 4, or 75%.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29A3C-3A05-4AC8-849F-27C229B8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68" y="5455006"/>
            <a:ext cx="60864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2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5325-32F0-46A3-8A24-3988C027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Measure 3: Lift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2513-4F03-47B6-9A3A-96A9FEA1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9544172" cy="275823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This says how likely item Y is purchased when item X is purchased, while controlling for how popular item Y 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In Table 1, the lift of {apple -&gt; beer} is 1,which implies no association between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A lift value greater than 1 means that item Y is </a:t>
            </a:r>
            <a:r>
              <a:rPr lang="en-US" b="0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likely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to be bought if item X is bought, while a value less than 1 means that item Y is </a:t>
            </a:r>
            <a:r>
              <a:rPr lang="en-US" b="0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unlikely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to be bought if item X is bought.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503CD-D3A8-4D1C-AA81-548BEBB2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4941744"/>
            <a:ext cx="62293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32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58E1-DE1D-4DFF-A10F-7547BACE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4505-2A38-4407-95E9-AC6DB9CF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Read </a:t>
            </a:r>
            <a:r>
              <a:rPr lang="en-CA" b="1" dirty="0" err="1"/>
              <a:t>Apriori</a:t>
            </a:r>
            <a:r>
              <a:rPr lang="en-CA" b="1" dirty="0"/>
              <a:t> algorithm </a:t>
            </a:r>
            <a:r>
              <a:rPr lang="en-CA" b="1" dirty="0">
                <a:sym typeface="Wingdings" panose="05000000000000000000" pitchFamily="2" charset="2"/>
              </a:rPr>
              <a:t>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>
                <a:sym typeface="Wingdings" panose="05000000000000000000" pitchFamily="2" charset="2"/>
                <a:hlinkClick r:id="rId2"/>
              </a:rPr>
              <a:t>https://www.kdnuggets.com/2016/04/association-rules-apriori-algorithm-tutorial.html/2</a:t>
            </a:r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b="1" dirty="0">
                <a:sym typeface="Wingdings" panose="05000000000000000000" pitchFamily="2" charset="2"/>
              </a:rPr>
              <a:t>For numerical example  </a:t>
            </a:r>
            <a:r>
              <a:rPr lang="en-CA" dirty="0">
                <a:sym typeface="Wingdings" panose="05000000000000000000" pitchFamily="2" charset="2"/>
              </a:rPr>
              <a:t>https://www.javatpoint.com/apriori-algorithm-in-machine-learning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0052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EDFD-DB9A-4FE7-8D66-4D0D686F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Dimensionality reduction</a:t>
            </a:r>
            <a:br>
              <a:rPr lang="en-US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4C3C-8232-46EB-A1B7-CF71DCE8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 panose="020B0503050203000203" pitchFamily="34" charset="0"/>
              </a:rPr>
              <a:t>While more data generally yields more accurate results, it can also impact the performance of machine learning algorithms (e.g. overfitting) and it can also make it difficult to visualize datasets.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 panose="020B0503050203000203" pitchFamily="34" charset="0"/>
              </a:rPr>
              <a:t>Dimensionality reduction is a technique used when the number of features, or dimensions, in a given dataset is too high.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 panose="020B0503050203000203" pitchFamily="34" charset="0"/>
              </a:rPr>
              <a:t>It reduces the number of data inputs to a manageable size while also preserving the integrity of the dataset as much as possible.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 panose="020B0503050203000203" pitchFamily="34" charset="0"/>
              </a:rPr>
              <a:t>It is commonly used in the preprocessing data stage, and there are a few different dimensionality reduction methods that can be used.</a:t>
            </a:r>
          </a:p>
          <a:p>
            <a:pPr algn="just"/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7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4105-8630-4365-A00F-3E69E505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Principal component analysis</a:t>
            </a:r>
            <a:b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C626-2605-4105-A5B3-9FAB0560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2" y="2312276"/>
            <a:ext cx="10726992" cy="3651504"/>
          </a:xfrm>
        </p:spPr>
        <p:txBody>
          <a:bodyPr>
            <a:normAutofit fontScale="40000" lnSpcReduction="20000"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 panose="020B0503050203000203" pitchFamily="34" charset="0"/>
              </a:rPr>
              <a:t>Principal component analysis (PCA) is a type of dimensionality reduction algorithm which is used to reduce redundancies and to compress datasets through feature extraction.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 panose="020B0503050203000203" pitchFamily="34" charset="0"/>
              </a:rPr>
              <a:t>This method uses a linear transformation to create a new data representation, yielding a set of "principal components."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 panose="020B0503050203000203" pitchFamily="34" charset="0"/>
              </a:rPr>
              <a:t>The first principal component is the direction which maximizes the variance of the dataset.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 panose="020B0503050203000203" pitchFamily="34" charset="0"/>
              </a:rPr>
              <a:t>While the second principal component also finds the maximum variance in the data, it is completely uncorrelated to the first principal component, yielding a direction that is perpendicular, or orthogonal, to the first component.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 panose="020B0503050203000203" pitchFamily="34" charset="0"/>
              </a:rPr>
              <a:t>This process repeats based on the number of dimensions, where a next principal component is the direction orthogonal to the prior components with the most variance.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A2AA7-21AB-4B99-90D6-74238B6460F1}"/>
              </a:ext>
            </a:extLst>
          </p:cNvPr>
          <p:cNvSpPr txBox="1"/>
          <p:nvPr/>
        </p:nvSpPr>
        <p:spPr>
          <a:xfrm>
            <a:off x="2192592" y="5963780"/>
            <a:ext cx="89965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Reading </a:t>
            </a:r>
            <a:r>
              <a:rPr lang="en-CA" dirty="0" err="1"/>
              <a:t>task</a:t>
            </a:r>
            <a:r>
              <a:rPr lang="en-CA" dirty="0" err="1">
                <a:sym typeface="Wingdings" panose="05000000000000000000" pitchFamily="2" charset="2"/>
              </a:rPr>
              <a:t></a:t>
            </a:r>
            <a:r>
              <a:rPr lang="en-CA" dirty="0" err="1"/>
              <a:t>https</a:t>
            </a:r>
            <a:r>
              <a:rPr lang="en-CA" dirty="0"/>
              <a:t>://www.edureka.co/blog/principal-component-analysis/</a:t>
            </a:r>
          </a:p>
        </p:txBody>
      </p:sp>
    </p:spTree>
    <p:extLst>
      <p:ext uri="{BB962C8B-B14F-4D97-AF65-F5344CB8AC3E}">
        <p14:creationId xmlns:p14="http://schemas.microsoft.com/office/powerpoint/2010/main" val="13043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320D-C55E-46E7-BF7C-8FB53894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CC43-F791-477F-941D-A4DD27BC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amily of machine learning algorithms which are mainly used in </a:t>
            </a:r>
            <a:r>
              <a:rPr 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detection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modeling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However, </a:t>
            </a:r>
            <a:r>
              <a:rPr 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output categories or labels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here based on which the algorithm can try to model relationships.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algorithms try to use techniques on the input data to </a:t>
            </a:r>
            <a:r>
              <a:rPr 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mine for rules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patterns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and group the data points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help in deriving meaningful insights and describe the data better to the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main types of unsupervised learning algorithms include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Clustering algorithms and Association rule learning algorithms.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592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53D3-9A5D-4130-A1E1-49A1A8FD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Singular value decomposition</a:t>
            </a:r>
            <a:b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0BE5-3774-4947-9116-F2965894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Singular value decomposition (SVD) is another dimensionality reduction approach which factorizes a matrix, A, into three, low-rank matrices. </a:t>
            </a:r>
            <a:endParaRPr lang="en-US" dirty="0">
              <a:solidFill>
                <a:srgbClr val="525252"/>
              </a:solidFill>
              <a:latin typeface="IBM Plex Sans" panose="020B0503050203000203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SVD is denoted by the formula, A = USVT, where U and V are orthogonal matrices.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S is a diagonal matrix, and S values are considered singular values of matrix A.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Similar to PCA, it is commonly used to reduce noise and compress data, such as image files.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C36F-7400-4921-90C7-8430C812C4FA}"/>
              </a:ext>
            </a:extLst>
          </p:cNvPr>
          <p:cNvSpPr txBox="1"/>
          <p:nvPr/>
        </p:nvSpPr>
        <p:spPr>
          <a:xfrm>
            <a:off x="3667433" y="5779114"/>
            <a:ext cx="6096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https://towardsdatascience.com/svd-8c2f72e264f</a:t>
            </a:r>
          </a:p>
        </p:txBody>
      </p:sp>
    </p:spTree>
    <p:extLst>
      <p:ext uri="{BB962C8B-B14F-4D97-AF65-F5344CB8AC3E}">
        <p14:creationId xmlns:p14="http://schemas.microsoft.com/office/powerpoint/2010/main" val="3031746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81F1-4563-40FD-88AA-9EAB352E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Autoencoders</a:t>
            </a:r>
            <a:b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AFA4-7CF8-4C3E-BCEC-381F51FE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Autoencoders leverage </a:t>
            </a:r>
            <a:r>
              <a:rPr lang="en-US" b="0" i="0" u="none" strike="noStrike" dirty="0">
                <a:solidFill>
                  <a:srgbClr val="0062FF"/>
                </a:solidFill>
                <a:effectLst/>
                <a:latin typeface="IBM Plex Sans" panose="020B0503050203000203" pitchFamily="34" charset="0"/>
                <a:hlinkClick r:id="rId2" tooltip="neural-networks"/>
              </a:rPr>
              <a:t>neural networks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 to compress data and then recreate a new representation of the original data’s input.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Looking at the image below, you can see that the hidden layer specifically acts as a bottleneck to compress the input layer prior to reconstructing within the output layer.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The stage from the input layer to the hidden layer is referred to as “encoding” while the stage from the hidden layer to the output layer is known as “decoding.”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785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Diagram of an autoencoder">
            <a:extLst>
              <a:ext uri="{FF2B5EF4-FFF2-40B4-BE49-F238E27FC236}">
                <a16:creationId xmlns:a16="http://schemas.microsoft.com/office/drawing/2014/main" id="{7F93321E-8D71-4AA7-8A5A-84F0B330A4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943478"/>
            <a:ext cx="7735248" cy="496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49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6234" y="448046"/>
            <a:ext cx="8582660" cy="33615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spc="-40" dirty="0">
                <a:solidFill>
                  <a:srgbClr val="2A3890"/>
                </a:solidFill>
                <a:latin typeface="Roboto"/>
                <a:cs typeface="Roboto"/>
              </a:rPr>
              <a:t>Reading</a:t>
            </a:r>
            <a:r>
              <a:rPr sz="4000" spc="-6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spc="-27" dirty="0">
                <a:solidFill>
                  <a:srgbClr val="2A3890"/>
                </a:solidFill>
                <a:latin typeface="Roboto"/>
                <a:cs typeface="Roboto"/>
              </a:rPr>
              <a:t>Assignment</a:t>
            </a:r>
            <a:r>
              <a:rPr lang="en-CA" sz="4000" spc="-27" dirty="0">
                <a:solidFill>
                  <a:srgbClr val="2A3890"/>
                </a:solidFill>
                <a:latin typeface="Roboto"/>
                <a:cs typeface="Roboto"/>
              </a:rPr>
              <a:t>  (Optional)</a:t>
            </a:r>
            <a:endParaRPr sz="4000" dirty="0">
              <a:latin typeface="Roboto"/>
              <a:cs typeface="Roboto"/>
            </a:endParaRPr>
          </a:p>
          <a:p>
            <a:pPr>
              <a:spcBef>
                <a:spcPts val="20"/>
              </a:spcBef>
            </a:pPr>
            <a:endParaRPr sz="5733" dirty="0">
              <a:latin typeface="Roboto"/>
              <a:cs typeface="Roboto"/>
            </a:endParaRPr>
          </a:p>
          <a:p>
            <a:pPr marL="644296" algn="ctr"/>
            <a:r>
              <a:rPr sz="4000" spc="-33" dirty="0">
                <a:latin typeface="Roboto"/>
                <a:cs typeface="Roboto"/>
              </a:rPr>
              <a:t>Chapter</a:t>
            </a:r>
            <a:r>
              <a:rPr sz="4000" spc="-40" dirty="0">
                <a:latin typeface="Roboto"/>
                <a:cs typeface="Roboto"/>
              </a:rPr>
              <a:t> </a:t>
            </a:r>
            <a:r>
              <a:rPr sz="4000" spc="-13" dirty="0">
                <a:latin typeface="Roboto"/>
                <a:cs typeface="Roboto"/>
              </a:rPr>
              <a:t>10</a:t>
            </a:r>
            <a:r>
              <a:rPr sz="4000" spc="-40" dirty="0">
                <a:latin typeface="Roboto"/>
                <a:cs typeface="Roboto"/>
              </a:rPr>
              <a:t> </a:t>
            </a:r>
            <a:r>
              <a:rPr sz="4000" spc="33" dirty="0">
                <a:latin typeface="Roboto"/>
                <a:cs typeface="Roboto"/>
              </a:rPr>
              <a:t>of</a:t>
            </a:r>
            <a:endParaRPr sz="4000" dirty="0">
              <a:latin typeface="Roboto"/>
              <a:cs typeface="Roboto"/>
            </a:endParaRPr>
          </a:p>
          <a:p>
            <a:pPr marL="634137" algn="ctr"/>
            <a:r>
              <a:rPr sz="4000" b="1" spc="-13" dirty="0">
                <a:latin typeface="Roboto"/>
                <a:cs typeface="Roboto"/>
              </a:rPr>
              <a:t>Introduction</a:t>
            </a:r>
            <a:r>
              <a:rPr sz="4000" b="1" spc="-33" dirty="0">
                <a:latin typeface="Roboto"/>
                <a:cs typeface="Roboto"/>
              </a:rPr>
              <a:t> </a:t>
            </a:r>
            <a:r>
              <a:rPr sz="4000" b="1" spc="-27" dirty="0">
                <a:latin typeface="Roboto"/>
                <a:cs typeface="Roboto"/>
              </a:rPr>
              <a:t>to</a:t>
            </a:r>
            <a:r>
              <a:rPr sz="4000" b="1" spc="-33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Statistical</a:t>
            </a:r>
            <a:r>
              <a:rPr sz="4000" b="1" spc="-27" dirty="0">
                <a:latin typeface="Roboto"/>
                <a:cs typeface="Roboto"/>
              </a:rPr>
              <a:t> </a:t>
            </a:r>
            <a:r>
              <a:rPr sz="4000" b="1" spc="-7" dirty="0">
                <a:latin typeface="Roboto"/>
                <a:cs typeface="Roboto"/>
              </a:rPr>
              <a:t>Learning</a:t>
            </a:r>
            <a:endParaRPr sz="4000" dirty="0">
              <a:latin typeface="Roboto"/>
              <a:cs typeface="Roboto"/>
            </a:endParaRPr>
          </a:p>
          <a:p>
            <a:pPr marL="641757" algn="ctr"/>
            <a:r>
              <a:rPr sz="4000" spc="-93" dirty="0">
                <a:latin typeface="Roboto"/>
                <a:cs typeface="Roboto"/>
              </a:rPr>
              <a:t>By</a:t>
            </a:r>
            <a:r>
              <a:rPr sz="4000" spc="-27" dirty="0">
                <a:latin typeface="Roboto"/>
                <a:cs typeface="Roboto"/>
              </a:rPr>
              <a:t> </a:t>
            </a:r>
            <a:r>
              <a:rPr sz="4000" spc="-33" dirty="0">
                <a:latin typeface="Roboto"/>
                <a:cs typeface="Roboto"/>
              </a:rPr>
              <a:t>Gareth</a:t>
            </a:r>
            <a:r>
              <a:rPr sz="4000" spc="-27" dirty="0">
                <a:latin typeface="Roboto"/>
                <a:cs typeface="Roboto"/>
              </a:rPr>
              <a:t> </a:t>
            </a:r>
            <a:r>
              <a:rPr sz="4000" spc="-13" dirty="0">
                <a:latin typeface="Roboto"/>
                <a:cs typeface="Roboto"/>
              </a:rPr>
              <a:t>James,</a:t>
            </a:r>
            <a:r>
              <a:rPr sz="4000" spc="-20" dirty="0">
                <a:latin typeface="Roboto"/>
                <a:cs typeface="Roboto"/>
              </a:rPr>
              <a:t> </a:t>
            </a:r>
            <a:r>
              <a:rPr sz="4000" spc="-13" dirty="0">
                <a:latin typeface="Roboto"/>
                <a:cs typeface="Roboto"/>
              </a:rPr>
              <a:t>et</a:t>
            </a:r>
            <a:r>
              <a:rPr sz="4000" spc="-27" dirty="0">
                <a:latin typeface="Roboto"/>
                <a:cs typeface="Roboto"/>
              </a:rPr>
              <a:t> </a:t>
            </a:r>
            <a:r>
              <a:rPr sz="4000" spc="-33" dirty="0">
                <a:latin typeface="Roboto"/>
                <a:cs typeface="Roboto"/>
              </a:rPr>
              <a:t>al.</a:t>
            </a:r>
            <a:endParaRPr sz="4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44204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K</a:t>
            </a:r>
            <a:r>
              <a:rPr sz="4000" b="0" spc="-6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Means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Clustering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300" y="1692865"/>
            <a:ext cx="10248053" cy="3525687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16933" marR="6773">
              <a:lnSpc>
                <a:spcPts val="3493"/>
              </a:lnSpc>
              <a:spcBef>
                <a:spcPts val="272"/>
              </a:spcBef>
            </a:pP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K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Means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Clustering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an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unsupervised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learning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algorithm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that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will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attempt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group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similar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clusters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together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in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your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data.</a:t>
            </a:r>
            <a:endParaRPr sz="2933" dirty="0">
              <a:latin typeface="Roboto"/>
              <a:cs typeface="Roboto"/>
            </a:endParaRPr>
          </a:p>
          <a:p>
            <a:pPr marL="16933">
              <a:spcBef>
                <a:spcPts val="1273"/>
              </a:spcBef>
            </a:pP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So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what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does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typical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clustering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problem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look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like?</a:t>
            </a:r>
            <a:endParaRPr sz="2933" dirty="0">
              <a:latin typeface="Roboto"/>
              <a:cs typeface="Roboto"/>
            </a:endParaRPr>
          </a:p>
          <a:p>
            <a:pPr marL="626518" indent="-530000">
              <a:lnSpc>
                <a:spcPts val="3507"/>
              </a:lnSpc>
              <a:spcBef>
                <a:spcPts val="1380"/>
              </a:spcBef>
              <a:buFont typeface="Tahoma"/>
              <a:buChar char="●"/>
              <a:tabLst>
                <a:tab pos="625671" algn="l"/>
                <a:tab pos="626518" algn="l"/>
              </a:tabLst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Cluster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 Similar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Documents</a:t>
            </a:r>
            <a:endParaRPr sz="2933" dirty="0">
              <a:latin typeface="Roboto"/>
              <a:cs typeface="Roboto"/>
            </a:endParaRPr>
          </a:p>
          <a:p>
            <a:pPr marL="626518" indent="-530000">
              <a:lnSpc>
                <a:spcPts val="3500"/>
              </a:lnSpc>
              <a:buFont typeface="Tahoma"/>
              <a:buChar char="●"/>
              <a:tabLst>
                <a:tab pos="625671" algn="l"/>
                <a:tab pos="626518" algn="l"/>
              </a:tabLst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Cluster Customers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based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on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Features</a:t>
            </a:r>
            <a:endParaRPr sz="2933" dirty="0">
              <a:latin typeface="Roboto"/>
              <a:cs typeface="Roboto"/>
            </a:endParaRPr>
          </a:p>
          <a:p>
            <a:pPr marL="626518" indent="-530000">
              <a:lnSpc>
                <a:spcPts val="3500"/>
              </a:lnSpc>
              <a:buFont typeface="Tahoma"/>
              <a:buChar char="●"/>
              <a:tabLst>
                <a:tab pos="625671" algn="l"/>
                <a:tab pos="626518" algn="l"/>
              </a:tabLst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Market</a:t>
            </a: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Segmentation</a:t>
            </a:r>
            <a:endParaRPr sz="2933" dirty="0">
              <a:latin typeface="Roboto"/>
              <a:cs typeface="Roboto"/>
            </a:endParaRPr>
          </a:p>
          <a:p>
            <a:pPr marL="626518" indent="-530000">
              <a:lnSpc>
                <a:spcPts val="3513"/>
              </a:lnSpc>
              <a:buFont typeface="Tahoma"/>
              <a:buChar char="●"/>
              <a:tabLst>
                <a:tab pos="625671" algn="l"/>
                <a:tab pos="626518" algn="l"/>
              </a:tabLst>
            </a:pP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Identify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similar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physical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groups</a:t>
            </a:r>
            <a:endParaRPr sz="2933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44204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K</a:t>
            </a:r>
            <a:r>
              <a:rPr sz="4000" b="0" spc="-6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Means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Clustering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420" y="2580426"/>
            <a:ext cx="10043160" cy="93273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546086" marR="6773" indent="-530000">
              <a:lnSpc>
                <a:spcPts val="3493"/>
              </a:lnSpc>
              <a:spcBef>
                <a:spcPts val="272"/>
              </a:spcBef>
              <a:buFont typeface="Tahoma"/>
              <a:buChar char="●"/>
              <a:tabLst>
                <a:tab pos="546086" algn="l"/>
                <a:tab pos="546932" algn="l"/>
              </a:tabLst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The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overall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goal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divide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data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into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distinct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groups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such </a:t>
            </a:r>
            <a:r>
              <a:rPr sz="2933" spc="-70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that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observations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within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each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group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are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similar</a:t>
            </a:r>
            <a:endParaRPr sz="2933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252" y="3817959"/>
            <a:ext cx="6699155" cy="285881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44204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K</a:t>
            </a:r>
            <a:r>
              <a:rPr sz="4000" b="0" spc="-6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Means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Clustering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301" y="1692865"/>
            <a:ext cx="9530079" cy="389245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K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Means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Algorithm</a:t>
            </a:r>
            <a:endParaRPr sz="2933">
              <a:latin typeface="Roboto"/>
              <a:cs typeface="Roboto"/>
            </a:endParaRPr>
          </a:p>
          <a:p>
            <a:pPr marL="626518" indent="-530000">
              <a:lnSpc>
                <a:spcPts val="3507"/>
              </a:lnSpc>
              <a:spcBef>
                <a:spcPts val="2180"/>
              </a:spcBef>
              <a:buFont typeface="Tahoma"/>
              <a:buChar char="●"/>
              <a:tabLst>
                <a:tab pos="625671" algn="l"/>
                <a:tab pos="626518" algn="l"/>
              </a:tabLst>
            </a:pP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Choose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number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Clusters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67" dirty="0">
                <a:solidFill>
                  <a:srgbClr val="313131"/>
                </a:solidFill>
                <a:latin typeface="Roboto"/>
                <a:cs typeface="Roboto"/>
              </a:rPr>
              <a:t>“K”</a:t>
            </a:r>
            <a:endParaRPr sz="2933">
              <a:latin typeface="Roboto"/>
              <a:cs typeface="Roboto"/>
            </a:endParaRPr>
          </a:p>
          <a:p>
            <a:pPr marL="626518" indent="-530000">
              <a:lnSpc>
                <a:spcPts val="3500"/>
              </a:lnSpc>
              <a:buFont typeface="Tahoma"/>
              <a:buChar char="●"/>
              <a:tabLst>
                <a:tab pos="625671" algn="l"/>
                <a:tab pos="626518" algn="l"/>
              </a:tabLst>
            </a:pP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Randomly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assign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each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point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cluster</a:t>
            </a:r>
            <a:endParaRPr sz="2933">
              <a:latin typeface="Roboto"/>
              <a:cs typeface="Roboto"/>
            </a:endParaRPr>
          </a:p>
          <a:p>
            <a:pPr marL="626518" indent="-530000">
              <a:lnSpc>
                <a:spcPts val="3500"/>
              </a:lnSpc>
              <a:buFont typeface="Tahoma"/>
              <a:buChar char="●"/>
              <a:tabLst>
                <a:tab pos="625671" algn="l"/>
                <a:tab pos="626518" algn="l"/>
              </a:tabLst>
            </a:pPr>
            <a:r>
              <a:rPr sz="2933" spc="-53" dirty="0">
                <a:solidFill>
                  <a:srgbClr val="313131"/>
                </a:solidFill>
                <a:latin typeface="Roboto"/>
                <a:cs typeface="Roboto"/>
              </a:rPr>
              <a:t>Until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clusters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stop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changing,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repeat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following:</a:t>
            </a:r>
            <a:endParaRPr sz="2933">
              <a:latin typeface="Roboto"/>
              <a:cs typeface="Roboto"/>
            </a:endParaRPr>
          </a:p>
          <a:p>
            <a:pPr marL="1236102" marR="244681" lvl="1" indent="-530000">
              <a:lnSpc>
                <a:spcPts val="3507"/>
              </a:lnSpc>
              <a:spcBef>
                <a:spcPts val="113"/>
              </a:spcBef>
              <a:buFont typeface="Tahoma"/>
              <a:buChar char="○"/>
              <a:tabLst>
                <a:tab pos="1235256" algn="l"/>
                <a:tab pos="1236102" algn="l"/>
              </a:tabLst>
            </a:pP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For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each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cluster,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compute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cluster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centroid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67" dirty="0">
                <a:solidFill>
                  <a:srgbClr val="313131"/>
                </a:solidFill>
                <a:latin typeface="Roboto"/>
                <a:cs typeface="Roboto"/>
              </a:rPr>
              <a:t>by </a:t>
            </a:r>
            <a:r>
              <a:rPr sz="2933" spc="-7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taking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mean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vector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13131"/>
                </a:solidFill>
                <a:latin typeface="Roboto"/>
                <a:cs typeface="Roboto"/>
              </a:rPr>
              <a:t>of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points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in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cluster</a:t>
            </a:r>
            <a:endParaRPr sz="2933">
              <a:latin typeface="Roboto"/>
              <a:cs typeface="Roboto"/>
            </a:endParaRPr>
          </a:p>
          <a:p>
            <a:pPr marL="1236102" lvl="1" indent="-530000">
              <a:lnSpc>
                <a:spcPts val="3367"/>
              </a:lnSpc>
              <a:buFont typeface="Tahoma"/>
              <a:buChar char="○"/>
              <a:tabLst>
                <a:tab pos="1235256" algn="l"/>
                <a:tab pos="1236102" algn="l"/>
              </a:tabLst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Assign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each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data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point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to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cluster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for</a:t>
            </a:r>
            <a:r>
              <a:rPr sz="2933" spc="-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which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the</a:t>
            </a:r>
            <a:endParaRPr sz="2933">
              <a:latin typeface="Roboto"/>
              <a:cs typeface="Roboto"/>
            </a:endParaRPr>
          </a:p>
          <a:p>
            <a:pPr marL="1236102">
              <a:lnSpc>
                <a:spcPts val="3513"/>
              </a:lnSpc>
            </a:pP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centroid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 is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the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closest</a:t>
            </a:r>
            <a:endParaRPr sz="2933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4420447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K</a:t>
            </a:r>
            <a:r>
              <a:rPr sz="4000" b="0" spc="-6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Means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Clustering</a:t>
            </a:r>
            <a:endParaRPr sz="4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392" y="1324146"/>
            <a:ext cx="5580355" cy="544084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440859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Choosing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a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K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Value</a:t>
            </a:r>
            <a:endParaRPr sz="4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218" y="1734593"/>
            <a:ext cx="8763769" cy="399636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440859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Choosing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a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K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Value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9746" y="2617099"/>
            <a:ext cx="10055860" cy="32872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6518" indent="-530000">
              <a:lnSpc>
                <a:spcPts val="3507"/>
              </a:lnSpc>
              <a:spcBef>
                <a:spcPts val="133"/>
              </a:spcBef>
              <a:buFont typeface="Tahoma"/>
              <a:buChar char="●"/>
              <a:tabLst>
                <a:tab pos="625671" algn="l"/>
                <a:tab pos="626518" algn="l"/>
              </a:tabLst>
            </a:pP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There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no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easy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answer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dirty="0">
                <a:solidFill>
                  <a:srgbClr val="313131"/>
                </a:solidFill>
                <a:latin typeface="Roboto"/>
                <a:cs typeface="Roboto"/>
              </a:rPr>
              <a:t>for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choosing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a </a:t>
            </a:r>
            <a:r>
              <a:rPr sz="2933" spc="-40" dirty="0">
                <a:solidFill>
                  <a:srgbClr val="313131"/>
                </a:solidFill>
                <a:latin typeface="Roboto"/>
                <a:cs typeface="Roboto"/>
              </a:rPr>
              <a:t>“best”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K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value</a:t>
            </a:r>
            <a:endParaRPr sz="2933" dirty="0">
              <a:latin typeface="Roboto"/>
              <a:cs typeface="Roboto"/>
            </a:endParaRPr>
          </a:p>
          <a:p>
            <a:pPr marL="626518" indent="-530000">
              <a:lnSpc>
                <a:spcPts val="3507"/>
              </a:lnSpc>
              <a:buFont typeface="Tahoma"/>
              <a:buChar char="●"/>
              <a:tabLst>
                <a:tab pos="625671" algn="l"/>
                <a:tab pos="626518" algn="l"/>
              </a:tabLst>
            </a:pP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One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13131"/>
                </a:solidFill>
                <a:latin typeface="Roboto"/>
                <a:cs typeface="Roboto"/>
              </a:rPr>
              <a:t>way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13131"/>
                </a:solidFill>
                <a:latin typeface="Roboto"/>
                <a:cs typeface="Roboto"/>
              </a:rPr>
              <a:t>is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the </a:t>
            </a:r>
            <a:r>
              <a:rPr sz="2933" spc="-13" dirty="0">
                <a:solidFill>
                  <a:srgbClr val="313131"/>
                </a:solidFill>
                <a:latin typeface="Roboto"/>
                <a:cs typeface="Roboto"/>
              </a:rPr>
              <a:t>elbow</a:t>
            </a:r>
            <a:r>
              <a:rPr sz="2933" spc="-27" dirty="0">
                <a:solidFill>
                  <a:srgbClr val="313131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13131"/>
                </a:solidFill>
                <a:latin typeface="Roboto"/>
                <a:cs typeface="Roboto"/>
              </a:rPr>
              <a:t>method</a:t>
            </a:r>
            <a:endParaRPr sz="2933" dirty="0">
              <a:latin typeface="Roboto"/>
              <a:cs typeface="Roboto"/>
            </a:endParaRPr>
          </a:p>
          <a:p>
            <a:pPr marL="16933" marR="6773">
              <a:lnSpc>
                <a:spcPts val="3507"/>
              </a:lnSpc>
              <a:spcBef>
                <a:spcPts val="2307"/>
              </a:spcBef>
            </a:pP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First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93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all,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compute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sum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93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squared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error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(SSE) </a:t>
            </a:r>
            <a:r>
              <a:rPr sz="2933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some </a:t>
            </a:r>
            <a:r>
              <a:rPr sz="2933" spc="-7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k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7" dirty="0">
                <a:solidFill>
                  <a:srgbClr val="333333"/>
                </a:solidFill>
                <a:latin typeface="Roboto"/>
                <a:cs typeface="Roboto"/>
              </a:rPr>
              <a:t>(for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example 2, 4, 6, 8, etc.).</a:t>
            </a:r>
            <a:endParaRPr sz="2933" dirty="0">
              <a:latin typeface="Roboto"/>
              <a:cs typeface="Roboto"/>
            </a:endParaRPr>
          </a:p>
          <a:p>
            <a:pPr marL="16933" marR="1060000">
              <a:lnSpc>
                <a:spcPts val="3507"/>
              </a:lnSpc>
              <a:spcBef>
                <a:spcPts val="2185"/>
              </a:spcBef>
            </a:pP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SSE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defined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sum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93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squared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distance </a:t>
            </a:r>
            <a:r>
              <a:rPr sz="2933" spc="-70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each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member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cluster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its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centroid.</a:t>
            </a:r>
            <a:endParaRPr sz="2933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4FDD6091-D94A-4E9E-8B0D-D126801ADB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0055" y="643467"/>
            <a:ext cx="96052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95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440859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Choosing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a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K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Value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203" y="2209104"/>
            <a:ext cx="10123593" cy="4190035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474133" marR="169329" indent="-457200">
              <a:lnSpc>
                <a:spcPts val="3493"/>
              </a:lnSpc>
              <a:spcBef>
                <a:spcPts val="272"/>
              </a:spcBef>
              <a:buFont typeface="Arial" panose="020B0604020202020204" pitchFamily="34" charset="0"/>
              <a:buChar char="•"/>
            </a:pPr>
            <a:r>
              <a:rPr sz="2933" spc="7" dirty="0">
                <a:solidFill>
                  <a:srgbClr val="333333"/>
                </a:solidFill>
                <a:latin typeface="Roboto"/>
                <a:cs typeface="Roboto"/>
              </a:rPr>
              <a:t>If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33333"/>
                </a:solidFill>
                <a:latin typeface="Roboto"/>
                <a:cs typeface="Roboto"/>
              </a:rPr>
              <a:t>you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plot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k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against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SSE,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33333"/>
                </a:solidFill>
                <a:latin typeface="Roboto"/>
                <a:cs typeface="Roboto"/>
              </a:rPr>
              <a:t>you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will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dirty="0">
                <a:solidFill>
                  <a:srgbClr val="333333"/>
                </a:solidFill>
                <a:latin typeface="Roboto"/>
                <a:cs typeface="Roboto"/>
              </a:rPr>
              <a:t>see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2933" spc="1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i="1" spc="-53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i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i="1" spc="-47" dirty="0">
                <a:solidFill>
                  <a:srgbClr val="333333"/>
                </a:solidFill>
                <a:latin typeface="Roboto"/>
                <a:cs typeface="Roboto"/>
              </a:rPr>
              <a:t>error </a:t>
            </a:r>
            <a:r>
              <a:rPr sz="2933" i="1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i="1" spc="-47" dirty="0">
                <a:solidFill>
                  <a:srgbClr val="333333"/>
                </a:solidFill>
                <a:latin typeface="Roboto"/>
                <a:cs typeface="Roboto"/>
              </a:rPr>
              <a:t>decreases</a:t>
            </a:r>
            <a:r>
              <a:rPr sz="2933" i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i="1" spc="-60" dirty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sz="2933" i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i="1" spc="-53" dirty="0">
                <a:solidFill>
                  <a:srgbClr val="333333"/>
                </a:solidFill>
                <a:latin typeface="Roboto"/>
                <a:cs typeface="Roboto"/>
              </a:rPr>
              <a:t>k</a:t>
            </a:r>
            <a:r>
              <a:rPr sz="2933" i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i="1" spc="-53" dirty="0">
                <a:solidFill>
                  <a:srgbClr val="333333"/>
                </a:solidFill>
                <a:latin typeface="Roboto"/>
                <a:cs typeface="Roboto"/>
              </a:rPr>
              <a:t>gets</a:t>
            </a:r>
            <a:r>
              <a:rPr sz="2933" i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i="1" spc="-53" dirty="0">
                <a:solidFill>
                  <a:srgbClr val="333333"/>
                </a:solidFill>
                <a:latin typeface="Roboto"/>
                <a:cs typeface="Roboto"/>
              </a:rPr>
              <a:t>larger</a:t>
            </a:r>
            <a:r>
              <a:rPr sz="2933" spc="-53" dirty="0">
                <a:solidFill>
                  <a:srgbClr val="333333"/>
                </a:solidFill>
                <a:latin typeface="Roboto"/>
                <a:cs typeface="Roboto"/>
              </a:rPr>
              <a:t>;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33333"/>
                </a:solidFill>
                <a:latin typeface="Roboto"/>
                <a:cs typeface="Roboto"/>
              </a:rPr>
              <a:t>this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because</a:t>
            </a:r>
            <a:r>
              <a:rPr sz="293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number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clusters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increases,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33333"/>
                </a:solidFill>
                <a:latin typeface="Roboto"/>
                <a:cs typeface="Roboto"/>
              </a:rPr>
              <a:t>they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should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be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smaller,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so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distortion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is </a:t>
            </a:r>
            <a:r>
              <a:rPr sz="2933" spc="-70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also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smaller.</a:t>
            </a:r>
            <a:endParaRPr sz="2933" dirty="0">
              <a:latin typeface="Roboto"/>
              <a:cs typeface="Roboto"/>
            </a:endParaRPr>
          </a:p>
          <a:p>
            <a:pPr marL="474133" marR="6773" indent="-457200">
              <a:lnSpc>
                <a:spcPts val="3507"/>
              </a:lnSpc>
              <a:spcBef>
                <a:spcPts val="2213"/>
              </a:spcBef>
              <a:buFont typeface="Arial" panose="020B0604020202020204" pitchFamily="34" charset="0"/>
              <a:buChar char="•"/>
            </a:pP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idea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2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elbow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method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choose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k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33333"/>
                </a:solidFill>
                <a:latin typeface="Roboto"/>
                <a:cs typeface="Roboto"/>
              </a:rPr>
              <a:t>which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the </a:t>
            </a:r>
            <a:r>
              <a:rPr sz="2933" spc="-70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SSE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decreases </a:t>
            </a:r>
            <a:r>
              <a:rPr sz="2933" spc="-47" dirty="0">
                <a:solidFill>
                  <a:srgbClr val="333333"/>
                </a:solidFill>
                <a:latin typeface="Roboto"/>
                <a:cs typeface="Roboto"/>
              </a:rPr>
              <a:t>abruptly.</a:t>
            </a:r>
            <a:endParaRPr sz="2933" dirty="0">
              <a:latin typeface="Roboto"/>
              <a:cs typeface="Roboto"/>
            </a:endParaRPr>
          </a:p>
          <a:p>
            <a:pPr marL="474133" marR="215048" indent="-457200">
              <a:lnSpc>
                <a:spcPts val="3507"/>
              </a:lnSpc>
              <a:spcBef>
                <a:spcPts val="2185"/>
              </a:spcBef>
              <a:buFont typeface="Arial" panose="020B0604020202020204" pitchFamily="34" charset="0"/>
              <a:buChar char="•"/>
            </a:pP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This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produces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40" dirty="0">
                <a:solidFill>
                  <a:srgbClr val="333333"/>
                </a:solidFill>
                <a:latin typeface="Roboto"/>
                <a:cs typeface="Roboto"/>
              </a:rPr>
              <a:t>an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"elbow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effect"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graph,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53" dirty="0">
                <a:solidFill>
                  <a:srgbClr val="333333"/>
                </a:solidFill>
                <a:latin typeface="Roboto"/>
                <a:cs typeface="Roboto"/>
              </a:rPr>
              <a:t>you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see </a:t>
            </a:r>
            <a:r>
              <a:rPr sz="2933" spc="-7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47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933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20" dirty="0">
                <a:solidFill>
                  <a:srgbClr val="333333"/>
                </a:solidFill>
                <a:latin typeface="Roboto"/>
                <a:cs typeface="Roboto"/>
              </a:rPr>
              <a:t>following</a:t>
            </a:r>
            <a:r>
              <a:rPr sz="2933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933" spc="-33" dirty="0">
                <a:solidFill>
                  <a:srgbClr val="333333"/>
                </a:solidFill>
                <a:latin typeface="Roboto"/>
                <a:cs typeface="Roboto"/>
              </a:rPr>
              <a:t>picture:</a:t>
            </a:r>
            <a:endParaRPr sz="2933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-means clustering with example">
            <a:extLst>
              <a:ext uri="{FF2B5EF4-FFF2-40B4-BE49-F238E27FC236}">
                <a16:creationId xmlns:a16="http://schemas.microsoft.com/office/drawing/2014/main" id="{8E45ACE1-5DA1-4B35-AFA5-0CC2CB198D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7" b="2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05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234" y="458861"/>
            <a:ext cx="4408593" cy="632651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b="0" spc="-33" dirty="0">
                <a:solidFill>
                  <a:srgbClr val="2A3890"/>
                </a:solidFill>
                <a:latin typeface="Roboto"/>
                <a:cs typeface="Roboto"/>
              </a:rPr>
              <a:t>Choosing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a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40" dirty="0">
                <a:solidFill>
                  <a:srgbClr val="2A3890"/>
                </a:solidFill>
                <a:latin typeface="Roboto"/>
                <a:cs typeface="Roboto"/>
              </a:rPr>
              <a:t>K</a:t>
            </a:r>
            <a:r>
              <a:rPr sz="4000" b="0" spc="-47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4000" b="0" spc="-27" dirty="0">
                <a:solidFill>
                  <a:srgbClr val="2A3890"/>
                </a:solidFill>
                <a:latin typeface="Roboto"/>
                <a:cs typeface="Roboto"/>
              </a:rPr>
              <a:t>Value</a:t>
            </a:r>
            <a:endParaRPr sz="40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0921" y="2271964"/>
            <a:ext cx="4432912" cy="41271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9C1C-AB9D-462C-9881-4BF57E80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Applications of 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0BD34-2EBA-427E-B3AC-07C74E6595A8}"/>
              </a:ext>
            </a:extLst>
          </p:cNvPr>
          <p:cNvSpPr txBox="1"/>
          <p:nvPr/>
        </p:nvSpPr>
        <p:spPr>
          <a:xfrm>
            <a:off x="2218354" y="2842545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262626"/>
                </a:solidFill>
                <a:effectLst/>
                <a:latin typeface="IBM Plex Sans" panose="020B0604020202020204" pitchFamily="34" charset="0"/>
              </a:rPr>
              <a:t>Some of the applications of unsupervised learning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News Sections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Computer vision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Medical imaging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 Anomaly detection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Customer personas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Recommendation Engines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2710E-0E70-4273-B162-090DCA00A7B6}"/>
              </a:ext>
            </a:extLst>
          </p:cNvPr>
          <p:cNvSpPr txBox="1"/>
          <p:nvPr/>
        </p:nvSpPr>
        <p:spPr>
          <a:xfrm>
            <a:off x="2003750" y="5605760"/>
            <a:ext cx="9491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Refer this link for explanation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https://www.ibm.com/cloud/learn/unsupervised-learning#toc-applicatio-omDVIJIs</a:t>
            </a:r>
          </a:p>
        </p:txBody>
      </p:sp>
    </p:spTree>
    <p:extLst>
      <p:ext uri="{BB962C8B-B14F-4D97-AF65-F5344CB8AC3E}">
        <p14:creationId xmlns:p14="http://schemas.microsoft.com/office/powerpoint/2010/main" val="3078469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9C2C-BABC-43E7-93D2-7576C2C9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dirty="0">
                <a:solidFill>
                  <a:schemeClr val="accent1">
                    <a:lumMod val="75000"/>
                  </a:schemeClr>
                </a:solidFill>
                <a:effectLst/>
                <a:latin typeface="IBM Plex Sans" panose="020B0503050203000203" pitchFamily="34" charset="0"/>
              </a:rPr>
              <a:t>Challenges of unsupervised learning</a:t>
            </a:r>
            <a:br>
              <a:rPr lang="en-CA" b="0" i="0" dirty="0">
                <a:solidFill>
                  <a:schemeClr val="accent1">
                    <a:lumMod val="75000"/>
                  </a:schemeClr>
                </a:solidFill>
                <a:effectLst/>
                <a:latin typeface="IBM Plex Sans" panose="020B0503050203000203" pitchFamily="34" charset="0"/>
              </a:rPr>
            </a:b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1F17B-1E18-43F5-A659-E345A8466B30}"/>
              </a:ext>
            </a:extLst>
          </p:cNvPr>
          <p:cNvSpPr txBox="1"/>
          <p:nvPr/>
        </p:nvSpPr>
        <p:spPr>
          <a:xfrm>
            <a:off x="373224" y="2819833"/>
            <a:ext cx="11187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While unsupervised learning has many benefits, some challenges can occur when it allows machine learning models to execute without any human intervention. Some of these challenges can include: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Computational complexity due to a high volume of training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Longer training times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Higher risk of inaccurate results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Human intervention to validate output variables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Lack of transparency into the basis on which data was clustered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8356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00FE-AAAF-4B12-8998-B10C1CD9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FD690-4DA3-48D7-8F69-1E5FE5DBEA4E}"/>
              </a:ext>
            </a:extLst>
          </p:cNvPr>
          <p:cNvSpPr txBox="1"/>
          <p:nvPr/>
        </p:nvSpPr>
        <p:spPr>
          <a:xfrm>
            <a:off x="2143709" y="2667297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https://www.ibm.com/cloud/learn/unsupervised-learning#toc-what-is-un-MP1gM75c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https://scikit-learn.org/stable/modules/clustering.html</a:t>
            </a:r>
          </a:p>
        </p:txBody>
      </p:sp>
    </p:spTree>
    <p:extLst>
      <p:ext uri="{BB962C8B-B14F-4D97-AF65-F5344CB8AC3E}">
        <p14:creationId xmlns:p14="http://schemas.microsoft.com/office/powerpoint/2010/main" val="43236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DC3-A33A-48F4-ACE1-44C0CD2C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dirty="0">
                <a:solidFill>
                  <a:srgbClr val="262626"/>
                </a:solidFill>
                <a:effectLst/>
                <a:latin typeface="IBM Plex Sans" panose="020B0503050203000203" pitchFamily="34" charset="0"/>
              </a:rPr>
              <a:t>Common unsupervised learning approaches</a:t>
            </a:r>
            <a:br>
              <a:rPr lang="en-CA" b="0" i="0" dirty="0">
                <a:solidFill>
                  <a:srgbClr val="262626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F544-24B4-4F47-AED5-1D48173B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Unsupervised learning models are utilized for three main tasks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—</a:t>
            </a:r>
            <a:r>
              <a:rPr lang="en-US" b="1" i="0" dirty="0">
                <a:solidFill>
                  <a:srgbClr val="FF0000"/>
                </a:solidFill>
                <a:effectLst/>
                <a:latin typeface="IBM Plex Sans" panose="020B0503050203000203" pitchFamily="34" charset="0"/>
              </a:rPr>
              <a:t>clustering,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IBM Plex Sans" panose="020B0503050203000203" pitchFamily="34" charset="0"/>
              </a:rPr>
              <a:t>association </a:t>
            </a:r>
            <a:r>
              <a:rPr lang="en-US" dirty="0">
                <a:solidFill>
                  <a:srgbClr val="525252"/>
                </a:solidFill>
                <a:latin typeface="IBM Plex Sans" panose="020B0503050203000203" pitchFamily="34" charset="0"/>
              </a:rPr>
              <a:t> and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IBM Plex Sans" panose="020B0503050203000203" pitchFamily="34" charset="0"/>
              </a:rPr>
              <a:t>dimensionality reduction.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5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70B7-BE92-4EE4-B5A5-D1C64B85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3D81-70A4-4B4D-83CC-5E6D01C2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Clustering is</a:t>
            </a: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a data mining technique which groups unlabeled data based on their similarities or differences.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Clustering algorithms are used to process raw, unclassified data objects into groups represented by structures or patterns in the information.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Clustering algorithms can be categorized into a few types, specifically </a:t>
            </a: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exclusive, overlapping, hierarchical, and probabilistic.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9415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857B-AE2B-4C9E-9127-686FFD6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CA" dirty="0"/>
              <a:t>1.1 </a:t>
            </a:r>
            <a:r>
              <a:rPr lang="en-US" b="0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Exclusive and Overlapping Clustering</a:t>
            </a:r>
            <a:b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E434-ED57-4E2D-9C85-BE5C17CE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Exclusive clustering 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is a form of grouping that stipulates a data point can exist only in one cluster. 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This can also be referred to as “hard” clustering.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The </a:t>
            </a: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K-means clustering algorithm 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is an example of exclusive clustering.</a:t>
            </a:r>
            <a:b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572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DDAB-0559-4072-B882-B1B2CE5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1.1 </a:t>
            </a:r>
            <a:r>
              <a:rPr lang="en-US" b="0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Exclusive and Overlapping Clustering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B3D4-A9C1-4F61-A357-2144EB4C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Overlapping clusters 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differs from exclusive clustering in that it allows data points to belong to multiple clusters with separate</a:t>
            </a:r>
            <a:r>
              <a:rPr lang="en-US" b="0" i="1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degrees of membership.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 “Soft” or </a:t>
            </a:r>
            <a:r>
              <a:rPr lang="en-US" b="1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fuzzy k-means clustering </a:t>
            </a:r>
            <a:r>
              <a:rPr lang="en-US" b="0" i="0" dirty="0">
                <a:solidFill>
                  <a:srgbClr val="525252"/>
                </a:solidFill>
                <a:effectLst/>
                <a:latin typeface="IBM Plex Sans" panose="020B0503050203000203" pitchFamily="34" charset="0"/>
              </a:rPr>
              <a:t>is an example of overlapping clustering.</a:t>
            </a:r>
            <a:endParaRPr lang="en-CA" dirty="0"/>
          </a:p>
        </p:txBody>
      </p:sp>
      <p:pic>
        <p:nvPicPr>
          <p:cNvPr id="4098" name="Picture 2" descr="Chapter 9. Clustering algorithms in Mahout - Mahout in Action">
            <a:extLst>
              <a:ext uri="{FF2B5EF4-FFF2-40B4-BE49-F238E27FC236}">
                <a16:creationId xmlns:a16="http://schemas.microsoft.com/office/drawing/2014/main" id="{FF56ECE8-5209-41D1-BE39-389CBC74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92" y="4524375"/>
            <a:ext cx="56197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48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DFB6-1931-4568-B038-CA0DED74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soft clustering or fuzzy clustering, each data point can belong to multiple clusters along with its probability score or likelihood.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One of the widely used soft clustering algorithms is the Fuzzy C-means clustering (FCM) Algorithm.</a:t>
            </a:r>
          </a:p>
          <a:p>
            <a:endParaRPr lang="en-C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0D3D03-8E72-4BD6-8BAB-480C0D90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25" y="4398027"/>
            <a:ext cx="73914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1413F-FBE2-4114-8F53-C46BCE6B72A4}"/>
              </a:ext>
            </a:extLst>
          </p:cNvPr>
          <p:cNvSpPr txBox="1"/>
          <p:nvPr/>
        </p:nvSpPr>
        <p:spPr>
          <a:xfrm>
            <a:off x="6096000" y="3814862"/>
            <a:ext cx="609755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https://www.geeksforgeeks.org/ml-fuzzy-clustering/</a:t>
            </a:r>
          </a:p>
        </p:txBody>
      </p:sp>
    </p:spTree>
    <p:extLst>
      <p:ext uri="{BB962C8B-B14F-4D97-AF65-F5344CB8AC3E}">
        <p14:creationId xmlns:p14="http://schemas.microsoft.com/office/powerpoint/2010/main" val="14194789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2"/>
      </a:lt2>
      <a:accent1>
        <a:srgbClr val="46B47D"/>
      </a:accent1>
      <a:accent2>
        <a:srgbClr val="3BB1A8"/>
      </a:accent2>
      <a:accent3>
        <a:srgbClr val="4D9CC3"/>
      </a:accent3>
      <a:accent4>
        <a:srgbClr val="3B58B1"/>
      </a:accent4>
      <a:accent5>
        <a:srgbClr val="614DC3"/>
      </a:accent5>
      <a:accent6>
        <a:srgbClr val="803BB1"/>
      </a:accent6>
      <a:hlink>
        <a:srgbClr val="BF418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2399</Words>
  <Application>Microsoft Office PowerPoint</Application>
  <PresentationFormat>Widescreen</PresentationFormat>
  <Paragraphs>169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Meiryo</vt:lpstr>
      <vt:lpstr>Arial</vt:lpstr>
      <vt:lpstr>charter</vt:lpstr>
      <vt:lpstr>Corbel</vt:lpstr>
      <vt:lpstr>IBM Plex Sans</vt:lpstr>
      <vt:lpstr>Lato</vt:lpstr>
      <vt:lpstr>Open Sans</vt:lpstr>
      <vt:lpstr>Roboto</vt:lpstr>
      <vt:lpstr>Tahoma</vt:lpstr>
      <vt:lpstr>Times New Roman</vt:lpstr>
      <vt:lpstr>SketchLinesVTI</vt:lpstr>
      <vt:lpstr>Unsupervised Learning </vt:lpstr>
      <vt:lpstr>Unsupervised Learning</vt:lpstr>
      <vt:lpstr>Unsupervised Learning</vt:lpstr>
      <vt:lpstr>PowerPoint Presentation</vt:lpstr>
      <vt:lpstr>Common unsupervised learning approaches </vt:lpstr>
      <vt:lpstr>1. Clustering</vt:lpstr>
      <vt:lpstr>1.1 Exclusive and Overlapping Clustering </vt:lpstr>
      <vt:lpstr>1.1 Exclusive and Overlapping Clustering</vt:lpstr>
      <vt:lpstr>PowerPoint Presentation</vt:lpstr>
      <vt:lpstr>1.2 Hierarchical clustering </vt:lpstr>
      <vt:lpstr>Agglomerative clustering</vt:lpstr>
      <vt:lpstr>Process</vt:lpstr>
      <vt:lpstr>Agglomerative clustering</vt:lpstr>
      <vt:lpstr>PowerPoint Presentation</vt:lpstr>
      <vt:lpstr>PowerPoint Presentation</vt:lpstr>
      <vt:lpstr>Parts of Dendrogram</vt:lpstr>
      <vt:lpstr>PowerPoint Presentation</vt:lpstr>
      <vt:lpstr>Divisive clustering</vt:lpstr>
      <vt:lpstr>   </vt:lpstr>
      <vt:lpstr>1.3 Probabilistic clustering </vt:lpstr>
      <vt:lpstr>Association Rules </vt:lpstr>
      <vt:lpstr>Apriori algorithms </vt:lpstr>
      <vt:lpstr>Association rules</vt:lpstr>
      <vt:lpstr>Measure 1: Support</vt:lpstr>
      <vt:lpstr>Measure 2: Confidence.</vt:lpstr>
      <vt:lpstr>Measure 3: Lift.</vt:lpstr>
      <vt:lpstr>Reading Task</vt:lpstr>
      <vt:lpstr>Dimensionality reduction </vt:lpstr>
      <vt:lpstr>Principal component analysis </vt:lpstr>
      <vt:lpstr>Singular value decomposition </vt:lpstr>
      <vt:lpstr>Autoencoders </vt:lpstr>
      <vt:lpstr>PowerPoint Presentation</vt:lpstr>
      <vt:lpstr>PowerPoint Presentation</vt:lpstr>
      <vt:lpstr>K Means Clustering</vt:lpstr>
      <vt:lpstr>K Means Clustering</vt:lpstr>
      <vt:lpstr>K Means Clustering</vt:lpstr>
      <vt:lpstr>K Means Clustering</vt:lpstr>
      <vt:lpstr>Choosing a K Value</vt:lpstr>
      <vt:lpstr>Choosing a K Value</vt:lpstr>
      <vt:lpstr>Choosing a K Value</vt:lpstr>
      <vt:lpstr>PowerPoint Presentation</vt:lpstr>
      <vt:lpstr>Choosing a K Value</vt:lpstr>
      <vt:lpstr>Applications of Unsupervised Learning</vt:lpstr>
      <vt:lpstr>Challenges of unsupervised learning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</dc:title>
  <dc:creator>. Sukhchandan</dc:creator>
  <cp:lastModifiedBy>. Sukhchandan</cp:lastModifiedBy>
  <cp:revision>60</cp:revision>
  <dcterms:created xsi:type="dcterms:W3CDTF">2021-09-27T14:09:20Z</dcterms:created>
  <dcterms:modified xsi:type="dcterms:W3CDTF">2021-09-28T11:09:19Z</dcterms:modified>
</cp:coreProperties>
</file>