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753600" cy="7315200"/>
  <p:notesSz cx="6858000" cy="9144000"/>
  <p:embeddedFontLst>
    <p:embeddedFont>
      <p:font typeface="Ample Display" charset="1" panose="00000500000000000000"/>
      <p:regular r:id="rId23"/>
    </p:embeddedFont>
    <p:embeddedFont>
      <p:font typeface="Rubik" charset="1" panose="00000000000000000000"/>
      <p:regular r:id="rId24"/>
    </p:embeddedFont>
    <p:embeddedFont>
      <p:font typeface="Rubik Bold" charset="1" panose="000008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  <p:embeddedFont>
      <p:font typeface="Rubik Medium" charset="1" panose="000006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731520"/>
            <a:ext cx="3917691" cy="2203701"/>
          </a:xfrm>
          <a:custGeom>
            <a:avLst/>
            <a:gdLst/>
            <a:ahLst/>
            <a:cxnLst/>
            <a:rect r="r" b="b" t="t" l="l"/>
            <a:pathLst>
              <a:path h="2203701" w="3917691">
                <a:moveTo>
                  <a:pt x="0" y="0"/>
                </a:moveTo>
                <a:lnTo>
                  <a:pt x="3917691" y="0"/>
                </a:lnTo>
                <a:lnTo>
                  <a:pt x="3917691" y="2203701"/>
                </a:lnTo>
                <a:lnTo>
                  <a:pt x="0" y="2203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0558" y="236220"/>
            <a:ext cx="3351522" cy="527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9"/>
              </a:lnSpc>
            </a:pPr>
            <a:r>
              <a:rPr lang="en-US" sz="3371">
                <a:solidFill>
                  <a:srgbClr val="E85336"/>
                </a:solidFill>
                <a:latin typeface="Ample Display"/>
                <a:ea typeface="Ample Display"/>
                <a:cs typeface="Ample Display"/>
                <a:sym typeface="Ample Display"/>
              </a:rPr>
              <a:t>Orange OpenTech</a:t>
            </a:r>
            <a:r>
              <a:rPr lang="en-US" sz="3371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: Innovating for Customer Retention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9259" y="6423160"/>
            <a:ext cx="2027634" cy="58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Vishal Ramesh Babu</a:t>
            </a:r>
          </a:p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0832438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457" y="221099"/>
            <a:ext cx="9152171" cy="6797179"/>
            <a:chOff x="0" y="0"/>
            <a:chExt cx="3917018" cy="2909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7018" cy="2909110"/>
            </a:xfrm>
            <a:custGeom>
              <a:avLst/>
              <a:gdLst/>
              <a:ahLst/>
              <a:cxnLst/>
              <a:rect r="r" b="b" t="t" l="l"/>
              <a:pathLst>
                <a:path h="2909110" w="3917018">
                  <a:moveTo>
                    <a:pt x="32991" y="0"/>
                  </a:moveTo>
                  <a:lnTo>
                    <a:pt x="3884028" y="0"/>
                  </a:lnTo>
                  <a:cubicBezTo>
                    <a:pt x="3892778" y="0"/>
                    <a:pt x="3901168" y="3476"/>
                    <a:pt x="3907356" y="9663"/>
                  </a:cubicBezTo>
                  <a:cubicBezTo>
                    <a:pt x="3913543" y="15850"/>
                    <a:pt x="3917018" y="24241"/>
                    <a:pt x="3917018" y="32991"/>
                  </a:cubicBezTo>
                  <a:lnTo>
                    <a:pt x="3917018" y="2876120"/>
                  </a:lnTo>
                  <a:cubicBezTo>
                    <a:pt x="3917018" y="2884869"/>
                    <a:pt x="3913543" y="2893261"/>
                    <a:pt x="3907356" y="2899447"/>
                  </a:cubicBezTo>
                  <a:cubicBezTo>
                    <a:pt x="3901168" y="2905634"/>
                    <a:pt x="3892778" y="2909110"/>
                    <a:pt x="3884028" y="2909110"/>
                  </a:cubicBezTo>
                  <a:lnTo>
                    <a:pt x="32991" y="2909110"/>
                  </a:lnTo>
                  <a:cubicBezTo>
                    <a:pt x="24241" y="2909110"/>
                    <a:pt x="15850" y="2905634"/>
                    <a:pt x="9663" y="2899447"/>
                  </a:cubicBezTo>
                  <a:cubicBezTo>
                    <a:pt x="3476" y="2893261"/>
                    <a:pt x="0" y="2884869"/>
                    <a:pt x="0" y="2876120"/>
                  </a:cubicBezTo>
                  <a:lnTo>
                    <a:pt x="0" y="32991"/>
                  </a:lnTo>
                  <a:cubicBezTo>
                    <a:pt x="0" y="24241"/>
                    <a:pt x="3476" y="15850"/>
                    <a:pt x="9663" y="9663"/>
                  </a:cubicBezTo>
                  <a:cubicBezTo>
                    <a:pt x="15850" y="3476"/>
                    <a:pt x="24241" y="0"/>
                    <a:pt x="3299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17018" cy="2947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6613" y="4720859"/>
            <a:ext cx="8588687" cy="1538498"/>
            <a:chOff x="0" y="0"/>
            <a:chExt cx="5650407" cy="1012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50407" cy="1012161"/>
            </a:xfrm>
            <a:custGeom>
              <a:avLst/>
              <a:gdLst/>
              <a:ahLst/>
              <a:cxnLst/>
              <a:rect r="r" b="b" t="t" l="l"/>
              <a:pathLst>
                <a:path h="1012161" w="5650407">
                  <a:moveTo>
                    <a:pt x="25239" y="0"/>
                  </a:moveTo>
                  <a:lnTo>
                    <a:pt x="5625168" y="0"/>
                  </a:lnTo>
                  <a:cubicBezTo>
                    <a:pt x="5639107" y="0"/>
                    <a:pt x="5650407" y="11300"/>
                    <a:pt x="5650407" y="25239"/>
                  </a:cubicBezTo>
                  <a:lnTo>
                    <a:pt x="5650407" y="986922"/>
                  </a:lnTo>
                  <a:cubicBezTo>
                    <a:pt x="5650407" y="1000861"/>
                    <a:pt x="5639107" y="1012161"/>
                    <a:pt x="5625168" y="1012161"/>
                  </a:cubicBezTo>
                  <a:lnTo>
                    <a:pt x="25239" y="1012161"/>
                  </a:lnTo>
                  <a:cubicBezTo>
                    <a:pt x="11300" y="1012161"/>
                    <a:pt x="0" y="1000861"/>
                    <a:pt x="0" y="986922"/>
                  </a:cubicBezTo>
                  <a:lnTo>
                    <a:pt x="0" y="25239"/>
                  </a:lnTo>
                  <a:cubicBezTo>
                    <a:pt x="0" y="11300"/>
                    <a:pt x="11300" y="0"/>
                    <a:pt x="252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650407" cy="105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2862" y="1052947"/>
            <a:ext cx="8927361" cy="3453714"/>
          </a:xfrm>
          <a:custGeom>
            <a:avLst/>
            <a:gdLst/>
            <a:ahLst/>
            <a:cxnLst/>
            <a:rect r="r" b="b" t="t" l="l"/>
            <a:pathLst>
              <a:path h="3453714" w="8927361">
                <a:moveTo>
                  <a:pt x="0" y="0"/>
                </a:moveTo>
                <a:lnTo>
                  <a:pt x="8927361" y="0"/>
                </a:lnTo>
                <a:lnTo>
                  <a:pt x="8927361" y="3453714"/>
                </a:lnTo>
                <a:lnTo>
                  <a:pt x="0" y="3453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1" r="-1357" b="-191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8133" y="357891"/>
            <a:ext cx="5178553" cy="29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2161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Understanding Our Lost Users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988" y="4885604"/>
            <a:ext cx="8439623" cy="118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Critical Churn Segments: Mid-Tenure (185 churned; 38.3%) and Established Customers (200 churned; 41.4%) account for the majority of churn, highlighting a key focus area for retention strategies.</a:t>
            </a:r>
          </a:p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Loyal Customers Show Strong Retention: Loyal Customers have the lowest churn numbers (56; 11.6%), suggesting effective loyalty-building initiatives.</a:t>
            </a:r>
          </a:p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Customers Have Smaller but Significant Churn: Although New Customers contribute only 42 churned customers (8.7%), addressing their early experience could further reduce churn.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457" y="658145"/>
            <a:ext cx="9060998" cy="6070631"/>
            <a:chOff x="0" y="0"/>
            <a:chExt cx="3877998" cy="2598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998" cy="2598157"/>
            </a:xfrm>
            <a:custGeom>
              <a:avLst/>
              <a:gdLst/>
              <a:ahLst/>
              <a:cxnLst/>
              <a:rect r="r" b="b" t="t" l="l"/>
              <a:pathLst>
                <a:path h="2598157" w="3877998">
                  <a:moveTo>
                    <a:pt x="33322" y="0"/>
                  </a:moveTo>
                  <a:lnTo>
                    <a:pt x="3844675" y="0"/>
                  </a:lnTo>
                  <a:cubicBezTo>
                    <a:pt x="3863079" y="0"/>
                    <a:pt x="3877998" y="14919"/>
                    <a:pt x="3877998" y="33322"/>
                  </a:cubicBezTo>
                  <a:lnTo>
                    <a:pt x="3877998" y="2564834"/>
                  </a:lnTo>
                  <a:cubicBezTo>
                    <a:pt x="3877998" y="2583238"/>
                    <a:pt x="3863079" y="2598157"/>
                    <a:pt x="3844675" y="2598157"/>
                  </a:cubicBezTo>
                  <a:lnTo>
                    <a:pt x="33322" y="2598157"/>
                  </a:lnTo>
                  <a:cubicBezTo>
                    <a:pt x="14919" y="2598157"/>
                    <a:pt x="0" y="2583238"/>
                    <a:pt x="0" y="2564834"/>
                  </a:cubicBezTo>
                  <a:lnTo>
                    <a:pt x="0" y="33322"/>
                  </a:lnTo>
                  <a:cubicBezTo>
                    <a:pt x="0" y="14919"/>
                    <a:pt x="14919" y="0"/>
                    <a:pt x="333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7998" cy="2636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3798" y="1577210"/>
            <a:ext cx="3142908" cy="2968092"/>
          </a:xfrm>
          <a:custGeom>
            <a:avLst/>
            <a:gdLst/>
            <a:ahLst/>
            <a:cxnLst/>
            <a:rect r="r" b="b" t="t" l="l"/>
            <a:pathLst>
              <a:path h="2968092" w="3142908">
                <a:moveTo>
                  <a:pt x="0" y="0"/>
                </a:moveTo>
                <a:lnTo>
                  <a:pt x="3142907" y="0"/>
                </a:lnTo>
                <a:lnTo>
                  <a:pt x="3142907" y="2968093"/>
                </a:lnTo>
                <a:lnTo>
                  <a:pt x="0" y="2968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726" r="-2859" b="-525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88069" y="1515432"/>
            <a:ext cx="3343321" cy="3091649"/>
          </a:xfrm>
          <a:custGeom>
            <a:avLst/>
            <a:gdLst/>
            <a:ahLst/>
            <a:cxnLst/>
            <a:rect r="r" b="b" t="t" l="l"/>
            <a:pathLst>
              <a:path h="3091649" w="3343321">
                <a:moveTo>
                  <a:pt x="0" y="0"/>
                </a:moveTo>
                <a:lnTo>
                  <a:pt x="3343321" y="0"/>
                </a:lnTo>
                <a:lnTo>
                  <a:pt x="3343321" y="3091649"/>
                </a:lnTo>
                <a:lnTo>
                  <a:pt x="0" y="3091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68" t="-8140" r="-27517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94835" y="931196"/>
            <a:ext cx="2320834" cy="382585"/>
            <a:chOff x="0" y="0"/>
            <a:chExt cx="859568" cy="141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9568" cy="141698"/>
            </a:xfrm>
            <a:custGeom>
              <a:avLst/>
              <a:gdLst/>
              <a:ahLst/>
              <a:cxnLst/>
              <a:rect r="r" b="b" t="t" l="l"/>
              <a:pathLst>
                <a:path h="141698" w="859568">
                  <a:moveTo>
                    <a:pt x="0" y="0"/>
                  </a:moveTo>
                  <a:lnTo>
                    <a:pt x="859568" y="0"/>
                  </a:lnTo>
                  <a:lnTo>
                    <a:pt x="859568" y="141698"/>
                  </a:lnTo>
                  <a:lnTo>
                    <a:pt x="0" y="141698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59568" cy="179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  <a:r>
                <a:rPr lang="en-US" sz="1682">
                  <a:solidFill>
                    <a:srgbClr val="000000"/>
                  </a:solidFill>
                  <a:latin typeface="Rubik"/>
                  <a:ea typeface="Rubik"/>
                  <a:cs typeface="Rubik"/>
                  <a:sym typeface="Rubik"/>
                </a:rPr>
                <a:t>Total Customers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0457" y="307108"/>
            <a:ext cx="7392201" cy="57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2161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  Customer Service Impact on Churn</a:t>
            </a:r>
          </a:p>
          <a:p>
            <a:pPr algn="l">
              <a:lnSpc>
                <a:spcPts val="220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82457" y="5223068"/>
            <a:ext cx="8588687" cy="58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1"/>
              </a:lnSpc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 who made no service calls account for 19.0% of churn, while those making other calls contribute 81.0%, emphasizing the need to focus on proactive customer engagement.</a:t>
            </a:r>
          </a:p>
          <a:p>
            <a:pPr algn="l">
              <a:lnSpc>
                <a:spcPts val="1611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5793490" y="931196"/>
            <a:ext cx="2132479" cy="382585"/>
            <a:chOff x="0" y="0"/>
            <a:chExt cx="789807" cy="1416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9807" cy="141698"/>
            </a:xfrm>
            <a:custGeom>
              <a:avLst/>
              <a:gdLst/>
              <a:ahLst/>
              <a:cxnLst/>
              <a:rect r="r" b="b" t="t" l="l"/>
              <a:pathLst>
                <a:path h="141698" w="789807">
                  <a:moveTo>
                    <a:pt x="0" y="0"/>
                  </a:moveTo>
                  <a:lnTo>
                    <a:pt x="789807" y="0"/>
                  </a:lnTo>
                  <a:lnTo>
                    <a:pt x="789807" y="141698"/>
                  </a:lnTo>
                  <a:lnTo>
                    <a:pt x="0" y="141698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89807" cy="179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  <a:r>
                <a:rPr lang="en-US" sz="1682">
                  <a:solidFill>
                    <a:srgbClr val="000000"/>
                  </a:solidFill>
                  <a:latin typeface="Rubik"/>
                  <a:ea typeface="Rubik"/>
                  <a:cs typeface="Rubik"/>
                  <a:sym typeface="Rubik"/>
                </a:rPr>
                <a:t>Churned Customers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6301" y="731520"/>
            <a:ext cx="9060998" cy="6070631"/>
            <a:chOff x="0" y="0"/>
            <a:chExt cx="3877998" cy="2598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998" cy="2598157"/>
            </a:xfrm>
            <a:custGeom>
              <a:avLst/>
              <a:gdLst/>
              <a:ahLst/>
              <a:cxnLst/>
              <a:rect r="r" b="b" t="t" l="l"/>
              <a:pathLst>
                <a:path h="2598157" w="3877998">
                  <a:moveTo>
                    <a:pt x="33322" y="0"/>
                  </a:moveTo>
                  <a:lnTo>
                    <a:pt x="3844675" y="0"/>
                  </a:lnTo>
                  <a:cubicBezTo>
                    <a:pt x="3863079" y="0"/>
                    <a:pt x="3877998" y="14919"/>
                    <a:pt x="3877998" y="33322"/>
                  </a:cubicBezTo>
                  <a:lnTo>
                    <a:pt x="3877998" y="2564834"/>
                  </a:lnTo>
                  <a:cubicBezTo>
                    <a:pt x="3877998" y="2583238"/>
                    <a:pt x="3863079" y="2598157"/>
                    <a:pt x="3844675" y="2598157"/>
                  </a:cubicBezTo>
                  <a:lnTo>
                    <a:pt x="33322" y="2598157"/>
                  </a:lnTo>
                  <a:cubicBezTo>
                    <a:pt x="14919" y="2598157"/>
                    <a:pt x="0" y="2583238"/>
                    <a:pt x="0" y="2564834"/>
                  </a:cubicBezTo>
                  <a:lnTo>
                    <a:pt x="0" y="33322"/>
                  </a:lnTo>
                  <a:cubicBezTo>
                    <a:pt x="0" y="14919"/>
                    <a:pt x="14919" y="0"/>
                    <a:pt x="333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7998" cy="2636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1394699"/>
            <a:ext cx="8251579" cy="3087908"/>
          </a:xfrm>
          <a:custGeom>
            <a:avLst/>
            <a:gdLst/>
            <a:ahLst/>
            <a:cxnLst/>
            <a:rect r="r" b="b" t="t" l="l"/>
            <a:pathLst>
              <a:path h="3087908" w="8251579">
                <a:moveTo>
                  <a:pt x="0" y="0"/>
                </a:moveTo>
                <a:lnTo>
                  <a:pt x="8251579" y="0"/>
                </a:lnTo>
                <a:lnTo>
                  <a:pt x="8251579" y="3087908"/>
                </a:lnTo>
                <a:lnTo>
                  <a:pt x="0" y="3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49" r="-2109" b="-64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6301" y="413183"/>
            <a:ext cx="7392201" cy="57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2161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  Customer Service Impact on Churn</a:t>
            </a:r>
          </a:p>
          <a:p>
            <a:pPr algn="l">
              <a:lnSpc>
                <a:spcPts val="220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82768" y="4871785"/>
            <a:ext cx="8439312" cy="118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8556" indent="-124278" lvl="1">
              <a:lnSpc>
                <a:spcPts val="16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51" spc="12" strike="noStrike" u="none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Customer Service Drives Churn: The "Low" service segment has the highest churn, with 253 churned customers (52.4%), emphasizing the need to improve service for this group.</a:t>
            </a:r>
          </a:p>
          <a:p>
            <a:pPr algn="l" marL="248556" indent="-124278" lvl="1">
              <a:lnSpc>
                <a:spcPts val="16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51" spc="12" strike="noStrike" u="none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Customer Service Reduces Churn: The "High" service segment has minimal churn, with only 8 churned customers (1.7%), showcasing the effectiveness of quality customer service.</a:t>
            </a:r>
          </a:p>
          <a:p>
            <a:pPr algn="l" marL="248556" indent="-124278" lvl="1">
              <a:lnSpc>
                <a:spcPts val="16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51" spc="12" strike="noStrike" u="none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Medium and No Calls Segments Have Moderate Churn: The "Medium" segment (130 churned; 26.9%) and "No calls" segment (92 churned; 19.0%) indicate additional areas to address for better retention outcomes.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72778" y="4969048"/>
            <a:ext cx="9750252" cy="2090585"/>
            <a:chOff x="0" y="0"/>
            <a:chExt cx="1720474" cy="368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474" cy="368893"/>
            </a:xfrm>
            <a:custGeom>
              <a:avLst/>
              <a:gdLst/>
              <a:ahLst/>
              <a:cxnLst/>
              <a:rect r="r" b="b" t="t" l="l"/>
              <a:pathLst>
                <a:path h="368893" w="1720474">
                  <a:moveTo>
                    <a:pt x="1517274" y="0"/>
                  </a:moveTo>
                  <a:cubicBezTo>
                    <a:pt x="1629499" y="0"/>
                    <a:pt x="1720474" y="82579"/>
                    <a:pt x="1720474" y="184446"/>
                  </a:cubicBezTo>
                  <a:cubicBezTo>
                    <a:pt x="1720474" y="286313"/>
                    <a:pt x="1629499" y="368893"/>
                    <a:pt x="1517274" y="368893"/>
                  </a:cubicBezTo>
                  <a:lnTo>
                    <a:pt x="203200" y="368893"/>
                  </a:lnTo>
                  <a:cubicBezTo>
                    <a:pt x="90976" y="368893"/>
                    <a:pt x="0" y="286313"/>
                    <a:pt x="0" y="184446"/>
                  </a:cubicBezTo>
                  <a:cubicBezTo>
                    <a:pt x="0" y="8257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474" cy="406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777000" y="4687706"/>
            <a:ext cx="9202291" cy="2105309"/>
            <a:chOff x="0" y="0"/>
            <a:chExt cx="1623784" cy="371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3784" cy="371491"/>
            </a:xfrm>
            <a:custGeom>
              <a:avLst/>
              <a:gdLst/>
              <a:ahLst/>
              <a:cxnLst/>
              <a:rect r="r" b="b" t="t" l="l"/>
              <a:pathLst>
                <a:path h="371491" w="1623784">
                  <a:moveTo>
                    <a:pt x="1420584" y="0"/>
                  </a:moveTo>
                  <a:cubicBezTo>
                    <a:pt x="1532809" y="0"/>
                    <a:pt x="1623784" y="83161"/>
                    <a:pt x="1623784" y="185745"/>
                  </a:cubicBezTo>
                  <a:cubicBezTo>
                    <a:pt x="1623784" y="288330"/>
                    <a:pt x="1532809" y="371491"/>
                    <a:pt x="1420584" y="371491"/>
                  </a:cubicBezTo>
                  <a:lnTo>
                    <a:pt x="203200" y="371491"/>
                  </a:lnTo>
                  <a:cubicBezTo>
                    <a:pt x="90976" y="371491"/>
                    <a:pt x="0" y="288330"/>
                    <a:pt x="0" y="185745"/>
                  </a:cubicBezTo>
                  <a:cubicBezTo>
                    <a:pt x="0" y="8316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3784" cy="409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617868" y="4677786"/>
            <a:ext cx="9231496" cy="2154353"/>
            <a:chOff x="0" y="0"/>
            <a:chExt cx="1628938" cy="3801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8938" cy="380145"/>
            </a:xfrm>
            <a:custGeom>
              <a:avLst/>
              <a:gdLst/>
              <a:ahLst/>
              <a:cxnLst/>
              <a:rect r="r" b="b" t="t" l="l"/>
              <a:pathLst>
                <a:path h="380145" w="1628938">
                  <a:moveTo>
                    <a:pt x="1425738" y="0"/>
                  </a:moveTo>
                  <a:cubicBezTo>
                    <a:pt x="1537962" y="0"/>
                    <a:pt x="1628938" y="85098"/>
                    <a:pt x="1628938" y="190072"/>
                  </a:cubicBezTo>
                  <a:cubicBezTo>
                    <a:pt x="1628938" y="295047"/>
                    <a:pt x="1537962" y="380145"/>
                    <a:pt x="1425738" y="380145"/>
                  </a:cubicBezTo>
                  <a:lnTo>
                    <a:pt x="203200" y="380145"/>
                  </a:lnTo>
                  <a:cubicBezTo>
                    <a:pt x="90976" y="380145"/>
                    <a:pt x="0" y="295047"/>
                    <a:pt x="0" y="190072"/>
                  </a:cubicBezTo>
                  <a:cubicBezTo>
                    <a:pt x="0" y="85098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8938" cy="418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3976886" y="4701722"/>
            <a:ext cx="9173087" cy="2048073"/>
            <a:chOff x="0" y="0"/>
            <a:chExt cx="1618631" cy="3613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18631" cy="361391"/>
            </a:xfrm>
            <a:custGeom>
              <a:avLst/>
              <a:gdLst/>
              <a:ahLst/>
              <a:cxnLst/>
              <a:rect r="r" b="b" t="t" l="l"/>
              <a:pathLst>
                <a:path h="361391" w="1618631">
                  <a:moveTo>
                    <a:pt x="1415431" y="0"/>
                  </a:moveTo>
                  <a:cubicBezTo>
                    <a:pt x="1527655" y="0"/>
                    <a:pt x="1618631" y="80900"/>
                    <a:pt x="1618631" y="180696"/>
                  </a:cubicBezTo>
                  <a:cubicBezTo>
                    <a:pt x="1618631" y="280491"/>
                    <a:pt x="1527655" y="361391"/>
                    <a:pt x="1415431" y="361391"/>
                  </a:cubicBezTo>
                  <a:lnTo>
                    <a:pt x="203200" y="361391"/>
                  </a:lnTo>
                  <a:cubicBezTo>
                    <a:pt x="90976" y="361391"/>
                    <a:pt x="0" y="280491"/>
                    <a:pt x="0" y="180696"/>
                  </a:cubicBezTo>
                  <a:cubicBezTo>
                    <a:pt x="0" y="8090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D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18631" cy="399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3480" y="1695394"/>
            <a:ext cx="1365574" cy="136557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66213" y="1695394"/>
            <a:ext cx="1365574" cy="136557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525309" y="1695394"/>
            <a:ext cx="1365574" cy="136557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01343" y="1695394"/>
            <a:ext cx="1365574" cy="136557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-486607" y="1625113"/>
            <a:ext cx="3965749" cy="124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5"/>
              </a:lnSpc>
              <a:spcBef>
                <a:spcPct val="0"/>
              </a:spcBef>
            </a:pPr>
            <a:r>
              <a:rPr lang="en-US" sz="660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66125" y="1625113"/>
            <a:ext cx="3965749" cy="124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5"/>
              </a:lnSpc>
              <a:spcBef>
                <a:spcPct val="0"/>
              </a:spcBef>
            </a:pPr>
            <a:r>
              <a:rPr lang="en-US" sz="660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8858" y="1625113"/>
            <a:ext cx="3965749" cy="124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5"/>
              </a:lnSpc>
              <a:spcBef>
                <a:spcPct val="0"/>
              </a:spcBef>
            </a:pPr>
            <a:r>
              <a:rPr lang="en-US" sz="660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71590" y="1625113"/>
            <a:ext cx="3965749" cy="124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5"/>
              </a:lnSpc>
              <a:spcBef>
                <a:spcPct val="0"/>
              </a:spcBef>
            </a:pPr>
            <a:r>
              <a:rPr lang="en-US" sz="660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7056" y="3741335"/>
            <a:ext cx="1908941" cy="294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03106" indent="-151553" lvl="1">
              <a:lnSpc>
                <a:spcPts val="1965"/>
              </a:lnSpc>
              <a:buFont typeface="Arial"/>
              <a:buChar char="•"/>
            </a:pPr>
            <a:r>
              <a:rPr lang="en-US" sz="140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Strong loyalty among established customers</a:t>
            </a:r>
          </a:p>
          <a:p>
            <a:pPr algn="ctr" marL="303106" indent="-151553" lvl="1">
              <a:lnSpc>
                <a:spcPts val="1965"/>
              </a:lnSpc>
              <a:buFont typeface="Arial"/>
              <a:buChar char="•"/>
            </a:pPr>
            <a:r>
              <a:rPr lang="en-US" sz="140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Effective high-quality customer service reduces churn</a:t>
            </a:r>
          </a:p>
          <a:p>
            <a:pPr algn="ctr" marL="303106" indent="-151553" lvl="1">
              <a:lnSpc>
                <a:spcPts val="1965"/>
              </a:lnSpc>
              <a:buFont typeface="Arial"/>
              <a:buChar char="•"/>
            </a:pPr>
            <a:r>
              <a:rPr lang="en-US" sz="140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Loyal customer segment shows strong retention rates</a:t>
            </a:r>
          </a:p>
          <a:p>
            <a:pPr algn="ctr">
              <a:lnSpc>
                <a:spcPts val="1965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2771491" y="3741335"/>
            <a:ext cx="2030109" cy="227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High churn rates among mid-tenure and established customers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Low customer service quality leads to significant churn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New customers show lower retention rates</a:t>
            </a:r>
          </a:p>
          <a:p>
            <a:pPr algn="ctr">
              <a:lnSpc>
                <a:spcPts val="1816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5186677" y="3741335"/>
            <a:ext cx="2030109" cy="31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Improve early-stage customer experience to reduce new customer churn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Enhance service quality for low and medium service segments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Develop targeted retention strategies for high-usage customers</a:t>
            </a:r>
          </a:p>
          <a:p>
            <a:pPr algn="ctr">
              <a:lnSpc>
                <a:spcPts val="1816"/>
              </a:lnSpc>
            </a:pPr>
          </a:p>
          <a:p>
            <a:pPr algn="ctr">
              <a:lnSpc>
                <a:spcPts val="1816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539393" y="3741335"/>
            <a:ext cx="2030109" cy="227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High usage correlates with increased churn risk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Customer dissatisfaction due to high charges</a:t>
            </a:r>
          </a:p>
          <a:p>
            <a:pPr algn="ctr" marL="280147" indent="-140074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Lack of perceived value among low-usage customers</a:t>
            </a:r>
          </a:p>
          <a:p>
            <a:pPr algn="ctr">
              <a:lnSpc>
                <a:spcPts val="18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8940"/>
            <a:ext cx="4789139" cy="100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8"/>
              </a:lnSpc>
            </a:pPr>
            <a:r>
              <a:rPr lang="en-US" sz="2920" b="tru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Recommendations</a:t>
            </a:r>
          </a:p>
          <a:p>
            <a:pPr algn="ctr">
              <a:lnSpc>
                <a:spcPts val="408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62793" y="1226000"/>
            <a:ext cx="9228015" cy="358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597" indent="-195299" lvl="1">
              <a:lnSpc>
                <a:spcPts val="1899"/>
              </a:lnSpc>
              <a:buFont typeface="Arial"/>
              <a:buChar char="•"/>
            </a:pPr>
            <a:r>
              <a:rPr lang="en-US" sz="1809" spc="-66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Enhance Customer Service: Improve service quality, especially for the low and medium segments, to reduce churn rates.</a:t>
            </a:r>
          </a:p>
          <a:p>
            <a:pPr algn="l">
              <a:lnSpc>
                <a:spcPts val="1899"/>
              </a:lnSpc>
            </a:pPr>
          </a:p>
          <a:p>
            <a:pPr algn="l" marL="390597" indent="-195299" lvl="1">
              <a:lnSpc>
                <a:spcPts val="1899"/>
              </a:lnSpc>
              <a:buFont typeface="Arial"/>
              <a:buChar char="•"/>
            </a:pPr>
            <a:r>
              <a:rPr lang="en-US" sz="1809" spc="-66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Targeted Retention Programs: Develop specific strategies for mid-tenure and established customers to address their unique needs and pain points.</a:t>
            </a:r>
          </a:p>
          <a:p>
            <a:pPr algn="l">
              <a:lnSpc>
                <a:spcPts val="1899"/>
              </a:lnSpc>
            </a:pPr>
          </a:p>
          <a:p>
            <a:pPr algn="l" marL="390597" indent="-195299" lvl="1">
              <a:lnSpc>
                <a:spcPts val="1899"/>
              </a:lnSpc>
              <a:buFont typeface="Arial"/>
              <a:buChar char="•"/>
            </a:pPr>
            <a:r>
              <a:rPr lang="en-US" sz="1809" spc="-66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Usage-Based Pricing: Implement flexible pricing models to address both low-usage and high-usage customer concerns.</a:t>
            </a:r>
          </a:p>
          <a:p>
            <a:pPr algn="l">
              <a:lnSpc>
                <a:spcPts val="1899"/>
              </a:lnSpc>
            </a:pPr>
          </a:p>
          <a:p>
            <a:pPr algn="l" marL="390597" indent="-195299" lvl="1">
              <a:lnSpc>
                <a:spcPts val="1899"/>
              </a:lnSpc>
              <a:buFont typeface="Arial"/>
              <a:buChar char="•"/>
            </a:pPr>
            <a:r>
              <a:rPr lang="en-US" sz="1809" spc="-66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Proactive Engagement: Increase proactive customer engagement, particularly for those who rarely contact customer service.</a:t>
            </a:r>
          </a:p>
          <a:p>
            <a:pPr algn="l">
              <a:lnSpc>
                <a:spcPts val="1899"/>
              </a:lnSpc>
            </a:pPr>
          </a:p>
          <a:p>
            <a:pPr algn="l" marL="390597" indent="-195299" lvl="1">
              <a:lnSpc>
                <a:spcPts val="1899"/>
              </a:lnSpc>
              <a:buFont typeface="Arial"/>
              <a:buChar char="•"/>
            </a:pPr>
            <a:r>
              <a:rPr lang="en-US" sz="1809" spc="-66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Early-Stage Experience: Improve onboarding and initial customer experience to boost new customer retention rates.</a:t>
            </a:r>
          </a:p>
          <a:p>
            <a:pPr algn="l">
              <a:lnSpc>
                <a:spcPts val="189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1611416"/>
            <a:ext cx="4021843" cy="3703563"/>
          </a:xfrm>
          <a:custGeom>
            <a:avLst/>
            <a:gdLst/>
            <a:ahLst/>
            <a:cxnLst/>
            <a:rect r="r" b="b" t="t" l="l"/>
            <a:pathLst>
              <a:path h="3703563" w="4021843">
                <a:moveTo>
                  <a:pt x="0" y="0"/>
                </a:moveTo>
                <a:lnTo>
                  <a:pt x="4021843" y="0"/>
                </a:lnTo>
                <a:lnTo>
                  <a:pt x="4021843" y="3703563"/>
                </a:lnTo>
                <a:lnTo>
                  <a:pt x="0" y="370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9" t="-1556" r="-1179" b="-2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333" y="136277"/>
            <a:ext cx="7658934" cy="88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7"/>
              </a:lnSpc>
            </a:pPr>
            <a:r>
              <a:rPr lang="en-US" sz="2526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Predictive Churn Model: Random Forest Results</a:t>
            </a: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50165" y="1582841"/>
            <a:ext cx="4389152" cy="370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411" indent="-174205" lvl="1">
              <a:lnSpc>
                <a:spcPts val="2259"/>
              </a:lnSpc>
              <a:buFont typeface="Arial"/>
              <a:buChar char="•"/>
            </a:pPr>
            <a:r>
              <a:rPr lang="en-US" sz="161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Critical Predictors: Features like Total Day Charge, Total Day Minutes, and Customer Service Calls are key drivers of churn.</a:t>
            </a:r>
          </a:p>
          <a:p>
            <a:pPr algn="l" marL="348411" indent="-174205" lvl="1">
              <a:lnSpc>
                <a:spcPts val="2259"/>
              </a:lnSpc>
              <a:buFont typeface="Arial"/>
              <a:buChar char="•"/>
            </a:pPr>
            <a:r>
              <a:rPr lang="en-US" sz="161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Model Strength: The model performs well with high accuracy in predicting non-churners.</a:t>
            </a:r>
          </a:p>
          <a:p>
            <a:pPr algn="l" marL="348411" indent="-174205" lvl="1">
              <a:lnSpc>
                <a:spcPts val="2259"/>
              </a:lnSpc>
              <a:buFont typeface="Arial"/>
              <a:buChar char="•"/>
            </a:pPr>
            <a:r>
              <a:rPr lang="en-US" sz="161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Churn Misclassification: False negatives (35 churners missed) highlight a need for better churn identification.</a:t>
            </a:r>
          </a:p>
          <a:p>
            <a:pPr algn="l" marL="348411" indent="-174205" lvl="1">
              <a:lnSpc>
                <a:spcPts val="2259"/>
              </a:lnSpc>
              <a:buFont typeface="Arial"/>
              <a:buChar char="•"/>
            </a:pPr>
            <a:r>
              <a:rPr lang="en-US" sz="161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Low-Impact Features: Variables like Area Code and Voice Mail Plan have minimal influence on churn prediction.</a:t>
            </a:r>
          </a:p>
          <a:p>
            <a:pPr algn="l">
              <a:lnSpc>
                <a:spcPts val="22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166" y="1097381"/>
            <a:ext cx="9189268" cy="5120438"/>
          </a:xfrm>
          <a:custGeom>
            <a:avLst/>
            <a:gdLst/>
            <a:ahLst/>
            <a:cxnLst/>
            <a:rect r="r" b="b" t="t" l="l"/>
            <a:pathLst>
              <a:path h="5120438" w="9189268">
                <a:moveTo>
                  <a:pt x="0" y="0"/>
                </a:moveTo>
                <a:lnTo>
                  <a:pt x="9189268" y="0"/>
                </a:lnTo>
                <a:lnTo>
                  <a:pt x="9189268" y="5120438"/>
                </a:lnTo>
                <a:lnTo>
                  <a:pt x="0" y="512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1" t="0" r="-77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962" y="121828"/>
            <a:ext cx="6632022" cy="90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4"/>
              </a:lnSpc>
              <a:spcBef>
                <a:spcPct val="0"/>
              </a:spcBef>
            </a:pPr>
            <a:r>
              <a:rPr lang="en-US" b="true" sz="261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Feat</a:t>
            </a:r>
            <a:r>
              <a:rPr lang="en-US" b="true" sz="261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ure Importance in Churn Prediction</a:t>
            </a:r>
          </a:p>
          <a:p>
            <a:pPr algn="ctr">
              <a:lnSpc>
                <a:spcPts val="36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57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08661" y="105523"/>
            <a:ext cx="4355409" cy="62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8263" y="853093"/>
            <a:ext cx="1392436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Swot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263" y="1267560"/>
            <a:ext cx="2522577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Customer Churn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263" y="1682028"/>
            <a:ext cx="2445425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Reduce Customer Churn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263" y="2096496"/>
            <a:ext cx="2901910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Orange_company’s_Website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l="0" t="-4431" r="0" b="-289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578" y="160918"/>
            <a:ext cx="9422144" cy="7005630"/>
            <a:chOff x="0" y="0"/>
            <a:chExt cx="3489683" cy="25946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89683" cy="2594678"/>
            </a:xfrm>
            <a:custGeom>
              <a:avLst/>
              <a:gdLst/>
              <a:ahLst/>
              <a:cxnLst/>
              <a:rect r="r" b="b" t="t" l="l"/>
              <a:pathLst>
                <a:path h="2594678" w="3489683">
                  <a:moveTo>
                    <a:pt x="29580" y="0"/>
                  </a:moveTo>
                  <a:lnTo>
                    <a:pt x="3460102" y="0"/>
                  </a:lnTo>
                  <a:cubicBezTo>
                    <a:pt x="3476439" y="0"/>
                    <a:pt x="3489683" y="13244"/>
                    <a:pt x="3489683" y="29580"/>
                  </a:cubicBezTo>
                  <a:lnTo>
                    <a:pt x="3489683" y="2565097"/>
                  </a:lnTo>
                  <a:cubicBezTo>
                    <a:pt x="3489683" y="2572943"/>
                    <a:pt x="3486566" y="2580467"/>
                    <a:pt x="3481019" y="2586014"/>
                  </a:cubicBezTo>
                  <a:cubicBezTo>
                    <a:pt x="3475472" y="2591561"/>
                    <a:pt x="3467948" y="2594678"/>
                    <a:pt x="3460102" y="2594678"/>
                  </a:cubicBezTo>
                  <a:lnTo>
                    <a:pt x="29580" y="2594678"/>
                  </a:lnTo>
                  <a:cubicBezTo>
                    <a:pt x="21735" y="2594678"/>
                    <a:pt x="14211" y="2591561"/>
                    <a:pt x="8664" y="2586014"/>
                  </a:cubicBezTo>
                  <a:cubicBezTo>
                    <a:pt x="3116" y="2580467"/>
                    <a:pt x="0" y="2572943"/>
                    <a:pt x="0" y="2565097"/>
                  </a:cubicBezTo>
                  <a:lnTo>
                    <a:pt x="0" y="29580"/>
                  </a:lnTo>
                  <a:cubicBezTo>
                    <a:pt x="0" y="21735"/>
                    <a:pt x="3116" y="14211"/>
                    <a:pt x="8664" y="8664"/>
                  </a:cubicBezTo>
                  <a:cubicBezTo>
                    <a:pt x="14211" y="3116"/>
                    <a:pt x="21735" y="0"/>
                    <a:pt x="29580" y="0"/>
                  </a:cubicBezTo>
                  <a:close/>
                </a:path>
              </a:pathLst>
            </a:custGeom>
            <a:solidFill>
              <a:srgbClr val="000000">
                <a:alpha val="5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89683" cy="2632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5526" y="2902679"/>
            <a:ext cx="9026247" cy="1471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b="true" sz="168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About Orange</a:t>
            </a:r>
          </a:p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Company Overview:</a:t>
            </a:r>
          </a:p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Leading global telecommunications operator with services in mobile, landline, and internet.</a:t>
            </a:r>
          </a:p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Operates in 29 countries with a strong presence in Europe and Africa.</a:t>
            </a:r>
          </a:p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Established brand since 2006, focused on innovation and customer experience.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l="0" t="-4431" r="0" b="-289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578" y="160918"/>
            <a:ext cx="9422144" cy="7005630"/>
            <a:chOff x="0" y="0"/>
            <a:chExt cx="3489683" cy="25946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89683" cy="2594678"/>
            </a:xfrm>
            <a:custGeom>
              <a:avLst/>
              <a:gdLst/>
              <a:ahLst/>
              <a:cxnLst/>
              <a:rect r="r" b="b" t="t" l="l"/>
              <a:pathLst>
                <a:path h="2594678" w="3489683">
                  <a:moveTo>
                    <a:pt x="29580" y="0"/>
                  </a:moveTo>
                  <a:lnTo>
                    <a:pt x="3460102" y="0"/>
                  </a:lnTo>
                  <a:cubicBezTo>
                    <a:pt x="3476439" y="0"/>
                    <a:pt x="3489683" y="13244"/>
                    <a:pt x="3489683" y="29580"/>
                  </a:cubicBezTo>
                  <a:lnTo>
                    <a:pt x="3489683" y="2565097"/>
                  </a:lnTo>
                  <a:cubicBezTo>
                    <a:pt x="3489683" y="2572943"/>
                    <a:pt x="3486566" y="2580467"/>
                    <a:pt x="3481019" y="2586014"/>
                  </a:cubicBezTo>
                  <a:cubicBezTo>
                    <a:pt x="3475472" y="2591561"/>
                    <a:pt x="3467948" y="2594678"/>
                    <a:pt x="3460102" y="2594678"/>
                  </a:cubicBezTo>
                  <a:lnTo>
                    <a:pt x="29580" y="2594678"/>
                  </a:lnTo>
                  <a:cubicBezTo>
                    <a:pt x="21735" y="2594678"/>
                    <a:pt x="14211" y="2591561"/>
                    <a:pt x="8664" y="2586014"/>
                  </a:cubicBezTo>
                  <a:cubicBezTo>
                    <a:pt x="3116" y="2580467"/>
                    <a:pt x="0" y="2572943"/>
                    <a:pt x="0" y="2565097"/>
                  </a:cubicBezTo>
                  <a:lnTo>
                    <a:pt x="0" y="29580"/>
                  </a:lnTo>
                  <a:cubicBezTo>
                    <a:pt x="0" y="21735"/>
                    <a:pt x="3116" y="14211"/>
                    <a:pt x="8664" y="8664"/>
                  </a:cubicBezTo>
                  <a:cubicBezTo>
                    <a:pt x="14211" y="3116"/>
                    <a:pt x="21735" y="0"/>
                    <a:pt x="29580" y="0"/>
                  </a:cubicBezTo>
                  <a:close/>
                </a:path>
              </a:pathLst>
            </a:custGeom>
            <a:solidFill>
              <a:srgbClr val="000000">
                <a:alpha val="5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89683" cy="2632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5704" y="2783056"/>
            <a:ext cx="9061371" cy="1332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3"/>
              </a:lnSpc>
              <a:spcBef>
                <a:spcPct val="0"/>
              </a:spcBef>
            </a:pPr>
            <a:r>
              <a:rPr lang="en-US" b="true" sz="1895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Market Share:</a:t>
            </a:r>
          </a:p>
          <a:p>
            <a:pPr algn="ctr">
              <a:lnSpc>
                <a:spcPts val="2653"/>
              </a:lnSpc>
              <a:spcBef>
                <a:spcPct val="0"/>
              </a:spcBef>
            </a:pPr>
            <a:r>
              <a:rPr lang="en-US" sz="189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36.9 million mobile customers in France, leading the market.</a:t>
            </a:r>
          </a:p>
          <a:p>
            <a:pPr algn="ctr">
              <a:lnSpc>
                <a:spcPts val="2653"/>
              </a:lnSpc>
              <a:spcBef>
                <a:spcPct val="0"/>
              </a:spcBef>
            </a:pPr>
            <a:r>
              <a:rPr lang="en-US" sz="189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Holds approximately 45.38% market share in French mobile telecommunications.</a:t>
            </a:r>
          </a:p>
          <a:p>
            <a:pPr algn="ctr">
              <a:lnSpc>
                <a:spcPts val="2653"/>
              </a:lnSpc>
              <a:spcBef>
                <a:spcPct val="0"/>
              </a:spcBef>
            </a:pPr>
            <a:r>
              <a:rPr lang="en-US" sz="1895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Significant growth in emerging markets, contributing to overall market presence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l="0" t="-4431" r="0" b="-289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578" y="160918"/>
            <a:ext cx="9422144" cy="7005630"/>
            <a:chOff x="0" y="0"/>
            <a:chExt cx="3489683" cy="25946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89683" cy="2594678"/>
            </a:xfrm>
            <a:custGeom>
              <a:avLst/>
              <a:gdLst/>
              <a:ahLst/>
              <a:cxnLst/>
              <a:rect r="r" b="b" t="t" l="l"/>
              <a:pathLst>
                <a:path h="2594678" w="3489683">
                  <a:moveTo>
                    <a:pt x="29580" y="0"/>
                  </a:moveTo>
                  <a:lnTo>
                    <a:pt x="3460102" y="0"/>
                  </a:lnTo>
                  <a:cubicBezTo>
                    <a:pt x="3476439" y="0"/>
                    <a:pt x="3489683" y="13244"/>
                    <a:pt x="3489683" y="29580"/>
                  </a:cubicBezTo>
                  <a:lnTo>
                    <a:pt x="3489683" y="2565097"/>
                  </a:lnTo>
                  <a:cubicBezTo>
                    <a:pt x="3489683" y="2572943"/>
                    <a:pt x="3486566" y="2580467"/>
                    <a:pt x="3481019" y="2586014"/>
                  </a:cubicBezTo>
                  <a:cubicBezTo>
                    <a:pt x="3475472" y="2591561"/>
                    <a:pt x="3467948" y="2594678"/>
                    <a:pt x="3460102" y="2594678"/>
                  </a:cubicBezTo>
                  <a:lnTo>
                    <a:pt x="29580" y="2594678"/>
                  </a:lnTo>
                  <a:cubicBezTo>
                    <a:pt x="21735" y="2594678"/>
                    <a:pt x="14211" y="2591561"/>
                    <a:pt x="8664" y="2586014"/>
                  </a:cubicBezTo>
                  <a:cubicBezTo>
                    <a:pt x="3116" y="2580467"/>
                    <a:pt x="0" y="2572943"/>
                    <a:pt x="0" y="2565097"/>
                  </a:cubicBezTo>
                  <a:lnTo>
                    <a:pt x="0" y="29580"/>
                  </a:lnTo>
                  <a:cubicBezTo>
                    <a:pt x="0" y="21735"/>
                    <a:pt x="3116" y="14211"/>
                    <a:pt x="8664" y="8664"/>
                  </a:cubicBezTo>
                  <a:cubicBezTo>
                    <a:pt x="14211" y="3116"/>
                    <a:pt x="21735" y="0"/>
                    <a:pt x="29580" y="0"/>
                  </a:cubicBezTo>
                  <a:close/>
                </a:path>
              </a:pathLst>
            </a:custGeom>
            <a:solidFill>
              <a:srgbClr val="000000">
                <a:alpha val="5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89683" cy="2632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7477" y="3153317"/>
            <a:ext cx="9242346" cy="128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b="true" sz="1823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User Base:</a:t>
            </a:r>
          </a:p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182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Total customer base exceeds 269 million worldwide.</a:t>
            </a:r>
          </a:p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182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Includes 208 million mobile, 19 million fixed broadband, and 12.5 million TV customers.</a:t>
            </a:r>
          </a:p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1823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Strong focus on customer retention and loyalty initiatives.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-4431" r="0" b="-289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728" y="154785"/>
            <a:ext cx="9422144" cy="7005630"/>
            <a:chOff x="0" y="0"/>
            <a:chExt cx="3489683" cy="25946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89683" cy="2594678"/>
            </a:xfrm>
            <a:custGeom>
              <a:avLst/>
              <a:gdLst/>
              <a:ahLst/>
              <a:cxnLst/>
              <a:rect r="r" b="b" t="t" l="l"/>
              <a:pathLst>
                <a:path h="2594678" w="3489683">
                  <a:moveTo>
                    <a:pt x="29580" y="0"/>
                  </a:moveTo>
                  <a:lnTo>
                    <a:pt x="3460102" y="0"/>
                  </a:lnTo>
                  <a:cubicBezTo>
                    <a:pt x="3476439" y="0"/>
                    <a:pt x="3489683" y="13244"/>
                    <a:pt x="3489683" y="29580"/>
                  </a:cubicBezTo>
                  <a:lnTo>
                    <a:pt x="3489683" y="2565097"/>
                  </a:lnTo>
                  <a:cubicBezTo>
                    <a:pt x="3489683" y="2572943"/>
                    <a:pt x="3486566" y="2580467"/>
                    <a:pt x="3481019" y="2586014"/>
                  </a:cubicBezTo>
                  <a:cubicBezTo>
                    <a:pt x="3475472" y="2591561"/>
                    <a:pt x="3467948" y="2594678"/>
                    <a:pt x="3460102" y="2594678"/>
                  </a:cubicBezTo>
                  <a:lnTo>
                    <a:pt x="29580" y="2594678"/>
                  </a:lnTo>
                  <a:cubicBezTo>
                    <a:pt x="21735" y="2594678"/>
                    <a:pt x="14211" y="2591561"/>
                    <a:pt x="8664" y="2586014"/>
                  </a:cubicBezTo>
                  <a:cubicBezTo>
                    <a:pt x="3116" y="2580467"/>
                    <a:pt x="0" y="2572943"/>
                    <a:pt x="0" y="2565097"/>
                  </a:cubicBezTo>
                  <a:lnTo>
                    <a:pt x="0" y="29580"/>
                  </a:lnTo>
                  <a:cubicBezTo>
                    <a:pt x="0" y="21735"/>
                    <a:pt x="3116" y="14211"/>
                    <a:pt x="8664" y="8664"/>
                  </a:cubicBezTo>
                  <a:cubicBezTo>
                    <a:pt x="14211" y="3116"/>
                    <a:pt x="21735" y="0"/>
                    <a:pt x="29580" y="0"/>
                  </a:cubicBezTo>
                  <a:close/>
                </a:path>
              </a:pathLst>
            </a:custGeom>
            <a:solidFill>
              <a:srgbClr val="000000">
                <a:alpha val="5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89683" cy="2632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48883" y="1213890"/>
            <a:ext cx="8455833" cy="48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1831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Key Insights And Innovations:</a:t>
            </a:r>
          </a:p>
          <a:p>
            <a:pPr algn="l" marL="395499" indent="-197749" lvl="1">
              <a:lnSpc>
                <a:spcPts val="2564"/>
              </a:lnSpc>
              <a:buFont typeface="Arial"/>
              <a:buChar char="•"/>
            </a:pPr>
            <a:r>
              <a:rPr lang="en-US" sz="183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AI Integration: Orange is implementing over 150 AI use cases to enhance customer experience and operational efficiency.</a:t>
            </a:r>
          </a:p>
          <a:p>
            <a:pPr algn="l" marL="395499" indent="-197749" lvl="1">
              <a:lnSpc>
                <a:spcPts val="2564"/>
              </a:lnSpc>
              <a:buFont typeface="Arial"/>
              <a:buChar char="•"/>
            </a:pPr>
            <a:r>
              <a:rPr lang="en-US" sz="183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Predictive Cybersecurity: New innovations enable real-time detection of cyber threats, enhancing data protection and network security.</a:t>
            </a:r>
          </a:p>
          <a:p>
            <a:pPr algn="l" marL="395499" indent="-197749" lvl="1">
              <a:lnSpc>
                <a:spcPts val="2564"/>
              </a:lnSpc>
              <a:buFont typeface="Arial"/>
              <a:buChar char="•"/>
            </a:pPr>
            <a:r>
              <a:rPr lang="en-US" sz="183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Augtera Network AI: The adoption of the Augtera platform reduces network alarm notifications by 70%, improving service reliability.</a:t>
            </a:r>
          </a:p>
          <a:p>
            <a:pPr algn="l" marL="395499" indent="-197749" lvl="1">
              <a:lnSpc>
                <a:spcPts val="2564"/>
              </a:lnSpc>
              <a:buFont typeface="Arial"/>
              <a:buChar char="•"/>
            </a:pPr>
            <a:r>
              <a:rPr lang="en-US" sz="183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Localized Cloud Solutions: Collaboration with Google Cloud allows for AI capabilities to be deployed closer to operations, ensuring compliance and better service delivery.</a:t>
            </a:r>
          </a:p>
          <a:p>
            <a:pPr algn="l" marL="395499" indent="-197749" lvl="1">
              <a:lnSpc>
                <a:spcPts val="2564"/>
              </a:lnSpc>
              <a:buFont typeface="Arial"/>
              <a:buChar char="•"/>
            </a:pPr>
            <a:r>
              <a:rPr lang="en-US" sz="183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Employee Training in AI: Orange is training over 40,000 employees in AI tools to empower them and improve customer interactions without replacing human roles.</a:t>
            </a:r>
          </a:p>
          <a:p>
            <a:pPr algn="ctr">
              <a:lnSpc>
                <a:spcPts val="2564"/>
              </a:lnSpc>
              <a:spcBef>
                <a:spcPct val="0"/>
              </a:spcBef>
            </a:pPr>
          </a:p>
          <a:p>
            <a:pPr algn="ctr">
              <a:lnSpc>
                <a:spcPts val="25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457" y="658145"/>
            <a:ext cx="9060998" cy="6070631"/>
            <a:chOff x="0" y="0"/>
            <a:chExt cx="3877998" cy="2598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998" cy="2598157"/>
            </a:xfrm>
            <a:custGeom>
              <a:avLst/>
              <a:gdLst/>
              <a:ahLst/>
              <a:cxnLst/>
              <a:rect r="r" b="b" t="t" l="l"/>
              <a:pathLst>
                <a:path h="2598157" w="3877998">
                  <a:moveTo>
                    <a:pt x="33322" y="0"/>
                  </a:moveTo>
                  <a:lnTo>
                    <a:pt x="3844675" y="0"/>
                  </a:lnTo>
                  <a:cubicBezTo>
                    <a:pt x="3863079" y="0"/>
                    <a:pt x="3877998" y="14919"/>
                    <a:pt x="3877998" y="33322"/>
                  </a:cubicBezTo>
                  <a:lnTo>
                    <a:pt x="3877998" y="2564834"/>
                  </a:lnTo>
                  <a:cubicBezTo>
                    <a:pt x="3877998" y="2583238"/>
                    <a:pt x="3863079" y="2598157"/>
                    <a:pt x="3844675" y="2598157"/>
                  </a:cubicBezTo>
                  <a:lnTo>
                    <a:pt x="33322" y="2598157"/>
                  </a:lnTo>
                  <a:cubicBezTo>
                    <a:pt x="14919" y="2598157"/>
                    <a:pt x="0" y="2583238"/>
                    <a:pt x="0" y="2564834"/>
                  </a:cubicBezTo>
                  <a:lnTo>
                    <a:pt x="0" y="33322"/>
                  </a:lnTo>
                  <a:cubicBezTo>
                    <a:pt x="0" y="14919"/>
                    <a:pt x="14919" y="0"/>
                    <a:pt x="333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7998" cy="2636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1743" y="4626241"/>
            <a:ext cx="8858427" cy="2009162"/>
            <a:chOff x="0" y="0"/>
            <a:chExt cx="5827866" cy="1321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27866" cy="1321807"/>
            </a:xfrm>
            <a:custGeom>
              <a:avLst/>
              <a:gdLst/>
              <a:ahLst/>
              <a:cxnLst/>
              <a:rect r="r" b="b" t="t" l="l"/>
              <a:pathLst>
                <a:path h="1321807" w="5827866">
                  <a:moveTo>
                    <a:pt x="24471" y="0"/>
                  </a:moveTo>
                  <a:lnTo>
                    <a:pt x="5803395" y="0"/>
                  </a:lnTo>
                  <a:cubicBezTo>
                    <a:pt x="5809886" y="0"/>
                    <a:pt x="5816110" y="2578"/>
                    <a:pt x="5820699" y="7167"/>
                  </a:cubicBezTo>
                  <a:cubicBezTo>
                    <a:pt x="5825288" y="11757"/>
                    <a:pt x="5827866" y="17981"/>
                    <a:pt x="5827866" y="24471"/>
                  </a:cubicBezTo>
                  <a:lnTo>
                    <a:pt x="5827866" y="1297336"/>
                  </a:lnTo>
                  <a:cubicBezTo>
                    <a:pt x="5827866" y="1303826"/>
                    <a:pt x="5825288" y="1310050"/>
                    <a:pt x="5820699" y="1314639"/>
                  </a:cubicBezTo>
                  <a:cubicBezTo>
                    <a:pt x="5816110" y="1319228"/>
                    <a:pt x="5809886" y="1321807"/>
                    <a:pt x="5803395" y="1321807"/>
                  </a:cubicBezTo>
                  <a:lnTo>
                    <a:pt x="24471" y="1321807"/>
                  </a:lnTo>
                  <a:cubicBezTo>
                    <a:pt x="17981" y="1321807"/>
                    <a:pt x="11757" y="1319228"/>
                    <a:pt x="7167" y="1314639"/>
                  </a:cubicBezTo>
                  <a:cubicBezTo>
                    <a:pt x="2578" y="1310050"/>
                    <a:pt x="0" y="1303826"/>
                    <a:pt x="0" y="1297336"/>
                  </a:cubicBezTo>
                  <a:lnTo>
                    <a:pt x="0" y="24471"/>
                  </a:lnTo>
                  <a:cubicBezTo>
                    <a:pt x="0" y="17981"/>
                    <a:pt x="2578" y="11757"/>
                    <a:pt x="7167" y="7167"/>
                  </a:cubicBezTo>
                  <a:cubicBezTo>
                    <a:pt x="11757" y="2578"/>
                    <a:pt x="17981" y="0"/>
                    <a:pt x="24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827866" cy="1359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427" y="312492"/>
            <a:ext cx="9388719" cy="6690216"/>
            <a:chOff x="0" y="0"/>
            <a:chExt cx="3477304" cy="2477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77304" cy="2477858"/>
            </a:xfrm>
            <a:custGeom>
              <a:avLst/>
              <a:gdLst/>
              <a:ahLst/>
              <a:cxnLst/>
              <a:rect r="r" b="b" t="t" l="l"/>
              <a:pathLst>
                <a:path h="2477858" w="3477304">
                  <a:moveTo>
                    <a:pt x="0" y="0"/>
                  </a:moveTo>
                  <a:lnTo>
                    <a:pt x="3477304" y="0"/>
                  </a:lnTo>
                  <a:lnTo>
                    <a:pt x="3477304" y="2477858"/>
                  </a:lnTo>
                  <a:lnTo>
                    <a:pt x="0" y="2477858"/>
                  </a:ln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477304" cy="251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94594" y="1109576"/>
            <a:ext cx="7732725" cy="4177527"/>
          </a:xfrm>
          <a:custGeom>
            <a:avLst/>
            <a:gdLst/>
            <a:ahLst/>
            <a:cxnLst/>
            <a:rect r="r" b="b" t="t" l="l"/>
            <a:pathLst>
              <a:path h="4177527" w="7732725">
                <a:moveTo>
                  <a:pt x="0" y="0"/>
                </a:moveTo>
                <a:lnTo>
                  <a:pt x="7732725" y="0"/>
                </a:lnTo>
                <a:lnTo>
                  <a:pt x="7732725" y="4177527"/>
                </a:lnTo>
                <a:lnTo>
                  <a:pt x="0" y="4177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38" r="-2244" b="-571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36" y="367502"/>
            <a:ext cx="9388719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b="true" sz="168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Geographical Distribution of Orange Telecom Customers Across the USA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2595" y="5747147"/>
            <a:ext cx="8269003" cy="49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42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"The highest customer concentration is observed in states like Texas (106 customers) and Minnesota (84 customers), highlighting key markets for Orange Telecom."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457" y="658145"/>
            <a:ext cx="9060998" cy="6070631"/>
            <a:chOff x="0" y="0"/>
            <a:chExt cx="3877998" cy="2598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998" cy="2598157"/>
            </a:xfrm>
            <a:custGeom>
              <a:avLst/>
              <a:gdLst/>
              <a:ahLst/>
              <a:cxnLst/>
              <a:rect r="r" b="b" t="t" l="l"/>
              <a:pathLst>
                <a:path h="2598157" w="3877998">
                  <a:moveTo>
                    <a:pt x="33322" y="0"/>
                  </a:moveTo>
                  <a:lnTo>
                    <a:pt x="3844675" y="0"/>
                  </a:lnTo>
                  <a:cubicBezTo>
                    <a:pt x="3863079" y="0"/>
                    <a:pt x="3877998" y="14919"/>
                    <a:pt x="3877998" y="33322"/>
                  </a:cubicBezTo>
                  <a:lnTo>
                    <a:pt x="3877998" y="2564834"/>
                  </a:lnTo>
                  <a:cubicBezTo>
                    <a:pt x="3877998" y="2583238"/>
                    <a:pt x="3863079" y="2598157"/>
                    <a:pt x="3844675" y="2598157"/>
                  </a:cubicBezTo>
                  <a:lnTo>
                    <a:pt x="33322" y="2598157"/>
                  </a:lnTo>
                  <a:cubicBezTo>
                    <a:pt x="14919" y="2598157"/>
                    <a:pt x="0" y="2583238"/>
                    <a:pt x="0" y="2564834"/>
                  </a:cubicBezTo>
                  <a:lnTo>
                    <a:pt x="0" y="33322"/>
                  </a:lnTo>
                  <a:cubicBezTo>
                    <a:pt x="0" y="14919"/>
                    <a:pt x="14919" y="0"/>
                    <a:pt x="333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7998" cy="2636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1743" y="4626241"/>
            <a:ext cx="8858427" cy="2009162"/>
            <a:chOff x="0" y="0"/>
            <a:chExt cx="5827866" cy="1321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27866" cy="1321807"/>
            </a:xfrm>
            <a:custGeom>
              <a:avLst/>
              <a:gdLst/>
              <a:ahLst/>
              <a:cxnLst/>
              <a:rect r="r" b="b" t="t" l="l"/>
              <a:pathLst>
                <a:path h="1321807" w="5827866">
                  <a:moveTo>
                    <a:pt x="24471" y="0"/>
                  </a:moveTo>
                  <a:lnTo>
                    <a:pt x="5803395" y="0"/>
                  </a:lnTo>
                  <a:cubicBezTo>
                    <a:pt x="5809886" y="0"/>
                    <a:pt x="5816110" y="2578"/>
                    <a:pt x="5820699" y="7167"/>
                  </a:cubicBezTo>
                  <a:cubicBezTo>
                    <a:pt x="5825288" y="11757"/>
                    <a:pt x="5827866" y="17981"/>
                    <a:pt x="5827866" y="24471"/>
                  </a:cubicBezTo>
                  <a:lnTo>
                    <a:pt x="5827866" y="1297336"/>
                  </a:lnTo>
                  <a:cubicBezTo>
                    <a:pt x="5827866" y="1303826"/>
                    <a:pt x="5825288" y="1310050"/>
                    <a:pt x="5820699" y="1314639"/>
                  </a:cubicBezTo>
                  <a:cubicBezTo>
                    <a:pt x="5816110" y="1319228"/>
                    <a:pt x="5809886" y="1321807"/>
                    <a:pt x="5803395" y="1321807"/>
                  </a:cubicBezTo>
                  <a:lnTo>
                    <a:pt x="24471" y="1321807"/>
                  </a:lnTo>
                  <a:cubicBezTo>
                    <a:pt x="17981" y="1321807"/>
                    <a:pt x="11757" y="1319228"/>
                    <a:pt x="7167" y="1314639"/>
                  </a:cubicBezTo>
                  <a:cubicBezTo>
                    <a:pt x="2578" y="1310050"/>
                    <a:pt x="0" y="1303826"/>
                    <a:pt x="0" y="1297336"/>
                  </a:cubicBezTo>
                  <a:lnTo>
                    <a:pt x="0" y="24471"/>
                  </a:lnTo>
                  <a:cubicBezTo>
                    <a:pt x="0" y="17981"/>
                    <a:pt x="2578" y="11757"/>
                    <a:pt x="7167" y="7167"/>
                  </a:cubicBezTo>
                  <a:cubicBezTo>
                    <a:pt x="11757" y="2578"/>
                    <a:pt x="17981" y="0"/>
                    <a:pt x="24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827866" cy="1359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427" y="312492"/>
            <a:ext cx="9388719" cy="6690216"/>
            <a:chOff x="0" y="0"/>
            <a:chExt cx="3477304" cy="2477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77304" cy="2477858"/>
            </a:xfrm>
            <a:custGeom>
              <a:avLst/>
              <a:gdLst/>
              <a:ahLst/>
              <a:cxnLst/>
              <a:rect r="r" b="b" t="t" l="l"/>
              <a:pathLst>
                <a:path h="2477858" w="3477304">
                  <a:moveTo>
                    <a:pt x="0" y="0"/>
                  </a:moveTo>
                  <a:lnTo>
                    <a:pt x="3477304" y="0"/>
                  </a:lnTo>
                  <a:lnTo>
                    <a:pt x="3477304" y="2477858"/>
                  </a:lnTo>
                  <a:lnTo>
                    <a:pt x="0" y="2477858"/>
                  </a:ln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477304" cy="251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26761" y="960877"/>
            <a:ext cx="8100077" cy="4365236"/>
          </a:xfrm>
          <a:custGeom>
            <a:avLst/>
            <a:gdLst/>
            <a:ahLst/>
            <a:cxnLst/>
            <a:rect r="r" b="b" t="t" l="l"/>
            <a:pathLst>
              <a:path h="4365236" w="8100077">
                <a:moveTo>
                  <a:pt x="0" y="0"/>
                </a:moveTo>
                <a:lnTo>
                  <a:pt x="8100078" y="0"/>
                </a:lnTo>
                <a:lnTo>
                  <a:pt x="8100078" y="4365236"/>
                </a:lnTo>
                <a:lnTo>
                  <a:pt x="0" y="4365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09" r="0" b="-607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36" y="367502"/>
            <a:ext cx="9388719" cy="29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b="true" sz="168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Geographical Distribution of Churned Customers Across the USA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520" y="5783313"/>
            <a:ext cx="8662672" cy="45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sz="131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The highest churn is observed in Texas (18 churned customers), signaling a need for targeted retention strategies in this state.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457" y="658145"/>
            <a:ext cx="9060998" cy="6070631"/>
            <a:chOff x="0" y="0"/>
            <a:chExt cx="3877998" cy="2598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998" cy="2598157"/>
            </a:xfrm>
            <a:custGeom>
              <a:avLst/>
              <a:gdLst/>
              <a:ahLst/>
              <a:cxnLst/>
              <a:rect r="r" b="b" t="t" l="l"/>
              <a:pathLst>
                <a:path h="2598157" w="3877998">
                  <a:moveTo>
                    <a:pt x="33322" y="0"/>
                  </a:moveTo>
                  <a:lnTo>
                    <a:pt x="3844675" y="0"/>
                  </a:lnTo>
                  <a:cubicBezTo>
                    <a:pt x="3863079" y="0"/>
                    <a:pt x="3877998" y="14919"/>
                    <a:pt x="3877998" y="33322"/>
                  </a:cubicBezTo>
                  <a:lnTo>
                    <a:pt x="3877998" y="2564834"/>
                  </a:lnTo>
                  <a:cubicBezTo>
                    <a:pt x="3877998" y="2583238"/>
                    <a:pt x="3863079" y="2598157"/>
                    <a:pt x="3844675" y="2598157"/>
                  </a:cubicBezTo>
                  <a:lnTo>
                    <a:pt x="33322" y="2598157"/>
                  </a:lnTo>
                  <a:cubicBezTo>
                    <a:pt x="14919" y="2598157"/>
                    <a:pt x="0" y="2583238"/>
                    <a:pt x="0" y="2564834"/>
                  </a:cubicBezTo>
                  <a:lnTo>
                    <a:pt x="0" y="33322"/>
                  </a:lnTo>
                  <a:cubicBezTo>
                    <a:pt x="0" y="14919"/>
                    <a:pt x="14919" y="0"/>
                    <a:pt x="333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7998" cy="2636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1743" y="4626241"/>
            <a:ext cx="8858427" cy="2009162"/>
            <a:chOff x="0" y="0"/>
            <a:chExt cx="5827866" cy="1321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27866" cy="1321807"/>
            </a:xfrm>
            <a:custGeom>
              <a:avLst/>
              <a:gdLst/>
              <a:ahLst/>
              <a:cxnLst/>
              <a:rect r="r" b="b" t="t" l="l"/>
              <a:pathLst>
                <a:path h="1321807" w="5827866">
                  <a:moveTo>
                    <a:pt x="24471" y="0"/>
                  </a:moveTo>
                  <a:lnTo>
                    <a:pt x="5803395" y="0"/>
                  </a:lnTo>
                  <a:cubicBezTo>
                    <a:pt x="5809886" y="0"/>
                    <a:pt x="5816110" y="2578"/>
                    <a:pt x="5820699" y="7167"/>
                  </a:cubicBezTo>
                  <a:cubicBezTo>
                    <a:pt x="5825288" y="11757"/>
                    <a:pt x="5827866" y="17981"/>
                    <a:pt x="5827866" y="24471"/>
                  </a:cubicBezTo>
                  <a:lnTo>
                    <a:pt x="5827866" y="1297336"/>
                  </a:lnTo>
                  <a:cubicBezTo>
                    <a:pt x="5827866" y="1303826"/>
                    <a:pt x="5825288" y="1310050"/>
                    <a:pt x="5820699" y="1314639"/>
                  </a:cubicBezTo>
                  <a:cubicBezTo>
                    <a:pt x="5816110" y="1319228"/>
                    <a:pt x="5809886" y="1321807"/>
                    <a:pt x="5803395" y="1321807"/>
                  </a:cubicBezTo>
                  <a:lnTo>
                    <a:pt x="24471" y="1321807"/>
                  </a:lnTo>
                  <a:cubicBezTo>
                    <a:pt x="17981" y="1321807"/>
                    <a:pt x="11757" y="1319228"/>
                    <a:pt x="7167" y="1314639"/>
                  </a:cubicBezTo>
                  <a:cubicBezTo>
                    <a:pt x="2578" y="1310050"/>
                    <a:pt x="0" y="1303826"/>
                    <a:pt x="0" y="1297336"/>
                  </a:cubicBezTo>
                  <a:lnTo>
                    <a:pt x="0" y="24471"/>
                  </a:lnTo>
                  <a:cubicBezTo>
                    <a:pt x="0" y="17981"/>
                    <a:pt x="2578" y="11757"/>
                    <a:pt x="7167" y="7167"/>
                  </a:cubicBezTo>
                  <a:cubicBezTo>
                    <a:pt x="11757" y="2578"/>
                    <a:pt x="17981" y="0"/>
                    <a:pt x="24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827866" cy="1359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427" y="312492"/>
            <a:ext cx="9388719" cy="6690216"/>
            <a:chOff x="0" y="0"/>
            <a:chExt cx="3477304" cy="2477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77304" cy="2477858"/>
            </a:xfrm>
            <a:custGeom>
              <a:avLst/>
              <a:gdLst/>
              <a:ahLst/>
              <a:cxnLst/>
              <a:rect r="r" b="b" t="t" l="l"/>
              <a:pathLst>
                <a:path h="2477858" w="3477304">
                  <a:moveTo>
                    <a:pt x="0" y="0"/>
                  </a:moveTo>
                  <a:lnTo>
                    <a:pt x="3477304" y="0"/>
                  </a:lnTo>
                  <a:lnTo>
                    <a:pt x="3477304" y="2477858"/>
                  </a:lnTo>
                  <a:lnTo>
                    <a:pt x="0" y="2477858"/>
                  </a:ln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477304" cy="251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36518" y="1378965"/>
            <a:ext cx="7996536" cy="2932952"/>
          </a:xfrm>
          <a:custGeom>
            <a:avLst/>
            <a:gdLst/>
            <a:ahLst/>
            <a:cxnLst/>
            <a:rect r="r" b="b" t="t" l="l"/>
            <a:pathLst>
              <a:path h="2932952" w="7996536">
                <a:moveTo>
                  <a:pt x="0" y="0"/>
                </a:moveTo>
                <a:lnTo>
                  <a:pt x="7996537" y="0"/>
                </a:lnTo>
                <a:lnTo>
                  <a:pt x="7996537" y="2932951"/>
                </a:lnTo>
                <a:lnTo>
                  <a:pt x="0" y="2932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7" r="-1209" b="-158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19987" y="847806"/>
            <a:ext cx="2681076" cy="63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1581" b="true">
                <a:solidFill>
                  <a:srgbClr val="242424"/>
                </a:solidFill>
                <a:latin typeface="Rubik Bold"/>
                <a:ea typeface="Rubik Bold"/>
                <a:cs typeface="Rubik Bold"/>
                <a:sym typeface="Rubik Bold"/>
              </a:rPr>
              <a:t>Combined Analysis :</a:t>
            </a:r>
          </a:p>
          <a:p>
            <a:pPr algn="l">
              <a:lnSpc>
                <a:spcPts val="1612"/>
              </a:lnSpc>
            </a:pPr>
            <a:r>
              <a:rPr lang="en-US" sz="1581">
                <a:solidFill>
                  <a:srgbClr val="242424"/>
                </a:solidFill>
                <a:latin typeface="Rubik"/>
                <a:ea typeface="Rubik"/>
                <a:cs typeface="Rubik"/>
                <a:sym typeface="Rubik"/>
              </a:rPr>
              <a:t>        </a:t>
            </a:r>
            <a:r>
              <a:rPr lang="en-US" sz="1581" b="true">
                <a:solidFill>
                  <a:srgbClr val="242424"/>
                </a:solidFill>
                <a:latin typeface="Rubik Bold"/>
                <a:ea typeface="Rubik Bold"/>
                <a:cs typeface="Rubik Bold"/>
                <a:sym typeface="Rubik Bold"/>
              </a:rPr>
              <a:t>Retention and Churn</a:t>
            </a:r>
          </a:p>
          <a:p>
            <a:pPr algn="l">
              <a:lnSpc>
                <a:spcPts val="161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27538" y="4808984"/>
            <a:ext cx="8498523" cy="160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8147" indent="-139073" lvl="1">
              <a:lnSpc>
                <a:spcPts val="1803"/>
              </a:lnSpc>
              <a:buFont typeface="Arial"/>
              <a:buChar char="•"/>
            </a:pPr>
            <a:r>
              <a:rPr lang="en-US" b="true" sz="1288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Retention: A significant majority of customers (85.51%) are retained, while only 14.49% have churned, as illustrated in the pie chart.</a:t>
            </a:r>
          </a:p>
          <a:p>
            <a:pPr algn="l" marL="278147" indent="-139073" lvl="1">
              <a:lnSpc>
                <a:spcPts val="1803"/>
              </a:lnSpc>
              <a:buFont typeface="Arial"/>
              <a:buChar char="•"/>
            </a:pPr>
            <a:r>
              <a:rPr lang="en-US" b="true" sz="1288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Retention Count: The bar chart highlights that 2,850 customers stayed with the company, compared to 483 who left.</a:t>
            </a:r>
          </a:p>
          <a:p>
            <a:pPr algn="l" marL="278147" indent="-139073" lvl="1">
              <a:lnSpc>
                <a:spcPts val="1803"/>
              </a:lnSpc>
              <a:buFont typeface="Arial"/>
              <a:buChar char="•"/>
            </a:pPr>
            <a:r>
              <a:rPr lang="en-US" b="true" sz="1288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Class Imbalance: The dataset has a notable imbalance in churn status, with retained customers dominating, which is important to consider for model development and evaluation</a:t>
            </a:r>
          </a:p>
          <a:p>
            <a:pPr algn="l">
              <a:lnSpc>
                <a:spcPts val="180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390" y="645155"/>
            <a:ext cx="9302820" cy="6346998"/>
            <a:chOff x="0" y="0"/>
            <a:chExt cx="3981494" cy="271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1494" cy="2716438"/>
            </a:xfrm>
            <a:custGeom>
              <a:avLst/>
              <a:gdLst/>
              <a:ahLst/>
              <a:cxnLst/>
              <a:rect r="r" b="b" t="t" l="l"/>
              <a:pathLst>
                <a:path h="2716438" w="3981494">
                  <a:moveTo>
                    <a:pt x="32456" y="0"/>
                  </a:moveTo>
                  <a:lnTo>
                    <a:pt x="3949038" y="0"/>
                  </a:lnTo>
                  <a:cubicBezTo>
                    <a:pt x="3966963" y="0"/>
                    <a:pt x="3981494" y="14531"/>
                    <a:pt x="3981494" y="32456"/>
                  </a:cubicBezTo>
                  <a:lnTo>
                    <a:pt x="3981494" y="2683982"/>
                  </a:lnTo>
                  <a:cubicBezTo>
                    <a:pt x="3981494" y="2701907"/>
                    <a:pt x="3966963" y="2716438"/>
                    <a:pt x="3949038" y="2716438"/>
                  </a:cubicBezTo>
                  <a:lnTo>
                    <a:pt x="32456" y="2716438"/>
                  </a:lnTo>
                  <a:cubicBezTo>
                    <a:pt x="14531" y="2716438"/>
                    <a:pt x="0" y="2701907"/>
                    <a:pt x="0" y="2683982"/>
                  </a:cubicBezTo>
                  <a:lnTo>
                    <a:pt x="0" y="32456"/>
                  </a:lnTo>
                  <a:cubicBezTo>
                    <a:pt x="0" y="14531"/>
                    <a:pt x="14531" y="0"/>
                    <a:pt x="324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81494" cy="275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1743" y="4626241"/>
            <a:ext cx="8858427" cy="2009162"/>
            <a:chOff x="0" y="0"/>
            <a:chExt cx="5827866" cy="1321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27866" cy="1321807"/>
            </a:xfrm>
            <a:custGeom>
              <a:avLst/>
              <a:gdLst/>
              <a:ahLst/>
              <a:cxnLst/>
              <a:rect r="r" b="b" t="t" l="l"/>
              <a:pathLst>
                <a:path h="1321807" w="5827866">
                  <a:moveTo>
                    <a:pt x="24471" y="0"/>
                  </a:moveTo>
                  <a:lnTo>
                    <a:pt x="5803395" y="0"/>
                  </a:lnTo>
                  <a:cubicBezTo>
                    <a:pt x="5809886" y="0"/>
                    <a:pt x="5816110" y="2578"/>
                    <a:pt x="5820699" y="7167"/>
                  </a:cubicBezTo>
                  <a:cubicBezTo>
                    <a:pt x="5825288" y="11757"/>
                    <a:pt x="5827866" y="17981"/>
                    <a:pt x="5827866" y="24471"/>
                  </a:cubicBezTo>
                  <a:lnTo>
                    <a:pt x="5827866" y="1297336"/>
                  </a:lnTo>
                  <a:cubicBezTo>
                    <a:pt x="5827866" y="1303826"/>
                    <a:pt x="5825288" y="1310050"/>
                    <a:pt x="5820699" y="1314639"/>
                  </a:cubicBezTo>
                  <a:cubicBezTo>
                    <a:pt x="5816110" y="1319228"/>
                    <a:pt x="5809886" y="1321807"/>
                    <a:pt x="5803395" y="1321807"/>
                  </a:cubicBezTo>
                  <a:lnTo>
                    <a:pt x="24471" y="1321807"/>
                  </a:lnTo>
                  <a:cubicBezTo>
                    <a:pt x="17981" y="1321807"/>
                    <a:pt x="11757" y="1319228"/>
                    <a:pt x="7167" y="1314639"/>
                  </a:cubicBezTo>
                  <a:cubicBezTo>
                    <a:pt x="2578" y="1310050"/>
                    <a:pt x="0" y="1303826"/>
                    <a:pt x="0" y="1297336"/>
                  </a:cubicBezTo>
                  <a:lnTo>
                    <a:pt x="0" y="24471"/>
                  </a:lnTo>
                  <a:cubicBezTo>
                    <a:pt x="0" y="17981"/>
                    <a:pt x="2578" y="11757"/>
                    <a:pt x="7167" y="7167"/>
                  </a:cubicBezTo>
                  <a:cubicBezTo>
                    <a:pt x="11757" y="2578"/>
                    <a:pt x="17981" y="0"/>
                    <a:pt x="24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424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827866" cy="1359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7956" y="6728776"/>
            <a:ext cx="147058" cy="147058"/>
          </a:xfrm>
          <a:custGeom>
            <a:avLst/>
            <a:gdLst/>
            <a:ahLst/>
            <a:cxnLst/>
            <a:rect r="r" b="b" t="t" l="l"/>
            <a:pathLst>
              <a:path h="147058" w="147058">
                <a:moveTo>
                  <a:pt x="0" y="0"/>
                </a:moveTo>
                <a:lnTo>
                  <a:pt x="147058" y="0"/>
                </a:lnTo>
                <a:lnTo>
                  <a:pt x="147058" y="147058"/>
                </a:lnTo>
                <a:lnTo>
                  <a:pt x="0" y="14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6613" y="999145"/>
            <a:ext cx="4293912" cy="3428785"/>
          </a:xfrm>
          <a:custGeom>
            <a:avLst/>
            <a:gdLst/>
            <a:ahLst/>
            <a:cxnLst/>
            <a:rect r="r" b="b" t="t" l="l"/>
            <a:pathLst>
              <a:path h="3428785" w="4293912">
                <a:moveTo>
                  <a:pt x="0" y="0"/>
                </a:moveTo>
                <a:lnTo>
                  <a:pt x="4293912" y="0"/>
                </a:lnTo>
                <a:lnTo>
                  <a:pt x="4293912" y="3428785"/>
                </a:lnTo>
                <a:lnTo>
                  <a:pt x="0" y="34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76800" y="1031837"/>
            <a:ext cx="3988953" cy="3217521"/>
          </a:xfrm>
          <a:custGeom>
            <a:avLst/>
            <a:gdLst/>
            <a:ahLst/>
            <a:cxnLst/>
            <a:rect r="r" b="b" t="t" l="l"/>
            <a:pathLst>
              <a:path h="3217521" w="3988953">
                <a:moveTo>
                  <a:pt x="0" y="0"/>
                </a:moveTo>
                <a:lnTo>
                  <a:pt x="3988953" y="0"/>
                </a:lnTo>
                <a:lnTo>
                  <a:pt x="3988953" y="3217521"/>
                </a:lnTo>
                <a:lnTo>
                  <a:pt x="0" y="3217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8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68644" y="234433"/>
            <a:ext cx="8216313" cy="29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2161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Statistical Trends in Daytime Usage: Churn vs. Retention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6182" y="4789880"/>
            <a:ext cx="8588687" cy="1389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 usage correlates with churn:</a:t>
            </a: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Churned customers show significantly higher average Total Day Charges and Minutes.</a:t>
            </a:r>
          </a:p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Bimodal churn pattern:</a:t>
            </a: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Two distinct groups of churned customers - low-usage (lack of value) and high-usage (dissatisfaction or high costs)</a:t>
            </a:r>
          </a:p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Retained customers show stable usage:</a:t>
            </a: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Normal distribution in charges and minutes indicates consistent patterns.</a:t>
            </a:r>
          </a:p>
          <a:p>
            <a:pPr algn="l" marL="248556" indent="-124278" lvl="1">
              <a:lnSpc>
                <a:spcPts val="1611"/>
              </a:lnSpc>
              <a:buFont typeface="Arial"/>
              <a:buChar char="•"/>
            </a:pPr>
            <a:r>
              <a:rPr lang="en-US" b="true" sz="1151" spc="12">
                <a:solidFill>
                  <a:srgbClr val="2424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charges indicate churn risk:</a:t>
            </a:r>
            <a:r>
              <a:rPr lang="en-US" sz="1151" spc="12">
                <a:solidFill>
                  <a:srgbClr val="242424"/>
                </a:solidFill>
                <a:latin typeface="Canva Sans"/>
                <a:ea typeface="Canva Sans"/>
                <a:cs typeface="Canva Sans"/>
                <a:sym typeface="Canva Sans"/>
              </a:rPr>
              <a:t> Customers with larger bills are more likely to leave, highlighting the need for targeted retention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DAGYAADJxVY</dc:identifier>
  <dcterms:modified xsi:type="dcterms:W3CDTF">2011-08-01T06:04:30Z</dcterms:modified>
  <cp:revision>1</cp:revision>
  <dc:title>Orange White Green Neo Brutalism Business Performance Dashboard Graph</dc:title>
</cp:coreProperties>
</file>