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8" r:id="rId3"/>
    <p:sldId id="300" r:id="rId5"/>
    <p:sldId id="582" r:id="rId6"/>
    <p:sldId id="540" r:id="rId7"/>
    <p:sldId id="543" r:id="rId8"/>
    <p:sldId id="544" r:id="rId9"/>
    <p:sldId id="542" r:id="rId10"/>
    <p:sldId id="584" r:id="rId11"/>
    <p:sldId id="541" r:id="rId12"/>
    <p:sldId id="585" r:id="rId13"/>
    <p:sldId id="588" r:id="rId14"/>
    <p:sldId id="586" r:id="rId15"/>
    <p:sldId id="550" r:id="rId16"/>
    <p:sldId id="548" r:id="rId17"/>
    <p:sldId id="549" r:id="rId18"/>
    <p:sldId id="551" r:id="rId19"/>
    <p:sldId id="587" r:id="rId20"/>
    <p:sldId id="553" r:id="rId21"/>
    <p:sldId id="623" r:id="rId22"/>
    <p:sldId id="592" r:id="rId23"/>
    <p:sldId id="552" r:id="rId24"/>
    <p:sldId id="554" r:id="rId25"/>
    <p:sldId id="555" r:id="rId26"/>
    <p:sldId id="556" r:id="rId27"/>
    <p:sldId id="591" r:id="rId28"/>
    <p:sldId id="559" r:id="rId29"/>
    <p:sldId id="557" r:id="rId30"/>
    <p:sldId id="558" r:id="rId31"/>
    <p:sldId id="560" r:id="rId32"/>
    <p:sldId id="561" r:id="rId33"/>
    <p:sldId id="563" r:id="rId34"/>
    <p:sldId id="571" r:id="rId35"/>
    <p:sldId id="572" r:id="rId36"/>
    <p:sldId id="573" r:id="rId37"/>
    <p:sldId id="570" r:id="rId38"/>
    <p:sldId id="564" r:id="rId39"/>
    <p:sldId id="589" r:id="rId40"/>
    <p:sldId id="566" r:id="rId41"/>
    <p:sldId id="565" r:id="rId42"/>
    <p:sldId id="567" r:id="rId43"/>
    <p:sldId id="568" r:id="rId44"/>
    <p:sldId id="590" r:id="rId45"/>
    <p:sldId id="569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9" d="100"/>
          <a:sy n="69" d="100"/>
        </p:scale>
        <p:origin x="708" y="52"/>
      </p:cViewPr>
      <p:guideLst>
        <p:guide orient="horz" pos="2160"/>
        <p:guide pos="28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3245B-A314-4E63-9697-80BD64743CC8}" type="datetimeFigureOut">
              <a:rPr lang="en-SG" smtClean="0"/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45F6D-BA87-48DD-8A35-EE569939B459}" type="slidenum">
              <a:rPr lang="en-SG" smtClean="0"/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CE351-2BF0-48BE-A54A-43513702C2B0}" type="slidenum">
              <a:rPr lang="en-SG" smtClean="0"/>
            </a:fld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526" y="2667600"/>
            <a:ext cx="7976674" cy="763200"/>
          </a:xfrm>
        </p:spPr>
        <p:txBody>
          <a:bodyPr/>
          <a:lstStyle>
            <a:lvl1pPr algn="r">
              <a:defRPr lang="en-US" sz="3600" baseline="0" dirty="0">
                <a:solidFill>
                  <a:schemeClr val="tx2"/>
                </a:solidFill>
                <a:cs typeface="ヒラギノ角ゴ Pro W3" pitchFamily="-65" charset="-128"/>
              </a:defRPr>
            </a:lvl1pPr>
          </a:lstStyle>
          <a:p>
            <a:pPr lvl="0" defTabSz="457200" eaLnBrk="0" fontAlgn="base" hangingPunct="0"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0526" y="3430800"/>
            <a:ext cx="7976674" cy="457200"/>
          </a:xfrm>
        </p:spPr>
        <p:txBody>
          <a:bodyPr vert="horz"/>
          <a:lstStyle>
            <a:lvl1pPr marL="0" indent="0" algn="r">
              <a:buNone/>
              <a:defRPr lang="en-US" sz="1400" baseline="0" dirty="0">
                <a:solidFill>
                  <a:schemeClr val="tx2"/>
                </a:solidFill>
                <a:ea typeface="ヒラギノ角ゴ Pro W3" pitchFamily="-65" charset="-128"/>
                <a:cs typeface="ヒラギノ角ゴ Pro W3" pitchFamily="-65" charset="-128"/>
              </a:defRPr>
            </a:lvl1pPr>
          </a:lstStyle>
          <a:p>
            <a:pPr marL="342900" lvl="0" indent="-342900" defTabSz="4572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CC63-729A-4A63-B661-5B05D92A471B}" type="slidenum">
              <a:rPr lang="en-SG" smtClean="0">
                <a:solidFill>
                  <a:prstClr val="black"/>
                </a:solidFill>
              </a:rPr>
            </a:fld>
            <a:endParaRPr lang="en-SG">
              <a:solidFill>
                <a:prstClr val="black"/>
              </a:solidFill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6325"/>
            <a:ext cx="3027363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06" y="103868"/>
            <a:ext cx="6272464" cy="5653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351" y="818606"/>
            <a:ext cx="8878020" cy="5963830"/>
          </a:xfrm>
        </p:spPr>
        <p:txBody>
          <a:bodyPr>
            <a:normAutofit/>
          </a:bodyPr>
          <a:lstStyle>
            <a:lvl1pPr marL="444500" indent="-444500">
              <a:buFont typeface="Wingdings" panose="05000000000000000000" pitchFamily="2" charset="2"/>
              <a:buChar char="q"/>
              <a:defRPr sz="2400"/>
            </a:lvl1pPr>
            <a:lvl2pPr marL="685800" indent="-228600">
              <a:buFont typeface="Wingdings" panose="05000000000000000000" pitchFamily="2" charset="2"/>
              <a:buChar char="§"/>
              <a:defRPr sz="2000"/>
            </a:lvl2pPr>
            <a:lvl3pPr marL="1143000" indent="-228600">
              <a:buFont typeface="Wingdings 3" panose="05040102010807070707" pitchFamily="18" charset="2"/>
              <a:buChar char="¶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tx2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68CC63-729A-4A63-B661-5B05D92A471B}" type="slidenum">
              <a:rPr lang="en-SG" smtClean="0">
                <a:solidFill>
                  <a:prstClr val="white"/>
                </a:solidFill>
              </a:rPr>
            </a:fld>
            <a:endParaRPr lang="en-SG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805" y="853807"/>
            <a:ext cx="4491989" cy="5860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2926" y="853807"/>
            <a:ext cx="4126229" cy="5860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CC63-729A-4A63-B661-5B05D92A471B}" type="slidenum">
              <a:rPr lang="en-SG" smtClean="0">
                <a:solidFill>
                  <a:prstClr val="black"/>
                </a:solidFill>
              </a:rPr>
            </a:fld>
            <a:endParaRPr lang="en-SG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A0EA1-EEEC-4B06-856E-B24A09F9CCCB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20"/>
            <a:ext cx="9144000" cy="68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91" y="103570"/>
            <a:ext cx="6272464" cy="56531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 defTabSz="457200" eaLnBrk="0" fontAlgn="base" hangingPunct="0"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351" y="927004"/>
            <a:ext cx="8782225" cy="585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17" y="6492875"/>
            <a:ext cx="477339" cy="365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6F68CC63-729A-4A63-B661-5B05D92A471B}" type="slidenum">
              <a:rPr lang="en-SG" smtClean="0">
                <a:solidFill>
                  <a:prstClr val="black"/>
                </a:solidFill>
              </a:rPr>
            </a:fld>
            <a:endParaRPr lang="en-SG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600" b="1" kern="1200" dirty="0">
          <a:solidFill>
            <a:schemeClr val="bg1"/>
          </a:solidFill>
          <a:latin typeface="+mj-lt"/>
          <a:ea typeface="ヒラギノ角ゴ Pro W3" pitchFamily="-65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rojectlombok.org/setup/eclips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219456"/>
            <a:ext cx="5431075" cy="886967"/>
          </a:xfrm>
        </p:spPr>
        <p:txBody>
          <a:bodyPr/>
          <a:lstStyle/>
          <a:p>
            <a:r>
              <a:rPr lang="en-SG" sz="1600" dirty="0">
                <a:solidFill>
                  <a:schemeClr val="tx1"/>
                </a:solidFill>
              </a:rPr>
              <a:t> </a:t>
            </a:r>
            <a:br>
              <a:rPr lang="en-SG" sz="1600" dirty="0">
                <a:solidFill>
                  <a:schemeClr val="tx1"/>
                </a:solidFill>
              </a:rPr>
            </a:br>
            <a:r>
              <a:rPr lang="en-SG" sz="1600" dirty="0">
                <a:solidFill>
                  <a:schemeClr val="tx1"/>
                </a:solidFill>
              </a:rPr>
              <a:t>Module: </a:t>
            </a:r>
            <a:r>
              <a:rPr lang="en-SG" sz="1600" dirty="0"/>
              <a:t>Develop Enterprise Applications</a:t>
            </a:r>
            <a:br>
              <a:rPr lang="en-SG" sz="1600" dirty="0">
                <a:solidFill>
                  <a:schemeClr val="tx1"/>
                </a:solidFill>
              </a:rPr>
            </a:br>
            <a:r>
              <a:rPr lang="en-SG" sz="1600" dirty="0">
                <a:solidFill>
                  <a:schemeClr val="tx1"/>
                </a:solidFill>
              </a:rPr>
              <a:t>Qualification: </a:t>
            </a:r>
            <a:r>
              <a:rPr lang="en-SG" sz="1600" dirty="0"/>
              <a:t>Professional Diploma in Web Development</a:t>
            </a:r>
            <a:br>
              <a:rPr lang="en-SG" sz="1600" dirty="0"/>
            </a:b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-108520" y="3981665"/>
            <a:ext cx="9188323" cy="92559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baseline="0" dirty="0">
                <a:solidFill>
                  <a:schemeClr val="tx2"/>
                </a:solidFill>
                <a:latin typeface="+mj-lt"/>
                <a:ea typeface="ヒラギノ角ゴ Pro W3" pitchFamily="-65" charset="-128"/>
                <a:cs typeface="ヒラギノ角ゴ Pro W3" pitchFamily="-65" charset="-128"/>
              </a:defRPr>
            </a:lvl1pPr>
          </a:lstStyle>
          <a:p>
            <a:r>
              <a:rPr lang="en-SG" sz="4400" dirty="0"/>
              <a:t>Introduction to Spring Boot</a:t>
            </a:r>
            <a:endParaRPr lang="en-SG" sz="4400" dirty="0"/>
          </a:p>
        </p:txBody>
      </p:sp>
      <p:sp>
        <p:nvSpPr>
          <p:cNvPr id="5" name="Subtitle 2"/>
          <p:cNvSpPr txBox="1"/>
          <p:nvPr/>
        </p:nvSpPr>
        <p:spPr>
          <a:xfrm>
            <a:off x="713725" y="5157192"/>
            <a:ext cx="8366078" cy="797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baseline="0" dirty="0">
                <a:solidFill>
                  <a:schemeClr val="tx2"/>
                </a:solidFill>
                <a:latin typeface="+mn-lt"/>
                <a:ea typeface="ヒラギノ角ゴ Pro W3" pitchFamily="-65" charset="-128"/>
                <a:cs typeface="ヒラギノ角ゴ Pro W3" pitchFamily="-65" charset="-12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By the end of this tutorial you will be able to understand the basics of Spring Boot.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ounded Rectangle 9"/>
          <p:cNvSpPr/>
          <p:nvPr/>
        </p:nvSpPr>
        <p:spPr>
          <a:xfrm>
            <a:off x="4606290" y="1829435"/>
            <a:ext cx="4312920" cy="4717415"/>
          </a:xfrm>
          <a:prstGeom prst="roundRect">
            <a:avLst/>
          </a:prstGeom>
          <a:solidFill>
            <a:schemeClr val="accent6"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5890" y="1830705"/>
            <a:ext cx="4312920" cy="4717415"/>
          </a:xfrm>
          <a:prstGeom prst="round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Spring  vs. Spring Boot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75895" y="2073275"/>
            <a:ext cx="4491990" cy="4474845"/>
          </a:xfrm>
        </p:spPr>
        <p:txBody>
          <a:bodyPr/>
          <a:p>
            <a:r>
              <a:rPr lang="en-US" sz="2400"/>
              <a:t>Light-weight POJO based approach instead of EJBs.</a:t>
            </a:r>
            <a:endParaRPr lang="en-US" sz="2400"/>
          </a:p>
          <a:p>
            <a:r>
              <a:rPr lang="en-US" sz="2400">
                <a:sym typeface="+mn-ea"/>
              </a:rPr>
              <a:t>Suitable for Service-Oriented Architecture</a:t>
            </a:r>
            <a:endParaRPr lang="en-US" sz="2400"/>
          </a:p>
          <a:p>
            <a:r>
              <a:rPr lang="en-US" sz="2400"/>
              <a:t>Manual Configuration</a:t>
            </a:r>
            <a:endParaRPr lang="en-US" sz="2400"/>
          </a:p>
          <a:p>
            <a:r>
              <a:rPr lang="en-US" sz="2400"/>
              <a:t>Need to manage dependencies manually</a:t>
            </a:r>
            <a:endParaRPr lang="en-US" sz="2400"/>
          </a:p>
          <a:p>
            <a:r>
              <a:rPr lang="en-US" sz="2400"/>
              <a:t>Dependency versions needs to be compatible.</a:t>
            </a:r>
            <a:endParaRPr lang="en-US" sz="2400"/>
          </a:p>
          <a:p>
            <a:r>
              <a:rPr lang="en-US" sz="2400"/>
              <a:t>XML and Annotation based configurations</a:t>
            </a:r>
            <a:endParaRPr lang="en-US" sz="240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74235" y="1999615"/>
            <a:ext cx="4126230" cy="4431030"/>
          </a:xfrm>
        </p:spPr>
        <p:txBody>
          <a:bodyPr>
            <a:noAutofit/>
          </a:bodyPr>
          <a:p>
            <a:r>
              <a:rPr lang="en-US" sz="2400"/>
              <a:t>Runnable Jar and embedded Tomcat based approach.</a:t>
            </a:r>
            <a:endParaRPr lang="en-US" sz="2400"/>
          </a:p>
          <a:p>
            <a:r>
              <a:rPr lang="en-US" sz="2400"/>
              <a:t>Suitable for Micro-Service Architecture.</a:t>
            </a:r>
            <a:endParaRPr lang="en-US" sz="2400"/>
          </a:p>
          <a:p>
            <a:r>
              <a:rPr lang="en-US" sz="2400"/>
              <a:t>Auto-Configuration</a:t>
            </a:r>
            <a:endParaRPr lang="en-US" sz="2400"/>
          </a:p>
          <a:p>
            <a:r>
              <a:rPr lang="en-US" sz="2400"/>
              <a:t>Starter POMs manage dependencies.</a:t>
            </a:r>
            <a:endParaRPr lang="en-US" sz="2400"/>
          </a:p>
          <a:p>
            <a:r>
              <a:rPr lang="en-US" sz="2400"/>
              <a:t>Dependency versions are managed automatically.</a:t>
            </a:r>
            <a:endParaRPr lang="en-US" sz="2400"/>
          </a:p>
          <a:p>
            <a:r>
              <a:rPr lang="en-US" sz="2400"/>
              <a:t>Purely Annotation based minimal configuration.</a:t>
            </a:r>
            <a:endParaRPr lang="en-US" sz="2400"/>
          </a:p>
        </p:txBody>
      </p:sp>
      <p:sp>
        <p:nvSpPr>
          <p:cNvPr id="8" name="Rounded Rectangle 7"/>
          <p:cNvSpPr/>
          <p:nvPr/>
        </p:nvSpPr>
        <p:spPr>
          <a:xfrm>
            <a:off x="219075" y="866775"/>
            <a:ext cx="4139565" cy="751840"/>
          </a:xfrm>
          <a:prstGeom prst="roundRect">
            <a:avLst/>
          </a:prstGeom>
          <a:solidFill>
            <a:schemeClr val="accent1">
              <a:lumMod val="50000"/>
              <a:alpha val="5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/>
        </p:nvSpPr>
        <p:spPr>
          <a:xfrm>
            <a:off x="67945" y="1005205"/>
            <a:ext cx="4491990" cy="48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/>
              <a:t>Spring Platform</a:t>
            </a:r>
            <a:endParaRPr lang="en-US" sz="2400" b="1"/>
          </a:p>
        </p:txBody>
      </p:sp>
      <p:sp>
        <p:nvSpPr>
          <p:cNvPr id="11" name="Rounded Rectangle 10"/>
          <p:cNvSpPr/>
          <p:nvPr/>
        </p:nvSpPr>
        <p:spPr>
          <a:xfrm>
            <a:off x="4627245" y="865505"/>
            <a:ext cx="4139565" cy="751840"/>
          </a:xfrm>
          <a:prstGeom prst="roundRect">
            <a:avLst/>
          </a:prstGeom>
          <a:solidFill>
            <a:schemeClr val="accent6">
              <a:alpha val="7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Content Placeholder 4"/>
          <p:cNvSpPr>
            <a:spLocks noGrp="1"/>
          </p:cNvSpPr>
          <p:nvPr/>
        </p:nvSpPr>
        <p:spPr>
          <a:xfrm>
            <a:off x="4468495" y="1003935"/>
            <a:ext cx="4491990" cy="48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/>
              <a:t>Spring Boot</a:t>
            </a:r>
            <a:endParaRPr lang="en-US" sz="24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Practical 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Create “Hello World” Spring Boot Application</a:t>
            </a:r>
            <a:endParaRPr lang="en-US" sz="240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Create Application having REST APIs in Spring Boot which allows end-user to perform following tasks:</a:t>
            </a:r>
            <a:endParaRPr lang="en-US" sz="24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Register themselves to our Application Platform.</a:t>
            </a:r>
            <a:endParaRPr lang="en-US" sz="24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See the list and details of all users</a:t>
            </a:r>
            <a:endParaRPr lang="en-US" sz="24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Update and delete their details.</a:t>
            </a:r>
            <a:endParaRPr lang="en-US" sz="2400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/>
              <a:t>Generate API Documentation using Swagger.</a:t>
            </a:r>
            <a:endParaRPr lang="en-US" sz="2400"/>
          </a:p>
          <a:p>
            <a:pPr lvl="0">
              <a:buFont typeface="Arial" panose="020B0604020202020204" pitchFamily="34" charset="0"/>
              <a:buChar char="•"/>
            </a:pPr>
            <a:r>
              <a:rPr lang="en-US"/>
              <a:t>Our application will mainly have three tables: </a:t>
            </a:r>
            <a:r>
              <a:rPr lang="en-US" b="1"/>
              <a:t>User</a:t>
            </a:r>
            <a:r>
              <a:rPr lang="en-US"/>
              <a:t>, </a:t>
            </a:r>
            <a:r>
              <a:rPr lang="en-US" b="1"/>
              <a:t>Address</a:t>
            </a:r>
            <a:r>
              <a:rPr lang="en-US"/>
              <a:t> and </a:t>
            </a:r>
            <a:r>
              <a:rPr lang="en-US" b="1"/>
              <a:t>Role</a:t>
            </a:r>
            <a:r>
              <a:rPr lang="en-US"/>
              <a:t>.</a:t>
            </a:r>
            <a:endParaRPr lang="en-US"/>
          </a:p>
          <a:p>
            <a:pPr lvl="0">
              <a:buFont typeface="Arial" panose="020B0604020202020204" pitchFamily="34" charset="0"/>
              <a:buChar char="•"/>
            </a:pPr>
            <a:r>
              <a:rPr lang="en-US"/>
              <a:t>We will interact with our application using POSTMAN.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Spring Initializr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5255" y="1047115"/>
            <a:ext cx="8877935" cy="4194810"/>
          </a:xfrm>
        </p:spPr>
        <p:txBody>
          <a:bodyPr/>
          <a:p>
            <a:r>
              <a:rPr lang="en-US"/>
              <a:t>Spring Initializr provides an extensible API to generate quickstart projects.</a:t>
            </a:r>
            <a:r>
              <a:rPr lang="en-US">
                <a:sym typeface="+mn-ea"/>
              </a:rPr>
              <a:t>It also provides a configurable service.</a:t>
            </a:r>
            <a:endParaRPr lang="en-US"/>
          </a:p>
          <a:p>
            <a:r>
              <a:rPr lang="en-US"/>
              <a:t>It provides a simple web UI to configure the project to generate and endpoints that you can use via plain HTTP.</a:t>
            </a:r>
            <a:endParaRPr lang="en-US"/>
          </a:p>
          <a:p>
            <a:r>
              <a:rPr lang="en-US"/>
              <a:t>Spring Initializr also exposes an endpoint that serves its metadata in a well-known format to allow third-party clients to provide the necessary assistance.</a:t>
            </a:r>
            <a:endParaRPr lang="en-US"/>
          </a:p>
          <a:p>
            <a:r>
              <a:rPr lang="en-US"/>
              <a:t>Initializr offers a configuration structure to define all the aspects related to the project to generate: list of dependencies, supported java and boot versions, etc.</a:t>
            </a:r>
            <a:endParaRPr lang="en-US"/>
          </a:p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030605" y="5219700"/>
            <a:ext cx="6993255" cy="645160"/>
          </a:xfrm>
          <a:prstGeom prst="rect">
            <a:avLst/>
          </a:prstGeom>
          <a:solidFill>
            <a:schemeClr val="accent2">
              <a:alpha val="94000"/>
            </a:schemeClr>
          </a:solidFill>
        </p:spPr>
        <p:txBody>
          <a:bodyPr wrap="square" rtlCol="0">
            <a:spAutoFit/>
          </a:bodyPr>
          <a:p>
            <a:r>
              <a:rPr lang="en-US"/>
              <a:t>Next, we will create a Spring Boot project using Spring Initializr hosted by https://start.spring.io/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06" y="103868"/>
            <a:ext cx="6272464" cy="565315"/>
          </a:xfrm>
        </p:spPr>
        <p:txBody>
          <a:bodyPr/>
          <a:p>
            <a:r>
              <a:rPr lang="en-US"/>
              <a:t>Project Setup Steps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55" y="1123315"/>
            <a:ext cx="8877935" cy="4008120"/>
          </a:xfrm>
        </p:spPr>
        <p:txBody>
          <a:bodyPr/>
          <a:p>
            <a:r>
              <a:rPr lang="en-US"/>
              <a:t>Create project from Spring Initializer as shown below slides</a:t>
            </a:r>
            <a:endParaRPr lang="en-US"/>
          </a:p>
          <a:p>
            <a:r>
              <a:rPr lang="en-US"/>
              <a:t>Configure your IDE (Spring Tools Suite or Eclipse) for </a:t>
            </a:r>
            <a:r>
              <a:rPr lang="en-US">
                <a:hlinkClick r:id="rId1" action="ppaction://hlinkfile"/>
              </a:rPr>
              <a:t>Lombok</a:t>
            </a:r>
            <a:endParaRPr lang="en-US"/>
          </a:p>
          <a:p>
            <a:r>
              <a:rPr lang="en-US"/>
              <a:t>Start the IDE and import the starter project created in 1st step.</a:t>
            </a:r>
            <a:endParaRPr lang="en-US"/>
          </a:p>
          <a:p>
            <a:r>
              <a:rPr lang="en-US"/>
              <a:t>File -&gt; Import -&gt; Existing Maven Project</a:t>
            </a:r>
            <a:endParaRPr lang="en-US"/>
          </a:p>
          <a:p>
            <a:r>
              <a:rPr lang="en-US"/>
              <a:t>Examine the directory structure of project and following files:</a:t>
            </a:r>
            <a:endParaRPr lang="en-US"/>
          </a:p>
          <a:p>
            <a:pPr lvl="1"/>
            <a:r>
              <a:rPr lang="en-US" sz="2000"/>
              <a:t>pom.xml</a:t>
            </a:r>
            <a:endParaRPr lang="en-US" sz="2000"/>
          </a:p>
          <a:p>
            <a:pPr lvl="1"/>
            <a:r>
              <a:rPr lang="en-US" sz="2000"/>
              <a:t>application.properties</a:t>
            </a:r>
            <a:endParaRPr lang="en-US" sz="2000"/>
          </a:p>
          <a:p>
            <a:pPr lvl="1"/>
            <a:r>
              <a:rPr lang="en-US" sz="2000"/>
              <a:t>ApplicationTest.java (it may be AppApplicationTest.java or something else)</a:t>
            </a:r>
            <a:endParaRPr lang="en-US" sz="2000"/>
          </a:p>
          <a:p>
            <a:pPr lvl="1"/>
            <a:r>
              <a:rPr lang="en-US">
                <a:sym typeface="+mn-ea"/>
              </a:rPr>
              <a:t>Application.java (it may be AppApplication.java </a:t>
            </a:r>
            <a:r>
              <a:rPr lang="en-US">
                <a:sym typeface="+mn-ea"/>
              </a:rPr>
              <a:t>or something else</a:t>
            </a:r>
            <a:r>
              <a:rPr lang="en-US">
                <a:sym typeface="+mn-ea"/>
              </a:rPr>
              <a:t>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Spring Initializr - Basic Configuration</a:t>
            </a:r>
            <a:endParaRPr lang="en-US"/>
          </a:p>
        </p:txBody>
      </p:sp>
      <p:pic>
        <p:nvPicPr>
          <p:cNvPr id="4" name="Content Placeholder 3" descr="01-Spring Initializr -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7800" y="1347470"/>
            <a:ext cx="8791575" cy="49053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Spring Initializr - Dependency Management</a:t>
            </a:r>
            <a:endParaRPr lang="en-US"/>
          </a:p>
        </p:txBody>
      </p:sp>
      <p:pic>
        <p:nvPicPr>
          <p:cNvPr id="4" name="Content Placeholder 3" descr="02-Spring Initializr -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255" y="1318895"/>
            <a:ext cx="8877935" cy="34385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106805" y="5372100"/>
            <a:ext cx="6993255" cy="922020"/>
          </a:xfrm>
          <a:prstGeom prst="rect">
            <a:avLst/>
          </a:prstGeom>
          <a:solidFill>
            <a:schemeClr val="accent6">
              <a:lumMod val="75000"/>
              <a:alpha val="94000"/>
            </a:schemeClr>
          </a:solidFill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solidFill>
                  <a:schemeClr val="bg1"/>
                </a:solidFill>
              </a:rPr>
              <a:t>Once you generate the project from Spring Initializr, you will receive the basic project structure in archive format (zip or tar).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solidFill>
                  <a:schemeClr val="bg1"/>
                </a:solidFill>
              </a:rPr>
              <a:t>You can extract it and import as a maven project.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Fixing Version Error - Only if needed!</a:t>
            </a:r>
            <a:endParaRPr lang="en-US"/>
          </a:p>
        </p:txBody>
      </p:sp>
      <p:pic>
        <p:nvPicPr>
          <p:cNvPr id="4" name="Content Placeholder 3" descr="03-Not Up To Date Error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07035" y="1031240"/>
            <a:ext cx="2352675" cy="3067050"/>
          </a:xfrm>
          <a:prstGeom prst="rect">
            <a:avLst/>
          </a:prstGeom>
        </p:spPr>
      </p:pic>
      <p:pic>
        <p:nvPicPr>
          <p:cNvPr id="5" name="Content Placeholder 4" descr="04-Update Starter Version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65805" y="929640"/>
            <a:ext cx="5594985" cy="2794000"/>
          </a:xfrm>
          <a:prstGeom prst="rect">
            <a:avLst/>
          </a:prstGeom>
        </p:spPr>
      </p:pic>
      <p:pic>
        <p:nvPicPr>
          <p:cNvPr id="6" name="Picture 5" descr="04-Update Maven Projec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80" y="3756025"/>
            <a:ext cx="7286625" cy="267652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78435" y="864870"/>
            <a:ext cx="3810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847205" y="77724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48505" y="3832225"/>
            <a:ext cx="381000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Schema Design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6075" y="1720215"/>
            <a:ext cx="8375650" cy="41941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Spring Boot Application</a:t>
            </a:r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r>
              <a:rPr lang="en-US"/>
              <a:t>@SpringBootApplication</a:t>
            </a:r>
            <a:endParaRPr lang="en-US"/>
          </a:p>
          <a:p>
            <a:pPr marL="0" indent="0">
              <a:buNone/>
            </a:pPr>
            <a:r>
              <a:rPr lang="en-US"/>
              <a:t>public class Application {</a:t>
            </a:r>
            <a:endParaRPr lang="en-US"/>
          </a:p>
          <a:p>
            <a:pPr marL="0" indent="0">
              <a:buNone/>
            </a:pPr>
            <a:r>
              <a:rPr lang="en-US"/>
              <a:t>	private static final Log LOG =</a:t>
            </a:r>
            <a:endParaRPr lang="en-US"/>
          </a:p>
          <a:p>
            <a:pPr marL="0" indent="0">
              <a:buNone/>
            </a:pPr>
            <a:r>
              <a:rPr lang="en-US"/>
              <a:t>		LogFactory.getLog(Application.class);</a:t>
            </a:r>
            <a:endParaRPr lang="en-US"/>
          </a:p>
          <a:p>
            <a:pPr marL="0" indent="0">
              <a:buNone/>
            </a:pPr>
            <a:r>
              <a:rPr lang="en-US"/>
              <a:t>	public static void main(String[] args) {</a:t>
            </a:r>
            <a:endParaRPr lang="en-US"/>
          </a:p>
          <a:p>
            <a:pPr marL="0" indent="0">
              <a:buNone/>
            </a:pPr>
            <a:r>
              <a:rPr lang="en-US"/>
              <a:t>		SpringApplication.run(Application.class, args);</a:t>
            </a:r>
            <a:endParaRPr lang="en-US"/>
          </a:p>
          <a:p>
            <a:pPr marL="0" indent="0">
              <a:buNone/>
            </a:pPr>
            <a:r>
              <a:rPr lang="en-US"/>
              <a:t>		String user;</a:t>
            </a:r>
            <a:endParaRPr lang="en-US"/>
          </a:p>
          <a:p>
            <a:pPr marL="0" indent="0">
              <a:buNone/>
            </a:pPr>
            <a:r>
              <a:rPr lang="en-US"/>
              <a:t>		if(args.length&gt;0) {</a:t>
            </a:r>
            <a:endParaRPr lang="en-US"/>
          </a:p>
          <a:p>
            <a:pPr marL="0" indent="0">
              <a:buNone/>
            </a:pPr>
            <a:r>
              <a:rPr lang="en-US"/>
              <a:t>			user = args[0];</a:t>
            </a:r>
            <a:endParaRPr lang="en-US"/>
          </a:p>
          <a:p>
            <a:pPr marL="0" indent="0">
              <a:buNone/>
            </a:pPr>
            <a:r>
              <a:rPr lang="en-US"/>
              <a:t>		}else {</a:t>
            </a:r>
            <a:endParaRPr lang="en-US"/>
          </a:p>
          <a:p>
            <a:pPr marL="0" indent="0">
              <a:buNone/>
            </a:pPr>
            <a:r>
              <a:rPr lang="en-US"/>
              <a:t>			user = "Spring Boot";</a:t>
            </a:r>
            <a:endParaRPr lang="en-US"/>
          </a:p>
          <a:p>
            <a:pPr marL="0" indent="0">
              <a:buNone/>
            </a:pPr>
            <a:r>
              <a:rPr lang="en-US"/>
              <a:t>		}</a:t>
            </a:r>
            <a:endParaRPr lang="en-US"/>
          </a:p>
          <a:p>
            <a:pPr marL="0" indent="0">
              <a:buNone/>
            </a:pPr>
            <a:r>
              <a:rPr lang="en-US"/>
              <a:t>		LOG.info(MessageFormat.format(</a:t>
            </a:r>
            <a:endParaRPr lang="en-US"/>
          </a:p>
          <a:p>
            <a:pPr marL="0" indent="0">
              <a:buNone/>
            </a:pPr>
            <a:r>
              <a:rPr lang="en-US"/>
              <a:t>			"============= Hello {0} world! =============", user));</a:t>
            </a:r>
            <a:endParaRPr lang="en-US"/>
          </a:p>
          <a:p>
            <a:pPr marL="0" indent="0">
              <a:buNone/>
            </a:pPr>
            <a:r>
              <a:rPr lang="en-US"/>
              <a:t>	}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Running Spring Boot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sz="2500"/>
              <a:t>You need to first build the jar in maven using the command </a:t>
            </a:r>
            <a:br>
              <a:rPr lang="en-US" sz="2500"/>
            </a:br>
            <a:r>
              <a:rPr lang="en-US" sz="2500"/>
              <a:t>	</a:t>
            </a:r>
            <a:r>
              <a:rPr lang="en-US" sz="2500" b="1" i="1"/>
              <a:t>mvn clean install</a:t>
            </a:r>
            <a:r>
              <a:rPr lang="en-US" sz="2500"/>
              <a:t>.</a:t>
            </a:r>
            <a:endParaRPr lang="en-US" sz="2500"/>
          </a:p>
          <a:p>
            <a:r>
              <a:rPr lang="en-US" sz="2500"/>
              <a:t>Then you can run the jar using command as follow:</a:t>
            </a:r>
            <a:endParaRPr lang="en-US" sz="2500"/>
          </a:p>
          <a:p>
            <a:pPr lvl="1"/>
            <a:r>
              <a:rPr lang="en-US" sz="2500" b="1"/>
              <a:t>java -jar target/app-0.0.1-SNAPSHOT.jar</a:t>
            </a:r>
            <a:r>
              <a:rPr lang="en-US" sz="2500"/>
              <a:t> </a:t>
            </a:r>
            <a:endParaRPr lang="en-US" sz="2500"/>
          </a:p>
          <a:p>
            <a:r>
              <a:rPr lang="en-US" sz="2500"/>
              <a:t>You can also try passing your name as argument in above command as shown below:</a:t>
            </a:r>
            <a:endParaRPr lang="en-US" sz="2500"/>
          </a:p>
          <a:p>
            <a:pPr lvl="1"/>
            <a:r>
              <a:rPr lang="en-US" sz="2500" b="1">
                <a:sym typeface="+mn-ea"/>
              </a:rPr>
              <a:t>java -jar target/app-0.0.1-SNAPSHOT.jar Daniel</a:t>
            </a:r>
            <a:endParaRPr lang="en-US" sz="2500"/>
          </a:p>
          <a:p>
            <a:r>
              <a:rPr lang="en-US" sz="2500"/>
              <a:t>Alternatively, you can run your application directly from IDE as well.</a:t>
            </a:r>
            <a:endParaRPr lang="en-US" sz="2500"/>
          </a:p>
          <a:p>
            <a:r>
              <a:rPr lang="en-US" sz="2500">
                <a:sym typeface="+mn-ea"/>
              </a:rPr>
              <a:t>The key feature of Spring Boot Application is it's starter POMs and auto-configuration which enables us to focus on writing business logic with very minimal setup, without worrying about writing any boiler-plate configuration code.</a:t>
            </a:r>
            <a:endParaRPr lang="en-US" sz="2500">
              <a:sym typeface="+mn-ea"/>
            </a:endParaRPr>
          </a:p>
          <a:p>
            <a:r>
              <a:rPr lang="en-US" sz="2500"/>
              <a:t>As you will see, getting a Spring Boot application up and running is very quick and smooth, which was not the case with Spring Framework.</a:t>
            </a:r>
            <a:endParaRPr lang="en-US"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025" y="838200"/>
          <a:ext cx="8804463" cy="45404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2640"/>
                <a:gridCol w="5270766"/>
                <a:gridCol w="2681057"/>
              </a:tblGrid>
              <a:tr h="669447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S. No.</a:t>
                      </a:r>
                      <a:endParaRPr lang="en-SG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Topic Description</a:t>
                      </a:r>
                      <a:endParaRPr lang="en-SG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Required / Optional</a:t>
                      </a:r>
                      <a:endParaRPr lang="en-SG" sz="1800" dirty="0"/>
                    </a:p>
                  </a:txBody>
                  <a:tcPr anchor="ctr"/>
                </a:tc>
              </a:tr>
              <a:tr h="43011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Required</a:t>
                      </a:r>
                      <a:endParaRPr lang="en-SG" dirty="0"/>
                    </a:p>
                  </a:txBody>
                  <a:tcPr anchor="ctr"/>
                </a:tc>
              </a:tr>
              <a:tr h="43011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03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dirty="0"/>
                        <a:t>Required</a:t>
                      </a:r>
                      <a:endParaRPr lang="en-SG" dirty="0"/>
                    </a:p>
                  </a:txBody>
                  <a:tcPr anchor="ctr"/>
                </a:tc>
              </a:tr>
              <a:tr h="43011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04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Required</a:t>
                      </a:r>
                      <a:endParaRPr lang="en-SG" dirty="0"/>
                    </a:p>
                  </a:txBody>
                  <a:tcPr anchor="ctr"/>
                </a:tc>
              </a:tr>
              <a:tr h="43011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05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Required</a:t>
                      </a:r>
                      <a:endParaRPr lang="en-SG" dirty="0"/>
                    </a:p>
                  </a:txBody>
                  <a:tcPr anchor="ctr"/>
                </a:tc>
              </a:tr>
              <a:tr h="43011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06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Required</a:t>
                      </a:r>
                      <a:endParaRPr lang="en-SG" dirty="0"/>
                    </a:p>
                  </a:txBody>
                  <a:tcPr anchor="ctr"/>
                </a:tc>
              </a:tr>
              <a:tr h="43011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07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Required</a:t>
                      </a:r>
                      <a:endParaRPr lang="en-SG" dirty="0"/>
                    </a:p>
                  </a:txBody>
                  <a:tcPr anchor="ctr"/>
                </a:tc>
              </a:tr>
              <a:tr h="43011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08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Required</a:t>
                      </a:r>
                      <a:endParaRPr lang="en-SG" dirty="0"/>
                    </a:p>
                  </a:txBody>
                  <a:tcPr anchor="ctr"/>
                </a:tc>
              </a:tr>
              <a:tr h="43011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09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Required</a:t>
                      </a:r>
                      <a:endParaRPr lang="en-SG" dirty="0"/>
                    </a:p>
                  </a:txBody>
                  <a:tcPr anchor="ctr"/>
                </a:tc>
              </a:tr>
              <a:tr h="43011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Required</a:t>
                      </a:r>
                      <a:endParaRPr lang="en-SG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@SpringBootApplication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600" b="1"/>
              <a:t>@SpringBootApplication</a:t>
            </a:r>
            <a:r>
              <a:rPr lang="en-US" sz="2600"/>
              <a:t> annotation enables the auto-configuration feature and tells JVM the entry point of Spring Boot Application.</a:t>
            </a:r>
            <a:endParaRPr lang="en-US" sz="2600"/>
          </a:p>
          <a:p>
            <a:endParaRPr lang="en-US" sz="2600"/>
          </a:p>
          <a:p>
            <a:r>
              <a:rPr lang="en-US" sz="2600"/>
              <a:t>This annotation encapsulates the working of three different annotations:</a:t>
            </a:r>
            <a:endParaRPr lang="en-US" sz="2600"/>
          </a:p>
          <a:p>
            <a:pPr lvl="1"/>
            <a:r>
              <a:rPr lang="en-US" sz="2600" b="1"/>
              <a:t>@Configuration</a:t>
            </a:r>
            <a:r>
              <a:rPr lang="en-US" sz="2600"/>
              <a:t>: Allows the developers to explicitly register the beans for custom configurations.</a:t>
            </a:r>
            <a:endParaRPr lang="en-US" sz="2600"/>
          </a:p>
          <a:p>
            <a:pPr lvl="1"/>
            <a:r>
              <a:rPr lang="en-US" sz="2600" b="1"/>
              <a:t>@ComponentScan</a:t>
            </a:r>
            <a:r>
              <a:rPr lang="en-US" sz="2600"/>
              <a:t>: Enables the component-scanning so that the controller class and other stereotype components will be automatically discovered and registered as beans in spring’s application context.</a:t>
            </a:r>
            <a:endParaRPr lang="en-US" sz="2600"/>
          </a:p>
          <a:p>
            <a:pPr lvl="1"/>
            <a:r>
              <a:rPr lang="en-US" sz="2600" b="1"/>
              <a:t>@EnableAutoConfiguration</a:t>
            </a:r>
            <a:r>
              <a:rPr lang="en-US" sz="2600"/>
              <a:t>: Enables the auto-configuration feature of spring boot.</a:t>
            </a:r>
            <a:endParaRPr lang="en-US" sz="2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Update application.properties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895" y="751840"/>
            <a:ext cx="8576310" cy="3067050"/>
          </a:xfrm>
        </p:spPr>
        <p:txBody>
          <a:bodyPr>
            <a:normAutofit/>
          </a:bodyPr>
          <a:p>
            <a:r>
              <a:rPr lang="en-US" sz="1900"/>
              <a:t>We need to create a Schema in MySQL and mention it's name in this property file.</a:t>
            </a:r>
            <a:endParaRPr lang="en-US" sz="1900"/>
          </a:p>
          <a:p>
            <a:r>
              <a:rPr lang="en-US" sz="1900"/>
              <a:t>For tutorial purposes, we will use the schema name “</a:t>
            </a:r>
            <a:r>
              <a:rPr lang="en-US" sz="1900" b="1"/>
              <a:t>sb</a:t>
            </a:r>
            <a:r>
              <a:rPr lang="en-US" sz="1900"/>
              <a:t>” which stands for Spring-Boot.</a:t>
            </a:r>
            <a:endParaRPr lang="en-US" sz="1900"/>
          </a:p>
          <a:p>
            <a:r>
              <a:rPr lang="en-US" sz="1900"/>
              <a:t>Then w</a:t>
            </a:r>
            <a:r>
              <a:rPr lang="en-US" sz="1900">
                <a:sym typeface="+mn-ea"/>
              </a:rPr>
              <a:t>e need to update application.properties to point to our MySQL instance on localhost.</a:t>
            </a:r>
            <a:endParaRPr lang="en-US" sz="1900"/>
          </a:p>
          <a:p>
            <a:r>
              <a:rPr lang="en-US" sz="1900"/>
              <a:t>The JPA properties ensures that Tables in Schema are automatically created/updated in case of changes in our Java Domain Objects.</a:t>
            </a:r>
            <a:endParaRPr lang="en-US" sz="1900"/>
          </a:p>
          <a:p>
            <a:r>
              <a:rPr lang="en-US" sz="1900"/>
              <a:t>We are also enabling “show_sql” and “format_sql” property to see Hibernate generated queries in a well formatted manner.</a:t>
            </a:r>
            <a:endParaRPr lang="en-US" sz="1900"/>
          </a:p>
        </p:txBody>
      </p:sp>
      <p:pic>
        <p:nvPicPr>
          <p:cNvPr id="5" name="Content Placeholder 4" descr="05-app-propertie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58570" y="3890010"/>
            <a:ext cx="6636385" cy="27285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Application Layers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55" y="818515"/>
            <a:ext cx="8877935" cy="5793740"/>
          </a:xfrm>
        </p:spPr>
        <p:txBody>
          <a:bodyPr>
            <a:normAutofit fontScale="90000" lnSpcReduction="10000"/>
          </a:bodyPr>
          <a:p>
            <a:pPr>
              <a:buFont typeface="Arial" panose="020B0604020202020204" pitchFamily="34" charset="0"/>
              <a:buChar char="•"/>
            </a:pPr>
            <a:r>
              <a:rPr lang="en-US" b="1" i="1"/>
              <a:t>Model</a:t>
            </a:r>
            <a:r>
              <a:rPr lang="en-US"/>
              <a:t> - Contains Java Domain Objects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User.java, Address.java and Role.java</a:t>
            </a:r>
            <a:endParaRPr lang="en-US"/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i="1"/>
              <a:t>Dto</a:t>
            </a:r>
            <a:r>
              <a:rPr lang="en-US"/>
              <a:t> - Contains Data Transfer Objects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UserDto.java, AddressDto.java, RegistrationFormDto.java</a:t>
            </a:r>
            <a:endParaRPr lang="en-US"/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i="1"/>
              <a:t>Projection</a:t>
            </a:r>
            <a:r>
              <a:rPr lang="en-US"/>
              <a:t> - Contains Projection Interfaces as alternative to Dtos.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AddressProjection.java</a:t>
            </a:r>
            <a:endParaRPr lang="en-US"/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i="1"/>
              <a:t>Repository</a:t>
            </a:r>
            <a:r>
              <a:rPr lang="en-US"/>
              <a:t> - Jpa Interfaces and Implementations for Persistence Layer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UserRepository.java, AddressRepository.java, RoleRepository.java</a:t>
            </a:r>
            <a:endParaRPr lang="en-US"/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i="1"/>
              <a:t>Service</a:t>
            </a:r>
            <a:r>
              <a:rPr lang="en-US"/>
              <a:t> - Business Logic Implementation and Transaction Management.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UserService.java</a:t>
            </a:r>
            <a:endParaRPr lang="en-US"/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i="1"/>
              <a:t>Controller</a:t>
            </a:r>
            <a:r>
              <a:rPr lang="en-US"/>
              <a:t> - REST Controllers for various API end-points.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UserController.java</a:t>
            </a:r>
            <a:endParaRPr lang="en-US"/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i="1"/>
              <a:t>Constants</a:t>
            </a:r>
            <a:r>
              <a:rPr lang="en-US"/>
              <a:t> - Interfaces containing constant values as best practice.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GlobalConstants.java</a:t>
            </a:r>
            <a:endParaRPr lang="en-US"/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i="1"/>
              <a:t>Exceptions</a:t>
            </a:r>
            <a:r>
              <a:rPr lang="en-US"/>
              <a:t> - This layer defines all the custom exceptions.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UserNameAlreadyInUseException.java, RoleNotFoundException.java, IncorrectDateFormatException.java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Project Structure</a:t>
            </a:r>
            <a:endParaRPr lang="en-US"/>
          </a:p>
        </p:txBody>
      </p:sp>
      <p:pic>
        <p:nvPicPr>
          <p:cNvPr id="4" name="Content Placeholder 3" descr="09-Project Struc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5830" y="966470"/>
            <a:ext cx="4173855" cy="52895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Let's get started!!!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895" y="854075"/>
            <a:ext cx="4269105" cy="5860415"/>
          </a:xfrm>
        </p:spPr>
        <p:txBody>
          <a:bodyPr/>
          <a:p>
            <a:r>
              <a:rPr lang="en-US"/>
              <a:t>The crux of any Enterprise Application lies in it's </a:t>
            </a:r>
            <a:r>
              <a:rPr lang="en-US" b="1"/>
              <a:t>Data Design.</a:t>
            </a:r>
            <a:endParaRPr lang="en-US" b="1"/>
          </a:p>
          <a:p>
            <a:r>
              <a:rPr lang="en-US"/>
              <a:t>We start Data Designing by creating User model.</a:t>
            </a:r>
            <a:endParaRPr lang="en-US"/>
          </a:p>
          <a:p>
            <a:r>
              <a:rPr lang="en-US"/>
              <a:t>File -&gt; New -&gt; Class</a:t>
            </a:r>
            <a:endParaRPr lang="en-US"/>
          </a:p>
          <a:p>
            <a:r>
              <a:rPr lang="en-US"/>
              <a:t>This model will contain basic details of the user.</a:t>
            </a:r>
            <a:endParaRPr lang="en-US"/>
          </a:p>
          <a:p>
            <a:r>
              <a:rPr lang="en-US"/>
              <a:t>User model will also have Associations will Address and Role model.</a:t>
            </a:r>
            <a:endParaRPr lang="en-US"/>
          </a:p>
        </p:txBody>
      </p:sp>
      <p:pic>
        <p:nvPicPr>
          <p:cNvPr id="4" name="Content Placeholder 3" descr="08-User Class Creation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483100" y="930275"/>
            <a:ext cx="4573905" cy="542353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 specific annotations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@Entity</a:t>
            </a:r>
            <a:r>
              <a:rPr lang="en-US"/>
              <a:t> annotation defines that a class can be mapped to a table.</a:t>
            </a:r>
            <a:endParaRPr lang="en-US"/>
          </a:p>
          <a:p>
            <a:r>
              <a:rPr lang="en-US" b="1"/>
              <a:t>@Id</a:t>
            </a:r>
            <a:r>
              <a:rPr lang="en-US"/>
              <a:t> annotation is inherited from javax.persistence.Id indicating the member field below is the primary key of current entity .</a:t>
            </a:r>
            <a:endParaRPr lang="en-US"/>
          </a:p>
          <a:p>
            <a:r>
              <a:rPr lang="en-US" b="1"/>
              <a:t>@GenerateValue</a:t>
            </a:r>
            <a:r>
              <a:rPr lang="en-US"/>
              <a:t> annotation is to configure how the primary key should be auto-generated and incremented. It has four generation strategies viz. Auto, Identity, Sequence and Table.</a:t>
            </a:r>
            <a:endParaRPr lang="en-US"/>
          </a:p>
          <a:p>
            <a:r>
              <a:rPr lang="en-US" b="1"/>
              <a:t>@OneToMany</a:t>
            </a:r>
            <a:r>
              <a:rPr lang="en-US"/>
              <a:t> mapping means that one row in current table is mapped to multiple rows in referrencing table.</a:t>
            </a:r>
            <a:endParaRPr lang="en-US"/>
          </a:p>
          <a:p>
            <a:r>
              <a:rPr lang="en-US" b="1"/>
              <a:t>@ManyToOne</a:t>
            </a:r>
            <a:r>
              <a:rPr lang="en-US"/>
              <a:t> mapping means that many rows of current table can be associated with a single row of referrencing table.</a:t>
            </a:r>
            <a:endParaRPr lang="en-US"/>
          </a:p>
          <a:p>
            <a:r>
              <a:rPr lang="en-US" b="1"/>
              <a:t>@JoinColumn</a:t>
            </a:r>
            <a:r>
              <a:rPr lang="en-US"/>
              <a:t> specifies a column for joining an entity association or element collection. If the JoinColumn annotation itself is defaulted, a single join column is assumed and the default values apply.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Role.java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package com.lithan.sb.model;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import javax.persistence.Entity;</a:t>
            </a:r>
            <a:endParaRPr lang="en-US"/>
          </a:p>
          <a:p>
            <a:pPr marL="0" indent="0">
              <a:buNone/>
            </a:pPr>
            <a:r>
              <a:rPr lang="en-US"/>
              <a:t>import javax.persistence.Id;</a:t>
            </a:r>
            <a:endParaRPr lang="en-US"/>
          </a:p>
          <a:p>
            <a:pPr marL="0" indent="0">
              <a:buNone/>
            </a:pPr>
            <a:r>
              <a:rPr lang="en-US"/>
              <a:t>import lombok.Data;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@Data</a:t>
            </a:r>
            <a:endParaRPr lang="en-US"/>
          </a:p>
          <a:p>
            <a:pPr marL="0" indent="0">
              <a:buNone/>
            </a:pPr>
            <a:r>
              <a:rPr lang="en-US"/>
              <a:t>@Entity</a:t>
            </a:r>
            <a:endParaRPr lang="en-US"/>
          </a:p>
          <a:p>
            <a:pPr marL="0" indent="0">
              <a:buNone/>
            </a:pPr>
            <a:r>
              <a:rPr lang="en-US"/>
              <a:t>public class Role {</a:t>
            </a:r>
            <a:endParaRPr lang="en-US"/>
          </a:p>
          <a:p>
            <a:pPr marL="0" indent="0">
              <a:buNone/>
            </a:pPr>
            <a:r>
              <a:rPr lang="en-US"/>
              <a:t>	</a:t>
            </a:r>
            <a:endParaRPr lang="en-US"/>
          </a:p>
          <a:p>
            <a:pPr marL="0" indent="0">
              <a:buNone/>
            </a:pPr>
            <a:r>
              <a:rPr lang="en-US"/>
              <a:t>	@Id</a:t>
            </a:r>
            <a:endParaRPr lang="en-US"/>
          </a:p>
          <a:p>
            <a:pPr marL="0" indent="0">
              <a:buNone/>
            </a:pPr>
            <a:r>
              <a:rPr lang="en-US"/>
              <a:t>	private String roleCode;</a:t>
            </a:r>
            <a:endParaRPr lang="en-US"/>
          </a:p>
          <a:p>
            <a:pPr marL="0" indent="0">
              <a:buNone/>
            </a:pPr>
            <a:r>
              <a:rPr lang="en-US"/>
              <a:t>	private String roleName;</a:t>
            </a:r>
            <a:endParaRPr lang="en-US"/>
          </a:p>
          <a:p>
            <a:pPr marL="0" indent="0">
              <a:buNone/>
            </a:pPr>
            <a:r>
              <a:rPr lang="en-US"/>
              <a:t>	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User.java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/>
              <a:t>@Data</a:t>
            </a:r>
            <a:endParaRPr lang="en-US"/>
          </a:p>
          <a:p>
            <a:pPr marL="0" indent="0">
              <a:buNone/>
            </a:pPr>
            <a:r>
              <a:rPr lang="en-US"/>
              <a:t>@Entity</a:t>
            </a:r>
            <a:endParaRPr lang="en-US"/>
          </a:p>
          <a:p>
            <a:pPr marL="0" indent="0">
              <a:buNone/>
            </a:pPr>
            <a:r>
              <a:rPr lang="en-US"/>
              <a:t>public class User {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@Id</a:t>
            </a:r>
            <a:endParaRPr lang="en-US"/>
          </a:p>
          <a:p>
            <a:pPr marL="0" indent="0">
              <a:buNone/>
            </a:pPr>
            <a:r>
              <a:rPr lang="en-US"/>
              <a:t>	private String userName;</a:t>
            </a:r>
            <a:endParaRPr lang="en-US"/>
          </a:p>
          <a:p>
            <a:pPr marL="0" indent="0">
              <a:buNone/>
            </a:pPr>
            <a:r>
              <a:rPr lang="en-US"/>
              <a:t>	private String firstName;</a:t>
            </a:r>
            <a:endParaRPr lang="en-US"/>
          </a:p>
          <a:p>
            <a:pPr marL="0" indent="0">
              <a:buNone/>
            </a:pPr>
            <a:r>
              <a:rPr lang="en-US"/>
              <a:t>	private String lastName;	</a:t>
            </a:r>
            <a:endParaRPr lang="en-US"/>
          </a:p>
          <a:p>
            <a:pPr marL="0" indent="0">
              <a:buNone/>
            </a:pPr>
            <a:r>
              <a:rPr lang="en-US"/>
              <a:t>	private Date dateOfBirth;</a:t>
            </a:r>
            <a:endParaRPr lang="en-US"/>
          </a:p>
          <a:p>
            <a:pPr marL="0" indent="0">
              <a:buNone/>
            </a:pPr>
            <a:r>
              <a:rPr lang="en-US"/>
              <a:t>	@OneToMany(cascade = CascadeType.ALL, </a:t>
            </a:r>
            <a:endParaRPr lang="en-US"/>
          </a:p>
          <a:p>
            <a:pPr marL="0" indent="0">
              <a:buNone/>
            </a:pPr>
            <a:r>
              <a:rPr lang="en-US"/>
              <a:t>	mappedBy = "user", fetch = FetchType.EAGER)</a:t>
            </a:r>
            <a:endParaRPr lang="en-US"/>
          </a:p>
          <a:p>
            <a:pPr marL="0" indent="0">
              <a:buNone/>
            </a:pPr>
            <a:r>
              <a:rPr lang="en-US"/>
              <a:t>	private List&lt;Address&gt; addressList = new ArrayList&lt;&gt;();</a:t>
            </a:r>
            <a:endParaRPr lang="en-US"/>
          </a:p>
          <a:p>
            <a:pPr marL="0" indent="0">
              <a:buNone/>
            </a:pPr>
            <a:r>
              <a:rPr lang="en-US"/>
              <a:t>	@ManyToOne(fetch = FetchType.EAGER)</a:t>
            </a:r>
            <a:endParaRPr lang="en-US"/>
          </a:p>
          <a:p>
            <a:pPr marL="0" indent="0">
              <a:buNone/>
            </a:pPr>
            <a:r>
              <a:rPr lang="en-US"/>
              <a:t>	private Role role;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Address.java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en-US"/>
              <a:t>@Data</a:t>
            </a:r>
            <a:endParaRPr lang="en-US"/>
          </a:p>
          <a:p>
            <a:pPr marL="0" indent="0">
              <a:buNone/>
            </a:pPr>
            <a:r>
              <a:rPr lang="en-US"/>
              <a:t>@Entity</a:t>
            </a:r>
            <a:endParaRPr lang="en-US"/>
          </a:p>
          <a:p>
            <a:pPr marL="0" indent="0">
              <a:buNone/>
            </a:pPr>
            <a:r>
              <a:rPr lang="en-US"/>
              <a:t>public class Address {	</a:t>
            </a:r>
            <a:endParaRPr lang="en-US"/>
          </a:p>
          <a:p>
            <a:pPr marL="0" indent="0">
              <a:buNone/>
            </a:pPr>
            <a:r>
              <a:rPr lang="en-US"/>
              <a:t>	@Id</a:t>
            </a:r>
            <a:endParaRPr lang="en-US"/>
          </a:p>
          <a:p>
            <a:pPr marL="0" indent="0">
              <a:buNone/>
            </a:pPr>
            <a:r>
              <a:rPr lang="en-US"/>
              <a:t>	@GeneratedValue(strategy = GenerationType.IDENTITY)</a:t>
            </a:r>
            <a:endParaRPr lang="en-US"/>
          </a:p>
          <a:p>
            <a:pPr marL="0" indent="0">
              <a:buNone/>
            </a:pPr>
            <a:r>
              <a:rPr lang="en-US"/>
              <a:t>	private long addressId;</a:t>
            </a:r>
            <a:endParaRPr lang="en-US"/>
          </a:p>
          <a:p>
            <a:pPr marL="0" indent="0">
              <a:buNone/>
            </a:pPr>
            <a:r>
              <a:rPr lang="en-US"/>
              <a:t>	@ManyToOne(cascade = CascadeType.ALL)</a:t>
            </a:r>
            <a:endParaRPr lang="en-US"/>
          </a:p>
          <a:p>
            <a:pPr marL="0" indent="0">
              <a:buNone/>
            </a:pPr>
            <a:r>
              <a:rPr lang="en-US"/>
              <a:t>	@JoinColumn(name = "userName")</a:t>
            </a:r>
            <a:endParaRPr lang="en-US"/>
          </a:p>
          <a:p>
            <a:pPr marL="0" indent="0">
              <a:buNone/>
            </a:pPr>
            <a:r>
              <a:rPr lang="en-US"/>
              <a:t>	private User user;</a:t>
            </a:r>
            <a:endParaRPr lang="en-US"/>
          </a:p>
          <a:p>
            <a:pPr marL="0" indent="0">
              <a:buNone/>
            </a:pPr>
            <a:r>
              <a:rPr lang="en-US"/>
              <a:t>	private String address1, address2, area, city, state, country;</a:t>
            </a:r>
            <a:endParaRPr lang="en-US"/>
          </a:p>
          <a:p>
            <a:pPr marL="0" indent="0">
              <a:buNone/>
            </a:pPr>
            <a:r>
              <a:rPr lang="en-US"/>
              <a:t>	private String contactNo;</a:t>
            </a:r>
            <a:endParaRPr lang="en-US"/>
          </a:p>
          <a:p>
            <a:pPr marL="0" indent="0">
              <a:buNone/>
            </a:pPr>
            <a:r>
              <a:rPr lang="en-US"/>
              <a:t>	private String email;</a:t>
            </a:r>
            <a:endParaRPr lang="en-US"/>
          </a:p>
          <a:p>
            <a:pPr marL="0" indent="0">
              <a:buNone/>
            </a:pPr>
            <a:r>
              <a:rPr lang="en-US"/>
              <a:t>	private boolean active;</a:t>
            </a:r>
            <a:endParaRPr lang="en-US"/>
          </a:p>
          <a:p>
            <a:pPr marL="0" indent="0">
              <a:buNone/>
            </a:pPr>
            <a:r>
              <a:rPr lang="en-US"/>
              <a:t>	private boolean primaryAddr;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Dtos and Projections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Spring Boot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365" y="4496435"/>
            <a:ext cx="8478520" cy="2240915"/>
          </a:xfrm>
        </p:spPr>
        <p:txBody>
          <a:bodyPr>
            <a:noAutofit/>
          </a:bodyPr>
          <a:p>
            <a:r>
              <a:rPr lang="en-US" sz="2200"/>
              <a:t>Spring boot is a Spring framework which provides RAD (Rapid Application Deveolopement) feature to the Spring framework.</a:t>
            </a:r>
            <a:endParaRPr lang="en-US" sz="2200"/>
          </a:p>
          <a:p>
            <a:r>
              <a:rPr lang="en-US" sz="2200"/>
              <a:t>It is highly dependent on the starter templates feature which is very powerful and works flawlessly.</a:t>
            </a:r>
            <a:endParaRPr lang="en-US" sz="2200"/>
          </a:p>
          <a:p>
            <a:r>
              <a:rPr lang="en-US" sz="2200"/>
              <a:t>It helps you build, package and deploy the Spring application with minimal or absolutely no configurations.</a:t>
            </a:r>
            <a:endParaRPr lang="en-US" sz="2200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49325" y="717550"/>
            <a:ext cx="7008495" cy="36798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RegistrationFormDto &amp; AddressProjection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75895" y="854710"/>
            <a:ext cx="4491990" cy="585914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@Data</a:t>
            </a:r>
            <a:endParaRPr lang="en-US"/>
          </a:p>
          <a:p>
            <a:pPr marL="0" indent="0">
              <a:buNone/>
            </a:pPr>
            <a:r>
              <a:rPr lang="en-US"/>
              <a:t>public class RegistrationFormDto {</a:t>
            </a:r>
            <a:endParaRPr lang="en-US"/>
          </a:p>
          <a:p>
            <a:pPr marL="0" indent="0">
              <a:buNone/>
            </a:pPr>
            <a:r>
              <a:rPr lang="en-US"/>
              <a:t>	private String userName;</a:t>
            </a:r>
            <a:endParaRPr lang="en-US"/>
          </a:p>
          <a:p>
            <a:pPr marL="0" indent="0">
              <a:buNone/>
            </a:pPr>
            <a:r>
              <a:rPr lang="en-US"/>
              <a:t>	private String firstName;</a:t>
            </a:r>
            <a:endParaRPr lang="en-US"/>
          </a:p>
          <a:p>
            <a:pPr marL="0" indent="0">
              <a:buNone/>
            </a:pPr>
            <a:r>
              <a:rPr lang="en-US"/>
              <a:t>	private String lastName;</a:t>
            </a:r>
            <a:endParaRPr lang="en-US"/>
          </a:p>
          <a:p>
            <a:pPr marL="0" indent="0">
              <a:buNone/>
            </a:pPr>
            <a:r>
              <a:rPr lang="en-US"/>
              <a:t>	private String dateOfBirth;</a:t>
            </a:r>
            <a:endParaRPr lang="en-US"/>
          </a:p>
          <a:p>
            <a:pPr marL="0" indent="0">
              <a:buNone/>
            </a:pPr>
            <a:r>
              <a:rPr lang="en-US"/>
              <a:t>	private long addressId;</a:t>
            </a:r>
            <a:endParaRPr lang="en-US"/>
          </a:p>
          <a:p>
            <a:pPr marL="0" indent="0">
              <a:buNone/>
            </a:pPr>
            <a:r>
              <a:rPr lang="en-US"/>
              <a:t>	private String address1, address2, </a:t>
            </a:r>
            <a:endParaRPr lang="en-US"/>
          </a:p>
          <a:p>
            <a:pPr marL="0" indent="0">
              <a:buNone/>
            </a:pPr>
            <a:r>
              <a:rPr lang="en-US"/>
              <a:t>	private String area, city;</a:t>
            </a:r>
            <a:endParaRPr lang="en-US"/>
          </a:p>
          <a:p>
            <a:pPr marL="0" indent="0">
              <a:buNone/>
            </a:pPr>
            <a:r>
              <a:rPr lang="en-US"/>
              <a:t>	private String state, country;</a:t>
            </a:r>
            <a:endParaRPr lang="en-US"/>
          </a:p>
          <a:p>
            <a:pPr marL="0" indent="0">
              <a:buNone/>
            </a:pPr>
            <a:r>
              <a:rPr lang="en-US"/>
              <a:t>	private String contactNo;</a:t>
            </a:r>
            <a:endParaRPr lang="en-US"/>
          </a:p>
          <a:p>
            <a:pPr marL="0" indent="0">
              <a:buNone/>
            </a:pPr>
            <a:r>
              <a:rPr lang="en-US"/>
              <a:t>	private String email;</a:t>
            </a:r>
            <a:endParaRPr lang="en-US"/>
          </a:p>
          <a:p>
            <a:pPr marL="0" indent="0">
              <a:buNone/>
            </a:pPr>
            <a:r>
              <a:rPr lang="en-US"/>
              <a:t>	private boolean active;</a:t>
            </a:r>
            <a:endParaRPr lang="en-US"/>
          </a:p>
          <a:p>
            <a:pPr marL="0" indent="0">
              <a:buNone/>
            </a:pPr>
            <a:r>
              <a:rPr lang="en-US"/>
              <a:t>	private boolean primaryAddr;</a:t>
            </a:r>
            <a:endParaRPr lang="en-US"/>
          </a:p>
          <a:p>
            <a:pPr marL="0" indent="0">
              <a:buNone/>
            </a:pPr>
            <a:r>
              <a:rPr lang="en-US"/>
              <a:t>	private String roleCode;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458335" y="854075"/>
            <a:ext cx="4523105" cy="5860415"/>
          </a:xfrm>
        </p:spPr>
        <p:txBody>
          <a:bodyPr/>
          <a:p>
            <a:pPr marL="0" indent="0">
              <a:buNone/>
            </a:pPr>
            <a:r>
              <a:rPr lang="en-US" sz="1800"/>
              <a:t>public interface AddressProjection {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	public long getAddressId();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	public String getUserFirstName();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	public String getUserLastName();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	public String getUserUserName();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	public String getAddress1();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	public String getCity();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	public String getState();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	public String getCountry();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	public String getEmail();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	public boolean getActive();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}</a:t>
            </a:r>
            <a:endParaRPr lang="en-US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Exceptions</a:t>
            </a:r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Custom Exception Handling Mechanism through RuntimeException extended classes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Custom Exceptions</a:t>
            </a:r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en-US"/>
              <a:t>We want to cover 3 scenarios where we would like to throw custom exceptions:</a:t>
            </a:r>
            <a:endParaRPr lang="en-US"/>
          </a:p>
          <a:p>
            <a:pPr lvl="1"/>
            <a:r>
              <a:rPr lang="en-US"/>
              <a:t>The entered User Role is not available in our Role table.</a:t>
            </a:r>
            <a:endParaRPr lang="en-US"/>
          </a:p>
          <a:p>
            <a:pPr lvl="1"/>
            <a:r>
              <a:rPr lang="en-US"/>
              <a:t>Username is already picked by another user, hence not available.</a:t>
            </a:r>
            <a:endParaRPr lang="en-US"/>
          </a:p>
          <a:p>
            <a:pPr lvl="1"/>
            <a:r>
              <a:rPr lang="en-US"/>
              <a:t>Date format of a given field is not as expected.</a:t>
            </a:r>
            <a:endParaRPr lang="en-US"/>
          </a:p>
          <a:p>
            <a:pPr lvl="0"/>
            <a:r>
              <a:rPr lang="en-US"/>
              <a:t>RuntimeException is the superclass of those exceptions that can be thrown during the normal operation of the Java Virtual Machine.</a:t>
            </a:r>
            <a:endParaRPr lang="en-US"/>
          </a:p>
          <a:p>
            <a:pPr lvl="0"/>
            <a:r>
              <a:rPr lang="en-US"/>
              <a:t>RuntimeException and its subclasses are unchecked exceptions which does not need to be declared in throws clause of a method or a constructor.</a:t>
            </a:r>
            <a:endParaRPr lang="en-US"/>
          </a:p>
          <a:p>
            <a:pPr lvl="0"/>
            <a:r>
              <a:rPr lang="en-US"/>
              <a:t>We will create custom exception classes as follows, which will extend RuntimeException:</a:t>
            </a:r>
            <a:endParaRPr lang="en-US"/>
          </a:p>
          <a:p>
            <a:pPr lvl="1"/>
            <a:r>
              <a:rPr lang="en-US"/>
              <a:t>RoleNotFoundException.java</a:t>
            </a:r>
            <a:endParaRPr lang="en-US"/>
          </a:p>
          <a:p>
            <a:pPr lvl="1"/>
            <a:r>
              <a:rPr lang="en-US"/>
              <a:t>UserNameAlreadyInUseException.java</a:t>
            </a:r>
            <a:endParaRPr lang="en-US"/>
          </a:p>
          <a:p>
            <a:pPr lvl="1"/>
            <a:r>
              <a:rPr lang="en-US"/>
              <a:t>IncorrectDateFormatException.java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Custom Exceptions - 2</a:t>
            </a:r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Custom Exceptions are mainly specific to business logic and workflow. We can use them as part of validation or to perform certain logic on their occurance.</a:t>
            </a:r>
            <a:endParaRPr lang="en-US"/>
          </a:p>
          <a:p>
            <a:endParaRPr lang="en-US"/>
          </a:p>
          <a:p>
            <a:r>
              <a:rPr lang="en-US"/>
              <a:t>These customs exceptions also helps end-user to understand the error in terms of meaningful business language, which is not the case with Java or Spring specific exceptions.</a:t>
            </a:r>
            <a:endParaRPr lang="en-US"/>
          </a:p>
          <a:p>
            <a:endParaRPr lang="en-US"/>
          </a:p>
          <a:p>
            <a:r>
              <a:rPr lang="en-US"/>
              <a:t>In order to create custom exception, we have to follow 4 steps:</a:t>
            </a:r>
            <a:endParaRPr lang="en-US"/>
          </a:p>
          <a:p>
            <a:pPr lvl="1"/>
            <a:r>
              <a:rPr lang="en-US" sz="2400"/>
              <a:t>Create an exception class and extend it with RuntimeException</a:t>
            </a:r>
            <a:endParaRPr lang="en-US" sz="2400"/>
          </a:p>
          <a:p>
            <a:pPr lvl="1"/>
            <a:r>
              <a:rPr lang="en-US" sz="2400"/>
              <a:t>Add business logic specific variables in the class like a particular ID or information, which we want to expect from the caller.</a:t>
            </a:r>
            <a:endParaRPr lang="en-US" sz="2400"/>
          </a:p>
          <a:p>
            <a:pPr lvl="1"/>
            <a:r>
              <a:rPr lang="en-US" sz="2400"/>
              <a:t>Override the getMessage() method and create a parameterized constructor for customization of error message.</a:t>
            </a:r>
            <a:endParaRPr lang="en-US" sz="2400"/>
          </a:p>
          <a:p>
            <a:pPr lvl="1"/>
            <a:r>
              <a:rPr lang="en-US" sz="2400"/>
              <a:t>Throw the Custom Exception from the Handler Class.</a:t>
            </a:r>
            <a:endParaRPr lang="en-US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RoleNotFoundException.java</a:t>
            </a:r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r>
              <a:rPr lang="en-US"/>
              <a:t>public class RoleNotFoundException extends RuntimeException{</a:t>
            </a:r>
            <a:endParaRPr lang="en-US"/>
          </a:p>
          <a:p>
            <a:pPr marL="0" indent="0">
              <a:buNone/>
            </a:pPr>
            <a:r>
              <a:rPr lang="en-US"/>
              <a:t>	private String roleCode;</a:t>
            </a:r>
            <a:endParaRPr lang="en-US"/>
          </a:p>
          <a:p>
            <a:pPr marL="0" indent="0">
              <a:buNone/>
            </a:pPr>
            <a:r>
              <a:rPr lang="en-US"/>
              <a:t>	public RoleNotFoundException(String roleCode) {</a:t>
            </a:r>
            <a:endParaRPr lang="en-US"/>
          </a:p>
          <a:p>
            <a:pPr marL="0" indent="0">
              <a:buNone/>
            </a:pPr>
            <a:r>
              <a:rPr lang="en-US"/>
              <a:t>		this.roleCode = roleCode;</a:t>
            </a:r>
            <a:endParaRPr lang="en-US"/>
          </a:p>
          <a:p>
            <a:pPr marL="0" indent="0">
              <a:buNone/>
            </a:pPr>
            <a:r>
              <a:rPr lang="en-US"/>
              <a:t>	}</a:t>
            </a:r>
            <a:endParaRPr lang="en-US"/>
          </a:p>
          <a:p>
            <a:pPr marL="0" indent="0">
              <a:buNone/>
            </a:pPr>
            <a:r>
              <a:rPr lang="en-US"/>
              <a:t>	@Override</a:t>
            </a:r>
            <a:endParaRPr lang="en-US"/>
          </a:p>
          <a:p>
            <a:pPr marL="0" indent="0">
              <a:buNone/>
            </a:pPr>
            <a:r>
              <a:rPr lang="en-US"/>
              <a:t>	public String getMessage() {</a:t>
            </a:r>
            <a:endParaRPr lang="en-US"/>
          </a:p>
          <a:p>
            <a:pPr marL="0" indent="0">
              <a:buNone/>
            </a:pPr>
            <a:r>
              <a:rPr lang="en-US"/>
              <a:t>		StringBuilder sb = new StringBuilder();</a:t>
            </a:r>
            <a:endParaRPr lang="en-US"/>
          </a:p>
          <a:p>
            <a:pPr marL="0" indent="0">
              <a:buNone/>
            </a:pPr>
            <a:r>
              <a:rPr lang="en-US"/>
              <a:t>		sb.append("Role Code: '");</a:t>
            </a:r>
            <a:endParaRPr lang="en-US"/>
          </a:p>
          <a:p>
            <a:pPr marL="0" indent="0">
              <a:buNone/>
            </a:pPr>
            <a:r>
              <a:rPr lang="en-US"/>
              <a:t>		sb.append(this.roleCode);</a:t>
            </a:r>
            <a:endParaRPr lang="en-US"/>
          </a:p>
          <a:p>
            <a:pPr marL="0" indent="0">
              <a:buNone/>
            </a:pPr>
            <a:r>
              <a:rPr lang="en-US"/>
              <a:t>		sb.append("' ");</a:t>
            </a:r>
            <a:endParaRPr lang="en-US"/>
          </a:p>
          <a:p>
            <a:pPr marL="0" indent="0">
              <a:buNone/>
            </a:pPr>
            <a:r>
              <a:rPr lang="en-US"/>
              <a:t>		sb.append("not an acceptable value. ");</a:t>
            </a:r>
            <a:endParaRPr lang="en-US"/>
          </a:p>
          <a:p>
            <a:pPr marL="0" indent="0">
              <a:buNone/>
            </a:pPr>
            <a:r>
              <a:rPr lang="en-US"/>
              <a:t>		sb.append("Acceptable values are: 'Admin', 'User' and 'Moderator'");</a:t>
            </a:r>
            <a:endParaRPr lang="en-US"/>
          </a:p>
          <a:p>
            <a:pPr marL="0" indent="0">
              <a:buNone/>
            </a:pPr>
            <a:r>
              <a:rPr lang="en-US"/>
              <a:t>		return sb.toString();</a:t>
            </a:r>
            <a:endParaRPr lang="en-US"/>
          </a:p>
          <a:p>
            <a:pPr marL="0" indent="0">
              <a:buNone/>
            </a:pPr>
            <a:r>
              <a:rPr lang="en-US"/>
              <a:t>	}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Repositories</a:t>
            </a:r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Persistence Layer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Repositories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/>
              <a:t>Repository is the layer in Web Applications which takes care of talking with Database in order to either retrieve data, or write back the date.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We can create Repositories in Spring Boot by extending our Custom Interface with JPA interfaces called </a:t>
            </a:r>
            <a:r>
              <a:rPr lang="en-US" b="1"/>
              <a:t>JpaRepository</a:t>
            </a:r>
            <a:r>
              <a:rPr lang="en-US"/>
              <a:t> or </a:t>
            </a:r>
            <a:r>
              <a:rPr lang="en-US" b="1"/>
              <a:t>CrudRepository</a:t>
            </a:r>
            <a:r>
              <a:rPr lang="en-US"/>
              <a:t>.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Our custom interfaces comes with out-of-the-box methods to perform CRUD operations, as well as we can create methods in them without defining them. This can be done by following JPA nomenclature to define repository methods.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If we want to write native SQL and custom implementation of Repository methods, we need to use Spring </a:t>
            </a:r>
            <a:r>
              <a:rPr lang="en-US" b="1"/>
              <a:t>@Repository</a:t>
            </a:r>
            <a:r>
              <a:rPr lang="en-US"/>
              <a:t> annotation which provides the mechanism for storage, retrieval, search, update and delete operation on objects.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In our example, we will just focus on JpaRepository based interface.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UserRepository.java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000"/>
              <a:t>public interface UserRepository extends JpaRepository&lt;User, String&gt;{	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	&lt;T&gt;T findDtoedByUserName(String userName, Class&lt;T&gt; dto);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	&lt;T&gt;T findAllDtoedByRoleRoleCode(String roleCode, Class&lt;T&gt; dto);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}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b="1"/>
              <a:t>AddressRepository.java</a:t>
            </a:r>
            <a:endParaRPr lang="en-US" sz="2000"/>
          </a:p>
          <a:p>
            <a:pPr marL="0" indent="0">
              <a:buNone/>
            </a:pPr>
            <a:r>
              <a:rPr lang="en-US" sz="1800"/>
              <a:t>public interface AddressRepository extends JpaRepository&lt;Address, Long&gt;{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	&lt;T&gt;List&lt;T&gt; findDtoedByUserUserName(String userName, Class&lt;T&gt; projection);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	&lt;T&gt;List&lt;T&gt; findProjectedByUserUserName(String userName, Class&lt;T&gt; projection);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}</a:t>
            </a:r>
            <a:endParaRPr lang="en-US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Service</a:t>
            </a:r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Business Logic Layer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Service Layer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/>
              <a:t>This layer is the crux of our Spring Boot Application and it will the Service classes and service methods holding all the business logic related to our application.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We use the stereotype annotation </a:t>
            </a:r>
            <a:r>
              <a:rPr lang="en-US" b="1"/>
              <a:t>@Service</a:t>
            </a:r>
            <a:r>
              <a:rPr lang="en-US"/>
              <a:t> to denote a class to be a service class.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Service layer receives method call from Controller layer and processes the service request. A single service request ideally would correspond to a single functionality of real-world business requirement.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single service layer method may call one or more repository methods in order to perform a single function. Transaction management will be taken care by this layer using </a:t>
            </a:r>
            <a:r>
              <a:rPr lang="en-US" b="1"/>
              <a:t>@Transactional</a:t>
            </a:r>
            <a:r>
              <a:rPr lang="en-US"/>
              <a:t> annotation. 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We would ideally want to either commit or roll-back all the repository operations done in a single service method i.e. single functional method.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SG" dirty="0"/>
              <a:t>Features of</a:t>
            </a:r>
            <a:r>
              <a:rPr lang="en-SG" dirty="0"/>
              <a:t> Spring Boot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Create stand-alone </a:t>
            </a:r>
            <a:r>
              <a:rPr lang="en-US" altLang="en-SG" dirty="0"/>
              <a:t>runnable jar</a:t>
            </a:r>
            <a:r>
              <a:rPr lang="en-SG" dirty="0"/>
              <a:t> applications</a:t>
            </a:r>
            <a:endParaRPr lang="en-SG" dirty="0"/>
          </a:p>
          <a:p>
            <a:r>
              <a:rPr lang="en-SG" dirty="0"/>
              <a:t>Embed Tomcat, Jetty or Undertow directly (no need to deploy WAR files)</a:t>
            </a:r>
            <a:endParaRPr lang="en-US" altLang="en-SG" dirty="0"/>
          </a:p>
          <a:p>
            <a:r>
              <a:rPr lang="en-US" altLang="en-SG" dirty="0"/>
              <a:t>Designed for containerization and micro-service architecture.</a:t>
            </a:r>
            <a:endParaRPr lang="en-SG" dirty="0"/>
          </a:p>
          <a:p>
            <a:r>
              <a:rPr lang="en-SG" dirty="0"/>
              <a:t>Provide opinionated 'starter' dependencies to simplify your build configuration</a:t>
            </a:r>
            <a:endParaRPr lang="en-SG" dirty="0"/>
          </a:p>
          <a:p>
            <a:r>
              <a:rPr lang="en-US" altLang="en-SG" dirty="0"/>
              <a:t>Minimal configuration via auto-configuration.</a:t>
            </a:r>
            <a:endParaRPr lang="en-SG" dirty="0"/>
          </a:p>
          <a:p>
            <a:r>
              <a:rPr lang="en-SG" dirty="0"/>
              <a:t>Automatically configure Spring and 3rd party libraries whenever possible</a:t>
            </a:r>
            <a:endParaRPr lang="en-SG" dirty="0"/>
          </a:p>
          <a:p>
            <a:r>
              <a:rPr lang="en-SG" dirty="0"/>
              <a:t>Provide production-ready features such as metrics, health checks and externalized configuration</a:t>
            </a:r>
            <a:endParaRPr lang="en-SG" dirty="0"/>
          </a:p>
          <a:p>
            <a:r>
              <a:rPr lang="en-SG" dirty="0"/>
              <a:t>Absolutely no code generation and no requirement for XML configuration</a:t>
            </a:r>
            <a:endParaRPr lang="en-SG" dirty="0"/>
          </a:p>
          <a:p>
            <a:pPr lvl="1"/>
            <a:endParaRPr lang="en-SG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UserService.java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@Service</a:t>
            </a:r>
            <a:endParaRPr lang="en-US"/>
          </a:p>
          <a:p>
            <a:pPr marL="0" indent="0">
              <a:buNone/>
            </a:pPr>
            <a:r>
              <a:rPr lang="en-US"/>
              <a:t>@Transactional(readOnly = true, rollbackFor = Exception.class)</a:t>
            </a:r>
            <a:endParaRPr lang="en-US"/>
          </a:p>
          <a:p>
            <a:pPr marL="0" indent="0">
              <a:buNone/>
            </a:pPr>
            <a:r>
              <a:rPr lang="en-US"/>
              <a:t>public class UserService {	</a:t>
            </a:r>
            <a:endParaRPr lang="en-US"/>
          </a:p>
          <a:p>
            <a:pPr marL="0" indent="0">
              <a:buNone/>
            </a:pPr>
            <a:r>
              <a:rPr lang="en-US"/>
              <a:t>	@Autowired</a:t>
            </a:r>
            <a:endParaRPr lang="en-US"/>
          </a:p>
          <a:p>
            <a:pPr marL="0" indent="0">
              <a:buNone/>
            </a:pPr>
            <a:r>
              <a:rPr lang="en-US"/>
              <a:t>	UserRepository userRepository;</a:t>
            </a:r>
            <a:endParaRPr lang="en-US"/>
          </a:p>
          <a:p>
            <a:pPr marL="0" indent="0">
              <a:buNone/>
            </a:pPr>
            <a:r>
              <a:rPr lang="en-US"/>
              <a:t>	@Autowired</a:t>
            </a:r>
            <a:endParaRPr lang="en-US"/>
          </a:p>
          <a:p>
            <a:pPr marL="0" indent="0">
              <a:buNone/>
            </a:pPr>
            <a:r>
              <a:rPr lang="en-US"/>
              <a:t>	RoleRepository roleRepository;</a:t>
            </a:r>
            <a:endParaRPr lang="en-US"/>
          </a:p>
          <a:p>
            <a:pPr marL="0" indent="0">
              <a:buNone/>
            </a:pPr>
            <a:r>
              <a:rPr lang="en-US"/>
              <a:t>	@Autowired</a:t>
            </a:r>
            <a:endParaRPr lang="en-US"/>
          </a:p>
          <a:p>
            <a:pPr marL="0" indent="0">
              <a:buNone/>
            </a:pPr>
            <a:r>
              <a:rPr lang="en-US"/>
              <a:t>	AddressRepository addressRepository;</a:t>
            </a:r>
            <a:endParaRPr lang="en-US"/>
          </a:p>
          <a:p>
            <a:pPr marL="0" indent="0">
              <a:buNone/>
            </a:pPr>
            <a:r>
              <a:rPr lang="en-US"/>
              <a:t>	private static final SimpleDateFormat sdf = new SimpleDateFormat(GlobalConstants.DD_MM_YYYY);</a:t>
            </a:r>
            <a:endParaRPr lang="en-US"/>
          </a:p>
          <a:p>
            <a:pPr marL="0" indent="0">
              <a:buNone/>
            </a:pPr>
            <a:r>
              <a:rPr lang="en-US"/>
              <a:t>	public User registerUser(RegistrationFormDto registrationFormDto) throws RoleNotFoundException{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//</a:t>
            </a:r>
            <a:endParaRPr lang="en-US"/>
          </a:p>
          <a:p>
            <a:pPr marL="0" indent="0">
              <a:buNone/>
            </a:pPr>
            <a:r>
              <a:rPr lang="en-US"/>
              <a:t>	//	Business Logic code goes here</a:t>
            </a:r>
            <a:endParaRPr lang="en-US"/>
          </a:p>
          <a:p>
            <a:pPr marL="0" indent="0">
              <a:buNone/>
            </a:pPr>
            <a:r>
              <a:rPr lang="en-US"/>
              <a:t>	//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Rest Controller</a:t>
            </a:r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API Layer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Rest Controller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2500" b="1"/>
              <a:t>@Controller</a:t>
            </a:r>
            <a:r>
              <a:rPr lang="en-US" sz="2500"/>
              <a:t> annotation indicates that the annotated class is a controller. It is a stereotype annotation which is a specialization of </a:t>
            </a:r>
            <a:r>
              <a:rPr lang="en-US" sz="2500" b="1"/>
              <a:t>@Component</a:t>
            </a:r>
            <a:r>
              <a:rPr lang="en-US" sz="2500"/>
              <a:t> and is autodetected through classpath scanning.</a:t>
            </a:r>
            <a:endParaRPr lang="en-US" sz="2500"/>
          </a:p>
          <a:p>
            <a:r>
              <a:rPr lang="en-US" sz="2500"/>
              <a:t>It is typically used in combination with annotated handler methods based on the </a:t>
            </a:r>
            <a:r>
              <a:rPr lang="en-US" sz="2500" b="1"/>
              <a:t>@RequestMapping</a:t>
            </a:r>
            <a:r>
              <a:rPr lang="en-US" sz="2500"/>
              <a:t> annotation. </a:t>
            </a:r>
            <a:endParaRPr lang="en-US" sz="2500"/>
          </a:p>
          <a:p>
            <a:r>
              <a:rPr lang="en-US" sz="2500" b="1"/>
              <a:t>@RestController</a:t>
            </a:r>
            <a:r>
              <a:rPr lang="en-US" sz="2500"/>
              <a:t> is a sibling convenience annotation for creating Restful controllers.</a:t>
            </a:r>
            <a:endParaRPr lang="en-US" sz="2500"/>
          </a:p>
          <a:p>
            <a:r>
              <a:rPr lang="en-US" sz="2500"/>
              <a:t>Combination of </a:t>
            </a:r>
            <a:r>
              <a:rPr lang="en-US" sz="2500" b="1"/>
              <a:t>@Controller</a:t>
            </a:r>
            <a:r>
              <a:rPr lang="en-US" sz="2500"/>
              <a:t> and </a:t>
            </a:r>
            <a:r>
              <a:rPr lang="en-US" sz="2500" b="1"/>
              <a:t>ResponseBody</a:t>
            </a:r>
            <a:r>
              <a:rPr lang="en-US" sz="2500"/>
              <a:t> is equivalent to using the annotation </a:t>
            </a:r>
            <a:r>
              <a:rPr lang="en-US" sz="2500" b="1"/>
              <a:t>@RestController</a:t>
            </a:r>
            <a:r>
              <a:rPr lang="en-US" sz="2500"/>
              <a:t>.</a:t>
            </a:r>
            <a:endParaRPr lang="en-US" sz="2500"/>
          </a:p>
          <a:p>
            <a:r>
              <a:rPr lang="en-US" sz="2500"/>
              <a:t>When interacting with our web application, we will make HttpRequest which will eventually be landed on various Rest Controllers and method end-points inside them created by us.</a:t>
            </a:r>
            <a:endParaRPr lang="en-US" sz="2500"/>
          </a:p>
          <a:p>
            <a:r>
              <a:rPr lang="en-US" sz="2500"/>
              <a:t>Our HttpRequests will be in Json format as part of REST Protocal and so will be HttpResponses.</a:t>
            </a:r>
            <a:endParaRPr lang="en-US" sz="25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UserController.java</a:t>
            </a:r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r>
              <a:rPr lang="en-US"/>
              <a:t>@RestController</a:t>
            </a:r>
            <a:endParaRPr lang="en-US"/>
          </a:p>
          <a:p>
            <a:pPr marL="0" indent="0">
              <a:buNone/>
            </a:pPr>
            <a:r>
              <a:rPr lang="en-US"/>
              <a:t>@RequestMapping(value = "/user")</a:t>
            </a:r>
            <a:endParaRPr lang="en-US"/>
          </a:p>
          <a:p>
            <a:pPr marL="0" indent="0">
              <a:buNone/>
            </a:pPr>
            <a:r>
              <a:rPr lang="en-US"/>
              <a:t>public class UserController {</a:t>
            </a:r>
            <a:endParaRPr lang="en-US"/>
          </a:p>
          <a:p>
            <a:pPr marL="0" indent="0">
              <a:buNone/>
            </a:pPr>
            <a:r>
              <a:rPr lang="en-US"/>
              <a:t>	@Autowired</a:t>
            </a:r>
            <a:endParaRPr lang="en-US"/>
          </a:p>
          <a:p>
            <a:pPr marL="0" indent="0">
              <a:buNone/>
            </a:pPr>
            <a:r>
              <a:rPr lang="en-US"/>
              <a:t>	UserService registrationService;</a:t>
            </a:r>
            <a:endParaRPr lang="en-US"/>
          </a:p>
          <a:p>
            <a:pPr marL="0" indent="0">
              <a:buNone/>
            </a:pPr>
            <a:r>
              <a:rPr lang="en-US"/>
              <a:t>	@PostMapping("/save")</a:t>
            </a:r>
            <a:endParaRPr lang="en-US"/>
          </a:p>
          <a:p>
            <a:pPr marL="0" indent="0">
              <a:buNone/>
            </a:pPr>
            <a:r>
              <a:rPr lang="en-US"/>
              <a:t>	public String registerUser(@RequestBody RegistrationFormDto registrationFormDto) {</a:t>
            </a:r>
            <a:endParaRPr lang="en-US"/>
          </a:p>
          <a:p>
            <a:pPr marL="0" indent="0">
              <a:buNone/>
            </a:pPr>
            <a:r>
              <a:rPr lang="en-US"/>
              <a:t>		try{</a:t>
            </a:r>
            <a:endParaRPr lang="en-US"/>
          </a:p>
          <a:p>
            <a:pPr marL="0" indent="0">
              <a:buNone/>
            </a:pPr>
            <a:r>
              <a:rPr lang="en-US"/>
              <a:t>			User user = registrationService.registerUser(registrationFormDto);</a:t>
            </a:r>
            <a:endParaRPr lang="en-US"/>
          </a:p>
          <a:p>
            <a:pPr marL="0" indent="0">
              <a:buNone/>
            </a:pPr>
            <a:r>
              <a:rPr lang="en-US"/>
              <a:t>			return "User registered successfully with userName:</a:t>
            </a:r>
            <a:endParaRPr lang="en-US"/>
          </a:p>
          <a:p>
            <a:pPr marL="0" indent="0">
              <a:buNone/>
            </a:pPr>
            <a:r>
              <a:rPr lang="en-US"/>
              <a:t>			 "+user.getUserName();</a:t>
            </a:r>
            <a:endParaRPr lang="en-US"/>
          </a:p>
          <a:p>
            <a:pPr marL="0" indent="0">
              <a:buNone/>
            </a:pPr>
            <a:r>
              <a:rPr lang="en-US"/>
              <a:t>		}catch(Exception ex) {</a:t>
            </a:r>
            <a:endParaRPr lang="en-US"/>
          </a:p>
          <a:p>
            <a:pPr marL="0" indent="0">
              <a:buNone/>
            </a:pPr>
            <a:r>
              <a:rPr lang="en-US"/>
              <a:t>			return ex.getMessage();</a:t>
            </a:r>
            <a:endParaRPr lang="en-US"/>
          </a:p>
          <a:p>
            <a:pPr marL="0" indent="0">
              <a:buNone/>
            </a:pPr>
            <a:r>
              <a:rPr lang="en-US"/>
              <a:t>		}</a:t>
            </a:r>
            <a:endParaRPr lang="en-US"/>
          </a:p>
          <a:p>
            <a:pPr marL="0" indent="0">
              <a:buNone/>
            </a:pPr>
            <a:r>
              <a:rPr lang="en-US"/>
              <a:t>	}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blipFill>
            <a:blip r:embed="rId1"/>
            <a:tile tx="0" ty="0" sx="100000" sy="100000" flip="none" algn="tl"/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8000" dirty="0">
              <a:latin typeface="Century" panose="02040604050505020304" pitchFamily="18" charset="0"/>
            </a:endParaRPr>
          </a:p>
          <a:p>
            <a:pPr marL="0" indent="0" algn="ctr">
              <a:buNone/>
            </a:pPr>
            <a:endParaRPr lang="en-US" sz="8000" dirty="0">
              <a:latin typeface="Century" panose="02040604050505020304" pitchFamily="18" charset="0"/>
            </a:endParaRPr>
          </a:p>
          <a:p>
            <a:pPr marL="0" indent="0" algn="ctr">
              <a:buNone/>
            </a:pPr>
            <a:r>
              <a:rPr lang="en-US" sz="8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  <a:reflection blurRad="6350" stA="60000" endA="900" endPos="58000" dir="5400000" sy="-100000" algn="bl" rotWithShape="0"/>
                </a:effectLst>
                <a:latin typeface="Century" panose="02040604050505020304" pitchFamily="18" charset="0"/>
              </a:rPr>
              <a:t>THANK YOU</a:t>
            </a:r>
            <a:endParaRPr lang="en-US" sz="80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  <a:reflection blurRad="6350" stA="60000" endA="900" endPos="58000" dir="5400000" sy="-100000" algn="bl" rotWithShape="0"/>
              </a:effectLst>
              <a:latin typeface="Century" panose="020406040505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System Requirements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Spring Boot 2.1.6.RELEASE requires Java 8 and is compatible up to Java 11 (included). </a:t>
            </a:r>
            <a:endParaRPr lang="en-SG" dirty="0"/>
          </a:p>
          <a:p>
            <a:r>
              <a:rPr lang="en-SG" dirty="0"/>
              <a:t>Spring Framework 5.1.8.RELEASE or above is also required.</a:t>
            </a:r>
            <a:endParaRPr lang="en-SG" dirty="0"/>
          </a:p>
          <a:p>
            <a:r>
              <a:rPr lang="en-SG" dirty="0"/>
              <a:t>Explicit build support is provided for the following build tools:</a:t>
            </a: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Spring Boot supports the following embedded servlet containers:</a:t>
            </a:r>
            <a:br>
              <a:rPr lang="en-SG" dirty="0"/>
            </a:b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6793" y="2667000"/>
          <a:ext cx="7611554" cy="1051560"/>
        </p:xfrm>
        <a:graphic>
          <a:graphicData uri="http://schemas.openxmlformats.org/drawingml/2006/table">
            <a:tbl>
              <a:tblPr/>
              <a:tblGrid>
                <a:gridCol w="3805777"/>
                <a:gridCol w="3805777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 b="1">
                          <a:effectLst/>
                        </a:rPr>
                        <a:t>Build Tool</a:t>
                      </a:r>
                      <a:endParaRPr lang="en-SG" b="1">
                        <a:effectLst/>
                      </a:endParaRPr>
                    </a:p>
                  </a:txBody>
                  <a:tcPr marL="82550" marR="82550" marT="38100" marB="38100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b="1">
                          <a:effectLst/>
                        </a:rPr>
                        <a:t>Version</a:t>
                      </a:r>
                      <a:endParaRPr lang="en-SG" b="1">
                        <a:effectLst/>
                      </a:endParaRPr>
                    </a:p>
                  </a:txBody>
                  <a:tcPr marL="82550" marR="82550" marT="38100" marB="381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>
                          <a:effectLst/>
                        </a:rPr>
                        <a:t>Maven</a:t>
                      </a:r>
                      <a:endParaRPr lang="en-SG">
                        <a:effectLst/>
                      </a:endParaRPr>
                    </a:p>
                  </a:txBody>
                  <a:tcPr marL="82550" marR="82550" marT="38100" marB="38100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>
                          <a:effectLst/>
                        </a:rPr>
                        <a:t>3.3+</a:t>
                      </a:r>
                      <a:endParaRPr lang="en-SG">
                        <a:effectLst/>
                      </a:endParaRPr>
                    </a:p>
                  </a:txBody>
                  <a:tcPr marL="82550" marR="82550" marT="38100" marB="381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>
                          <a:effectLst/>
                        </a:rPr>
                        <a:t>Gradle</a:t>
                      </a:r>
                      <a:endParaRPr lang="en-SG">
                        <a:effectLst/>
                      </a:endParaRPr>
                    </a:p>
                  </a:txBody>
                  <a:tcPr marL="82550" marR="82550" marT="38100" marB="38100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>
                          <a:effectLst/>
                        </a:rPr>
                        <a:t>4.4+</a:t>
                      </a:r>
                      <a:endParaRPr lang="en-SG" dirty="0">
                        <a:effectLst/>
                      </a:endParaRPr>
                    </a:p>
                  </a:txBody>
                  <a:tcPr marL="82550" marR="82550" marT="38100" marB="381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5029200"/>
          <a:ext cx="7611554" cy="1402080"/>
        </p:xfrm>
        <a:graphic>
          <a:graphicData uri="http://schemas.openxmlformats.org/drawingml/2006/table">
            <a:tbl>
              <a:tblPr/>
              <a:tblGrid>
                <a:gridCol w="3805777"/>
                <a:gridCol w="3805777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 b="1">
                          <a:effectLst/>
                        </a:rPr>
                        <a:t>Name</a:t>
                      </a:r>
                      <a:endParaRPr lang="en-SG" b="1">
                        <a:effectLst/>
                      </a:endParaRPr>
                    </a:p>
                  </a:txBody>
                  <a:tcPr marL="82550" marR="82550" marT="38100" marB="38100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b="1">
                          <a:effectLst/>
                        </a:rPr>
                        <a:t>Servlet Version</a:t>
                      </a:r>
                      <a:endParaRPr lang="en-SG" b="1">
                        <a:effectLst/>
                      </a:endParaRPr>
                    </a:p>
                  </a:txBody>
                  <a:tcPr marL="82550" marR="82550" marT="38100" marB="381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>
                          <a:effectLst/>
                        </a:rPr>
                        <a:t>Tomcat 9.0</a:t>
                      </a:r>
                      <a:endParaRPr lang="en-SG">
                        <a:effectLst/>
                      </a:endParaRPr>
                    </a:p>
                  </a:txBody>
                  <a:tcPr marL="82550" marR="82550" marT="38100" marB="38100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>
                          <a:effectLst/>
                        </a:rPr>
                        <a:t>4.0</a:t>
                      </a:r>
                      <a:endParaRPr lang="en-SG">
                        <a:effectLst/>
                      </a:endParaRPr>
                    </a:p>
                  </a:txBody>
                  <a:tcPr marL="82550" marR="82550" marT="38100" marB="381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>
                          <a:effectLst/>
                        </a:rPr>
                        <a:t>Jetty 9.4</a:t>
                      </a:r>
                      <a:endParaRPr lang="en-SG">
                        <a:effectLst/>
                      </a:endParaRPr>
                    </a:p>
                  </a:txBody>
                  <a:tcPr marL="82550" marR="82550" marT="38100" marB="38100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>
                          <a:effectLst/>
                        </a:rPr>
                        <a:t>3.1</a:t>
                      </a:r>
                      <a:endParaRPr lang="en-SG">
                        <a:effectLst/>
                      </a:endParaRPr>
                    </a:p>
                  </a:txBody>
                  <a:tcPr marL="82550" marR="82550" marT="38100" marB="381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>
                          <a:effectLst/>
                        </a:rPr>
                        <a:t>Undertow 2.0</a:t>
                      </a:r>
                      <a:endParaRPr lang="en-SG">
                        <a:effectLst/>
                      </a:endParaRPr>
                    </a:p>
                  </a:txBody>
                  <a:tcPr marL="82550" marR="82550" marT="38100" marB="38100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>
                          <a:effectLst/>
                        </a:rPr>
                        <a:t>4.0</a:t>
                      </a:r>
                      <a:endParaRPr lang="en-SG" dirty="0">
                        <a:effectLst/>
                      </a:endParaRPr>
                    </a:p>
                  </a:txBody>
                  <a:tcPr marL="82550" marR="82550" marT="38100" marB="381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Installation Instruction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You can use Spring Boot in the same way as any standard Java library. </a:t>
            </a:r>
            <a:endParaRPr lang="en-SG" dirty="0"/>
          </a:p>
          <a:p>
            <a:r>
              <a:rPr lang="en-SG" dirty="0"/>
              <a:t>Include the appropriate spring-boot-*.jar files on your </a:t>
            </a:r>
            <a:r>
              <a:rPr lang="en-SG" dirty="0" err="1"/>
              <a:t>classpath</a:t>
            </a:r>
            <a:r>
              <a:rPr lang="en-SG" dirty="0"/>
              <a:t>. </a:t>
            </a:r>
            <a:endParaRPr lang="en-SG" dirty="0"/>
          </a:p>
          <a:p>
            <a:r>
              <a:rPr lang="en-SG" dirty="0"/>
              <a:t>Spring Boot does not require any special tools integration, so you can use any IDE or text editor. </a:t>
            </a:r>
            <a:endParaRPr lang="en-SG" dirty="0"/>
          </a:p>
          <a:p>
            <a:r>
              <a:rPr lang="en-SG" dirty="0"/>
              <a:t>You can run and debug a Spring Boot application as you would any other Java program.</a:t>
            </a:r>
            <a:endParaRPr lang="en-SG" dirty="0"/>
          </a:p>
          <a:p>
            <a:r>
              <a:rPr lang="en-SG" dirty="0"/>
              <a:t>You could copy Spring Boot jars </a:t>
            </a:r>
            <a:endParaRPr lang="en-SG" dirty="0"/>
          </a:p>
          <a:p>
            <a:pPr lvl="1"/>
            <a:r>
              <a:rPr lang="en-SG" dirty="0"/>
              <a:t>Recommend that you use a build tool that supports dependency management (such as Maven or Gradle).</a:t>
            </a:r>
            <a:endParaRPr lang="en-S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Highlights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SG" b="1" dirty="0"/>
              <a:t>Quick Start: </a:t>
            </a:r>
            <a:endParaRPr lang="en-US" altLang="en-SG" b="1" dirty="0"/>
          </a:p>
          <a:p>
            <a:pPr lvl="1"/>
            <a:r>
              <a:rPr lang="en-US" altLang="en-SG" dirty="0"/>
              <a:t>Spring Boot makes it easy to create stand-alone, production-grade Spring based Applications that you can "just run".</a:t>
            </a:r>
            <a:endParaRPr lang="en-US" altLang="en-SG" b="1" dirty="0"/>
          </a:p>
          <a:p>
            <a:r>
              <a:rPr lang="en-SG" b="1" dirty="0"/>
              <a:t>Auto-configuration: </a:t>
            </a:r>
            <a:endParaRPr lang="en-SG" b="1" dirty="0"/>
          </a:p>
          <a:p>
            <a:pPr lvl="1"/>
            <a:r>
              <a:rPr lang="en-SG" dirty="0"/>
              <a:t>Sets up your application based on the surrounding environment, as well as hints what the developers provide.</a:t>
            </a:r>
            <a:endParaRPr lang="en-SG" dirty="0"/>
          </a:p>
          <a:p>
            <a:r>
              <a:rPr lang="en-SG" b="1" dirty="0"/>
              <a:t>Standalone: </a:t>
            </a:r>
            <a:endParaRPr lang="en-SG" b="1" dirty="0"/>
          </a:p>
          <a:p>
            <a:pPr lvl="1"/>
            <a:r>
              <a:rPr lang="en-SG" dirty="0"/>
              <a:t>It's completely standalone. Hence, you don’t need to deploy your application to a web server or any special environment. Your only task is to click on the button or give out the run command, and it will start.</a:t>
            </a:r>
            <a:endParaRPr lang="en-SG" dirty="0"/>
          </a:p>
          <a:p>
            <a:r>
              <a:rPr lang="en-SG" b="1" dirty="0"/>
              <a:t>Opinionated: </a:t>
            </a:r>
            <a:endParaRPr lang="en-SG" b="1" dirty="0"/>
          </a:p>
          <a:p>
            <a:pPr lvl="1"/>
            <a:r>
              <a:rPr lang="en-SG" dirty="0"/>
              <a:t>This means that the framework chooses how to </a:t>
            </a:r>
            <a:r>
              <a:rPr lang="en-US" altLang="en-SG" dirty="0"/>
              <a:t>do </a:t>
            </a:r>
            <a:r>
              <a:rPr lang="en-SG" dirty="0"/>
              <a:t>things for itself. This is the point where a lot of people says "wait a minute, I do not want to participate in it." Here I encourage you to wait for a second and hold your judgment for now, because, actually, it can be a good thing.</a:t>
            </a:r>
            <a:endParaRPr lang="en-S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Auto-configuration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824230" y="1321435"/>
          <a:ext cx="7673975" cy="4631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629400" imgH="4000500" progId="Paint.Picture">
                  <p:embed/>
                </p:oleObj>
              </mc:Choice>
              <mc:Fallback>
                <p:oleObj name="" r:id="rId1" imgW="6629400" imgH="40005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4230" y="1321435"/>
                        <a:ext cx="7673975" cy="4631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Spring &amp; Spring Boot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819150"/>
          <a:ext cx="8610600" cy="5436822"/>
        </p:xfrm>
        <a:graphic>
          <a:graphicData uri="http://schemas.openxmlformats.org/drawingml/2006/table">
            <a:tbl>
              <a:tblPr/>
              <a:tblGrid>
                <a:gridCol w="1219200"/>
                <a:gridCol w="3912370"/>
                <a:gridCol w="3479030"/>
              </a:tblGrid>
              <a:tr h="400050">
                <a:tc>
                  <a:txBody>
                    <a:bodyPr/>
                    <a:lstStyle/>
                    <a:p>
                      <a:pPr algn="l"/>
                      <a:r>
                        <a:rPr lang="en-SG" sz="1400" b="1" dirty="0">
                          <a:effectLst/>
                          <a:latin typeface="Nunito Sans"/>
                        </a:rPr>
                        <a:t>Basis</a:t>
                      </a:r>
                      <a:endParaRPr lang="en-SG" sz="1400" dirty="0">
                        <a:effectLst/>
                      </a:endParaRPr>
                    </a:p>
                  </a:txBody>
                  <a:tcPr marL="37035" marR="37035" marT="18518" marB="18518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solidFill>
                            <a:srgbClr val="4D5968"/>
                          </a:solidFill>
                          <a:effectLst/>
                          <a:latin typeface="Nunito Sans"/>
                        </a:rPr>
                        <a:t>Spring</a:t>
                      </a:r>
                      <a:endParaRPr lang="en-SG" sz="1400" dirty="0">
                        <a:solidFill>
                          <a:srgbClr val="4D5968"/>
                        </a:solidFill>
                        <a:effectLst/>
                        <a:latin typeface="Nunito Sans"/>
                      </a:endParaRPr>
                    </a:p>
                  </a:txBody>
                  <a:tcPr marL="37035" marR="37035" marT="18518" marB="18518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>
                          <a:solidFill>
                            <a:srgbClr val="4D5968"/>
                          </a:solidFill>
                          <a:effectLst/>
                          <a:latin typeface="Nunito Sans"/>
                        </a:rPr>
                        <a:t>Spring Boot</a:t>
                      </a:r>
                      <a:endParaRPr lang="en-SG" sz="1400">
                        <a:solidFill>
                          <a:srgbClr val="4D5968"/>
                        </a:solidFill>
                        <a:effectLst/>
                        <a:latin typeface="Nunito Sans"/>
                      </a:endParaRPr>
                    </a:p>
                  </a:txBody>
                  <a:tcPr marL="37035" marR="37035" marT="18518" marB="18518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81404">
                <a:tc>
                  <a:txBody>
                    <a:bodyPr/>
                    <a:lstStyle/>
                    <a:p>
                      <a:pPr algn="l"/>
                      <a:r>
                        <a:rPr lang="en-SG" sz="1400" b="1">
                          <a:effectLst/>
                          <a:latin typeface="Nunito Sans"/>
                        </a:rPr>
                        <a:t>Configuration</a:t>
                      </a:r>
                      <a:endParaRPr lang="en-SG" sz="1400">
                        <a:effectLst/>
                      </a:endParaRPr>
                    </a:p>
                  </a:txBody>
                  <a:tcPr marL="37035" marR="37035" marT="18518" marB="18518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effectLst/>
                        </a:rPr>
                        <a:t>To design any spring based application, a developer needs to be taken care on manual set up on Hibernate data source, Entity Manager, Session Factory, Transaction Management everything.</a:t>
                      </a:r>
                      <a:endParaRPr lang="en-SG" sz="1400" dirty="0">
                        <a:effectLst/>
                      </a:endParaRPr>
                    </a:p>
                  </a:txBody>
                  <a:tcPr marL="37035" marR="37035" marT="18518" marB="18518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effectLst/>
                        </a:rPr>
                        <a:t>To Design all those common set up, a developer doesn’t need to define everything individually, </a:t>
                      </a:r>
                      <a:r>
                        <a:rPr lang="en-SG" sz="1400" dirty="0" err="1">
                          <a:effectLst/>
                        </a:rPr>
                        <a:t>SpringBootConfiguration</a:t>
                      </a:r>
                      <a:r>
                        <a:rPr lang="en-SG" sz="1400" dirty="0">
                          <a:effectLst/>
                        </a:rPr>
                        <a:t> annotation enough to manage everything at the time of deployment.</a:t>
                      </a:r>
                      <a:endParaRPr lang="en-SG" sz="1400" dirty="0">
                        <a:effectLst/>
                      </a:endParaRPr>
                    </a:p>
                  </a:txBody>
                  <a:tcPr marL="37035" marR="37035" marT="18518" marB="18518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14772">
                <a:tc>
                  <a:txBody>
                    <a:bodyPr/>
                    <a:lstStyle/>
                    <a:p>
                      <a:pPr algn="l"/>
                      <a:r>
                        <a:rPr lang="en-SG" sz="1400" b="1">
                          <a:effectLst/>
                          <a:latin typeface="Nunito Sans"/>
                        </a:rPr>
                        <a:t>XML</a:t>
                      </a:r>
                      <a:endParaRPr lang="en-SG" sz="1400">
                        <a:effectLst/>
                      </a:endParaRPr>
                    </a:p>
                  </a:txBody>
                  <a:tcPr marL="37035" marR="37035" marT="18518" marB="18518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>
                          <a:effectLst/>
                        </a:rPr>
                        <a:t>Spring MVC application some of the XML definition mandatory to manage.</a:t>
                      </a:r>
                      <a:endParaRPr lang="en-SG" sz="1400">
                        <a:effectLst/>
                      </a:endParaRPr>
                    </a:p>
                  </a:txBody>
                  <a:tcPr marL="37035" marR="37035" marT="18518" marB="18518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effectLst/>
                        </a:rPr>
                        <a:t>Configuring Spring Boot Application nothing needs to be managed, the only annotation managed everything.</a:t>
                      </a:r>
                      <a:endParaRPr lang="en-SG" sz="1400" dirty="0">
                        <a:effectLst/>
                      </a:endParaRPr>
                    </a:p>
                  </a:txBody>
                  <a:tcPr marL="37035" marR="37035" marT="18518" marB="18518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70298">
                <a:tc>
                  <a:txBody>
                    <a:bodyPr/>
                    <a:lstStyle/>
                    <a:p>
                      <a:pPr algn="l"/>
                      <a:r>
                        <a:rPr lang="en-SG" sz="1400" b="1">
                          <a:effectLst/>
                          <a:latin typeface="Nunito Sans"/>
                        </a:rPr>
                        <a:t>Controlling</a:t>
                      </a:r>
                      <a:endParaRPr lang="en-SG" sz="1400">
                        <a:effectLst/>
                      </a:endParaRPr>
                    </a:p>
                  </a:txBody>
                  <a:tcPr marL="37035" marR="37035" marT="18518" marB="18518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>
                          <a:effectLst/>
                        </a:rPr>
                        <a:t>As configuration can be easily handled by manually, so Spring or Spring MVC can manage to not loading some of the unwanted default features for that specific application.</a:t>
                      </a:r>
                      <a:endParaRPr lang="en-SG" sz="1400">
                        <a:effectLst/>
                      </a:endParaRPr>
                    </a:p>
                  </a:txBody>
                  <a:tcPr marL="37035" marR="37035" marT="18518" marB="18518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effectLst/>
                        </a:rPr>
                        <a:t>In case of Spring Boot, it automatically handled on default loading part, so the developer doesn’t have as such concept of not loading some of the specific unusable spring default features.</a:t>
                      </a:r>
                      <a:endParaRPr lang="en-SG" sz="1400" dirty="0">
                        <a:effectLst/>
                      </a:endParaRPr>
                    </a:p>
                  </a:txBody>
                  <a:tcPr marL="37035" marR="37035" marT="18518" marB="18518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70298">
                <a:tc>
                  <a:txBody>
                    <a:bodyPr/>
                    <a:lstStyle/>
                    <a:p>
                      <a:pPr algn="l"/>
                      <a:r>
                        <a:rPr lang="en-SG" sz="1400" b="1">
                          <a:effectLst/>
                          <a:latin typeface="Nunito Sans"/>
                        </a:rPr>
                        <a:t>Use</a:t>
                      </a:r>
                      <a:endParaRPr lang="en-SG" sz="1400">
                        <a:effectLst/>
                      </a:endParaRPr>
                    </a:p>
                  </a:txBody>
                  <a:tcPr marL="37035" marR="37035" marT="18518" marB="18518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>
                          <a:effectLst/>
                        </a:rPr>
                        <a:t>Better to use if application type or characteristics are purely defined.</a:t>
                      </a:r>
                      <a:endParaRPr lang="en-SG" sz="1400">
                        <a:effectLst/>
                      </a:endParaRPr>
                    </a:p>
                  </a:txBody>
                  <a:tcPr marL="37035" marR="37035" marT="18518" marB="18518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effectLst/>
                        </a:rPr>
                        <a:t>Better to use where application type of functionality for future use not properly defined. As integrating any Spring specific feature will be auto-configured in here, so no need any additional configuration.</a:t>
                      </a:r>
                      <a:endParaRPr lang="en-SG" sz="1400" dirty="0">
                        <a:effectLst/>
                      </a:endParaRPr>
                    </a:p>
                  </a:txBody>
                  <a:tcPr marL="37035" marR="37035" marT="18518" marB="18518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IU01 IU Name">
  <a:themeElements>
    <a:clrScheme name="Custom 1">
      <a:dk1>
        <a:sysClr val="windowText" lastClr="000000"/>
      </a:dk1>
      <a:lt1>
        <a:sysClr val="window" lastClr="FFFFFF"/>
      </a:lt1>
      <a:dk2>
        <a:srgbClr val="93176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18396</Words>
  <Application>WPS Presentation</Application>
  <PresentationFormat>On-screen Show (4:3)</PresentationFormat>
  <Paragraphs>548</Paragraphs>
  <Slides>44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9" baseType="lpstr">
      <vt:lpstr>Arial</vt:lpstr>
      <vt:lpstr>SimSun</vt:lpstr>
      <vt:lpstr>Wingdings</vt:lpstr>
      <vt:lpstr>ヒラギノ角ゴ Pro W3</vt:lpstr>
      <vt:lpstr>Wingdings 3</vt:lpstr>
      <vt:lpstr>Calibri</vt:lpstr>
      <vt:lpstr>Nunito Sans</vt:lpstr>
      <vt:lpstr>Liberation Mono</vt:lpstr>
      <vt:lpstr>Microsoft YaHei</vt:lpstr>
      <vt:lpstr>Arial Unicode MS</vt:lpstr>
      <vt:lpstr>Wingdings</vt:lpstr>
      <vt:lpstr>Century</vt:lpstr>
      <vt:lpstr>Yu Gothic</vt:lpstr>
      <vt:lpstr>IU01 IU Name</vt:lpstr>
      <vt:lpstr>Paint.Picture</vt:lpstr>
      <vt:lpstr>  Module: Develop Enterprise Applications Qualification: Professional Diploma in Web Development </vt:lpstr>
      <vt:lpstr>Contents</vt:lpstr>
      <vt:lpstr>Spring Boot</vt:lpstr>
      <vt:lpstr>Features of Spring Boot</vt:lpstr>
      <vt:lpstr>System Requirements</vt:lpstr>
      <vt:lpstr>Installation Instruction</vt:lpstr>
      <vt:lpstr>Notable Highlights</vt:lpstr>
      <vt:lpstr>Auto-configuration</vt:lpstr>
      <vt:lpstr>Difference Between Spring &amp; Spring Boot</vt:lpstr>
      <vt:lpstr>Spring  vs. Spring Boot</vt:lpstr>
      <vt:lpstr>Practical Objectives</vt:lpstr>
      <vt:lpstr>Spring Initializr</vt:lpstr>
      <vt:lpstr>Project Setup Steps</vt:lpstr>
      <vt:lpstr>Spring Initializr - Basic Configuration</vt:lpstr>
      <vt:lpstr>Spring Initializr - Dependency Management</vt:lpstr>
      <vt:lpstr>Fixing Version Error - Only if needed!</vt:lpstr>
      <vt:lpstr>Schema Design</vt:lpstr>
      <vt:lpstr>Spring Boot Application</vt:lpstr>
      <vt:lpstr>PowerPoint 演示文稿</vt:lpstr>
      <vt:lpstr>@SpringBootApplication</vt:lpstr>
      <vt:lpstr>Update application.properties</vt:lpstr>
      <vt:lpstr>Application Layers</vt:lpstr>
      <vt:lpstr>Project Structure</vt:lpstr>
      <vt:lpstr>Let's get started!!!</vt:lpstr>
      <vt:lpstr>Model specific annotations</vt:lpstr>
      <vt:lpstr>Role.java</vt:lpstr>
      <vt:lpstr>User.java</vt:lpstr>
      <vt:lpstr>Address.java</vt:lpstr>
      <vt:lpstr>Dtos and Projections</vt:lpstr>
      <vt:lpstr>RegistrationFormDto &amp; AddressProjection</vt:lpstr>
      <vt:lpstr>Exceptions</vt:lpstr>
      <vt:lpstr>Custom Exceptions</vt:lpstr>
      <vt:lpstr>Custom Exceptions - 2</vt:lpstr>
      <vt:lpstr>RoleNotFoundException.java</vt:lpstr>
      <vt:lpstr>Repositories</vt:lpstr>
      <vt:lpstr>Repositories</vt:lpstr>
      <vt:lpstr>UserRepository.java</vt:lpstr>
      <vt:lpstr>Service</vt:lpstr>
      <vt:lpstr>Service Layer</vt:lpstr>
      <vt:lpstr>UserService.java</vt:lpstr>
      <vt:lpstr>Rest Controller</vt:lpstr>
      <vt:lpstr>Rest Controller</vt:lpstr>
      <vt:lpstr>UserController.java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IU 1. Introduction to World Wide Web</dc:title>
  <dc:creator>TOSHIBA</dc:creator>
  <cp:lastModifiedBy>vishal.rangras</cp:lastModifiedBy>
  <cp:revision>1975</cp:revision>
  <dcterms:created xsi:type="dcterms:W3CDTF">2016-02-28T12:00:00Z</dcterms:created>
  <dcterms:modified xsi:type="dcterms:W3CDTF">2019-07-24T17:52:49Z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1033-11.2.0.8641</vt:lpwstr>
  </property>
</Properties>
</file>