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8" r:id="rId3"/>
    <p:sldId id="300" r:id="rId5"/>
    <p:sldId id="582" r:id="rId6"/>
    <p:sldId id="540" r:id="rId7"/>
    <p:sldId id="543" r:id="rId8"/>
    <p:sldId id="544" r:id="rId9"/>
    <p:sldId id="542" r:id="rId10"/>
    <p:sldId id="651" r:id="rId11"/>
    <p:sldId id="652" r:id="rId12"/>
    <p:sldId id="649" r:id="rId13"/>
    <p:sldId id="584" r:id="rId14"/>
    <p:sldId id="541" r:id="rId15"/>
    <p:sldId id="585" r:id="rId16"/>
    <p:sldId id="588" r:id="rId17"/>
    <p:sldId id="586" r:id="rId18"/>
    <p:sldId id="550" r:id="rId19"/>
    <p:sldId id="656" r:id="rId20"/>
    <p:sldId id="548" r:id="rId21"/>
    <p:sldId id="549" r:id="rId22"/>
    <p:sldId id="657" r:id="rId23"/>
    <p:sldId id="658" r:id="rId24"/>
    <p:sldId id="659" r:id="rId25"/>
    <p:sldId id="660" r:id="rId26"/>
    <p:sldId id="661" r:id="rId27"/>
    <p:sldId id="663" r:id="rId28"/>
    <p:sldId id="662" r:id="rId29"/>
    <p:sldId id="664" r:id="rId30"/>
    <p:sldId id="665" r:id="rId31"/>
    <p:sldId id="709" r:id="rId32"/>
    <p:sldId id="653" r:id="rId33"/>
    <p:sldId id="654" r:id="rId34"/>
    <p:sldId id="708" r:id="rId35"/>
    <p:sldId id="655" r:id="rId36"/>
    <p:sldId id="650" r:id="rId37"/>
    <p:sldId id="551" r:id="rId38"/>
    <p:sldId id="711" r:id="rId39"/>
    <p:sldId id="553" r:id="rId40"/>
    <p:sldId id="592" r:id="rId41"/>
    <p:sldId id="712" r:id="rId42"/>
    <p:sldId id="713" r:id="rId43"/>
    <p:sldId id="623" r:id="rId44"/>
    <p:sldId id="714" r:id="rId45"/>
    <p:sldId id="552" r:id="rId46"/>
    <p:sldId id="666" r:id="rId47"/>
    <p:sldId id="667" r:id="rId48"/>
    <p:sldId id="587" r:id="rId49"/>
    <p:sldId id="554" r:id="rId50"/>
    <p:sldId id="555" r:id="rId51"/>
    <p:sldId id="668" r:id="rId52"/>
    <p:sldId id="591" r:id="rId53"/>
    <p:sldId id="556" r:id="rId54"/>
    <p:sldId id="557" r:id="rId55"/>
    <p:sldId id="559" r:id="rId56"/>
    <p:sldId id="558" r:id="rId57"/>
    <p:sldId id="560" r:id="rId58"/>
    <p:sldId id="715" r:id="rId59"/>
    <p:sldId id="561" r:id="rId60"/>
    <p:sldId id="563" r:id="rId61"/>
    <p:sldId id="571" r:id="rId62"/>
    <p:sldId id="572" r:id="rId63"/>
    <p:sldId id="573" r:id="rId64"/>
    <p:sldId id="570" r:id="rId65"/>
    <p:sldId id="564" r:id="rId66"/>
    <p:sldId id="589" r:id="rId67"/>
    <p:sldId id="566" r:id="rId68"/>
    <p:sldId id="565" r:id="rId69"/>
    <p:sldId id="716" r:id="rId70"/>
    <p:sldId id="567" r:id="rId71"/>
    <p:sldId id="568" r:id="rId72"/>
    <p:sldId id="590" r:id="rId73"/>
    <p:sldId id="718" r:id="rId74"/>
    <p:sldId id="721" r:id="rId75"/>
    <p:sldId id="569" r:id="rId76"/>
    <p:sldId id="720" r:id="rId77"/>
    <p:sldId id="719" r:id="rId78"/>
    <p:sldId id="722" r:id="rId79"/>
    <p:sldId id="723" r:id="rId80"/>
    <p:sldId id="724" r:id="rId81"/>
    <p:sldId id="725" r:id="rId82"/>
    <p:sldId id="726" r:id="rId83"/>
    <p:sldId id="727" r:id="rId84"/>
    <p:sldId id="728" r:id="rId85"/>
    <p:sldId id="301"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9" d="100"/>
          <a:sy n="69" d="100"/>
        </p:scale>
        <p:origin x="708" y="52"/>
      </p:cViewPr>
      <p:guideLst>
        <p:guide orient="horz" pos="2161"/>
        <p:guide pos="28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3245B-A314-4E63-9697-80BD64743CC8}" type="datetimeFigureOut">
              <a:rPr lang="en-SG" smtClean="0"/>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45F6D-BA87-48DD-8A35-EE569939B459}" type="slidenum">
              <a:rPr lang="en-SG" smtClean="0"/>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3CE351-2BF0-48BE-A54A-43513702C2B0}" type="slidenum">
              <a:rPr lang="en-SG" smtClean="0"/>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0526" y="2667600"/>
            <a:ext cx="7976674" cy="763200"/>
          </a:xfrm>
        </p:spPr>
        <p:txBody>
          <a:bodyPr/>
          <a:lstStyle>
            <a:lvl1pPr algn="r">
              <a:defRPr lang="en-US" sz="3600" baseline="0" dirty="0">
                <a:solidFill>
                  <a:schemeClr val="tx2"/>
                </a:solidFill>
                <a:cs typeface="ヒラギノ角ゴ Pro W3" pitchFamily="-65" charset="-128"/>
              </a:defRPr>
            </a:lvl1pPr>
          </a:lstStyle>
          <a:p>
            <a:pPr lvl="0" defTabSz="457200" eaLnBrk="0" fontAlgn="base" hangingPunct="0">
              <a:spcAft>
                <a:spcPct val="0"/>
              </a:spcAft>
            </a:pPr>
            <a:r>
              <a:rPr lang="en-US"/>
              <a:t>Click to edit Master title style</a:t>
            </a:r>
            <a:endParaRPr lang="en-US" dirty="0"/>
          </a:p>
        </p:txBody>
      </p:sp>
      <p:sp>
        <p:nvSpPr>
          <p:cNvPr id="3" name="Subtitle 2"/>
          <p:cNvSpPr>
            <a:spLocks noGrp="1"/>
          </p:cNvSpPr>
          <p:nvPr>
            <p:ph type="subTitle" idx="1"/>
          </p:nvPr>
        </p:nvSpPr>
        <p:spPr>
          <a:xfrm>
            <a:off x="940526" y="3430800"/>
            <a:ext cx="7976674" cy="457200"/>
          </a:xfrm>
        </p:spPr>
        <p:txBody>
          <a:bodyPr vert="horz"/>
          <a:lstStyle>
            <a:lvl1pPr marL="0" indent="0" algn="r">
              <a:buNone/>
              <a:defRPr lang="en-US" sz="1400" baseline="0" dirty="0">
                <a:solidFill>
                  <a:schemeClr val="tx2"/>
                </a:solidFill>
                <a:ea typeface="ヒラギノ角ゴ Pro W3" pitchFamily="-65" charset="-128"/>
                <a:cs typeface="ヒラギノ角ゴ Pro W3" pitchFamily="-65" charset="-128"/>
              </a:defRPr>
            </a:lvl1pPr>
          </a:lstStyle>
          <a:p>
            <a:pPr marL="342900" lvl="0" indent="-342900" defTabSz="457200" eaLnBrk="0" fontAlgn="base" hangingPunct="0">
              <a:spcBef>
                <a:spcPct val="20000"/>
              </a:spcBef>
              <a:spcAft>
                <a:spcPct val="0"/>
              </a:spcAft>
            </a:pPr>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6F68CC63-729A-4A63-B661-5B05D92A471B}" type="slidenum">
              <a:rPr lang="en-SG" smtClean="0">
                <a:solidFill>
                  <a:prstClr val="black"/>
                </a:solidFill>
              </a:rPr>
            </a:fld>
            <a:endParaRPr lang="en-SG">
              <a:solidFill>
                <a:prstClr val="black"/>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76325"/>
            <a:ext cx="3027363"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806" y="103868"/>
            <a:ext cx="6272464" cy="565315"/>
          </a:xfrm>
        </p:spPr>
        <p:txBody>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135351" y="818606"/>
            <a:ext cx="8878020" cy="5963830"/>
          </a:xfrm>
        </p:spPr>
        <p:txBody>
          <a:bodyPr>
            <a:normAutofit/>
          </a:bodyPr>
          <a:lstStyle>
            <a:lvl1pPr marL="444500" indent="-444500">
              <a:buFont typeface="Wingdings" panose="05000000000000000000" pitchFamily="2" charset="2"/>
              <a:buChar char="q"/>
              <a:defRPr sz="2400"/>
            </a:lvl1pPr>
            <a:lvl2pPr marL="685800" indent="-228600">
              <a:buFont typeface="Wingdings" panose="05000000000000000000" pitchFamily="2" charset="2"/>
              <a:buChar char="§"/>
              <a:defRPr sz="2000"/>
            </a:lvl2pPr>
            <a:lvl3pPr marL="1143000" indent="-228600">
              <a:buFont typeface="Wingdings 3" panose="05040102010807070707" pitchFamily="18" charset="2"/>
              <a:buChar cha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6" name="Slide Number Placeholder 5"/>
          <p:cNvSpPr>
            <a:spLocks noGrp="1"/>
          </p:cNvSpPr>
          <p:nvPr>
            <p:ph type="sldNum" sz="quarter" idx="12"/>
          </p:nvPr>
        </p:nvSpPr>
        <p:spPr>
          <a:solidFill>
            <a:schemeClr val="tx2">
              <a:lumMod val="75000"/>
            </a:schemeClr>
          </a:solidFill>
        </p:spPr>
        <p:txBody>
          <a:bodyPr/>
          <a:lstStyle>
            <a:lvl1pPr>
              <a:defRPr>
                <a:solidFill>
                  <a:schemeClr val="bg1"/>
                </a:solidFill>
              </a:defRPr>
            </a:lvl1pPr>
          </a:lstStyle>
          <a:p>
            <a:fld id="{6F68CC63-729A-4A63-B661-5B05D92A471B}" type="slidenum">
              <a:rPr lang="en-SG" smtClean="0">
                <a:solidFill>
                  <a:prstClr val="white"/>
                </a:solidFill>
              </a:rPr>
            </a:fld>
            <a:endParaRPr lang="en-SG">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805" y="853807"/>
            <a:ext cx="4491989" cy="58605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902926" y="853807"/>
            <a:ext cx="4126229" cy="58605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Slide Number Placeholder 6"/>
          <p:cNvSpPr>
            <a:spLocks noGrp="1"/>
          </p:cNvSpPr>
          <p:nvPr>
            <p:ph type="sldNum" sz="quarter" idx="12"/>
          </p:nvPr>
        </p:nvSpPr>
        <p:spPr/>
        <p:txBody>
          <a:bodyPr/>
          <a:lstStyle/>
          <a:p>
            <a:fld id="{6F68CC63-729A-4A63-B661-5B05D92A471B}" type="slidenum">
              <a:rPr lang="en-SG" smtClean="0">
                <a:solidFill>
                  <a:prstClr val="black"/>
                </a:solidFill>
              </a:rPr>
            </a:fld>
            <a:endParaRPr lang="en-SG">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324600"/>
            <a:ext cx="1905000" cy="457200"/>
          </a:xfrm>
          <a:prstGeom prst="rect">
            <a:avLst/>
          </a:prstGeom>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a:xfrm>
            <a:off x="3124200" y="6324600"/>
            <a:ext cx="2895600" cy="457200"/>
          </a:xfrm>
          <a:prstGeom prst="rect">
            <a:avLst/>
          </a:prstGeom>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D48A0EA1-EEEC-4B06-856E-B24A09F9CCCB}" type="slidenum">
              <a:rPr lang="en-US">
                <a:solidFill>
                  <a:prstClr val="black"/>
                </a:solidFill>
              </a:rPr>
            </a:fld>
            <a:endParaRPr 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20220"/>
            <a:ext cx="9144000" cy="68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79291" y="103570"/>
            <a:ext cx="6272464" cy="565315"/>
          </a:xfrm>
          <a:prstGeom prst="rect">
            <a:avLst/>
          </a:prstGeom>
          <a:noFill/>
          <a:ln>
            <a:miter lim="800000"/>
          </a:ln>
        </p:spPr>
        <p:txBody>
          <a:bodyPr vert="horz" wrap="square" lIns="91440" tIns="45720" rIns="91440" bIns="45720" numCol="1" anchor="ctr" anchorCtr="0" compatLnSpc="1"/>
          <a:lstStyle/>
          <a:p>
            <a:pPr lvl="0" algn="ctr" defTabSz="457200" eaLnBrk="0" fontAlgn="base" hangingPunct="0">
              <a:spcAft>
                <a:spcPct val="0"/>
              </a:spcAft>
            </a:pPr>
            <a:r>
              <a:rPr lang="en-US"/>
              <a:t>Click to edit Master title style</a:t>
            </a:r>
            <a:endParaRPr lang="en-US" dirty="0"/>
          </a:p>
        </p:txBody>
      </p:sp>
      <p:sp>
        <p:nvSpPr>
          <p:cNvPr id="3" name="Text Placeholder 2"/>
          <p:cNvSpPr>
            <a:spLocks noGrp="1"/>
          </p:cNvSpPr>
          <p:nvPr>
            <p:ph type="body" idx="1"/>
          </p:nvPr>
        </p:nvSpPr>
        <p:spPr>
          <a:xfrm>
            <a:off x="135351" y="927004"/>
            <a:ext cx="8782225" cy="585543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17417" y="6492875"/>
            <a:ext cx="477339" cy="365125"/>
          </a:xfrm>
          <a:prstGeom prst="rect">
            <a:avLst/>
          </a:prstGeom>
          <a:solidFill>
            <a:schemeClr val="bg1">
              <a:lumMod val="85000"/>
            </a:schemeClr>
          </a:solidFill>
          <a:ln>
            <a:noFill/>
          </a:ln>
        </p:spPr>
        <p:txBody>
          <a:bodyPr vert="horz" lIns="91440" tIns="45720" rIns="91440" bIns="45720" rtlCol="0" anchor="ctr"/>
          <a:lstStyle>
            <a:lvl1pPr algn="r">
              <a:defRPr sz="1200" b="1">
                <a:solidFill>
                  <a:schemeClr val="tx1"/>
                </a:solidFill>
              </a:defRPr>
            </a:lvl1pPr>
          </a:lstStyle>
          <a:p>
            <a:fld id="{6F68CC63-729A-4A63-B661-5B05D92A471B}" type="slidenum">
              <a:rPr lang="en-SG" smtClean="0">
                <a:solidFill>
                  <a:prstClr val="black"/>
                </a:solidFill>
              </a:rPr>
            </a:fld>
            <a:endParaRPr lang="en-SG">
              <a:solidFill>
                <a:prstClr val="black"/>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lang="en-US" sz="2600" b="1" kern="1200" dirty="0">
          <a:solidFill>
            <a:schemeClr val="bg1"/>
          </a:solidFill>
          <a:latin typeface="+mj-lt"/>
          <a:ea typeface="ヒラギノ角ゴ Pro W3" pitchFamily="-65"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rojectlombok.org/setup/eclips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219456"/>
            <a:ext cx="5431075" cy="886967"/>
          </a:xfrm>
        </p:spPr>
        <p:txBody>
          <a:bodyPr/>
          <a:lstStyle/>
          <a:p>
            <a:r>
              <a:rPr lang="en-SG" sz="1600" dirty="0">
                <a:solidFill>
                  <a:schemeClr val="tx1"/>
                </a:solidFill>
              </a:rPr>
              <a:t> </a:t>
            </a:r>
            <a:br>
              <a:rPr lang="en-SG" sz="1600" dirty="0">
                <a:solidFill>
                  <a:schemeClr val="tx1"/>
                </a:solidFill>
              </a:rPr>
            </a:br>
            <a:r>
              <a:rPr lang="en-SG" sz="1600" dirty="0">
                <a:solidFill>
                  <a:schemeClr val="tx1"/>
                </a:solidFill>
              </a:rPr>
              <a:t>Module: </a:t>
            </a:r>
            <a:r>
              <a:rPr lang="en-SG" sz="1600" dirty="0"/>
              <a:t>Develop Enterprise Applications</a:t>
            </a:r>
            <a:br>
              <a:rPr lang="en-SG" sz="1600" dirty="0">
                <a:solidFill>
                  <a:schemeClr val="tx1"/>
                </a:solidFill>
              </a:rPr>
            </a:br>
            <a:r>
              <a:rPr lang="en-SG" sz="1600" dirty="0">
                <a:solidFill>
                  <a:schemeClr val="tx1"/>
                </a:solidFill>
              </a:rPr>
              <a:t>Qualification: </a:t>
            </a:r>
            <a:r>
              <a:rPr lang="en-SG" sz="1600" dirty="0"/>
              <a:t>Professional Diploma in Web Development</a:t>
            </a:r>
            <a:br>
              <a:rPr lang="en-SG" sz="1600" dirty="0"/>
            </a:br>
            <a:endParaRPr lang="en-SG" sz="1600" dirty="0">
              <a:solidFill>
                <a:schemeClr val="tx1"/>
              </a:solidFill>
            </a:endParaRPr>
          </a:p>
        </p:txBody>
      </p:sp>
      <p:sp>
        <p:nvSpPr>
          <p:cNvPr id="4" name="Title 1"/>
          <p:cNvSpPr txBox="1"/>
          <p:nvPr/>
        </p:nvSpPr>
        <p:spPr>
          <a:xfrm>
            <a:off x="-108520" y="3981665"/>
            <a:ext cx="9188323" cy="925595"/>
          </a:xfrm>
          <a:prstGeom prst="rect">
            <a:avLst/>
          </a:prstGeom>
          <a:noFill/>
          <a:ln>
            <a:miter lim="800000"/>
          </a:ln>
        </p:spPr>
        <p:txBody>
          <a:bodyPr vert="horz" wrap="square" lIns="91440" tIns="45720" rIns="91440" bIns="45720" numCol="1" anchor="ctr" anchorCtr="0" compatLnSpc="1"/>
          <a:lstStyle>
            <a:lvl1pPr algn="r" defTabSz="914400" rtl="0" eaLnBrk="1" latinLnBrk="0" hangingPunct="1">
              <a:lnSpc>
                <a:spcPct val="90000"/>
              </a:lnSpc>
              <a:spcBef>
                <a:spcPct val="0"/>
              </a:spcBef>
              <a:buNone/>
              <a:defRPr lang="en-US" sz="3600" b="1" kern="1200" baseline="0" dirty="0">
                <a:solidFill>
                  <a:schemeClr val="tx2"/>
                </a:solidFill>
                <a:latin typeface="+mj-lt"/>
                <a:ea typeface="ヒラギノ角ゴ Pro W3" pitchFamily="-65" charset="-128"/>
                <a:cs typeface="ヒラギノ角ゴ Pro W3" pitchFamily="-65" charset="-128"/>
              </a:defRPr>
            </a:lvl1pPr>
          </a:lstStyle>
          <a:p>
            <a:r>
              <a:rPr lang="en-SG" sz="4400" dirty="0"/>
              <a:t>Introduction to Spring Boot</a:t>
            </a:r>
            <a:endParaRPr lang="en-SG" sz="4400" dirty="0"/>
          </a:p>
        </p:txBody>
      </p:sp>
      <p:sp>
        <p:nvSpPr>
          <p:cNvPr id="5" name="Subtitle 2"/>
          <p:cNvSpPr txBox="1"/>
          <p:nvPr/>
        </p:nvSpPr>
        <p:spPr>
          <a:xfrm>
            <a:off x="713725" y="5157192"/>
            <a:ext cx="8366078" cy="797576"/>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lang="en-US" sz="1400" kern="1200" baseline="0" dirty="0">
                <a:solidFill>
                  <a:schemeClr val="tx2"/>
                </a:solidFill>
                <a:latin typeface="+mn-lt"/>
                <a:ea typeface="ヒラギノ角ゴ Pro W3" pitchFamily="-65" charset="-128"/>
                <a:cs typeface="ヒラギノ角ゴ Pro W3" pitchFamily="-65"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By the end of this tutorial you will be able to understand the basics of Spring Boot.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Auto-configuration - 1</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900"/>
              <a:t>In Spring Boot, you don't need to configure a component scan, dispatcher servlet, view resolver, web JARs, etc. using </a:t>
            </a:r>
            <a:r>
              <a:rPr lang="en-US" sz="1900" b="1"/>
              <a:t>xml</a:t>
            </a:r>
            <a:r>
              <a:rPr lang="en-US" sz="1900"/>
              <a:t> or </a:t>
            </a:r>
            <a:r>
              <a:rPr lang="en-US" sz="1900" b="1"/>
              <a:t>@Configuration</a:t>
            </a:r>
            <a:r>
              <a:rPr lang="en-US" sz="1900"/>
              <a:t> classes.</a:t>
            </a:r>
            <a:endParaRPr lang="en-US" sz="1900"/>
          </a:p>
          <a:p>
            <a:pPr>
              <a:buFont typeface="Arial" panose="020B0604020202020204" pitchFamily="34" charset="0"/>
              <a:buChar char="•"/>
            </a:pPr>
            <a:r>
              <a:rPr lang="en-US" sz="1900"/>
              <a:t>Spring boot is smart enough to configure your Application Context based on the dependency jars present on your class path.</a:t>
            </a:r>
            <a:endParaRPr lang="en-US" sz="1900"/>
          </a:p>
          <a:p>
            <a:pPr marL="914400" lvl="1" indent="-457200" fontAlgn="auto">
              <a:spcBef>
                <a:spcPts val="1100"/>
              </a:spcBef>
              <a:buFont typeface="+mj-lt"/>
              <a:buAutoNum type="romanLcPeriod"/>
            </a:pPr>
            <a:r>
              <a:rPr lang="en-US" sz="1900"/>
              <a:t>For example, if </a:t>
            </a:r>
            <a:r>
              <a:rPr lang="en-US" sz="1900" b="1"/>
              <a:t>HSQLDB</a:t>
            </a:r>
            <a:r>
              <a:rPr lang="en-US" sz="1900"/>
              <a:t> is on your classpath, and you have not manually configured any database connection beans, then Spring Boot auto-</a:t>
            </a:r>
            <a:r>
              <a:rPr lang="en-US" sz="1900" b="1"/>
              <a:t>configures </a:t>
            </a:r>
            <a:r>
              <a:rPr lang="en-US" sz="1900"/>
              <a:t>an </a:t>
            </a:r>
            <a:r>
              <a:rPr lang="en-US" sz="1900" b="1"/>
              <a:t>in-memory database</a:t>
            </a:r>
            <a:r>
              <a:rPr lang="en-US" sz="1900"/>
              <a:t>.</a:t>
            </a:r>
            <a:endParaRPr lang="en-US" sz="1900"/>
          </a:p>
          <a:p>
            <a:pPr marL="914400" lvl="1" indent="-457200">
              <a:buFont typeface="+mj-lt"/>
              <a:buAutoNum type="romanLcPeriod"/>
            </a:pPr>
            <a:r>
              <a:rPr lang="en-US" sz="1900"/>
              <a:t>If you have </a:t>
            </a:r>
            <a:r>
              <a:rPr lang="en-US" sz="1900" b="1"/>
              <a:t>spring-boot-starter-web</a:t>
            </a:r>
            <a:r>
              <a:rPr lang="en-US" sz="1900"/>
              <a:t> as your dependency, Spring Boot will autoconfigure a </a:t>
            </a:r>
            <a:r>
              <a:rPr lang="en-US" sz="1900" b="1"/>
              <a:t>dispatcher servlet</a:t>
            </a:r>
            <a:r>
              <a:rPr lang="en-US" sz="1900"/>
              <a:t>, </a:t>
            </a:r>
            <a:r>
              <a:rPr lang="en-US" sz="1900">
                <a:sym typeface="+mn-ea"/>
              </a:rPr>
              <a:t>unlike SpringMVC framework</a:t>
            </a:r>
            <a:r>
              <a:rPr lang="en-US" sz="1900"/>
              <a:t>. </a:t>
            </a:r>
            <a:endParaRPr lang="en-US" sz="1900"/>
          </a:p>
          <a:p>
            <a:pPr marL="914400" lvl="1" indent="-457200">
              <a:buFont typeface="+mj-lt"/>
              <a:buAutoNum type="romanLcPeriod"/>
            </a:pPr>
            <a:r>
              <a:rPr lang="en-US" sz="1900"/>
              <a:t>It will also know to </a:t>
            </a:r>
            <a:r>
              <a:rPr lang="en-US" sz="1900" b="1"/>
              <a:t>register </a:t>
            </a:r>
            <a:r>
              <a:rPr lang="en-US" sz="1900"/>
              <a:t>your @Controller or @RestController </a:t>
            </a:r>
            <a:r>
              <a:rPr lang="en-US" sz="1900" b="1"/>
              <a:t>Beans </a:t>
            </a:r>
            <a:r>
              <a:rPr lang="en-US" sz="1900"/>
              <a:t>and their various Request Mappings automatically, due to spring-boot-starter-web.</a:t>
            </a:r>
            <a:endParaRPr lang="en-US" sz="1900"/>
          </a:p>
          <a:p>
            <a:pPr marL="914400" lvl="1" indent="-457200">
              <a:buFont typeface="+mj-lt"/>
              <a:buAutoNum type="romanLcPeriod"/>
            </a:pPr>
            <a:r>
              <a:rPr lang="en-US" sz="1900"/>
              <a:t>You also don't need to manually configure a </a:t>
            </a:r>
            <a:r>
              <a:rPr lang="en-US" sz="1900" b="1"/>
              <a:t>Logger </a:t>
            </a:r>
            <a:r>
              <a:rPr lang="en-US" sz="1900"/>
              <a:t>in Spring Boot application or add any of its dependencies. It comes by default with Spring Boot and you just need to get instances of Logger in each class using LogFactory, like you would do in other applications.</a:t>
            </a:r>
            <a:endParaRPr lang="en-US" sz="1900"/>
          </a:p>
          <a:p>
            <a:pPr marL="914400" lvl="1" indent="-457200">
              <a:buFont typeface="+mj-lt"/>
              <a:buAutoNum type="romanLcPeriod"/>
            </a:pPr>
            <a:r>
              <a:rPr lang="en-US" sz="1900"/>
              <a:t>Spring Boot will also </a:t>
            </a:r>
            <a:r>
              <a:rPr lang="en-US" sz="1900" b="1"/>
              <a:t>scan</a:t>
            </a:r>
            <a:r>
              <a:rPr lang="en-US" sz="1900"/>
              <a:t> all the </a:t>
            </a:r>
            <a:r>
              <a:rPr lang="en-US" sz="1900" b="1"/>
              <a:t>components</a:t>
            </a:r>
            <a:r>
              <a:rPr lang="en-US" sz="1900"/>
              <a:t> present at same or child level packages of the class contaning @SpringBootApplication.</a:t>
            </a:r>
            <a:endParaRPr lang="en-US" sz="1900"/>
          </a:p>
          <a:p>
            <a:pPr marL="914400" lvl="1" indent="-457200">
              <a:buFont typeface="+mj-lt"/>
              <a:buAutoNum type="romanLcPeriod"/>
            </a:pPr>
            <a:r>
              <a:rPr lang="en-US" sz="1900"/>
              <a:t>Alternatively, you can also mention the custom path for component scan as: </a:t>
            </a:r>
            <a:r>
              <a:rPr lang="en-US" sz="1900">
                <a:latin typeface="Consolas" panose="020B0609020204030204" charset="0"/>
                <a:cs typeface="Consolas" panose="020B0609020204030204" charset="0"/>
              </a:rPr>
              <a:t>@SpringBootApplication(scanBasePackages = "com.lithan.sb")</a:t>
            </a:r>
            <a:endParaRPr lang="en-US" sz="1900">
              <a:latin typeface="Consolas" panose="020B0609020204030204" charset="0"/>
              <a:cs typeface="Consolas" panose="020B0609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Auto-configuration - 2</a:t>
            </a:r>
            <a:endParaRPr lang="en-US"/>
          </a:p>
        </p:txBody>
      </p:sp>
      <p:sp>
        <p:nvSpPr>
          <p:cNvPr id="3" name="Content Placeholder 2"/>
          <p:cNvSpPr/>
          <p:nvPr>
            <p:ph idx="1"/>
          </p:nvPr>
        </p:nvSpPr>
        <p:spPr/>
        <p:txBody>
          <a:bodyPr/>
          <a:p>
            <a:pPr>
              <a:buFont typeface="Arial" panose="020B0604020202020204" pitchFamily="34" charset="0"/>
              <a:buChar char="•"/>
            </a:pPr>
            <a:r>
              <a:rPr lang="en-US">
                <a:sym typeface="+mn-ea"/>
              </a:rPr>
              <a:t>You need to </a:t>
            </a:r>
            <a:r>
              <a:rPr lang="en-US" b="1">
                <a:sym typeface="+mn-ea"/>
              </a:rPr>
              <a:t>opt-in </a:t>
            </a:r>
            <a:r>
              <a:rPr lang="en-US">
                <a:sym typeface="+mn-ea"/>
              </a:rPr>
              <a:t>to auto-configuration by adding the </a:t>
            </a:r>
            <a:r>
              <a:rPr lang="en-US" b="1">
                <a:sym typeface="+mn-ea"/>
              </a:rPr>
              <a:t>@EnableAutoConfiguration</a:t>
            </a:r>
            <a:r>
              <a:rPr lang="en-US">
                <a:sym typeface="+mn-ea"/>
              </a:rPr>
              <a:t> or </a:t>
            </a:r>
            <a:r>
              <a:rPr lang="en-US" b="1">
                <a:sym typeface="+mn-ea"/>
              </a:rPr>
              <a:t>@SpringBootApplication</a:t>
            </a:r>
            <a:r>
              <a:rPr lang="en-US">
                <a:sym typeface="+mn-ea"/>
              </a:rPr>
              <a:t> annotations to one of your @Configuration classes.</a:t>
            </a:r>
            <a:endParaRPr lang="en-US"/>
          </a:p>
          <a:p>
            <a:pPr>
              <a:buFont typeface="Arial" panose="020B0604020202020204" pitchFamily="34" charset="0"/>
              <a:buChar char="•"/>
            </a:pPr>
            <a:r>
              <a:rPr lang="en-US">
                <a:sym typeface="+mn-ea"/>
              </a:rPr>
              <a:t>Auto-configuration is </a:t>
            </a:r>
            <a:r>
              <a:rPr lang="en-US" b="1">
                <a:sym typeface="+mn-ea"/>
              </a:rPr>
              <a:t>non-invasive</a:t>
            </a:r>
            <a:r>
              <a:rPr lang="en-US">
                <a:sym typeface="+mn-ea"/>
              </a:rPr>
              <a:t>. It gets out of your way for specific parts of configuration which you want to customize in order to meet your needs.</a:t>
            </a:r>
            <a:endParaRPr lang="en-US"/>
          </a:p>
          <a:p>
            <a:pPr>
              <a:buFont typeface="Arial" panose="020B0604020202020204" pitchFamily="34" charset="0"/>
              <a:buChar char="•"/>
            </a:pPr>
            <a:r>
              <a:rPr lang="en-US">
                <a:sym typeface="+mn-ea"/>
              </a:rPr>
              <a:t>For example, if you add your </a:t>
            </a:r>
            <a:r>
              <a:rPr lang="en-US" b="1">
                <a:sym typeface="+mn-ea"/>
              </a:rPr>
              <a:t>own DataSource</a:t>
            </a:r>
            <a:r>
              <a:rPr lang="en-US">
                <a:sym typeface="+mn-ea"/>
              </a:rPr>
              <a:t> bean, the default embedded database support backs away.</a:t>
            </a:r>
            <a:endParaRPr lang="en-US">
              <a:sym typeface="+mn-ea"/>
            </a:endParaRPr>
          </a:p>
          <a:p>
            <a:pPr>
              <a:buFont typeface="Arial" panose="020B0604020202020204" pitchFamily="34" charset="0"/>
              <a:buChar char="•"/>
            </a:pPr>
            <a:r>
              <a:rPr lang="en-US"/>
              <a:t>You can also </a:t>
            </a:r>
            <a:r>
              <a:rPr lang="en-US" b="1"/>
              <a:t>exclude</a:t>
            </a:r>
            <a:r>
              <a:rPr lang="en-US"/>
              <a:t> a particular Auto Configuration as per your need. Following snippet shows a way to exclude Spring Security Auto Configuration:</a:t>
            </a:r>
            <a:br>
              <a:rPr lang="en-US"/>
            </a:br>
            <a:endParaRPr lang="en-US"/>
          </a:p>
          <a:p>
            <a:pPr lvl="1">
              <a:buFont typeface="Arial" panose="020B0604020202020204" pitchFamily="34" charset="0"/>
              <a:buChar char="•"/>
            </a:pPr>
            <a:r>
              <a:rPr lang="en-US" sz="1700">
                <a:latin typeface="Consolas" panose="020B0609020204030204" charset="0"/>
                <a:cs typeface="Consolas" panose="020B0609020204030204" charset="0"/>
              </a:rPr>
              <a:t>@EnableAutoConfiguration(</a:t>
            </a:r>
            <a:r>
              <a:rPr lang="en-US" sz="1700" b="1">
                <a:latin typeface="Consolas" panose="020B0609020204030204" charset="0"/>
                <a:cs typeface="Consolas" panose="020B0609020204030204" charset="0"/>
              </a:rPr>
              <a:t>exclude </a:t>
            </a:r>
            <a:r>
              <a:rPr lang="en-US" sz="1700">
                <a:latin typeface="Consolas" panose="020B0609020204030204" charset="0"/>
                <a:cs typeface="Consolas" panose="020B0609020204030204" charset="0"/>
              </a:rPr>
              <a:t>= SecurityAutoConfiguration.class)</a:t>
            </a:r>
            <a:endParaRPr lang="en-US" sz="1700">
              <a:latin typeface="Consolas" panose="020B0609020204030204" charset="0"/>
              <a:cs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Spring &amp; Spring Boot</a:t>
            </a:r>
            <a:endParaRPr lang="en-SG" dirty="0"/>
          </a:p>
        </p:txBody>
      </p:sp>
      <p:graphicFrame>
        <p:nvGraphicFramePr>
          <p:cNvPr id="4" name="Content Placeholder 3"/>
          <p:cNvGraphicFramePr>
            <a:graphicFrameLocks noGrp="1"/>
          </p:cNvGraphicFramePr>
          <p:nvPr>
            <p:ph idx="1"/>
          </p:nvPr>
        </p:nvGraphicFramePr>
        <p:xfrm>
          <a:off x="228600" y="819150"/>
          <a:ext cx="8610600" cy="5436822"/>
        </p:xfrm>
        <a:graphic>
          <a:graphicData uri="http://schemas.openxmlformats.org/drawingml/2006/table">
            <a:tbl>
              <a:tblPr/>
              <a:tblGrid>
                <a:gridCol w="1219200"/>
                <a:gridCol w="3912370"/>
                <a:gridCol w="3479030"/>
              </a:tblGrid>
              <a:tr h="400050">
                <a:tc>
                  <a:txBody>
                    <a:bodyPr/>
                    <a:lstStyle/>
                    <a:p>
                      <a:pPr algn="l"/>
                      <a:r>
                        <a:rPr lang="en-SG" sz="1400" b="1" dirty="0">
                          <a:effectLst/>
                          <a:latin typeface="Nunito Sans"/>
                        </a:rPr>
                        <a:t>Basis</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a:r>
                        <a:rPr lang="en-SG" sz="1400" b="1" dirty="0">
                          <a:solidFill>
                            <a:srgbClr val="4D5968"/>
                          </a:solidFill>
                          <a:effectLst/>
                          <a:latin typeface="Nunito Sans"/>
                        </a:rPr>
                        <a:t>Spring</a:t>
                      </a:r>
                      <a:endParaRPr lang="en-SG" sz="1400" dirty="0">
                        <a:solidFill>
                          <a:srgbClr val="4D5968"/>
                        </a:solidFill>
                        <a:effectLst/>
                        <a:latin typeface="Nunito Sans"/>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a:r>
                        <a:rPr lang="en-SG" sz="1400" b="1">
                          <a:solidFill>
                            <a:srgbClr val="4D5968"/>
                          </a:solidFill>
                          <a:effectLst/>
                          <a:latin typeface="Nunito Sans"/>
                        </a:rPr>
                        <a:t>Spring Boot</a:t>
                      </a:r>
                      <a:endParaRPr lang="en-SG" sz="1400">
                        <a:solidFill>
                          <a:srgbClr val="4D5968"/>
                        </a:solidFill>
                        <a:effectLst/>
                        <a:latin typeface="Nunito Sans"/>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481404">
                <a:tc>
                  <a:txBody>
                    <a:bodyPr/>
                    <a:lstStyle/>
                    <a:p>
                      <a:pPr algn="l"/>
                      <a:r>
                        <a:rPr lang="en-SG" sz="1400" b="1">
                          <a:effectLst/>
                          <a:latin typeface="Nunito Sans"/>
                        </a:rPr>
                        <a:t>Configuration</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To design any spring based application, a developer needs to be taken care on manual set up on Hibernate data source, Entity Manager, Session Factory, Transaction Management everything.</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To Design all those common set up, a developer doesn’t need to define everything individually, </a:t>
                      </a:r>
                      <a:r>
                        <a:rPr lang="en-SG" sz="1400" dirty="0" err="1">
                          <a:effectLst/>
                        </a:rPr>
                        <a:t>SpringBootConfiguration</a:t>
                      </a:r>
                      <a:r>
                        <a:rPr lang="en-SG" sz="1400" dirty="0">
                          <a:effectLst/>
                        </a:rPr>
                        <a:t> annotation enough to manage everything at the time of deployment.</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814772">
                <a:tc>
                  <a:txBody>
                    <a:bodyPr/>
                    <a:lstStyle/>
                    <a:p>
                      <a:pPr algn="l"/>
                      <a:r>
                        <a:rPr lang="en-SG" sz="1400" b="1">
                          <a:effectLst/>
                          <a:latin typeface="Nunito Sans"/>
                        </a:rPr>
                        <a:t>XML</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Spring MVC application some of the XML definition mandatory to manage.</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Configuring Spring Boot Application nothing needs to be managed, the only annotation managed everything.</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370298">
                <a:tc>
                  <a:txBody>
                    <a:bodyPr/>
                    <a:lstStyle/>
                    <a:p>
                      <a:pPr algn="l"/>
                      <a:r>
                        <a:rPr lang="en-SG" sz="1400" b="1">
                          <a:effectLst/>
                          <a:latin typeface="Nunito Sans"/>
                        </a:rPr>
                        <a:t>Controlling</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As configuration can be easily handled by manually, so Spring or Spring MVC can manage to not loading some of the unwanted default features for that specific application.</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In case of Spring Boot, it automatically handled on default loading part, so the developer doesn’t have as such concept of not loading some of the specific unusable spring default features.</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370298">
                <a:tc>
                  <a:txBody>
                    <a:bodyPr/>
                    <a:lstStyle/>
                    <a:p>
                      <a:pPr algn="l"/>
                      <a:r>
                        <a:rPr lang="en-SG" sz="1400" b="1">
                          <a:effectLst/>
                          <a:latin typeface="Nunito Sans"/>
                        </a:rPr>
                        <a:t>Use</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Better to use if application type or characteristics are purely defined.</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Better to use where application type of functionality for future use not properly defined. As integrating any Spring specific feature will be auto-configured in here, so no need any additional configuration.</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ounded Rectangle 9"/>
          <p:cNvSpPr/>
          <p:nvPr/>
        </p:nvSpPr>
        <p:spPr>
          <a:xfrm>
            <a:off x="4606290" y="1829435"/>
            <a:ext cx="4312920" cy="4717415"/>
          </a:xfrm>
          <a:prstGeom prst="roundRect">
            <a:avLst/>
          </a:prstGeom>
          <a:solidFill>
            <a:schemeClr val="accent6">
              <a:alpha val="4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135890" y="1830705"/>
            <a:ext cx="4312920" cy="4717415"/>
          </a:xfrm>
          <a:prstGeom prst="roundRect">
            <a:avLst/>
          </a:prstGeom>
          <a:solidFill>
            <a:schemeClr val="accent1">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itle 3"/>
          <p:cNvSpPr>
            <a:spLocks noGrp="1"/>
          </p:cNvSpPr>
          <p:nvPr>
            <p:ph type="title"/>
          </p:nvPr>
        </p:nvSpPr>
        <p:spPr/>
        <p:txBody>
          <a:bodyPr/>
          <a:p>
            <a:r>
              <a:rPr lang="en-US"/>
              <a:t>Spring  vs. Spring Boot</a:t>
            </a:r>
            <a:endParaRPr lang="en-US"/>
          </a:p>
        </p:txBody>
      </p:sp>
      <p:sp>
        <p:nvSpPr>
          <p:cNvPr id="5" name="Content Placeholder 4"/>
          <p:cNvSpPr>
            <a:spLocks noGrp="1"/>
          </p:cNvSpPr>
          <p:nvPr>
            <p:ph sz="half" idx="1"/>
          </p:nvPr>
        </p:nvSpPr>
        <p:spPr>
          <a:xfrm>
            <a:off x="175895" y="2073275"/>
            <a:ext cx="4491990" cy="4474845"/>
          </a:xfrm>
        </p:spPr>
        <p:txBody>
          <a:bodyPr/>
          <a:p>
            <a:r>
              <a:rPr lang="en-US" sz="2400"/>
              <a:t>Light-weight POJO based approach instead of EJBs.</a:t>
            </a:r>
            <a:endParaRPr lang="en-US" sz="2400"/>
          </a:p>
          <a:p>
            <a:r>
              <a:rPr lang="en-US" sz="2400">
                <a:sym typeface="+mn-ea"/>
              </a:rPr>
              <a:t>Suitable for Service-Oriented Architecture</a:t>
            </a:r>
            <a:endParaRPr lang="en-US" sz="2400"/>
          </a:p>
          <a:p>
            <a:r>
              <a:rPr lang="en-US" sz="2400"/>
              <a:t>Manual Configuration</a:t>
            </a:r>
            <a:endParaRPr lang="en-US" sz="2400"/>
          </a:p>
          <a:p>
            <a:r>
              <a:rPr lang="en-US" sz="2400"/>
              <a:t>Need to manage dependencies manually</a:t>
            </a:r>
            <a:endParaRPr lang="en-US" sz="2400"/>
          </a:p>
          <a:p>
            <a:r>
              <a:rPr lang="en-US" sz="2400"/>
              <a:t>Dependency versions needs to be compatible.</a:t>
            </a:r>
            <a:endParaRPr lang="en-US" sz="2400"/>
          </a:p>
          <a:p>
            <a:r>
              <a:rPr lang="en-US" sz="2400"/>
              <a:t>XML and Annotation based configurations</a:t>
            </a:r>
            <a:endParaRPr lang="en-US" sz="2400"/>
          </a:p>
        </p:txBody>
      </p:sp>
      <p:sp>
        <p:nvSpPr>
          <p:cNvPr id="6" name="Content Placeholder 5"/>
          <p:cNvSpPr>
            <a:spLocks noGrp="1"/>
          </p:cNvSpPr>
          <p:nvPr>
            <p:ph sz="half" idx="2"/>
          </p:nvPr>
        </p:nvSpPr>
        <p:spPr>
          <a:xfrm>
            <a:off x="4674235" y="1999615"/>
            <a:ext cx="4126230" cy="4431030"/>
          </a:xfrm>
        </p:spPr>
        <p:txBody>
          <a:bodyPr>
            <a:noAutofit/>
          </a:bodyPr>
          <a:p>
            <a:r>
              <a:rPr lang="en-US" sz="2400"/>
              <a:t>Runnable Jar and embedded Tomcat based approach.</a:t>
            </a:r>
            <a:endParaRPr lang="en-US" sz="2400"/>
          </a:p>
          <a:p>
            <a:r>
              <a:rPr lang="en-US" sz="2400"/>
              <a:t>Suitable for Micro-Service Architecture.</a:t>
            </a:r>
            <a:endParaRPr lang="en-US" sz="2400"/>
          </a:p>
          <a:p>
            <a:r>
              <a:rPr lang="en-US" sz="2400"/>
              <a:t>Auto-Configuration</a:t>
            </a:r>
            <a:endParaRPr lang="en-US" sz="2400"/>
          </a:p>
          <a:p>
            <a:r>
              <a:rPr lang="en-US" sz="2400"/>
              <a:t>Starter POMs manage dependencies.</a:t>
            </a:r>
            <a:endParaRPr lang="en-US" sz="2400"/>
          </a:p>
          <a:p>
            <a:r>
              <a:rPr lang="en-US" sz="2400"/>
              <a:t>Dependency versions are managed automatically.</a:t>
            </a:r>
            <a:endParaRPr lang="en-US" sz="2400"/>
          </a:p>
          <a:p>
            <a:r>
              <a:rPr lang="en-US" sz="2400"/>
              <a:t>Purely Annotation based minimal configuration.</a:t>
            </a:r>
            <a:endParaRPr lang="en-US" sz="2400"/>
          </a:p>
        </p:txBody>
      </p:sp>
      <p:sp>
        <p:nvSpPr>
          <p:cNvPr id="8" name="Rounded Rectangle 7"/>
          <p:cNvSpPr/>
          <p:nvPr/>
        </p:nvSpPr>
        <p:spPr>
          <a:xfrm>
            <a:off x="219075" y="866775"/>
            <a:ext cx="4139565" cy="751840"/>
          </a:xfrm>
          <a:prstGeom prst="roundRect">
            <a:avLst/>
          </a:prstGeom>
          <a:solidFill>
            <a:schemeClr val="accent1">
              <a:lumMod val="50000"/>
              <a:alpha val="5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Content Placeholder 4"/>
          <p:cNvSpPr>
            <a:spLocks noGrp="1"/>
          </p:cNvSpPr>
          <p:nvPr/>
        </p:nvSpPr>
        <p:spPr>
          <a:xfrm>
            <a:off x="67945" y="1005205"/>
            <a:ext cx="4491990" cy="48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t>Spring Platform</a:t>
            </a:r>
            <a:endParaRPr lang="en-US" sz="2400" b="1"/>
          </a:p>
        </p:txBody>
      </p:sp>
      <p:sp>
        <p:nvSpPr>
          <p:cNvPr id="11" name="Rounded Rectangle 10"/>
          <p:cNvSpPr/>
          <p:nvPr/>
        </p:nvSpPr>
        <p:spPr>
          <a:xfrm>
            <a:off x="4627245" y="865505"/>
            <a:ext cx="4139565" cy="751840"/>
          </a:xfrm>
          <a:prstGeom prst="roundRect">
            <a:avLst/>
          </a:prstGeom>
          <a:solidFill>
            <a:schemeClr val="accent6">
              <a:alpha val="7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Content Placeholder 4"/>
          <p:cNvSpPr>
            <a:spLocks noGrp="1"/>
          </p:cNvSpPr>
          <p:nvPr/>
        </p:nvSpPr>
        <p:spPr>
          <a:xfrm>
            <a:off x="4468495" y="1003935"/>
            <a:ext cx="4491990" cy="48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t>Spring Boot</a:t>
            </a:r>
            <a:endParaRPr 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Practical Objectives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a:sym typeface="+mn-ea"/>
              </a:rPr>
              <a:t>Create “</a:t>
            </a:r>
            <a:r>
              <a:rPr lang="en-US" sz="2400" b="1">
                <a:sym typeface="+mn-ea"/>
              </a:rPr>
              <a:t>Hello World</a:t>
            </a:r>
            <a:r>
              <a:rPr lang="en-US" sz="2400">
                <a:sym typeface="+mn-ea"/>
              </a:rPr>
              <a:t>” Spring Boot Application</a:t>
            </a:r>
            <a:endParaRPr lang="en-US" sz="2400">
              <a:sym typeface="+mn-ea"/>
            </a:endParaRPr>
          </a:p>
          <a:p>
            <a:pPr>
              <a:buFont typeface="Arial" panose="020B0604020202020204" pitchFamily="34" charset="0"/>
              <a:buChar char="•"/>
            </a:pPr>
            <a:r>
              <a:rPr lang="en-US" sz="2400">
                <a:sym typeface="+mn-ea"/>
              </a:rPr>
              <a:t>Create Application having </a:t>
            </a:r>
            <a:r>
              <a:rPr lang="en-US" sz="2400" b="1">
                <a:sym typeface="+mn-ea"/>
              </a:rPr>
              <a:t>REST APIs</a:t>
            </a:r>
            <a:r>
              <a:rPr lang="en-US" sz="2400">
                <a:sym typeface="+mn-ea"/>
              </a:rPr>
              <a:t> in Spring Boot which allows end-user to perform following tasks:</a:t>
            </a:r>
            <a:endParaRPr lang="en-US" sz="2400"/>
          </a:p>
          <a:p>
            <a:pPr lvl="1">
              <a:buFont typeface="Arial" panose="020B0604020202020204" pitchFamily="34" charset="0"/>
              <a:buChar char="•"/>
            </a:pPr>
            <a:r>
              <a:rPr lang="en-US" sz="2400" b="1">
                <a:sym typeface="+mn-ea"/>
              </a:rPr>
              <a:t>Register</a:t>
            </a:r>
            <a:r>
              <a:rPr lang="en-US" sz="2400">
                <a:sym typeface="+mn-ea"/>
              </a:rPr>
              <a:t> themselves to our Application Platform.</a:t>
            </a:r>
            <a:endParaRPr lang="en-US" sz="2400"/>
          </a:p>
          <a:p>
            <a:pPr lvl="1">
              <a:buFont typeface="Arial" panose="020B0604020202020204" pitchFamily="34" charset="0"/>
              <a:buChar char="•"/>
            </a:pPr>
            <a:r>
              <a:rPr lang="en-US" sz="2400">
                <a:sym typeface="+mn-ea"/>
              </a:rPr>
              <a:t>See the </a:t>
            </a:r>
            <a:r>
              <a:rPr lang="en-US" sz="2400" b="1">
                <a:sym typeface="+mn-ea"/>
              </a:rPr>
              <a:t>list</a:t>
            </a:r>
            <a:r>
              <a:rPr lang="en-US" sz="2400">
                <a:sym typeface="+mn-ea"/>
              </a:rPr>
              <a:t> and details of all users</a:t>
            </a:r>
            <a:endParaRPr lang="en-US" sz="2400"/>
          </a:p>
          <a:p>
            <a:pPr lvl="1">
              <a:buFont typeface="Arial" panose="020B0604020202020204" pitchFamily="34" charset="0"/>
              <a:buChar char="•"/>
            </a:pPr>
            <a:r>
              <a:rPr lang="en-US" sz="2400" b="1">
                <a:sym typeface="+mn-ea"/>
              </a:rPr>
              <a:t>Update</a:t>
            </a:r>
            <a:r>
              <a:rPr lang="en-US" sz="2400">
                <a:sym typeface="+mn-ea"/>
              </a:rPr>
              <a:t> and </a:t>
            </a:r>
            <a:r>
              <a:rPr lang="en-US" sz="2400" b="1">
                <a:sym typeface="+mn-ea"/>
              </a:rPr>
              <a:t>delete</a:t>
            </a:r>
            <a:r>
              <a:rPr lang="en-US" sz="2400">
                <a:sym typeface="+mn-ea"/>
              </a:rPr>
              <a:t> their details.</a:t>
            </a:r>
            <a:endParaRPr lang="en-US" sz="2400">
              <a:sym typeface="+mn-ea"/>
            </a:endParaRPr>
          </a:p>
          <a:p>
            <a:pPr lvl="1">
              <a:buFont typeface="Arial" panose="020B0604020202020204" pitchFamily="34" charset="0"/>
              <a:buChar char="•"/>
            </a:pPr>
            <a:r>
              <a:rPr lang="en-US" sz="2400"/>
              <a:t>Generate </a:t>
            </a:r>
            <a:r>
              <a:rPr lang="en-US" sz="2400" b="1"/>
              <a:t>API Documentation</a:t>
            </a:r>
            <a:r>
              <a:rPr lang="en-US" sz="2400"/>
              <a:t> using Swagger.</a:t>
            </a:r>
            <a:endParaRPr lang="en-US" sz="2400"/>
          </a:p>
          <a:p>
            <a:pPr lvl="0">
              <a:buFont typeface="Arial" panose="020B0604020202020204" pitchFamily="34" charset="0"/>
              <a:buChar char="•"/>
            </a:pPr>
            <a:r>
              <a:rPr lang="en-US"/>
              <a:t>Our application will mainly have three tables: </a:t>
            </a:r>
            <a:r>
              <a:rPr lang="en-US" b="1"/>
              <a:t>User</a:t>
            </a:r>
            <a:r>
              <a:rPr lang="en-US"/>
              <a:t>, </a:t>
            </a:r>
            <a:r>
              <a:rPr lang="en-US" b="1"/>
              <a:t>Address</a:t>
            </a:r>
            <a:r>
              <a:rPr lang="en-US"/>
              <a:t> and </a:t>
            </a:r>
            <a:r>
              <a:rPr lang="en-US" b="1"/>
              <a:t>Role</a:t>
            </a:r>
            <a:r>
              <a:rPr lang="en-US"/>
              <a:t>.</a:t>
            </a:r>
            <a:endParaRPr lang="en-US"/>
          </a:p>
          <a:p>
            <a:pPr lvl="0">
              <a:buFont typeface="Arial" panose="020B0604020202020204" pitchFamily="34" charset="0"/>
              <a:buChar char="•"/>
            </a:pPr>
            <a:r>
              <a:rPr lang="en-US"/>
              <a:t>We will interact with our application using POSTMAN as REST Client.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a:t>
            </a:r>
            <a:endParaRPr lang="en-US"/>
          </a:p>
        </p:txBody>
      </p:sp>
      <p:sp>
        <p:nvSpPr>
          <p:cNvPr id="5" name="Content Placeholder 4"/>
          <p:cNvSpPr>
            <a:spLocks noGrp="1"/>
          </p:cNvSpPr>
          <p:nvPr>
            <p:ph idx="1"/>
          </p:nvPr>
        </p:nvSpPr>
        <p:spPr>
          <a:xfrm>
            <a:off x="135255" y="1047115"/>
            <a:ext cx="8877935" cy="4648835"/>
          </a:xfrm>
        </p:spPr>
        <p:txBody>
          <a:bodyPr>
            <a:normAutofit fontScale="90000" lnSpcReduction="20000"/>
          </a:bodyPr>
          <a:p>
            <a:r>
              <a:rPr lang="en-US" b="1"/>
              <a:t>Spring Initializr</a:t>
            </a:r>
            <a:r>
              <a:rPr lang="en-US"/>
              <a:t> is project by Spring Community which allows us to create Spring Boot project's basic structure.</a:t>
            </a:r>
            <a:endParaRPr lang="en-US"/>
          </a:p>
          <a:p>
            <a:r>
              <a:rPr lang="en-US"/>
              <a:t>It is hosted on </a:t>
            </a:r>
            <a:r>
              <a:rPr lang="en-US" b="1"/>
              <a:t>https://start.spring.io</a:t>
            </a:r>
            <a:r>
              <a:rPr lang="en-US"/>
              <a:t> as a simple web UI. We can select following settings from UI:</a:t>
            </a:r>
            <a:endParaRPr lang="en-US"/>
          </a:p>
          <a:p>
            <a:pPr lvl="1"/>
            <a:r>
              <a:rPr lang="en-US" sz="2400"/>
              <a:t>If we want a </a:t>
            </a:r>
            <a:r>
              <a:rPr lang="en-US" sz="2400" b="1"/>
              <a:t>Maven</a:t>
            </a:r>
            <a:r>
              <a:rPr lang="en-US" sz="2400"/>
              <a:t> project or a </a:t>
            </a:r>
            <a:r>
              <a:rPr lang="en-US" sz="2400" b="1"/>
              <a:t>Gradle</a:t>
            </a:r>
            <a:r>
              <a:rPr lang="en-US" sz="2400"/>
              <a:t> project</a:t>
            </a:r>
            <a:endParaRPr lang="en-US" sz="2400"/>
          </a:p>
          <a:p>
            <a:pPr lvl="1"/>
            <a:r>
              <a:rPr lang="en-US" sz="2400" b="1"/>
              <a:t>Language</a:t>
            </a:r>
            <a:r>
              <a:rPr lang="en-US" sz="2400"/>
              <a:t> of the project - Java, Kotlin and Groovy are possible options.</a:t>
            </a:r>
            <a:endParaRPr lang="en-US" sz="2400"/>
          </a:p>
          <a:p>
            <a:pPr lvl="1"/>
            <a:r>
              <a:rPr lang="en-US" sz="2400" b="1"/>
              <a:t>Version </a:t>
            </a:r>
            <a:r>
              <a:rPr lang="en-US" sz="2400"/>
              <a:t>of Spring Boot Parent Release.</a:t>
            </a:r>
            <a:endParaRPr lang="en-US" sz="2400"/>
          </a:p>
          <a:p>
            <a:pPr lvl="1"/>
            <a:r>
              <a:rPr lang="en-US" sz="2400"/>
              <a:t>Project </a:t>
            </a:r>
            <a:r>
              <a:rPr lang="en-US" sz="2400" b="1"/>
              <a:t>meta-data </a:t>
            </a:r>
            <a:r>
              <a:rPr lang="en-US" sz="2400"/>
              <a:t>like Group Id, Artifact Id, etc.</a:t>
            </a:r>
            <a:endParaRPr lang="en-US"/>
          </a:p>
          <a:p>
            <a:r>
              <a:rPr lang="en-US"/>
              <a:t>We can also select all the Spring Boot supported </a:t>
            </a:r>
            <a:r>
              <a:rPr lang="en-US" b="1"/>
              <a:t>dependencies</a:t>
            </a:r>
            <a:r>
              <a:rPr lang="en-US"/>
              <a:t> we need from our application from this web UI itself.</a:t>
            </a:r>
            <a:endParaRPr lang="en-US"/>
          </a:p>
          <a:p>
            <a:r>
              <a:rPr lang="en-US"/>
              <a:t>Once we have selected all the information, we can </a:t>
            </a:r>
            <a:r>
              <a:rPr lang="en-US" b="1"/>
              <a:t>generate</a:t>
            </a:r>
            <a:r>
              <a:rPr lang="en-US"/>
              <a:t> the Spring Boot project and it will be downloaded as a zip.</a:t>
            </a:r>
            <a:endParaRPr lang="en-US"/>
          </a:p>
          <a:p>
            <a:r>
              <a:rPr lang="en-US"/>
              <a:t>Spring Initializr is also integrated with </a:t>
            </a:r>
            <a:r>
              <a:rPr lang="en-US" b="1"/>
              <a:t>Spring Tools Suite</a:t>
            </a:r>
            <a:r>
              <a:rPr lang="en-US"/>
              <a:t> and latest versions of Eclipse IDEs so that we can select all the metadata from IDE itself in order to create a Spring Boot project.</a:t>
            </a:r>
            <a:endParaRPr lang="en-US"/>
          </a:p>
          <a:p>
            <a:endParaRPr lang="en-US"/>
          </a:p>
        </p:txBody>
      </p:sp>
      <p:sp>
        <p:nvSpPr>
          <p:cNvPr id="6" name="Text Box 5"/>
          <p:cNvSpPr txBox="1"/>
          <p:nvPr/>
        </p:nvSpPr>
        <p:spPr>
          <a:xfrm>
            <a:off x="1030605" y="5905500"/>
            <a:ext cx="6993255" cy="645160"/>
          </a:xfrm>
          <a:prstGeom prst="rect">
            <a:avLst/>
          </a:prstGeom>
          <a:solidFill>
            <a:schemeClr val="accent2">
              <a:alpha val="94000"/>
            </a:schemeClr>
          </a:solidFill>
        </p:spPr>
        <p:txBody>
          <a:bodyPr wrap="square" rtlCol="0">
            <a:spAutoFit/>
          </a:bodyPr>
          <a:p>
            <a:r>
              <a:rPr lang="en-US"/>
              <a:t>Next, we will create a Spring Boot project using Spring Initializr hosted by https://start.spring.io/</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806" y="103868"/>
            <a:ext cx="6272464" cy="565315"/>
          </a:xfrm>
        </p:spPr>
        <p:txBody>
          <a:bodyPr/>
          <a:p>
            <a:r>
              <a:rPr lang="en-US"/>
              <a:t>Project Setup Steps</a:t>
            </a:r>
            <a:endParaRPr lang="en-US"/>
          </a:p>
        </p:txBody>
      </p:sp>
      <p:sp>
        <p:nvSpPr>
          <p:cNvPr id="3" name="Content Placeholder 2"/>
          <p:cNvSpPr>
            <a:spLocks noGrp="1"/>
          </p:cNvSpPr>
          <p:nvPr>
            <p:ph idx="1"/>
          </p:nvPr>
        </p:nvSpPr>
        <p:spPr>
          <a:xfrm>
            <a:off x="135255" y="1123315"/>
            <a:ext cx="8877935" cy="4008120"/>
          </a:xfrm>
        </p:spPr>
        <p:txBody>
          <a:bodyPr/>
          <a:p>
            <a:pPr marL="457200" indent="-457200">
              <a:buFont typeface="+mj-lt"/>
              <a:buAutoNum type="arabicPeriod"/>
            </a:pPr>
            <a:r>
              <a:rPr lang="en-US"/>
              <a:t>Create project from Spring Initializer as shown below slides</a:t>
            </a:r>
            <a:endParaRPr lang="en-US"/>
          </a:p>
          <a:p>
            <a:pPr marL="457200" indent="-457200">
              <a:buFont typeface="+mj-lt"/>
              <a:buAutoNum type="arabicPeriod"/>
            </a:pPr>
            <a:r>
              <a:rPr lang="en-US"/>
              <a:t>Configure your IDE (Spring Tools Suite or Eclipse) for </a:t>
            </a:r>
            <a:r>
              <a:rPr lang="en-US">
                <a:hlinkClick r:id="rId1" action="ppaction://hlinkfile"/>
              </a:rPr>
              <a:t>Lombok</a:t>
            </a:r>
            <a:endParaRPr lang="en-US"/>
          </a:p>
          <a:p>
            <a:pPr marL="457200" indent="-457200">
              <a:buFont typeface="+mj-lt"/>
              <a:buAutoNum type="arabicPeriod"/>
            </a:pPr>
            <a:r>
              <a:rPr lang="en-US"/>
              <a:t>Start the IDE and import the starter project created in 1st step.</a:t>
            </a:r>
            <a:br>
              <a:rPr lang="en-US"/>
            </a:br>
            <a:r>
              <a:rPr lang="en-US">
                <a:sym typeface="+mn-ea"/>
              </a:rPr>
              <a:t>File -&gt; Import -&gt; Existing Maven Project</a:t>
            </a:r>
            <a:endParaRPr lang="en-US"/>
          </a:p>
          <a:p>
            <a:pPr marL="457200" indent="-457200">
              <a:buFont typeface="+mj-lt"/>
              <a:buAutoNum type="arabicPeriod"/>
            </a:pPr>
            <a:r>
              <a:rPr lang="en-US"/>
              <a:t>Examine the directory structure of project and following files:</a:t>
            </a:r>
            <a:endParaRPr lang="en-US"/>
          </a:p>
          <a:p>
            <a:pPr marL="914400" lvl="1" indent="-457200">
              <a:buFont typeface="+mj-lt"/>
              <a:buAutoNum type="arabicPeriod"/>
            </a:pPr>
            <a:r>
              <a:rPr lang="en-US" sz="2000"/>
              <a:t>pom.xml</a:t>
            </a:r>
            <a:endParaRPr lang="en-US" sz="2000"/>
          </a:p>
          <a:p>
            <a:pPr marL="914400" lvl="1" indent="-457200">
              <a:buFont typeface="+mj-lt"/>
              <a:buAutoNum type="arabicPeriod"/>
            </a:pPr>
            <a:r>
              <a:rPr lang="en-US">
                <a:sym typeface="+mn-ea"/>
              </a:rPr>
              <a:t>Application.java (it may be AppApplication.java or something else)</a:t>
            </a:r>
            <a:endParaRPr lang="en-US" sz="2000"/>
          </a:p>
          <a:p>
            <a:pPr marL="914400" lvl="1" indent="-457200">
              <a:buFont typeface="+mj-lt"/>
              <a:buAutoNum type="arabicPeriod"/>
            </a:pPr>
            <a:r>
              <a:rPr lang="en-US" sz="2000"/>
              <a:t>application.properties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1</a:t>
            </a:r>
            <a:endParaRPr lang="en-US"/>
          </a:p>
        </p:txBody>
      </p:sp>
      <p:sp>
        <p:nvSpPr>
          <p:cNvPr id="5" name="Subtitle 4"/>
          <p:cNvSpPr>
            <a:spLocks noGrp="1"/>
          </p:cNvSpPr>
          <p:nvPr>
            <p:ph type="subTitle" idx="1"/>
          </p:nvPr>
        </p:nvSpPr>
        <p:spPr/>
        <p:txBody>
          <a:bodyPr>
            <a:noAutofit/>
          </a:bodyPr>
          <a:p>
            <a:r>
              <a:rPr sz="2800">
                <a:sym typeface="+mn-ea"/>
              </a:rPr>
              <a:t>Creating project using Spring Initializr</a:t>
            </a:r>
            <a:endParaRPr lang="en-US" sz="28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 - Basic Configuration</a:t>
            </a:r>
            <a:endParaRPr lang="en-US"/>
          </a:p>
        </p:txBody>
      </p:sp>
      <p:pic>
        <p:nvPicPr>
          <p:cNvPr id="4" name="Content Placeholder 3" descr="01-Spring Initializr - 1"/>
          <p:cNvPicPr>
            <a:picLocks noChangeAspect="1"/>
          </p:cNvPicPr>
          <p:nvPr>
            <p:ph idx="1"/>
          </p:nvPr>
        </p:nvPicPr>
        <p:blipFill>
          <a:blip r:embed="rId1"/>
          <a:stretch>
            <a:fillRect/>
          </a:stretch>
        </p:blipFill>
        <p:spPr>
          <a:xfrm>
            <a:off x="177800" y="1347470"/>
            <a:ext cx="8791575" cy="4905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 - Dependency Management</a:t>
            </a:r>
            <a:endParaRPr lang="en-US"/>
          </a:p>
        </p:txBody>
      </p:sp>
      <p:pic>
        <p:nvPicPr>
          <p:cNvPr id="4" name="Content Placeholder 3" descr="02-Spring Initializr - 2"/>
          <p:cNvPicPr>
            <a:picLocks noChangeAspect="1"/>
          </p:cNvPicPr>
          <p:nvPr>
            <p:ph idx="1"/>
          </p:nvPr>
        </p:nvPicPr>
        <p:blipFill>
          <a:blip r:embed="rId1"/>
          <a:stretch>
            <a:fillRect/>
          </a:stretch>
        </p:blipFill>
        <p:spPr>
          <a:xfrm>
            <a:off x="135255" y="1318895"/>
            <a:ext cx="8877935" cy="3438525"/>
          </a:xfrm>
          <a:prstGeom prst="rect">
            <a:avLst/>
          </a:prstGeom>
        </p:spPr>
      </p:pic>
      <p:sp>
        <p:nvSpPr>
          <p:cNvPr id="6" name="Text Box 5"/>
          <p:cNvSpPr txBox="1"/>
          <p:nvPr/>
        </p:nvSpPr>
        <p:spPr>
          <a:xfrm>
            <a:off x="1106805" y="5372100"/>
            <a:ext cx="6993255" cy="922020"/>
          </a:xfrm>
          <a:prstGeom prst="rect">
            <a:avLst/>
          </a:prstGeom>
          <a:solidFill>
            <a:schemeClr val="accent6">
              <a:lumMod val="75000"/>
              <a:alpha val="94000"/>
            </a:schemeClr>
          </a:solidFill>
        </p:spPr>
        <p:txBody>
          <a:bodyPr wrap="square" rtlCol="0">
            <a:spAutoFit/>
          </a:bodyPr>
          <a:p>
            <a:pPr marL="285750" indent="-285750">
              <a:buFont typeface="Wingdings" panose="05000000000000000000" charset="0"/>
              <a:buChar char="Ø"/>
            </a:pPr>
            <a:r>
              <a:rPr lang="en-US">
                <a:solidFill>
                  <a:schemeClr val="bg1"/>
                </a:solidFill>
              </a:rPr>
              <a:t>Once you generate the project from Spring Initializr, you will receive the basic project structure in archive format (zip or tar).</a:t>
            </a:r>
            <a:endParaRPr lang="en-US">
              <a:solidFill>
                <a:schemeClr val="bg1"/>
              </a:solidFill>
            </a:endParaRPr>
          </a:p>
          <a:p>
            <a:pPr marL="285750" indent="-285750">
              <a:buFont typeface="Wingdings" panose="05000000000000000000" charset="0"/>
              <a:buChar char="Ø"/>
            </a:pPr>
            <a:r>
              <a:rPr lang="en-US">
                <a:solidFill>
                  <a:schemeClr val="bg1"/>
                </a:solidFill>
              </a:rPr>
              <a:t>You can extract it and import as a maven project.</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endParaRPr lang="en-IN" dirty="0"/>
          </a:p>
        </p:txBody>
      </p:sp>
      <p:graphicFrame>
        <p:nvGraphicFramePr>
          <p:cNvPr id="5" name="Table 4"/>
          <p:cNvGraphicFramePr>
            <a:graphicFrameLocks noGrp="1"/>
          </p:cNvGraphicFramePr>
          <p:nvPr/>
        </p:nvGraphicFramePr>
        <p:xfrm>
          <a:off x="160025" y="838200"/>
          <a:ext cx="8804463" cy="4540437"/>
        </p:xfrm>
        <a:graphic>
          <a:graphicData uri="http://schemas.openxmlformats.org/drawingml/2006/table">
            <a:tbl>
              <a:tblPr firstRow="1" bandRow="1">
                <a:tableStyleId>{21E4AEA4-8DFA-4A89-87EB-49C32662AFE0}</a:tableStyleId>
              </a:tblPr>
              <a:tblGrid>
                <a:gridCol w="852640"/>
                <a:gridCol w="5270766"/>
                <a:gridCol w="2681057"/>
              </a:tblGrid>
              <a:tr h="669447">
                <a:tc>
                  <a:txBody>
                    <a:bodyPr/>
                    <a:lstStyle/>
                    <a:p>
                      <a:pPr algn="ctr"/>
                      <a:r>
                        <a:rPr lang="en-SG" sz="1800" dirty="0"/>
                        <a:t>S. No.</a:t>
                      </a:r>
                      <a:endParaRPr lang="en-SG" sz="1800" dirty="0"/>
                    </a:p>
                  </a:txBody>
                  <a:tcPr anchor="ctr"/>
                </a:tc>
                <a:tc>
                  <a:txBody>
                    <a:bodyPr/>
                    <a:lstStyle/>
                    <a:p>
                      <a:pPr algn="ctr"/>
                      <a:r>
                        <a:rPr lang="en-SG" sz="1800" dirty="0"/>
                        <a:t>Topic Description</a:t>
                      </a:r>
                      <a:endParaRPr lang="en-SG" sz="1800" dirty="0"/>
                    </a:p>
                  </a:txBody>
                  <a:tcPr anchor="ctr"/>
                </a:tc>
                <a:tc>
                  <a:txBody>
                    <a:bodyPr/>
                    <a:lstStyle/>
                    <a:p>
                      <a:pPr algn="ctr"/>
                      <a:r>
                        <a:rPr lang="en-SG" sz="1800" dirty="0"/>
                        <a:t>Required / Optional</a:t>
                      </a:r>
                      <a:endParaRPr lang="en-SG" sz="1800" dirty="0"/>
                    </a:p>
                  </a:txBody>
                  <a:tcPr anchor="ctr"/>
                </a:tc>
              </a:tr>
              <a:tr h="430110">
                <a:tc>
                  <a:txBody>
                    <a:bodyPr/>
                    <a:lstStyle/>
                    <a:p>
                      <a:pPr algn="ctr"/>
                      <a:r>
                        <a:rPr lang="en-SG" dirty="0"/>
                        <a:t>01</a:t>
                      </a:r>
                      <a:endParaRPr lang="en-SG" dirty="0"/>
                    </a:p>
                  </a:txBody>
                  <a:tcPr anchor="ctr"/>
                </a:tc>
                <a:tc>
                  <a:txBody>
                    <a:bodyPr/>
                    <a:lstStyle/>
                    <a:p>
                      <a:pPr algn="l" fontAlgn="b"/>
                      <a:endParaRPr lang="en-SG" sz="1800" b="0" i="0" u="none" strike="noStrike" dirty="0">
                        <a:solidFill>
                          <a:srgbClr val="000000"/>
                        </a:solidFill>
                        <a:effectLst/>
                        <a:latin typeface="Calibri" panose="020F0502020204030204" pitchFamily="34" charset="0"/>
                      </a:endParaRPr>
                    </a:p>
                  </a:txBody>
                  <a:tcPr marL="6350" marR="6350" marT="6350" marB="0" anchor="b"/>
                </a:tc>
                <a:tc>
                  <a:txBody>
                    <a:bodyPr/>
                    <a:lstStyle/>
                    <a:p>
                      <a:r>
                        <a:rPr lang="en-SG" dirty="0"/>
                        <a:t>Required</a:t>
                      </a:r>
                      <a:endParaRPr lang="en-SG" dirty="0"/>
                    </a:p>
                  </a:txBody>
                  <a:tcPr anchor="ctr"/>
                </a:tc>
              </a:tr>
              <a:tr h="430110">
                <a:tc>
                  <a:txBody>
                    <a:bodyPr/>
                    <a:lstStyle/>
                    <a:p>
                      <a:pPr algn="ctr"/>
                      <a:r>
                        <a:rPr lang="en-SG" dirty="0"/>
                        <a:t>03</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SG" dirty="0"/>
                        <a:t>Required</a:t>
                      </a:r>
                      <a:endParaRPr lang="en-SG" dirty="0"/>
                    </a:p>
                  </a:txBody>
                  <a:tcPr anchor="ctr"/>
                </a:tc>
              </a:tr>
              <a:tr h="430110">
                <a:tc>
                  <a:txBody>
                    <a:bodyPr/>
                    <a:lstStyle/>
                    <a:p>
                      <a:pPr algn="ctr"/>
                      <a:r>
                        <a:rPr lang="en-SG" dirty="0"/>
                        <a:t>04</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05</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06</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07</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08</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09</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10</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bl>
          </a:graphicData>
        </a:graphic>
      </p:graphicFrame>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2</a:t>
            </a:r>
            <a:endParaRPr lang="en-US"/>
          </a:p>
        </p:txBody>
      </p:sp>
      <p:sp>
        <p:nvSpPr>
          <p:cNvPr id="5" name="Subtitle 4"/>
          <p:cNvSpPr>
            <a:spLocks noGrp="1"/>
          </p:cNvSpPr>
          <p:nvPr>
            <p:ph type="subTitle" idx="1"/>
          </p:nvPr>
        </p:nvSpPr>
        <p:spPr/>
        <p:txBody>
          <a:bodyPr>
            <a:noAutofit/>
          </a:bodyPr>
          <a:p>
            <a:r>
              <a:rPr sz="2800">
                <a:sym typeface="+mn-ea"/>
              </a:rPr>
              <a:t>Configure your IDE for Lombok</a:t>
            </a:r>
            <a:endParaRPr lang="en-US" sz="280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b="1"/>
              <a:t>Project Lombok</a:t>
            </a:r>
            <a:r>
              <a:rPr lang="en-US"/>
              <a:t> is a java library that automatically plugs into your IDE and helps you reduce boiler plate Java specific code.</a:t>
            </a:r>
            <a:endParaRPr lang="en-US"/>
          </a:p>
          <a:p>
            <a:pPr>
              <a:buFont typeface="Wingdings" panose="05000000000000000000" charset="0"/>
              <a:buChar char="Ø"/>
            </a:pPr>
            <a:r>
              <a:rPr lang="en-US"/>
              <a:t>Never write another getter or equals method again, with one annotation your class has a fully featured builder, automate your logging variables, and much more.</a:t>
            </a:r>
            <a:endParaRPr lang="en-US"/>
          </a:p>
          <a:p>
            <a:pPr>
              <a:buFont typeface="Wingdings" panose="05000000000000000000" charset="0"/>
              <a:buChar char="Ø"/>
            </a:pPr>
            <a:r>
              <a:rPr lang="en-US"/>
              <a:t>We will use Lombok mainly for @Data and @Value annotations.</a:t>
            </a:r>
            <a:endParaRPr lang="en-US"/>
          </a:p>
          <a:p>
            <a:pPr>
              <a:buFont typeface="Wingdings" panose="05000000000000000000" charset="0"/>
              <a:buChar char="Ø"/>
            </a:pPr>
            <a:r>
              <a:rPr lang="en-US" b="1"/>
              <a:t>@Data</a:t>
            </a:r>
            <a:r>
              <a:rPr lang="en-US"/>
              <a:t> will generate getter method for all the fields and setter methods for non-final fields. It also generates meaningful toString, hashCode and equals implementations. Will also generate All Arguments Constructor.</a:t>
            </a:r>
            <a:endParaRPr lang="en-US"/>
          </a:p>
          <a:p>
            <a:pPr>
              <a:buFont typeface="Wingdings" panose="05000000000000000000" charset="0"/>
              <a:buChar char="Ø"/>
            </a:pPr>
            <a:r>
              <a:rPr lang="en-US" b="1"/>
              <a:t>@Value</a:t>
            </a:r>
            <a:r>
              <a:rPr lang="en-US"/>
              <a:t> makes the class immutable by making all the elements final, generating getters, All Arguments Constructor, toString, hashCode and Equal method for the class.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 Setup Steps</a:t>
            </a:r>
            <a:endParaRPr lang="en-US"/>
          </a:p>
        </p:txBody>
      </p:sp>
      <p:sp>
        <p:nvSpPr>
          <p:cNvPr id="3" name="Content Placeholder 2"/>
          <p:cNvSpPr>
            <a:spLocks noGrp="1"/>
          </p:cNvSpPr>
          <p:nvPr>
            <p:ph idx="1"/>
          </p:nvPr>
        </p:nvSpPr>
        <p:spPr/>
        <p:txBody>
          <a:bodyPr/>
          <a:p>
            <a:pPr marL="457200" indent="-457200">
              <a:buFont typeface="+mj-lt"/>
              <a:buAutoNum type="arabicPeriod"/>
            </a:pPr>
            <a:r>
              <a:rPr lang="en-US"/>
              <a:t>You need to first download the lombok.jar from it's official site and open it.</a:t>
            </a:r>
            <a:endParaRPr lang="en-US"/>
          </a:p>
          <a:p>
            <a:pPr marL="457200" indent="-457200">
              <a:buFont typeface="+mj-lt"/>
              <a:buAutoNum type="arabicPeriod"/>
            </a:pPr>
            <a:r>
              <a:rPr lang="en-US"/>
              <a:t>The jar will try to find Eclipse or Spring Tools Suit in your system.</a:t>
            </a:r>
            <a:endParaRPr lang="en-US"/>
          </a:p>
          <a:p>
            <a:pPr marL="457200" indent="-457200">
              <a:buFont typeface="+mj-lt"/>
              <a:buAutoNum type="arabicPeriod"/>
            </a:pPr>
            <a:r>
              <a:rPr lang="en-US"/>
              <a:t>If your IDE cannot be found, you can manually specify the location.</a:t>
            </a:r>
            <a:endParaRPr lang="en-US"/>
          </a:p>
          <a:p>
            <a:pPr marL="457200" indent="-457200">
              <a:buFont typeface="+mj-lt"/>
              <a:buAutoNum type="arabicPeriod"/>
            </a:pPr>
            <a:r>
              <a:rPr lang="en-US"/>
              <a:t>After that, you need to click on Install / Update and complete the installation process.</a:t>
            </a:r>
            <a:endParaRPr lang="en-US"/>
          </a:p>
          <a:p>
            <a:pPr marL="457200" indent="-457200">
              <a:buFont typeface="+mj-lt"/>
              <a:buAutoNum type="arabicPeriod"/>
            </a:pPr>
            <a:r>
              <a:rPr lang="en-US"/>
              <a:t>Further information can be found here: https://projectlombok.org/setup/eclipse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 Setup</a:t>
            </a:r>
            <a:endParaRPr lang="en-US"/>
          </a:p>
        </p:txBody>
      </p:sp>
      <p:pic>
        <p:nvPicPr>
          <p:cNvPr id="4" name="Content Placeholder 3"/>
          <p:cNvPicPr>
            <a:picLocks noChangeAspect="1"/>
          </p:cNvPicPr>
          <p:nvPr>
            <p:ph idx="1"/>
          </p:nvPr>
        </p:nvPicPr>
        <p:blipFill>
          <a:blip r:embed="rId1"/>
          <a:stretch>
            <a:fillRect/>
          </a:stretch>
        </p:blipFill>
        <p:spPr>
          <a:xfrm>
            <a:off x="404495" y="1036955"/>
            <a:ext cx="8417560" cy="52679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3</a:t>
            </a:r>
            <a:endParaRPr lang="en-US"/>
          </a:p>
        </p:txBody>
      </p:sp>
      <p:sp>
        <p:nvSpPr>
          <p:cNvPr id="5" name="Subtitle 4"/>
          <p:cNvSpPr>
            <a:spLocks noGrp="1"/>
          </p:cNvSpPr>
          <p:nvPr>
            <p:ph type="subTitle" idx="1"/>
          </p:nvPr>
        </p:nvSpPr>
        <p:spPr/>
        <p:txBody>
          <a:bodyPr>
            <a:noAutofit/>
          </a:bodyPr>
          <a:p>
            <a:r>
              <a:rPr sz="2800">
                <a:sym typeface="+mn-ea"/>
              </a:rPr>
              <a:t>Import maven project created from Spring Initializr</a:t>
            </a:r>
            <a:endParaRPr lang="en-US" sz="280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 Maven Project - Steps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Start your IDE after you have setup Lombok.</a:t>
            </a:r>
            <a:endParaRPr lang="en-US"/>
          </a:p>
          <a:p>
            <a:pPr>
              <a:buFont typeface="Arial" panose="020B0604020202020204" pitchFamily="34" charset="0"/>
              <a:buChar char="•"/>
            </a:pPr>
            <a:r>
              <a:rPr lang="en-US"/>
              <a:t>Then Click on File -&gt; Import.</a:t>
            </a:r>
            <a:endParaRPr lang="en-US"/>
          </a:p>
          <a:p>
            <a:pPr>
              <a:buFont typeface="Arial" panose="020B0604020202020204" pitchFamily="34" charset="0"/>
              <a:buChar char="•"/>
            </a:pPr>
            <a:r>
              <a:rPr lang="en-US"/>
              <a:t>Type </a:t>
            </a:r>
            <a:r>
              <a:rPr lang="en-US" b="1"/>
              <a:t>Maven</a:t>
            </a:r>
            <a:r>
              <a:rPr lang="en-US"/>
              <a:t> in “Select an import wizard”.</a:t>
            </a:r>
            <a:endParaRPr lang="en-US"/>
          </a:p>
          <a:p>
            <a:pPr>
              <a:buFont typeface="Arial" panose="020B0604020202020204" pitchFamily="34" charset="0"/>
              <a:buChar char="•"/>
            </a:pPr>
            <a:r>
              <a:rPr lang="en-US"/>
              <a:t>Then select “Existing Maven Projects” and click on next.</a:t>
            </a:r>
            <a:endParaRPr lang="en-US"/>
          </a:p>
          <a:p>
            <a:pPr>
              <a:buFont typeface="Arial" panose="020B0604020202020204" pitchFamily="34" charset="0"/>
              <a:buChar char="•"/>
            </a:pPr>
            <a:r>
              <a:rPr lang="en-US"/>
              <a:t>Dialouge box will occur where you can browse to the </a:t>
            </a:r>
            <a:r>
              <a:rPr lang="en-US" b="1"/>
              <a:t>location</a:t>
            </a:r>
            <a:r>
              <a:rPr lang="en-US"/>
              <a:t> where your Spring Initializr created project is present.</a:t>
            </a:r>
            <a:endParaRPr lang="en-US"/>
          </a:p>
          <a:p>
            <a:pPr>
              <a:buFont typeface="Arial" panose="020B0604020202020204" pitchFamily="34" charset="0"/>
              <a:buChar char="•"/>
            </a:pPr>
            <a:r>
              <a:rPr lang="en-US"/>
              <a:t>Select the project and import it by clicking on </a:t>
            </a:r>
            <a:r>
              <a:rPr lang="en-US" b="1"/>
              <a:t>Finish</a:t>
            </a:r>
            <a:r>
              <a:rPr lang="en-US"/>
              <a: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 Maven Project</a:t>
            </a:r>
            <a:endParaRPr lang="en-US"/>
          </a:p>
        </p:txBody>
      </p:sp>
      <p:graphicFrame>
        <p:nvGraphicFramePr>
          <p:cNvPr id="4" name="Content Placeholder 3"/>
          <p:cNvGraphicFramePr/>
          <p:nvPr>
            <p:ph sz="half" idx="1"/>
          </p:nvPr>
        </p:nvGraphicFramePr>
        <p:xfrm>
          <a:off x="291374" y="1205641"/>
          <a:ext cx="3651250" cy="4547235"/>
        </p:xfrm>
        <a:graphic>
          <a:graphicData uri="http://schemas.openxmlformats.org/presentationml/2006/ole">
            <mc:AlternateContent xmlns:mc="http://schemas.openxmlformats.org/markup-compatibility/2006">
              <mc:Choice xmlns:v="urn:schemas-microsoft-com:vml" Requires="v">
                <p:oleObj spid="_x0000_s5" name="" r:id="rId1" imgW="3648075" imgH="4543425" progId="Paint.Picture">
                  <p:embed/>
                </p:oleObj>
              </mc:Choice>
              <mc:Fallback>
                <p:oleObj name="" r:id="rId1" imgW="3648075" imgH="4543425" progId="Paint.Picture">
                  <p:embed/>
                  <p:pic>
                    <p:nvPicPr>
                      <p:cNvPr id="0" name="Picture 4"/>
                      <p:cNvPicPr/>
                      <p:nvPr/>
                    </p:nvPicPr>
                    <p:blipFill>
                      <a:blip r:embed="rId2"/>
                      <a:stretch>
                        <a:fillRect/>
                      </a:stretch>
                    </p:blipFill>
                    <p:spPr>
                      <a:xfrm>
                        <a:off x="291374" y="1205641"/>
                        <a:ext cx="3651250" cy="4547235"/>
                      </a:xfrm>
                      <a:prstGeom prst="rect">
                        <a:avLst/>
                      </a:prstGeom>
                    </p:spPr>
                  </p:pic>
                </p:oleObj>
              </mc:Fallback>
            </mc:AlternateContent>
          </a:graphicData>
        </a:graphic>
      </p:graphicFrame>
      <p:pic>
        <p:nvPicPr>
          <p:cNvPr id="8" name="Content Placeholder 7"/>
          <p:cNvPicPr>
            <a:picLocks noChangeAspect="1"/>
          </p:cNvPicPr>
          <p:nvPr>
            <p:ph sz="half" idx="2"/>
          </p:nvPr>
        </p:nvPicPr>
        <p:blipFill>
          <a:blip r:embed="rId3"/>
          <a:stretch>
            <a:fillRect/>
          </a:stretch>
        </p:blipFill>
        <p:spPr>
          <a:xfrm>
            <a:off x="4750435" y="1334135"/>
            <a:ext cx="4126230" cy="44424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Import Maven Project</a:t>
            </a:r>
            <a:endParaRPr lang="en-US"/>
          </a:p>
        </p:txBody>
      </p:sp>
      <p:graphicFrame>
        <p:nvGraphicFramePr>
          <p:cNvPr id="5" name="Content Placeholder 4"/>
          <p:cNvGraphicFramePr/>
          <p:nvPr>
            <p:ph idx="1"/>
          </p:nvPr>
        </p:nvGraphicFramePr>
        <p:xfrm>
          <a:off x="1580971" y="855074"/>
          <a:ext cx="5986780" cy="5890895"/>
        </p:xfrm>
        <a:graphic>
          <a:graphicData uri="http://schemas.openxmlformats.org/presentationml/2006/ole">
            <mc:AlternateContent xmlns:mc="http://schemas.openxmlformats.org/markup-compatibility/2006">
              <mc:Choice xmlns:v="urn:schemas-microsoft-com:vml" Requires="v">
                <p:oleObj spid="_x0000_s6" name="" r:id="rId1" imgW="5981700" imgH="5886450" progId="Paint.Picture">
                  <p:embed/>
                </p:oleObj>
              </mc:Choice>
              <mc:Fallback>
                <p:oleObj name="" r:id="rId1" imgW="5981700" imgH="5886450" progId="Paint.Picture">
                  <p:embed/>
                  <p:pic>
                    <p:nvPicPr>
                      <p:cNvPr id="0" name="Picture 5"/>
                      <p:cNvPicPr/>
                      <p:nvPr/>
                    </p:nvPicPr>
                    <p:blipFill>
                      <a:blip r:embed="rId2"/>
                      <a:stretch>
                        <a:fillRect/>
                      </a:stretch>
                    </p:blipFill>
                    <p:spPr>
                      <a:xfrm>
                        <a:off x="1580971" y="855074"/>
                        <a:ext cx="5986780" cy="5890895"/>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4</a:t>
            </a:r>
            <a:endParaRPr lang="en-US"/>
          </a:p>
        </p:txBody>
      </p:sp>
      <p:sp>
        <p:nvSpPr>
          <p:cNvPr id="5" name="Subtitle 4"/>
          <p:cNvSpPr>
            <a:spLocks noGrp="1"/>
          </p:cNvSpPr>
          <p:nvPr>
            <p:ph type="subTitle" idx="1"/>
          </p:nvPr>
        </p:nvSpPr>
        <p:spPr/>
        <p:txBody>
          <a:bodyPr>
            <a:noAutofit/>
          </a:bodyPr>
          <a:p>
            <a:r>
              <a:rPr sz="2800">
                <a:sym typeface="+mn-ea"/>
              </a:rPr>
              <a:t>Examine the directory structure of project</a:t>
            </a:r>
            <a:endParaRPr lang="en-US" sz="280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examine: </a:t>
            </a:r>
            <a:endParaRPr lang="en-US"/>
          </a:p>
        </p:txBody>
      </p:sp>
      <p:sp>
        <p:nvSpPr>
          <p:cNvPr id="5" name="Subtitle 4"/>
          <p:cNvSpPr>
            <a:spLocks noGrp="1"/>
          </p:cNvSpPr>
          <p:nvPr>
            <p:ph type="subTitle" idx="1"/>
          </p:nvPr>
        </p:nvSpPr>
        <p:spPr/>
        <p:txBody>
          <a:bodyPr>
            <a:noAutofit/>
          </a:bodyPr>
          <a:p>
            <a:r>
              <a:rPr lang="en-US" sz="2800">
                <a:sym typeface="+mn-ea"/>
              </a:rPr>
              <a:t>pom.xml - Maven Configuration</a:t>
            </a:r>
            <a:endParaRPr lang="en-US" sz="28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a:t>
            </a:r>
            <a:endParaRPr lang="en-US"/>
          </a:p>
        </p:txBody>
      </p:sp>
      <p:sp>
        <p:nvSpPr>
          <p:cNvPr id="3" name="Content Placeholder 2"/>
          <p:cNvSpPr>
            <a:spLocks noGrp="1"/>
          </p:cNvSpPr>
          <p:nvPr>
            <p:ph sz="half" idx="1"/>
          </p:nvPr>
        </p:nvSpPr>
        <p:spPr>
          <a:xfrm>
            <a:off x="380365" y="4496435"/>
            <a:ext cx="8478520" cy="2240915"/>
          </a:xfrm>
        </p:spPr>
        <p:txBody>
          <a:bodyPr>
            <a:noAutofit/>
          </a:bodyPr>
          <a:p>
            <a:r>
              <a:rPr lang="en-US" sz="2200"/>
              <a:t>Spring boot is a Spring framework which provides RAD (</a:t>
            </a:r>
            <a:r>
              <a:rPr lang="en-US" sz="2200" b="1"/>
              <a:t>Rapid Application Deveolopement</a:t>
            </a:r>
            <a:r>
              <a:rPr lang="en-US" sz="2200"/>
              <a:t>) feature to the Spring framework.</a:t>
            </a:r>
            <a:endParaRPr lang="en-US" sz="2200"/>
          </a:p>
          <a:p>
            <a:r>
              <a:rPr lang="en-US" sz="2200"/>
              <a:t>It is highly dependent on the starter poms feature which is very powerful and works flawlessly.</a:t>
            </a:r>
            <a:endParaRPr lang="en-US" sz="2200"/>
          </a:p>
          <a:p>
            <a:r>
              <a:rPr lang="en-US" sz="2200"/>
              <a:t>It helps you build, package and deploy the Spring application with minimal or absolutely no configurations.</a:t>
            </a:r>
            <a:endParaRPr lang="en-US" sz="2200"/>
          </a:p>
        </p:txBody>
      </p:sp>
      <p:pic>
        <p:nvPicPr>
          <p:cNvPr id="6" name="Content Placeholder 5"/>
          <p:cNvPicPr>
            <a:picLocks noChangeAspect="1"/>
          </p:cNvPicPr>
          <p:nvPr>
            <p:ph sz="half" idx="2"/>
          </p:nvPr>
        </p:nvPicPr>
        <p:blipFill>
          <a:blip r:embed="rId1"/>
          <a:stretch>
            <a:fillRect/>
          </a:stretch>
        </p:blipFill>
        <p:spPr>
          <a:xfrm>
            <a:off x="949325" y="717550"/>
            <a:ext cx="7008495" cy="36798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Project Object Model</a:t>
            </a:r>
            <a:endParaRPr lang="en-US"/>
          </a:p>
        </p:txBody>
      </p:sp>
      <p:sp>
        <p:nvSpPr>
          <p:cNvPr id="5" name="Content Placeholder 4"/>
          <p:cNvSpPr>
            <a:spLocks noGrp="1"/>
          </p:cNvSpPr>
          <p:nvPr>
            <p:ph idx="1"/>
          </p:nvPr>
        </p:nvSpPr>
        <p:spPr/>
        <p:txBody>
          <a:bodyPr>
            <a:normAutofit lnSpcReduction="20000"/>
          </a:bodyPr>
          <a:p>
            <a:pPr>
              <a:buFont typeface="Arial" panose="020B0604020202020204" pitchFamily="34" charset="0"/>
              <a:buChar char="•"/>
            </a:pPr>
            <a:r>
              <a:rPr lang="en-US"/>
              <a:t>Our pom.xml will leverage a parent project as </a:t>
            </a:r>
            <a:r>
              <a:rPr lang="en-US" b="1"/>
              <a:t>spring-boot-starter-parent</a:t>
            </a:r>
            <a:r>
              <a:rPr lang="en-US"/>
              <a:t>. The parent pom will have version 2.1.3 or 2.1.6.</a:t>
            </a:r>
            <a:endParaRPr lang="en-US"/>
          </a:p>
          <a:p>
            <a:pPr>
              <a:buFont typeface="Arial" panose="020B0604020202020204" pitchFamily="34" charset="0"/>
              <a:buChar char="•"/>
            </a:pPr>
            <a:r>
              <a:rPr lang="en-US"/>
              <a:t>We add starter pom </a:t>
            </a:r>
            <a:r>
              <a:rPr lang="en-US" b="1"/>
              <a:t>spring-boot-starter-web</a:t>
            </a:r>
            <a:r>
              <a:rPr lang="en-US"/>
              <a:t> as a dependency which supports the development of SpringMVC and Spring REST Applications.</a:t>
            </a:r>
            <a:endParaRPr lang="en-US"/>
          </a:p>
          <a:p>
            <a:pPr>
              <a:buFont typeface="Arial" panose="020B0604020202020204" pitchFamily="34" charset="0"/>
              <a:buChar char="•"/>
            </a:pPr>
            <a:r>
              <a:rPr lang="en-US"/>
              <a:t>As you will see in pom.xml, we will </a:t>
            </a:r>
            <a:r>
              <a:rPr lang="en-US" b="1"/>
              <a:t>not mention versions</a:t>
            </a:r>
            <a:r>
              <a:rPr lang="en-US"/>
              <a:t> of dependencies like spring-boot-starter-web. This is because Spring Boot automatically matches the compatible versions of child starter dependencies based on the parent starter version.</a:t>
            </a:r>
            <a:endParaRPr lang="en-US"/>
          </a:p>
          <a:p>
            <a:pPr>
              <a:buFont typeface="Arial" panose="020B0604020202020204" pitchFamily="34" charset="0"/>
              <a:buChar char="•"/>
            </a:pPr>
            <a:r>
              <a:rPr lang="en-US"/>
              <a:t>Next we have </a:t>
            </a:r>
            <a:r>
              <a:rPr lang="en-US" b="1"/>
              <a:t>spring-boot-starter-data-jpa</a:t>
            </a:r>
            <a:r>
              <a:rPr lang="en-US"/>
              <a:t> for the support of </a:t>
            </a:r>
            <a:r>
              <a:rPr lang="en-US" b="1"/>
              <a:t>Java Persistence Api</a:t>
            </a:r>
            <a:r>
              <a:rPr lang="en-US"/>
              <a:t> and Hibernate as ORM tool. This JPA starter has features of Spring Data like JpaRepository and CrudRepository, which will see in this tutorial later.</a:t>
            </a:r>
            <a:endParaRPr lang="en-US"/>
          </a:p>
          <a:p>
            <a:pPr>
              <a:buFont typeface="Arial" panose="020B0604020202020204" pitchFamily="34" charset="0"/>
              <a:buChar char="•"/>
            </a:pPr>
            <a:r>
              <a:rPr lang="en-US"/>
              <a:t>As we want to use MySQL as database for our application, we will use </a:t>
            </a:r>
            <a:r>
              <a:rPr lang="en-US" b="1"/>
              <a:t>mysql-connector-java</a:t>
            </a:r>
            <a:r>
              <a:rPr lang="en-US"/>
              <a:t>.</a:t>
            </a:r>
            <a:endParaRPr lang="en-US"/>
          </a:p>
          <a:p>
            <a:pPr>
              <a:buFont typeface="Arial" panose="020B0604020202020204" pitchFamily="34" charset="0"/>
              <a:buChar char="•"/>
            </a:pPr>
            <a:r>
              <a:rPr lang="en-US"/>
              <a:t>Lastly, we use </a:t>
            </a:r>
            <a:r>
              <a:rPr lang="en-US" b="1"/>
              <a:t>spring-boot-starter-test</a:t>
            </a:r>
            <a:r>
              <a:rPr lang="en-US"/>
              <a:t> for Junit testing and </a:t>
            </a:r>
            <a:r>
              <a:rPr lang="en-US" b="1"/>
              <a:t>lombok</a:t>
            </a:r>
            <a:r>
              <a:rPr lang="en-US"/>
              <a:t> to reduce boilerplate code of POJOs like Getters, Setters, Constructors, etc.</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Code</a:t>
            </a:r>
            <a:endParaRPr lang="en-US"/>
          </a:p>
        </p:txBody>
      </p:sp>
      <p:sp>
        <p:nvSpPr>
          <p:cNvPr id="3" name="Content Placeholder 2"/>
          <p:cNvSpPr>
            <a:spLocks noGrp="1"/>
          </p:cNvSpPr>
          <p:nvPr>
            <p:ph idx="1"/>
          </p:nvPr>
        </p:nvSpPr>
        <p:spPr>
          <a:xfrm>
            <a:off x="135351" y="742406"/>
            <a:ext cx="8878020" cy="5963830"/>
          </a:xfrm>
        </p:spPr>
        <p:txBody>
          <a:bodyPr>
            <a:noAutofit/>
          </a:bodyPr>
          <a:p>
            <a:pPr marL="0" indent="0" fontAlgn="auto">
              <a:spcBef>
                <a:spcPts val="0"/>
              </a:spcBef>
              <a:buNone/>
            </a:pPr>
            <a:r>
              <a:rPr lang="en-US" sz="1650"/>
              <a:t>&lt;?xml version="1.0" encoding="UTF-8"?&gt;</a:t>
            </a:r>
            <a:endParaRPr lang="en-US" sz="1650"/>
          </a:p>
          <a:p>
            <a:pPr marL="0" indent="0" fontAlgn="auto">
              <a:spcBef>
                <a:spcPts val="0"/>
              </a:spcBef>
              <a:buNone/>
            </a:pPr>
            <a:r>
              <a:rPr lang="en-US" sz="1650"/>
              <a:t>&lt;project xmlns="http://maven.apache.org/POM/4.0.0" xmlns:xsi="http://www.w3.org/2001/XMLSchema-instance"</a:t>
            </a:r>
            <a:endParaRPr lang="en-US" sz="1650"/>
          </a:p>
          <a:p>
            <a:pPr marL="0" indent="0" fontAlgn="auto">
              <a:spcBef>
                <a:spcPts val="0"/>
              </a:spcBef>
              <a:buNone/>
            </a:pPr>
            <a:r>
              <a:rPr lang="en-US" sz="1650"/>
              <a:t>	xsi:schemaLocation="http://maven.apache.org/POM/4.0.0 http://maven.apache.org/xsd/maven-4.0.0.xsd"&gt;</a:t>
            </a:r>
            <a:endParaRPr lang="en-US" sz="1650"/>
          </a:p>
          <a:p>
            <a:pPr marL="0" indent="0" fontAlgn="auto">
              <a:spcBef>
                <a:spcPts val="0"/>
              </a:spcBef>
              <a:buNone/>
            </a:pPr>
            <a:endParaRPr lang="en-US" sz="1650"/>
          </a:p>
          <a:p>
            <a:pPr marL="0" indent="0" fontAlgn="auto">
              <a:spcBef>
                <a:spcPts val="0"/>
              </a:spcBef>
              <a:buNone/>
            </a:pPr>
            <a:r>
              <a:rPr lang="en-US" sz="1650"/>
              <a:t>	&lt;modelVersion&gt;4.0.0&lt;/modelVersion&gt;</a:t>
            </a:r>
            <a:endParaRPr lang="en-US" sz="1650"/>
          </a:p>
          <a:p>
            <a:pPr marL="0" indent="0" fontAlgn="auto">
              <a:spcBef>
                <a:spcPts val="0"/>
              </a:spcBef>
              <a:buNone/>
            </a:pPr>
            <a:r>
              <a:rPr lang="en-US" sz="1650"/>
              <a:t>	&lt;parent&gt;</a:t>
            </a:r>
            <a:endParaRPr lang="en-US" sz="1650"/>
          </a:p>
          <a:p>
            <a:pPr marL="0" indent="0" fontAlgn="auto">
              <a:spcBef>
                <a:spcPts val="0"/>
              </a:spcBef>
              <a:buNone/>
            </a:pPr>
            <a:r>
              <a:rPr lang="en-US" sz="1650"/>
              <a:t>		&lt;groupId&gt;org.springframework.boot&lt;/groupId&gt;</a:t>
            </a:r>
            <a:endParaRPr lang="en-US" sz="1650"/>
          </a:p>
          <a:p>
            <a:pPr marL="0" indent="0" fontAlgn="auto">
              <a:spcBef>
                <a:spcPts val="0"/>
              </a:spcBef>
              <a:buNone/>
            </a:pPr>
            <a:r>
              <a:rPr lang="en-US" sz="1650"/>
              <a:t>		&lt;artifactId&gt;spring-boot-starter-parent&lt;/artifactId&gt;</a:t>
            </a:r>
            <a:endParaRPr lang="en-US" sz="1650"/>
          </a:p>
          <a:p>
            <a:pPr marL="0" indent="0" fontAlgn="auto">
              <a:spcBef>
                <a:spcPts val="0"/>
              </a:spcBef>
              <a:buNone/>
            </a:pPr>
            <a:r>
              <a:rPr lang="en-US" sz="1650"/>
              <a:t>		&lt;version&gt;2.1.3.RELEASE&lt;/version&gt;</a:t>
            </a:r>
            <a:endParaRPr lang="en-US" sz="1650"/>
          </a:p>
          <a:p>
            <a:pPr marL="0" indent="0" fontAlgn="auto">
              <a:spcBef>
                <a:spcPts val="0"/>
              </a:spcBef>
              <a:buNone/>
            </a:pPr>
            <a:r>
              <a:rPr lang="en-US" sz="1650"/>
              <a:t>		&lt;relativePath /&gt; &lt;!-- lookup parent from repository --&gt;</a:t>
            </a:r>
            <a:endParaRPr lang="en-US" sz="1650"/>
          </a:p>
          <a:p>
            <a:pPr marL="0" indent="0" fontAlgn="auto">
              <a:spcBef>
                <a:spcPts val="0"/>
              </a:spcBef>
              <a:buNone/>
            </a:pPr>
            <a:r>
              <a:rPr lang="en-US" sz="1650"/>
              <a:t>	&lt;/parent&gt;</a:t>
            </a:r>
            <a:endParaRPr lang="en-US" sz="1650"/>
          </a:p>
          <a:p>
            <a:pPr marL="0" indent="0" fontAlgn="auto">
              <a:spcBef>
                <a:spcPts val="0"/>
              </a:spcBef>
              <a:buNone/>
            </a:pPr>
            <a:endParaRPr lang="en-US" sz="1650"/>
          </a:p>
          <a:p>
            <a:pPr marL="0" indent="0" fontAlgn="auto">
              <a:spcBef>
                <a:spcPts val="0"/>
              </a:spcBef>
              <a:buNone/>
            </a:pPr>
            <a:r>
              <a:rPr lang="en-US" sz="1650"/>
              <a:t>	&lt;groupId&gt;com.lithan.sb&lt;/groupId&gt;</a:t>
            </a:r>
            <a:endParaRPr lang="en-US" sz="1650"/>
          </a:p>
          <a:p>
            <a:pPr marL="0" indent="0" fontAlgn="auto">
              <a:spcBef>
                <a:spcPts val="0"/>
              </a:spcBef>
              <a:buNone/>
            </a:pPr>
            <a:r>
              <a:rPr lang="en-US" sz="1650"/>
              <a:t>	&lt;artifactId&gt;app&lt;/artifactId&gt;</a:t>
            </a:r>
            <a:endParaRPr lang="en-US" sz="1650"/>
          </a:p>
          <a:p>
            <a:pPr marL="0" indent="0" fontAlgn="auto">
              <a:spcBef>
                <a:spcPts val="0"/>
              </a:spcBef>
              <a:buNone/>
            </a:pPr>
            <a:r>
              <a:rPr lang="en-US" sz="1650"/>
              <a:t>	&lt;version&gt;0.0.1-SNAPSHOT&lt;/version&gt;</a:t>
            </a:r>
            <a:endParaRPr lang="en-US" sz="1650"/>
          </a:p>
          <a:p>
            <a:pPr marL="0" indent="0" fontAlgn="auto">
              <a:spcBef>
                <a:spcPts val="0"/>
              </a:spcBef>
              <a:buNone/>
            </a:pPr>
            <a:endParaRPr lang="en-US" sz="1650"/>
          </a:p>
          <a:p>
            <a:pPr marL="0" indent="0" fontAlgn="auto">
              <a:spcBef>
                <a:spcPts val="0"/>
              </a:spcBef>
              <a:buNone/>
            </a:pPr>
            <a:r>
              <a:rPr lang="en-US" sz="1650"/>
              <a:t>	&lt;properties&gt;</a:t>
            </a:r>
            <a:endParaRPr lang="en-US" sz="1650"/>
          </a:p>
          <a:p>
            <a:pPr marL="0" indent="0" fontAlgn="auto">
              <a:spcBef>
                <a:spcPts val="0"/>
              </a:spcBef>
              <a:buNone/>
            </a:pPr>
            <a:r>
              <a:rPr lang="en-US" sz="1650"/>
              <a:t>		&lt;java.version&gt;1.8&lt;/java.version&gt;</a:t>
            </a:r>
            <a:endParaRPr lang="en-US" sz="1650"/>
          </a:p>
          <a:p>
            <a:pPr marL="0" indent="0" fontAlgn="auto">
              <a:spcBef>
                <a:spcPts val="0"/>
              </a:spcBef>
              <a:buNone/>
            </a:pPr>
            <a:r>
              <a:rPr lang="en-US" sz="1650"/>
              <a:t>	&lt;/properties&gt;</a:t>
            </a:r>
            <a:endParaRPr lang="en-US" sz="1650"/>
          </a:p>
          <a:p>
            <a:pPr marL="0" indent="0" fontAlgn="auto">
              <a:spcBef>
                <a:spcPts val="0"/>
              </a:spcBef>
              <a:buNone/>
            </a:pPr>
            <a:r>
              <a:rPr lang="en-US" sz="1650"/>
              <a:t>	</a:t>
            </a:r>
            <a:endParaRPr lang="en-US" sz="1650"/>
          </a:p>
          <a:p>
            <a:pPr marL="0" indent="0" fontAlgn="auto">
              <a:spcBef>
                <a:spcPts val="0"/>
              </a:spcBef>
              <a:buNone/>
            </a:pPr>
            <a:r>
              <a:rPr lang="en-US" sz="1650"/>
              <a:t>	&lt;!-- Maven Dependencies, Build Configuration and other pom specific code goes here --&gt;</a:t>
            </a:r>
            <a:endParaRPr lang="en-US" sz="1650"/>
          </a:p>
          <a:p>
            <a:pPr marL="0" indent="0" fontAlgn="auto">
              <a:spcBef>
                <a:spcPts val="0"/>
              </a:spcBef>
              <a:buNone/>
            </a:pPr>
            <a:endParaRPr lang="en-US" sz="1650"/>
          </a:p>
          <a:p>
            <a:pPr marL="0" indent="0" fontAlgn="auto">
              <a:spcBef>
                <a:spcPts val="0"/>
              </a:spcBef>
              <a:buNone/>
            </a:pPr>
            <a:endParaRPr lang="en-US" sz="1650"/>
          </a:p>
          <a:p>
            <a:pPr marL="0" indent="0" fontAlgn="auto">
              <a:spcBef>
                <a:spcPts val="0"/>
              </a:spcBef>
              <a:buNone/>
            </a:pPr>
            <a:r>
              <a:rPr lang="en-US" sz="1650"/>
              <a:t>&lt;/project&gt;</a:t>
            </a:r>
            <a:endParaRPr lang="en-US" sz="165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Building executable jar</a:t>
            </a:r>
            <a:endParaRPr lang="en-US"/>
          </a:p>
        </p:txBody>
      </p:sp>
      <p:sp>
        <p:nvSpPr>
          <p:cNvPr id="3" name="Content Placeholder 2"/>
          <p:cNvSpPr>
            <a:spLocks noGrp="1"/>
          </p:cNvSpPr>
          <p:nvPr>
            <p:ph idx="1"/>
          </p:nvPr>
        </p:nvSpPr>
        <p:spPr/>
        <p:txBody>
          <a:bodyPr>
            <a:normAutofit lnSpcReduction="20000"/>
          </a:bodyPr>
          <a:p>
            <a:pPr>
              <a:buFont typeface="Wingdings" panose="05000000000000000000" charset="0"/>
              <a:buChar char="§"/>
            </a:pPr>
            <a:r>
              <a:rPr lang="en-US"/>
              <a:t>Executable jars (sometimes called “fat jars”) are archives containing your compiled classes along with all of the jar dependencies that your code needs to run.</a:t>
            </a:r>
            <a:endParaRPr lang="en-US"/>
          </a:p>
          <a:p>
            <a:pPr>
              <a:buFont typeface="Wingdings" panose="05000000000000000000" charset="0"/>
              <a:buChar char="§"/>
            </a:pPr>
            <a:r>
              <a:rPr lang="en-US"/>
              <a:t>To create an executable jar, we need to add the spring-boot-maven-plugin to our pom.xml. To do so, insert the following lines just below the dependencies section:</a:t>
            </a:r>
            <a:endParaRPr lang="en-US"/>
          </a:p>
          <a:p>
            <a:pPr marL="0" indent="0">
              <a:buFont typeface="Wingdings" panose="05000000000000000000" charset="0"/>
              <a:buNone/>
            </a:pPr>
            <a:endParaRPr lang="en-US"/>
          </a:p>
          <a:p>
            <a:pPr marL="0" indent="0">
              <a:buFont typeface="Wingdings" panose="05000000000000000000" charset="0"/>
              <a:buNone/>
            </a:pPr>
            <a:r>
              <a:rPr lang="en-US" sz="2000"/>
              <a:t>&lt;build&gt;</a:t>
            </a:r>
            <a:endParaRPr lang="en-US" sz="2000"/>
          </a:p>
          <a:p>
            <a:pPr marL="0" indent="0">
              <a:buFont typeface="Wingdings" panose="05000000000000000000" charset="0"/>
              <a:buNone/>
            </a:pPr>
            <a:r>
              <a:rPr lang="en-US" sz="2000"/>
              <a:t>	&lt;plugins&gt;</a:t>
            </a:r>
            <a:endParaRPr lang="en-US" sz="2000"/>
          </a:p>
          <a:p>
            <a:pPr marL="0" indent="0">
              <a:buFont typeface="Wingdings" panose="05000000000000000000" charset="0"/>
              <a:buNone/>
            </a:pPr>
            <a:r>
              <a:rPr lang="en-US" sz="2000"/>
              <a:t>		&lt;plugin&gt;</a:t>
            </a:r>
            <a:endParaRPr lang="en-US" sz="2000"/>
          </a:p>
          <a:p>
            <a:pPr marL="0" indent="0">
              <a:buFont typeface="Wingdings" panose="05000000000000000000" charset="0"/>
              <a:buNone/>
            </a:pPr>
            <a:r>
              <a:rPr lang="en-US" sz="2000"/>
              <a:t>			&lt;groupId&gt;org.springframework.boot&lt;/groupId&gt;</a:t>
            </a:r>
            <a:endParaRPr lang="en-US" sz="2000"/>
          </a:p>
          <a:p>
            <a:pPr marL="0" indent="0">
              <a:buFont typeface="Wingdings" panose="05000000000000000000" charset="0"/>
              <a:buNone/>
            </a:pPr>
            <a:r>
              <a:rPr lang="en-US" sz="2000"/>
              <a:t>			&lt;artifactId&gt;spring-boot-maven-plugin&lt;/artifactId&gt;</a:t>
            </a:r>
            <a:endParaRPr lang="en-US" sz="2000"/>
          </a:p>
          <a:p>
            <a:pPr marL="0" indent="0">
              <a:buFont typeface="Wingdings" panose="05000000000000000000" charset="0"/>
              <a:buNone/>
            </a:pPr>
            <a:r>
              <a:rPr lang="en-US" sz="2000"/>
              <a:t>		&lt;/plugin&gt;</a:t>
            </a:r>
            <a:endParaRPr lang="en-US" sz="2000"/>
          </a:p>
          <a:p>
            <a:pPr marL="0" indent="0">
              <a:buFont typeface="Wingdings" panose="05000000000000000000" charset="0"/>
              <a:buNone/>
            </a:pPr>
            <a:r>
              <a:rPr lang="en-US" sz="2000"/>
              <a:t>	&lt;/plugins&gt;</a:t>
            </a:r>
            <a:endParaRPr lang="en-US" sz="2000"/>
          </a:p>
          <a:p>
            <a:pPr marL="0" indent="0">
              <a:buFont typeface="Wingdings" panose="05000000000000000000" charset="0"/>
              <a:buNone/>
            </a:pPr>
            <a:r>
              <a:rPr lang="en-US" sz="2000"/>
              <a:t>&lt;/build&gt;</a:t>
            </a:r>
            <a:endParaRPr 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Dependencies</a:t>
            </a:r>
            <a:endParaRPr lang="en-US"/>
          </a:p>
        </p:txBody>
      </p:sp>
      <p:sp>
        <p:nvSpPr>
          <p:cNvPr id="3" name="Content Placeholder 2"/>
          <p:cNvSpPr>
            <a:spLocks noGrp="1"/>
          </p:cNvSpPr>
          <p:nvPr>
            <p:ph idx="1"/>
          </p:nvPr>
        </p:nvSpPr>
        <p:spPr/>
        <p:txBody>
          <a:bodyPr>
            <a:normAutofit lnSpcReduction="10000"/>
          </a:bodyPr>
          <a:p>
            <a:pPr marL="0" indent="0" fontAlgn="auto">
              <a:spcBef>
                <a:spcPts val="0"/>
              </a:spcBef>
              <a:buNone/>
            </a:pPr>
            <a:r>
              <a:rPr lang="en-US" sz="1800"/>
              <a:t>&lt;dependencies&gt;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&lt;groupId&gt;org.springframework.boot&lt;/groupId&gt;</a:t>
            </a:r>
            <a:endParaRPr lang="en-US" sz="1800"/>
          </a:p>
          <a:p>
            <a:pPr marL="0" indent="0" fontAlgn="auto">
              <a:spcBef>
                <a:spcPts val="0"/>
              </a:spcBef>
              <a:buNone/>
            </a:pPr>
            <a:r>
              <a:rPr lang="en-US" sz="1800"/>
              <a:t>			&lt;artifactId&gt;spring-boot-starter-web&lt;/artifactId&gt;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a:t>
            </a:r>
            <a:r>
              <a:rPr lang="en-US" sz="1800">
                <a:sym typeface="+mn-ea"/>
              </a:rPr>
              <a:t>&lt;dependency&gt;</a:t>
            </a:r>
            <a:endParaRPr lang="en-US" sz="1800"/>
          </a:p>
          <a:p>
            <a:pPr marL="0" indent="0" fontAlgn="auto">
              <a:spcBef>
                <a:spcPts val="0"/>
              </a:spcBef>
              <a:buNone/>
            </a:pPr>
            <a:r>
              <a:rPr lang="en-US" sz="1800">
                <a:sym typeface="+mn-ea"/>
              </a:rPr>
              <a:t>			&lt;groupId&gt;org.springframework.boot&lt;/groupId&gt;</a:t>
            </a:r>
            <a:endParaRPr lang="en-US" sz="1800"/>
          </a:p>
          <a:p>
            <a:pPr marL="0" indent="0" fontAlgn="auto">
              <a:spcBef>
                <a:spcPts val="0"/>
              </a:spcBef>
              <a:buNone/>
            </a:pPr>
            <a:r>
              <a:rPr lang="en-US" sz="1800">
                <a:sym typeface="+mn-ea"/>
              </a:rPr>
              <a:t>			&lt;artifactId&gt;spring-boot-starter-data-jpa&lt;/artifactId&gt;</a:t>
            </a:r>
            <a:endParaRPr lang="en-US" sz="1800"/>
          </a:p>
          <a:p>
            <a:pPr marL="0" indent="0" fontAlgn="auto">
              <a:spcBef>
                <a:spcPts val="0"/>
              </a:spcBef>
              <a:buNone/>
            </a:pPr>
            <a:r>
              <a:rPr lang="en-US" sz="1800">
                <a:sym typeface="+mn-ea"/>
              </a:rPr>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&lt;groupId&gt;mysql&lt;/groupId&gt;</a:t>
            </a:r>
            <a:endParaRPr lang="en-US" sz="1800"/>
          </a:p>
          <a:p>
            <a:pPr marL="0" indent="0" fontAlgn="auto">
              <a:spcBef>
                <a:spcPts val="0"/>
              </a:spcBef>
              <a:buNone/>
            </a:pPr>
            <a:r>
              <a:rPr lang="en-US" sz="1800"/>
              <a:t>			&lt;artifactId&gt;mysql-connector-java&lt;/artifactId&gt;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&lt;groupId&gt;org.projectlombok&lt;/groupId&gt;</a:t>
            </a:r>
            <a:endParaRPr lang="en-US" sz="1800"/>
          </a:p>
          <a:p>
            <a:pPr marL="0" indent="0" fontAlgn="auto">
              <a:spcBef>
                <a:spcPts val="0"/>
              </a:spcBef>
              <a:buNone/>
            </a:pPr>
            <a:r>
              <a:rPr lang="en-US" sz="1800"/>
              <a:t>			&lt;artifactId&gt;lombok&lt;/artifactId&gt;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&lt;groupId&gt;org.springframework.boot&lt;/groupId&gt;</a:t>
            </a:r>
            <a:endParaRPr lang="en-US" sz="1800"/>
          </a:p>
          <a:p>
            <a:pPr marL="0" indent="0" fontAlgn="auto">
              <a:spcBef>
                <a:spcPts val="0"/>
              </a:spcBef>
              <a:buNone/>
            </a:pPr>
            <a:r>
              <a:rPr lang="en-US" sz="1800"/>
              <a:t>			&lt;artifactId&gt;spring-boot-starter-test&lt;/artifactId&gt;</a:t>
            </a:r>
            <a:endParaRPr lang="en-US" sz="1800"/>
          </a:p>
          <a:p>
            <a:pPr marL="0" indent="0" fontAlgn="auto">
              <a:spcBef>
                <a:spcPts val="0"/>
              </a:spcBef>
              <a:buNone/>
            </a:pPr>
            <a:r>
              <a:rPr lang="en-US" sz="1800"/>
              <a:t>			&lt;scope&gt;test&lt;/scope&gt;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&lt;/dependencies&gt;</a:t>
            </a:r>
            <a:endParaRPr lang="en-U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Fixing Version Error - Only if needed!</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If your IDE is not updated, you may see error in your IDE after you import the Spring Boot project downloaded from Spring Initializr site i.e. http://start.spring.io</a:t>
            </a:r>
            <a:endParaRPr lang="en-US"/>
          </a:p>
          <a:p>
            <a:pPr>
              <a:buFont typeface="Wingdings" panose="05000000000000000000" charset="0"/>
              <a:buChar char="Ø"/>
            </a:pPr>
            <a:r>
              <a:rPr lang="en-US"/>
              <a:t>To fix this, you need to reduce the Spring Boot parent starter version </a:t>
            </a:r>
            <a:r>
              <a:rPr lang="en-US">
                <a:sym typeface="+mn-ea"/>
              </a:rPr>
              <a:t>from 2.1.6.RELEASE </a:t>
            </a:r>
            <a:r>
              <a:rPr lang="en-US"/>
              <a:t>to 2.1.3.</a:t>
            </a:r>
            <a:r>
              <a:rPr lang="en-US">
                <a:sym typeface="+mn-ea"/>
              </a:rPr>
              <a:t>RELEASE.</a:t>
            </a:r>
            <a:endParaRPr lang="en-US">
              <a:sym typeface="+mn-ea"/>
            </a:endParaRPr>
          </a:p>
          <a:p>
            <a:pPr>
              <a:buFont typeface="Wingdings" panose="05000000000000000000" charset="0"/>
              <a:buChar char="Ø"/>
            </a:pPr>
            <a:r>
              <a:rPr lang="en-US"/>
              <a:t>Then, you need to update your maven project so that updated dependencies gets downloaded to your system.</a:t>
            </a:r>
            <a:endParaRPr lang="en-US"/>
          </a:p>
          <a:p>
            <a:pPr>
              <a:buFont typeface="Wingdings" panose="05000000000000000000" charset="0"/>
              <a:buChar char="Ø"/>
            </a:pPr>
            <a:r>
              <a:rPr lang="en-US"/>
              <a:t>To update your maven project:</a:t>
            </a:r>
            <a:endParaRPr lang="en-US"/>
          </a:p>
          <a:p>
            <a:pPr lvl="1">
              <a:buFont typeface="Wingdings" panose="05000000000000000000" charset="0"/>
              <a:buChar char="Ø"/>
            </a:pPr>
            <a:r>
              <a:rPr lang="en-US"/>
              <a:t>Right click on your project -&gt; Maven -&gt; Update Project</a:t>
            </a:r>
            <a:endParaRPr lang="en-US"/>
          </a:p>
          <a:p>
            <a:pPr lvl="1">
              <a:buFont typeface="Wingdings" panose="05000000000000000000" charset="0"/>
              <a:buChar char="Ø"/>
            </a:pPr>
            <a:r>
              <a:rPr lang="en-US"/>
              <a:t>In “</a:t>
            </a:r>
            <a:r>
              <a:rPr lang="en-US" b="1" i="1"/>
              <a:t>Update Project</a:t>
            </a:r>
            <a:r>
              <a:rPr lang="en-US"/>
              <a:t>” dialouge box, select your project and then mark “</a:t>
            </a:r>
            <a:r>
              <a:rPr lang="en-US" b="1"/>
              <a:t>Force Update of Snapshots/Releases</a:t>
            </a:r>
            <a:r>
              <a:rPr lang="en-US"/>
              <a:t>” as true.</a:t>
            </a:r>
            <a:endParaRPr lang="en-US"/>
          </a:p>
          <a:p>
            <a:pPr lvl="1">
              <a:buFont typeface="Wingdings" panose="05000000000000000000" charset="0"/>
              <a:buChar char="Ø"/>
            </a:pPr>
            <a:r>
              <a:rPr lang="en-US"/>
              <a:t>Click on Okay and then the error should get resolved.</a:t>
            </a:r>
            <a:endParaRPr lang="en-US"/>
          </a:p>
          <a:p>
            <a:pPr lvl="0">
              <a:buFont typeface="Wingdings" panose="05000000000000000000" charset="0"/>
              <a:buChar char="Ø"/>
            </a:pPr>
            <a:r>
              <a:rPr lang="en-US"/>
              <a:t>The screenshot for fixing version error is shown in next slides which demonstrates above mentioned steps.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Fixing Version Error - Only if needed!</a:t>
            </a:r>
            <a:endParaRPr lang="en-US"/>
          </a:p>
        </p:txBody>
      </p:sp>
      <p:pic>
        <p:nvPicPr>
          <p:cNvPr id="4" name="Content Placeholder 3" descr="03-Not Up To Date Error"/>
          <p:cNvPicPr>
            <a:picLocks noChangeAspect="1"/>
          </p:cNvPicPr>
          <p:nvPr>
            <p:ph sz="half" idx="1"/>
          </p:nvPr>
        </p:nvPicPr>
        <p:blipFill>
          <a:blip r:embed="rId1"/>
          <a:stretch>
            <a:fillRect/>
          </a:stretch>
        </p:blipFill>
        <p:spPr>
          <a:xfrm>
            <a:off x="407035" y="1031240"/>
            <a:ext cx="2352675" cy="3067050"/>
          </a:xfrm>
          <a:prstGeom prst="rect">
            <a:avLst/>
          </a:prstGeom>
        </p:spPr>
      </p:pic>
      <p:pic>
        <p:nvPicPr>
          <p:cNvPr id="5" name="Content Placeholder 4" descr="04-Update Starter Version"/>
          <p:cNvPicPr>
            <a:picLocks noChangeAspect="1"/>
          </p:cNvPicPr>
          <p:nvPr>
            <p:ph sz="half" idx="2"/>
          </p:nvPr>
        </p:nvPicPr>
        <p:blipFill>
          <a:blip r:embed="rId2"/>
          <a:stretch>
            <a:fillRect/>
          </a:stretch>
        </p:blipFill>
        <p:spPr>
          <a:xfrm>
            <a:off x="3265805" y="929640"/>
            <a:ext cx="5594985" cy="2794000"/>
          </a:xfrm>
          <a:prstGeom prst="rect">
            <a:avLst/>
          </a:prstGeom>
        </p:spPr>
      </p:pic>
      <p:pic>
        <p:nvPicPr>
          <p:cNvPr id="6" name="Picture 5" descr="04-Update Maven Project"/>
          <p:cNvPicPr>
            <a:picLocks noChangeAspect="1"/>
          </p:cNvPicPr>
          <p:nvPr/>
        </p:nvPicPr>
        <p:blipFill>
          <a:blip r:embed="rId3"/>
          <a:stretch>
            <a:fillRect/>
          </a:stretch>
        </p:blipFill>
        <p:spPr>
          <a:xfrm>
            <a:off x="1706880" y="3756025"/>
            <a:ext cx="7286625" cy="2676525"/>
          </a:xfrm>
          <a:prstGeom prst="rect">
            <a:avLst/>
          </a:prstGeom>
        </p:spPr>
      </p:pic>
      <p:sp>
        <p:nvSpPr>
          <p:cNvPr id="7" name="Oval 6"/>
          <p:cNvSpPr/>
          <p:nvPr/>
        </p:nvSpPr>
        <p:spPr>
          <a:xfrm>
            <a:off x="178435" y="864870"/>
            <a:ext cx="381000" cy="381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1</a:t>
            </a:r>
            <a:endParaRPr lang="en-US">
              <a:solidFill>
                <a:schemeClr val="tx1"/>
              </a:solidFill>
            </a:endParaRPr>
          </a:p>
        </p:txBody>
      </p:sp>
      <p:sp>
        <p:nvSpPr>
          <p:cNvPr id="8" name="Oval 7"/>
          <p:cNvSpPr/>
          <p:nvPr/>
        </p:nvSpPr>
        <p:spPr>
          <a:xfrm>
            <a:off x="6847205" y="777240"/>
            <a:ext cx="3810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2</a:t>
            </a:r>
            <a:endParaRPr lang="en-US">
              <a:solidFill>
                <a:schemeClr val="tx1"/>
              </a:solidFill>
            </a:endParaRPr>
          </a:p>
        </p:txBody>
      </p:sp>
      <p:sp>
        <p:nvSpPr>
          <p:cNvPr id="9" name="Oval 8"/>
          <p:cNvSpPr/>
          <p:nvPr/>
        </p:nvSpPr>
        <p:spPr>
          <a:xfrm>
            <a:off x="4548505" y="3832225"/>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3</a:t>
            </a:r>
            <a:endParaRPr lang="en-US">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examine: </a:t>
            </a:r>
            <a:endParaRPr lang="en-US"/>
          </a:p>
        </p:txBody>
      </p:sp>
      <p:sp>
        <p:nvSpPr>
          <p:cNvPr id="5" name="Subtitle 4"/>
          <p:cNvSpPr>
            <a:spLocks noGrp="1"/>
          </p:cNvSpPr>
          <p:nvPr>
            <p:ph type="subTitle" idx="1"/>
          </p:nvPr>
        </p:nvSpPr>
        <p:spPr/>
        <p:txBody>
          <a:bodyPr>
            <a:noAutofit/>
          </a:bodyPr>
          <a:p>
            <a:r>
              <a:rPr lang="en-US" sz="2800">
                <a:sym typeface="+mn-ea"/>
              </a:rPr>
              <a:t>Application.java</a:t>
            </a:r>
            <a:endParaRPr lang="en-US" sz="280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Application.java</a:t>
            </a:r>
            <a:endParaRPr lang="en-US"/>
          </a:p>
        </p:txBody>
      </p:sp>
      <p:sp>
        <p:nvSpPr>
          <p:cNvPr id="3" name="Content Placeholder 2"/>
          <p:cNvSpPr/>
          <p:nvPr>
            <p:ph idx="1"/>
          </p:nvPr>
        </p:nvSpPr>
        <p:spPr/>
        <p:txBody>
          <a:bodyPr>
            <a:normAutofit fontScale="80000"/>
          </a:bodyPr>
          <a:p>
            <a:pPr marL="0" indent="0">
              <a:buNone/>
            </a:pPr>
            <a:r>
              <a:rPr lang="en-US"/>
              <a:t>@SpringBootApplication</a:t>
            </a:r>
            <a:endParaRPr lang="en-US"/>
          </a:p>
          <a:p>
            <a:pPr marL="0" indent="0">
              <a:buNone/>
            </a:pPr>
            <a:r>
              <a:rPr lang="en-US"/>
              <a:t>@RestController</a:t>
            </a:r>
            <a:endParaRPr lang="en-US"/>
          </a:p>
          <a:p>
            <a:pPr marL="0" indent="0">
              <a:buNone/>
            </a:pPr>
            <a:r>
              <a:rPr lang="en-US"/>
              <a:t>public class Application {</a:t>
            </a:r>
            <a:endParaRPr lang="en-US"/>
          </a:p>
          <a:p>
            <a:pPr marL="0" indent="0">
              <a:buNone/>
            </a:pPr>
            <a:r>
              <a:rPr lang="en-US"/>
              <a:t>	@RequestMapping("/")</a:t>
            </a:r>
            <a:endParaRPr lang="en-US"/>
          </a:p>
          <a:p>
            <a:pPr marL="0" indent="0">
              <a:buNone/>
            </a:pPr>
            <a:r>
              <a:rPr lang="en-US"/>
              <a:t>	String home(@RequestParam(required = false) String name) {</a:t>
            </a:r>
            <a:endParaRPr lang="en-US"/>
          </a:p>
          <a:p>
            <a:pPr marL="0" indent="0">
              <a:buNone/>
            </a:pPr>
            <a:r>
              <a:rPr lang="en-US"/>
              <a:t>		if(name!=null) {</a:t>
            </a:r>
            <a:endParaRPr lang="en-US"/>
          </a:p>
          <a:p>
            <a:pPr marL="0" indent="0">
              <a:buNone/>
            </a:pPr>
            <a:r>
              <a:rPr lang="en-US"/>
              <a:t>			return "Hello "+name+" World!";</a:t>
            </a:r>
            <a:endParaRPr lang="en-US"/>
          </a:p>
          <a:p>
            <a:pPr marL="0" indent="0">
              <a:buNone/>
            </a:pPr>
            <a:r>
              <a:rPr lang="en-US"/>
              <a:t>		}else {</a:t>
            </a:r>
            <a:endParaRPr lang="en-US"/>
          </a:p>
          <a:p>
            <a:pPr marL="0" indent="0">
              <a:buNone/>
            </a:pPr>
            <a:r>
              <a:rPr lang="en-US"/>
              <a:t>			return "Hello World!";</a:t>
            </a:r>
            <a:endParaRPr lang="en-US"/>
          </a:p>
          <a:p>
            <a:pPr marL="0" indent="0">
              <a:buNone/>
            </a:pPr>
            <a:r>
              <a:rPr lang="en-US"/>
              <a:t>		}</a:t>
            </a:r>
            <a:endParaRPr lang="en-US"/>
          </a:p>
          <a:p>
            <a:pPr marL="0" indent="0">
              <a:buNone/>
            </a:pPr>
            <a:r>
              <a:rPr lang="en-US"/>
              <a:t>	}</a:t>
            </a:r>
            <a:endParaRPr lang="en-US"/>
          </a:p>
          <a:p>
            <a:pPr marL="0" indent="0">
              <a:buNone/>
            </a:pPr>
            <a:r>
              <a:rPr lang="en-US"/>
              <a:t>	public static void main(String[] args) {</a:t>
            </a:r>
            <a:endParaRPr lang="en-US"/>
          </a:p>
          <a:p>
            <a:pPr marL="0" indent="0">
              <a:buNone/>
            </a:pPr>
            <a:r>
              <a:rPr lang="en-US"/>
              <a:t>		SpringApplication.run(Application.class, args);</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@SpringBootApplication</a:t>
            </a:r>
            <a:endParaRPr lang="en-US"/>
          </a:p>
        </p:txBody>
      </p:sp>
      <p:sp>
        <p:nvSpPr>
          <p:cNvPr id="3" name="Content Placeholder 2"/>
          <p:cNvSpPr>
            <a:spLocks noGrp="1"/>
          </p:cNvSpPr>
          <p:nvPr>
            <p:ph idx="1"/>
          </p:nvPr>
        </p:nvSpPr>
        <p:spPr/>
        <p:txBody>
          <a:bodyPr>
            <a:normAutofit fontScale="90000" lnSpcReduction="10000"/>
          </a:bodyPr>
          <a:p>
            <a:r>
              <a:rPr lang="en-US" sz="2600"/>
              <a:t>Although there is not much code in Application.java, quite a lot is going on and we will explore it.</a:t>
            </a:r>
            <a:endParaRPr lang="en-US" sz="2600" b="1"/>
          </a:p>
          <a:p>
            <a:r>
              <a:rPr lang="en-US" sz="2600"/>
              <a:t>Let's start with </a:t>
            </a:r>
            <a:r>
              <a:rPr lang="en-US" sz="2600" b="1"/>
              <a:t>@SpringBootApplication</a:t>
            </a:r>
            <a:r>
              <a:rPr lang="en-US" sz="2600"/>
              <a:t> annotation which enables the auto-configuration feature and tells JVM the entry point of Spring Boot Application.</a:t>
            </a:r>
            <a:endParaRPr lang="en-US" sz="2600"/>
          </a:p>
          <a:p>
            <a:r>
              <a:rPr lang="en-US" sz="2600"/>
              <a:t>This annotation encapsulates the working of three different annotations:</a:t>
            </a:r>
            <a:endParaRPr lang="en-US" sz="2600"/>
          </a:p>
          <a:p>
            <a:pPr lvl="1"/>
            <a:r>
              <a:rPr lang="en-US" sz="2600" b="1"/>
              <a:t>@Configuration</a:t>
            </a:r>
            <a:r>
              <a:rPr lang="en-US" sz="2600"/>
              <a:t>: Allows the developers to explicitly register the beans for custom configurations.</a:t>
            </a:r>
            <a:endParaRPr lang="en-US" sz="2600"/>
          </a:p>
          <a:p>
            <a:pPr lvl="1"/>
            <a:r>
              <a:rPr lang="en-US" sz="2600" b="1"/>
              <a:t>@ComponentScan</a:t>
            </a:r>
            <a:r>
              <a:rPr lang="en-US" sz="2600"/>
              <a:t>: Enables the component-scanning so that the stereotype and other components will be automatically discovered and registered as beans in spring’s application context.</a:t>
            </a:r>
            <a:endParaRPr lang="en-US" sz="2600"/>
          </a:p>
          <a:p>
            <a:pPr lvl="1"/>
            <a:r>
              <a:rPr lang="en-US" sz="2600" b="1"/>
              <a:t>@EnableAutoConfiguration</a:t>
            </a:r>
            <a:r>
              <a:rPr lang="en-US" sz="2600"/>
              <a:t>: This annotation tells Spring Boot to “guess” how you want to configure Spring, based on the jar dependencies that you have added. For e.g., if you have </a:t>
            </a:r>
            <a:r>
              <a:rPr lang="en-US" sz="2600" b="1"/>
              <a:t>spring-boot-starter-web</a:t>
            </a:r>
            <a:r>
              <a:rPr lang="en-US" sz="2600"/>
              <a:t> added </a:t>
            </a:r>
            <a:r>
              <a:rPr lang="en-US" sz="2600" b="1"/>
              <a:t>Tomcat</a:t>
            </a:r>
            <a:r>
              <a:rPr lang="en-US" sz="2600"/>
              <a:t> and </a:t>
            </a:r>
            <a:r>
              <a:rPr lang="en-US" sz="2600" b="1"/>
              <a:t>Spring MVC</a:t>
            </a:r>
            <a:r>
              <a:rPr lang="en-US" sz="2600"/>
              <a:t>, the auto-configuration assumes that you are developing a </a:t>
            </a:r>
            <a:r>
              <a:rPr lang="en-US" sz="2600" b="1"/>
              <a:t>web application</a:t>
            </a:r>
            <a:r>
              <a:rPr lang="en-US" sz="2600"/>
              <a:t> and sets up Spring accordingly.</a:t>
            </a:r>
            <a:endParaRPr lang="en-US" sz="2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@RestController &amp; @RequestMapping</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@RestController is a stereotype annotation which tells spring to register this class as Rest Controller and to handle incoming web requests.</a:t>
            </a:r>
            <a:endParaRPr lang="en-US"/>
          </a:p>
          <a:p>
            <a:pPr>
              <a:buFont typeface="Wingdings" panose="05000000000000000000" charset="0"/>
              <a:buChar char="§"/>
            </a:pPr>
            <a:r>
              <a:rPr lang="en-US"/>
              <a:t>The @RequestMapping annotation provides “routing” information. It tells Spring that any HTTP request with the </a:t>
            </a:r>
            <a:r>
              <a:rPr lang="en-US" b="1"/>
              <a:t>/</a:t>
            </a:r>
            <a:r>
              <a:rPr lang="en-US"/>
              <a:t> path should be mapped to the </a:t>
            </a:r>
            <a:r>
              <a:rPr lang="en-US" b="1"/>
              <a:t>home</a:t>
            </a:r>
            <a:r>
              <a:rPr lang="en-US"/>
              <a:t> method.</a:t>
            </a:r>
            <a:endParaRPr lang="en-US"/>
          </a:p>
          <a:p>
            <a:pPr>
              <a:buFont typeface="Wingdings" panose="05000000000000000000" charset="0"/>
              <a:buChar char="§"/>
            </a:pPr>
            <a:r>
              <a:rPr lang="en-US"/>
              <a:t>The @RestController and @RequestMapping annotations are Spring MVC annotations. (They are not specific to Spring Boot.)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SG" dirty="0"/>
              <a:t>Features of</a:t>
            </a:r>
            <a:r>
              <a:rPr lang="en-SG" dirty="0"/>
              <a:t> Spring Boot</a:t>
            </a:r>
            <a:endParaRPr lang="en-SG" dirty="0"/>
          </a:p>
        </p:txBody>
      </p:sp>
      <p:sp>
        <p:nvSpPr>
          <p:cNvPr id="3" name="Content Placeholder 2"/>
          <p:cNvSpPr>
            <a:spLocks noGrp="1"/>
          </p:cNvSpPr>
          <p:nvPr>
            <p:ph idx="1"/>
          </p:nvPr>
        </p:nvSpPr>
        <p:spPr/>
        <p:txBody>
          <a:bodyPr/>
          <a:lstStyle/>
          <a:p>
            <a:r>
              <a:rPr lang="en-SG" dirty="0"/>
              <a:t>Create </a:t>
            </a:r>
            <a:r>
              <a:rPr lang="en-SG" b="1" dirty="0"/>
              <a:t>stand-alone</a:t>
            </a:r>
            <a:r>
              <a:rPr lang="en-SG" dirty="0"/>
              <a:t> </a:t>
            </a:r>
            <a:r>
              <a:rPr lang="en-US" altLang="en-SG" dirty="0"/>
              <a:t>runnable </a:t>
            </a:r>
            <a:r>
              <a:rPr lang="en-US" altLang="en-SG" b="1" dirty="0"/>
              <a:t>jar</a:t>
            </a:r>
            <a:r>
              <a:rPr lang="en-SG" dirty="0"/>
              <a:t> applications</a:t>
            </a:r>
            <a:endParaRPr lang="en-SG" dirty="0"/>
          </a:p>
          <a:p>
            <a:r>
              <a:rPr lang="en-SG" b="1" dirty="0"/>
              <a:t>Embed</a:t>
            </a:r>
            <a:r>
              <a:rPr lang="en-US" altLang="en-SG" b="1" dirty="0"/>
              <a:t>ded</a:t>
            </a:r>
            <a:r>
              <a:rPr lang="en-SG" dirty="0"/>
              <a:t> Tomcat, Jetty or Undertow directly (no need to deploy WAR files)</a:t>
            </a:r>
            <a:endParaRPr lang="en-US" altLang="en-SG" dirty="0"/>
          </a:p>
          <a:p>
            <a:r>
              <a:rPr lang="en-US" altLang="en-SG" dirty="0"/>
              <a:t>Designed for </a:t>
            </a:r>
            <a:r>
              <a:rPr lang="en-US" altLang="en-SG" b="1" dirty="0"/>
              <a:t>containerization</a:t>
            </a:r>
            <a:r>
              <a:rPr lang="en-US" altLang="en-SG" dirty="0"/>
              <a:t> and </a:t>
            </a:r>
            <a:r>
              <a:rPr lang="en-US" altLang="en-SG" b="1" dirty="0"/>
              <a:t>micro-services</a:t>
            </a:r>
            <a:r>
              <a:rPr lang="en-US" altLang="en-SG" dirty="0"/>
              <a:t> architecture.</a:t>
            </a:r>
            <a:endParaRPr lang="en-SG" dirty="0"/>
          </a:p>
          <a:p>
            <a:r>
              <a:rPr lang="en-SG" dirty="0"/>
              <a:t>Provide </a:t>
            </a:r>
            <a:r>
              <a:rPr lang="en-SG" b="1" dirty="0"/>
              <a:t>opinionated</a:t>
            </a:r>
            <a:r>
              <a:rPr lang="en-SG" dirty="0"/>
              <a:t> 'starter' dependencies to simplify your build configuration</a:t>
            </a:r>
            <a:endParaRPr lang="en-SG" dirty="0"/>
          </a:p>
          <a:p>
            <a:r>
              <a:rPr lang="en-US" altLang="en-SG" b="1" dirty="0"/>
              <a:t>Minimal configuration</a:t>
            </a:r>
            <a:r>
              <a:rPr lang="en-US" altLang="en-SG" dirty="0"/>
              <a:t> via auto-configuration.</a:t>
            </a:r>
            <a:endParaRPr lang="en-SG" dirty="0"/>
          </a:p>
          <a:p>
            <a:r>
              <a:rPr lang="en-SG" dirty="0"/>
              <a:t>Automatically configure Spring and 3rd party libraries whenever possible</a:t>
            </a:r>
            <a:endParaRPr lang="en-SG" dirty="0"/>
          </a:p>
          <a:p>
            <a:r>
              <a:rPr lang="en-SG" dirty="0"/>
              <a:t>Provide production-ready features such as </a:t>
            </a:r>
            <a:r>
              <a:rPr lang="en-SG" b="1" dirty="0"/>
              <a:t>metrics</a:t>
            </a:r>
            <a:r>
              <a:rPr lang="en-SG" dirty="0"/>
              <a:t>, </a:t>
            </a:r>
            <a:r>
              <a:rPr lang="en-SG" b="1" dirty="0"/>
              <a:t>health checks</a:t>
            </a:r>
            <a:r>
              <a:rPr lang="en-SG" dirty="0"/>
              <a:t> and externalized configuration</a:t>
            </a:r>
            <a:endParaRPr lang="en-SG" dirty="0"/>
          </a:p>
          <a:p>
            <a:r>
              <a:rPr lang="en-SG" dirty="0"/>
              <a:t>Absolutely no code generation and no requirement for XML configuration</a:t>
            </a:r>
            <a:endParaRPr lang="en-SG" dirty="0"/>
          </a:p>
          <a:p>
            <a:pPr lvl="1"/>
            <a:endParaRPr lang="en-SG"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“main” method</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The final part of our application is the </a:t>
            </a:r>
            <a:r>
              <a:rPr lang="en-US" b="1"/>
              <a:t>main method</a:t>
            </a:r>
            <a:r>
              <a:rPr lang="en-US"/>
              <a:t>. This is just a standard method that follows the Java convention for an application entry point.</a:t>
            </a:r>
            <a:endParaRPr lang="en-US"/>
          </a:p>
          <a:p>
            <a:pPr>
              <a:buFont typeface="Arial" panose="020B0604020202020204" pitchFamily="34" charset="0"/>
              <a:buChar char="•"/>
            </a:pPr>
            <a:r>
              <a:rPr lang="en-US"/>
              <a:t>Our main method delegates to Spring Boot’s SpringApplication class by calling </a:t>
            </a:r>
            <a:r>
              <a:rPr lang="en-US" b="1"/>
              <a:t>SpringApplication.run</a:t>
            </a:r>
            <a:r>
              <a:rPr lang="en-US"/>
              <a:t> method. SpringApplication class bootstraps our application, starting Spring, which, in turn, starts the auto-configured Tomcat web server if spring-boot-starter-web is added to our pom.xml.</a:t>
            </a:r>
            <a:endParaRPr lang="en-US"/>
          </a:p>
          <a:p>
            <a:pPr>
              <a:buFont typeface="Arial" panose="020B0604020202020204" pitchFamily="34" charset="0"/>
              <a:buChar char="•"/>
            </a:pPr>
            <a:r>
              <a:rPr lang="en-US"/>
              <a:t>We need to pass </a:t>
            </a:r>
            <a:r>
              <a:rPr lang="en-US" b="1"/>
              <a:t>Application.class</a:t>
            </a:r>
            <a:r>
              <a:rPr lang="en-US"/>
              <a:t> as an argument to the run method to tell SpringApplication which is the primary Spring component. The </a:t>
            </a:r>
            <a:r>
              <a:rPr lang="en-US" b="1"/>
              <a:t>args</a:t>
            </a:r>
            <a:r>
              <a:rPr lang="en-US"/>
              <a:t> array is also passed through to expose any command-line arguments.</a:t>
            </a:r>
            <a:endParaRPr lang="en-US"/>
          </a:p>
          <a:p>
            <a:pPr>
              <a:buFont typeface="Arial" panose="020B0604020202020204" pitchFamily="34" charset="0"/>
              <a:buChar char="•"/>
            </a:pPr>
            <a:r>
              <a:rPr lang="en-US"/>
              <a:t>The run method returns ConfigurableApplicationContext, if we want to access the context and do any manual bean instantiation or configuration.</a:t>
            </a:r>
            <a:endParaRPr lang="en-US"/>
          </a:p>
          <a:p>
            <a:pPr marL="0" indent="0">
              <a:buFont typeface="Arial" panose="020B0604020202020204" pitchFamily="34" charset="0"/>
              <a:buNone/>
            </a:pPr>
            <a:r>
              <a:rPr lang="en-US"/>
              <a:t>	SpringApplication.run(Application.class, args)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Running Spring Boot Application</a:t>
            </a:r>
            <a:endParaRPr lang="en-US"/>
          </a:p>
        </p:txBody>
      </p:sp>
      <p:sp>
        <p:nvSpPr>
          <p:cNvPr id="3" name="Content Placeholder 2"/>
          <p:cNvSpPr>
            <a:spLocks noGrp="1"/>
          </p:cNvSpPr>
          <p:nvPr>
            <p:ph idx="1"/>
          </p:nvPr>
        </p:nvSpPr>
        <p:spPr/>
        <p:txBody>
          <a:bodyPr>
            <a:normAutofit lnSpcReduction="10000"/>
          </a:bodyPr>
          <a:p>
            <a:r>
              <a:rPr lang="en-US" sz="2500"/>
              <a:t>You need to first build the jar in maven using the command </a:t>
            </a:r>
            <a:br>
              <a:rPr lang="en-US" sz="2500"/>
            </a:br>
            <a:r>
              <a:rPr lang="en-US" sz="2500"/>
              <a:t>	</a:t>
            </a:r>
            <a:r>
              <a:rPr lang="en-US" sz="2500" b="1" i="1"/>
              <a:t>mvn clean install</a:t>
            </a:r>
            <a:r>
              <a:rPr lang="en-US" sz="2500"/>
              <a:t>.</a:t>
            </a:r>
            <a:endParaRPr lang="en-US" sz="2500"/>
          </a:p>
          <a:p>
            <a:r>
              <a:rPr lang="en-US" sz="2500"/>
              <a:t>Then you can run the jar using command as follow:</a:t>
            </a:r>
            <a:endParaRPr lang="en-US" sz="2500"/>
          </a:p>
          <a:p>
            <a:pPr lvl="1"/>
            <a:r>
              <a:rPr lang="en-US" sz="2500" b="1"/>
              <a:t>java -jar target/app-0.0.1-SNAPSHOT.jar</a:t>
            </a:r>
            <a:endParaRPr lang="en-US" sz="2500"/>
          </a:p>
          <a:p>
            <a:r>
              <a:rPr lang="en-US" sz="2500"/>
              <a:t>Alternatively, you can run your application directly from IDE as well.</a:t>
            </a:r>
            <a:endParaRPr lang="en-US" sz="2500"/>
          </a:p>
          <a:p>
            <a:r>
              <a:rPr lang="en-US" sz="2500"/>
              <a:t>Once your application is started, you can access the default rest point by hitting </a:t>
            </a:r>
            <a:r>
              <a:rPr lang="en-US" sz="2500" b="1"/>
              <a:t>http://localhost:8080/</a:t>
            </a:r>
            <a:r>
              <a:rPr lang="en-US" sz="2500"/>
              <a:t> from your web browser.</a:t>
            </a:r>
            <a:endParaRPr lang="en-US" sz="2500"/>
          </a:p>
          <a:p>
            <a:r>
              <a:rPr lang="en-US" sz="2500"/>
              <a:t>You can also try passing the GET request parameter “</a:t>
            </a:r>
            <a:r>
              <a:rPr lang="en-US" sz="2500" b="1"/>
              <a:t>name</a:t>
            </a:r>
            <a:r>
              <a:rPr lang="en-US" sz="2500"/>
              <a:t>” as: http://localhost:8080/</a:t>
            </a:r>
            <a:r>
              <a:rPr lang="en-US" sz="2500" b="1"/>
              <a:t>?name=Daniel</a:t>
            </a:r>
            <a:endParaRPr lang="en-US" sz="2500"/>
          </a:p>
          <a:p>
            <a:r>
              <a:rPr lang="en-US" sz="2500">
                <a:sym typeface="+mn-ea"/>
              </a:rPr>
              <a:t>As you can see here, with just a single file, we were able to create a REST Endpoint and serve it on port 8080 via embedded tomcat.</a:t>
            </a:r>
            <a:endParaRPr lang="en-US" sz="2500">
              <a:sym typeface="+mn-ea"/>
            </a:endParaRPr>
          </a:p>
          <a:p>
            <a:r>
              <a:rPr lang="en-US" sz="2500">
                <a:sym typeface="+mn-ea"/>
              </a:rPr>
              <a:t>Alternatively, there is also a spring-boot maven goal we can execute as follows:</a:t>
            </a:r>
            <a:endParaRPr lang="en-US" sz="2500">
              <a:sym typeface="+mn-ea"/>
            </a:endParaRPr>
          </a:p>
          <a:p>
            <a:pPr marL="457200" lvl="1" indent="0">
              <a:buNone/>
            </a:pPr>
            <a:r>
              <a:rPr lang="en-US" sz="2500" b="1" i="1"/>
              <a:t>	mvn spring-boot:run</a:t>
            </a:r>
            <a:endParaRPr lang="en-US" sz="2500" b="1" i="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add properties to: </a:t>
            </a:r>
            <a:endParaRPr lang="en-US"/>
          </a:p>
        </p:txBody>
      </p:sp>
      <p:sp>
        <p:nvSpPr>
          <p:cNvPr id="5" name="Subtitle 4"/>
          <p:cNvSpPr>
            <a:spLocks noGrp="1"/>
          </p:cNvSpPr>
          <p:nvPr>
            <p:ph type="subTitle" idx="1"/>
          </p:nvPr>
        </p:nvSpPr>
        <p:spPr/>
        <p:txBody>
          <a:bodyPr>
            <a:noAutofit/>
          </a:bodyPr>
          <a:p>
            <a:r>
              <a:rPr lang="en-US" sz="2800">
                <a:sym typeface="+mn-ea"/>
              </a:rPr>
              <a:t>application.properties</a:t>
            </a:r>
            <a:endParaRPr lang="en-US" sz="280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 fields to application.properties</a:t>
            </a:r>
            <a:endParaRPr lang="en-US"/>
          </a:p>
        </p:txBody>
      </p:sp>
      <p:sp>
        <p:nvSpPr>
          <p:cNvPr id="3" name="Content Placeholder 2"/>
          <p:cNvSpPr>
            <a:spLocks noGrp="1"/>
          </p:cNvSpPr>
          <p:nvPr>
            <p:ph sz="half" idx="1"/>
          </p:nvPr>
        </p:nvSpPr>
        <p:spPr>
          <a:xfrm>
            <a:off x="175895" y="751840"/>
            <a:ext cx="8576310" cy="6061710"/>
          </a:xfrm>
        </p:spPr>
        <p:txBody>
          <a:bodyPr>
            <a:noAutofit/>
          </a:bodyPr>
          <a:p>
            <a:r>
              <a:rPr lang="en-US" sz="2200"/>
              <a:t>We want to use </a:t>
            </a:r>
            <a:r>
              <a:rPr lang="en-US" sz="2200" b="1"/>
              <a:t>MySQL</a:t>
            </a:r>
            <a:r>
              <a:rPr lang="en-US" sz="2200"/>
              <a:t> as our Database so we will create a Schema in it and mention it's name in application.properties file.</a:t>
            </a:r>
            <a:endParaRPr lang="en-US" sz="2200"/>
          </a:p>
          <a:p>
            <a:r>
              <a:rPr lang="en-US" sz="2200"/>
              <a:t>For tutorial purposes, we will use the schema name “</a:t>
            </a:r>
            <a:r>
              <a:rPr lang="en-US" sz="2200" b="1"/>
              <a:t>sb</a:t>
            </a:r>
            <a:r>
              <a:rPr lang="en-US" sz="2200"/>
              <a:t>” which stands for Spring-Boot.</a:t>
            </a:r>
            <a:endParaRPr lang="en-US" sz="2200"/>
          </a:p>
          <a:p>
            <a:r>
              <a:rPr lang="en-US" sz="2200">
                <a:sym typeface="+mn-ea"/>
              </a:rPr>
              <a:t>We need to update application.properties to point to our MySQL instance on localhost. This is done using following 3 properties:</a:t>
            </a:r>
            <a:endParaRPr lang="en-US" sz="2200">
              <a:sym typeface="+mn-ea"/>
            </a:endParaRPr>
          </a:p>
          <a:p>
            <a:pPr lvl="1"/>
            <a:r>
              <a:rPr lang="en-US" sz="2200" b="1">
                <a:sym typeface="+mn-ea"/>
              </a:rPr>
              <a:t>spring.datasource.url=jdbc:mysql://localhost:3306/sb</a:t>
            </a:r>
            <a:endParaRPr lang="en-US" sz="2200" b="1">
              <a:sym typeface="+mn-ea"/>
            </a:endParaRPr>
          </a:p>
          <a:p>
            <a:pPr lvl="1"/>
            <a:r>
              <a:rPr lang="en-US" sz="2200" b="1">
                <a:sym typeface="+mn-ea"/>
              </a:rPr>
              <a:t>spring.datasource.username=root</a:t>
            </a:r>
            <a:endParaRPr lang="en-US" sz="2200" b="1">
              <a:sym typeface="+mn-ea"/>
            </a:endParaRPr>
          </a:p>
          <a:p>
            <a:pPr lvl="1"/>
            <a:r>
              <a:rPr lang="en-US" sz="2200" b="1">
                <a:sym typeface="+mn-ea"/>
              </a:rPr>
              <a:t>spring.datasource.password=root</a:t>
            </a:r>
            <a:endParaRPr lang="en-US" sz="2200"/>
          </a:p>
          <a:p>
            <a:r>
              <a:rPr lang="en-US" sz="2200"/>
              <a:t>The JPA property </a:t>
            </a:r>
            <a:r>
              <a:rPr lang="en-US" sz="2200" b="1"/>
              <a:t>spring.jpa.hibernate.ddl-auto=update</a:t>
            </a:r>
            <a:r>
              <a:rPr lang="en-US" sz="2200"/>
              <a:t> ensures that Tables in Schema are automatically created/updated in case of changes in our Java Domain Objects.</a:t>
            </a:r>
            <a:endParaRPr lang="en-US" sz="2200"/>
          </a:p>
          <a:p>
            <a:r>
              <a:rPr lang="en-US" sz="2200"/>
              <a:t>We are also enabling “</a:t>
            </a:r>
            <a:r>
              <a:rPr lang="en-US" sz="2200" b="1"/>
              <a:t>show_sql</a:t>
            </a:r>
            <a:r>
              <a:rPr lang="en-US" sz="2200"/>
              <a:t>” and “</a:t>
            </a:r>
            <a:r>
              <a:rPr lang="en-US" sz="2200" b="1"/>
              <a:t>format_sql</a:t>
            </a:r>
            <a:r>
              <a:rPr lang="en-US" sz="2200"/>
              <a:t>” property to see Hibernate generated queries in a well formatted manner using following properties:</a:t>
            </a:r>
            <a:endParaRPr lang="en-US" sz="2200"/>
          </a:p>
          <a:p>
            <a:pPr lvl="1"/>
            <a:r>
              <a:rPr lang="en-US" sz="2200" b="1"/>
              <a:t>spring.jpa.properties.hibernate.show_sql=true</a:t>
            </a:r>
            <a:endParaRPr lang="en-US" sz="2200" b="1"/>
          </a:p>
          <a:p>
            <a:pPr lvl="1"/>
            <a:r>
              <a:rPr lang="en-US" sz="2200" b="1"/>
              <a:t>spring.jpa.properties.hibernate.format_sql=true</a:t>
            </a:r>
            <a:endParaRPr lang="en-US" sz="22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User Registration Application</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Registration Application</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Next, we want to extend our application and create REST End-Points such that end-user can register themselves with basic details to our system and can also view details of all users.</a:t>
            </a:r>
            <a:endParaRPr lang="en-US"/>
          </a:p>
          <a:p>
            <a:pPr>
              <a:buFont typeface="Wingdings" panose="05000000000000000000" charset="0"/>
              <a:buChar char="§"/>
            </a:pPr>
            <a:r>
              <a:rPr lang="en-US"/>
              <a:t>We also want to provide end-points to update and delete user details.</a:t>
            </a:r>
            <a:endParaRPr lang="en-US"/>
          </a:p>
          <a:p>
            <a:pPr>
              <a:buFont typeface="Wingdings" panose="05000000000000000000" charset="0"/>
              <a:buChar char="§"/>
            </a:pPr>
            <a:r>
              <a:rPr lang="en-US"/>
              <a:t>First step to extend our application would be to think about how we want to store our user's information in Database.</a:t>
            </a:r>
            <a:endParaRPr lang="en-US"/>
          </a:p>
          <a:p>
            <a:pPr>
              <a:buFont typeface="Wingdings" panose="05000000000000000000" charset="0"/>
              <a:buChar char="§"/>
            </a:pPr>
            <a:r>
              <a:rPr lang="en-US"/>
              <a:t>For this purpose, we will have 3 tables in our database: </a:t>
            </a:r>
            <a:r>
              <a:rPr lang="en-US" b="1">
                <a:sym typeface="+mn-ea"/>
              </a:rPr>
              <a:t>User</a:t>
            </a:r>
            <a:r>
              <a:rPr lang="en-US">
                <a:sym typeface="+mn-ea"/>
              </a:rPr>
              <a:t>, </a:t>
            </a:r>
            <a:r>
              <a:rPr lang="en-US" b="1">
                <a:sym typeface="+mn-ea"/>
              </a:rPr>
              <a:t>Address</a:t>
            </a:r>
            <a:r>
              <a:rPr lang="en-US">
                <a:sym typeface="+mn-ea"/>
              </a:rPr>
              <a:t> and </a:t>
            </a:r>
            <a:r>
              <a:rPr lang="en-US" b="1">
                <a:sym typeface="+mn-ea"/>
              </a:rPr>
              <a:t>Role</a:t>
            </a:r>
            <a:r>
              <a:rPr lang="en-US">
                <a:sym typeface="+mn-ea"/>
              </a:rPr>
              <a:t>. For this, we don't need to create tables in database, Hibernate and JPA will auto-create it because of </a:t>
            </a:r>
            <a:r>
              <a:rPr lang="en-US" b="1">
                <a:sym typeface="+mn-ea"/>
              </a:rPr>
              <a:t>@Entity</a:t>
            </a:r>
            <a:r>
              <a:rPr lang="en-US">
                <a:sym typeface="+mn-ea"/>
              </a:rPr>
              <a:t> annotation and property </a:t>
            </a:r>
            <a:r>
              <a:rPr lang="en-US" b="1">
                <a:sym typeface="+mn-ea"/>
              </a:rPr>
              <a:t>spring.jpa.hibernate.ddl-auto=</a:t>
            </a:r>
            <a:r>
              <a:rPr lang="en-US" b="1">
                <a:sym typeface="+mn-ea"/>
              </a:rPr>
              <a:t>update</a:t>
            </a:r>
            <a:r>
              <a:rPr lang="en-US">
                <a:sym typeface="+mn-ea"/>
              </a:rPr>
              <a:t>.</a:t>
            </a:r>
            <a:endParaRPr lang="en-US">
              <a:sym typeface="+mn-ea"/>
            </a:endParaRPr>
          </a:p>
          <a:p>
            <a:pPr>
              <a:buFont typeface="Wingdings" panose="05000000000000000000" charset="0"/>
              <a:buChar char="§"/>
            </a:pPr>
            <a:r>
              <a:rPr lang="en-US">
                <a:sym typeface="+mn-ea"/>
              </a:rPr>
              <a:t>We will then start developing Models, Dtos, Persistence Layer, Service Layer and eventually Controller Layer.</a:t>
            </a:r>
            <a:endParaRPr lang="en-US">
              <a:sym typeface="+mn-ea"/>
            </a:endParaRPr>
          </a:p>
          <a:p>
            <a:pPr>
              <a:buFont typeface="Wingdings" panose="05000000000000000000" charset="0"/>
              <a:buChar char="§"/>
            </a:pPr>
            <a:r>
              <a:rPr lang="en-US">
                <a:sym typeface="+mn-ea"/>
              </a:rPr>
              <a:t>We want to have our tables as shown in next slide and we will design our model classes accordingly.</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Schema Design</a:t>
            </a:r>
            <a:endParaRPr lang="en-US"/>
          </a:p>
        </p:txBody>
      </p:sp>
      <p:pic>
        <p:nvPicPr>
          <p:cNvPr id="5" name="Content Placeholder 4"/>
          <p:cNvPicPr>
            <a:picLocks noChangeAspect="1"/>
          </p:cNvPicPr>
          <p:nvPr>
            <p:ph idx="1"/>
          </p:nvPr>
        </p:nvPicPr>
        <p:blipFill>
          <a:blip r:embed="rId1"/>
          <a:stretch>
            <a:fillRect/>
          </a:stretch>
        </p:blipFill>
        <p:spPr>
          <a:xfrm>
            <a:off x="346075" y="1720215"/>
            <a:ext cx="8375650" cy="41941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 Layers</a:t>
            </a:r>
            <a:endParaRPr lang="en-US"/>
          </a:p>
        </p:txBody>
      </p:sp>
      <p:sp>
        <p:nvSpPr>
          <p:cNvPr id="3" name="Content Placeholder 2"/>
          <p:cNvSpPr>
            <a:spLocks noGrp="1"/>
          </p:cNvSpPr>
          <p:nvPr>
            <p:ph idx="1"/>
          </p:nvPr>
        </p:nvSpPr>
        <p:spPr>
          <a:xfrm>
            <a:off x="135255" y="818515"/>
            <a:ext cx="8877935" cy="5793740"/>
          </a:xfrm>
        </p:spPr>
        <p:txBody>
          <a:bodyPr>
            <a:normAutofit fontScale="90000" lnSpcReduction="20000"/>
          </a:bodyPr>
          <a:p>
            <a:pPr marL="0" indent="0" algn="ctr">
              <a:buFont typeface="Arial" panose="020B0604020202020204" pitchFamily="34" charset="0"/>
              <a:buNone/>
            </a:pPr>
            <a:r>
              <a:rPr lang="en-US" sz="2800"/>
              <a:t>Lets see how our application will be structured in various packages.</a:t>
            </a:r>
            <a:endParaRPr lang="en-US" b="1" i="1"/>
          </a:p>
          <a:p>
            <a:pPr fontAlgn="auto">
              <a:spcBef>
                <a:spcPts val="2200"/>
              </a:spcBef>
              <a:buFont typeface="Arial" panose="020B0604020202020204" pitchFamily="34" charset="0"/>
              <a:buChar char="•"/>
            </a:pPr>
            <a:r>
              <a:rPr lang="en-US" b="1" i="1"/>
              <a:t>Model</a:t>
            </a:r>
            <a:r>
              <a:rPr lang="en-US"/>
              <a:t> - Contains Java Domain Objects</a:t>
            </a:r>
            <a:endParaRPr lang="en-US"/>
          </a:p>
          <a:p>
            <a:pPr lvl="1">
              <a:buFont typeface="Arial" panose="020B0604020202020204" pitchFamily="34" charset="0"/>
              <a:buChar char="•"/>
            </a:pPr>
            <a:r>
              <a:rPr lang="en-US" sz="2000"/>
              <a:t>User.java, Address.java and Role.java</a:t>
            </a:r>
            <a:endParaRPr lang="en-US"/>
          </a:p>
          <a:p>
            <a:pPr lvl="0">
              <a:buFont typeface="Arial" panose="020B0604020202020204" pitchFamily="34" charset="0"/>
              <a:buChar char="•"/>
            </a:pPr>
            <a:r>
              <a:rPr lang="en-US" b="1" i="1"/>
              <a:t>Dto</a:t>
            </a:r>
            <a:r>
              <a:rPr lang="en-US"/>
              <a:t> - Contains Data Transfer Objects</a:t>
            </a:r>
            <a:endParaRPr lang="en-US"/>
          </a:p>
          <a:p>
            <a:pPr lvl="1">
              <a:buFont typeface="Arial" panose="020B0604020202020204" pitchFamily="34" charset="0"/>
              <a:buChar char="•"/>
            </a:pPr>
            <a:r>
              <a:rPr lang="en-US"/>
              <a:t>UserDto.java, AddressDto.java, RegistrationFormDto.java</a:t>
            </a:r>
            <a:endParaRPr lang="en-US"/>
          </a:p>
          <a:p>
            <a:pPr lvl="0">
              <a:buFont typeface="Arial" panose="020B0604020202020204" pitchFamily="34" charset="0"/>
              <a:buChar char="•"/>
            </a:pPr>
            <a:r>
              <a:rPr lang="en-US" b="1" i="1"/>
              <a:t>Projection</a:t>
            </a:r>
            <a:r>
              <a:rPr lang="en-US"/>
              <a:t> - Contains Projection Interfaces as alternative to Dtos.</a:t>
            </a:r>
            <a:endParaRPr lang="en-US"/>
          </a:p>
          <a:p>
            <a:pPr lvl="1">
              <a:buFont typeface="Arial" panose="020B0604020202020204" pitchFamily="34" charset="0"/>
              <a:buChar char="•"/>
            </a:pPr>
            <a:r>
              <a:rPr lang="en-US" sz="2000"/>
              <a:t>AddressProjection.java</a:t>
            </a:r>
            <a:endParaRPr lang="en-US"/>
          </a:p>
          <a:p>
            <a:pPr lvl="0">
              <a:buFont typeface="Arial" panose="020B0604020202020204" pitchFamily="34" charset="0"/>
              <a:buChar char="•"/>
            </a:pPr>
            <a:r>
              <a:rPr lang="en-US" b="1" i="1"/>
              <a:t>Repository</a:t>
            </a:r>
            <a:r>
              <a:rPr lang="en-US"/>
              <a:t> - Jpa Interfaces and Implementations for Persistence Layer</a:t>
            </a:r>
            <a:endParaRPr lang="en-US"/>
          </a:p>
          <a:p>
            <a:pPr lvl="1">
              <a:buFont typeface="Arial" panose="020B0604020202020204" pitchFamily="34" charset="0"/>
              <a:buChar char="•"/>
            </a:pPr>
            <a:r>
              <a:rPr lang="en-US" sz="2000"/>
              <a:t>UserRepository.java, AddressRepository.java, RoleRepository.java</a:t>
            </a:r>
            <a:endParaRPr lang="en-US"/>
          </a:p>
          <a:p>
            <a:pPr lvl="0">
              <a:buFont typeface="Arial" panose="020B0604020202020204" pitchFamily="34" charset="0"/>
              <a:buChar char="•"/>
            </a:pPr>
            <a:r>
              <a:rPr lang="en-US" b="1" i="1"/>
              <a:t>Service</a:t>
            </a:r>
            <a:r>
              <a:rPr lang="en-US"/>
              <a:t> - Business Logic Implementation and Transaction Management.</a:t>
            </a:r>
            <a:endParaRPr lang="en-US"/>
          </a:p>
          <a:p>
            <a:pPr lvl="1">
              <a:buFont typeface="Arial" panose="020B0604020202020204" pitchFamily="34" charset="0"/>
              <a:buChar char="•"/>
            </a:pPr>
            <a:r>
              <a:rPr lang="en-US" sz="2000"/>
              <a:t>UserService.java</a:t>
            </a:r>
            <a:endParaRPr lang="en-US"/>
          </a:p>
          <a:p>
            <a:pPr lvl="0">
              <a:buFont typeface="Arial" panose="020B0604020202020204" pitchFamily="34" charset="0"/>
              <a:buChar char="•"/>
            </a:pPr>
            <a:r>
              <a:rPr lang="en-US" b="1" i="1"/>
              <a:t>Controller</a:t>
            </a:r>
            <a:r>
              <a:rPr lang="en-US"/>
              <a:t> - REST Controllers for various API end-points.</a:t>
            </a:r>
            <a:endParaRPr lang="en-US"/>
          </a:p>
          <a:p>
            <a:pPr lvl="1">
              <a:buFont typeface="Arial" panose="020B0604020202020204" pitchFamily="34" charset="0"/>
              <a:buChar char="•"/>
            </a:pPr>
            <a:r>
              <a:rPr lang="en-US" sz="2000"/>
              <a:t>UserController.java</a:t>
            </a:r>
            <a:endParaRPr lang="en-US"/>
          </a:p>
          <a:p>
            <a:pPr lvl="0">
              <a:buFont typeface="Arial" panose="020B0604020202020204" pitchFamily="34" charset="0"/>
              <a:buChar char="•"/>
            </a:pPr>
            <a:r>
              <a:rPr lang="en-US" b="1" i="1"/>
              <a:t>Constants</a:t>
            </a:r>
            <a:r>
              <a:rPr lang="en-US"/>
              <a:t> - Interfaces containing constant values as best practice.</a:t>
            </a:r>
            <a:endParaRPr lang="en-US"/>
          </a:p>
          <a:p>
            <a:pPr lvl="1">
              <a:buFont typeface="Arial" panose="020B0604020202020204" pitchFamily="34" charset="0"/>
              <a:buChar char="•"/>
            </a:pPr>
            <a:r>
              <a:rPr lang="en-US" sz="2000"/>
              <a:t>GlobalConstants.java</a:t>
            </a:r>
            <a:endParaRPr lang="en-US"/>
          </a:p>
          <a:p>
            <a:pPr lvl="0">
              <a:buFont typeface="Arial" panose="020B0604020202020204" pitchFamily="34" charset="0"/>
              <a:buChar char="•"/>
            </a:pPr>
            <a:r>
              <a:rPr lang="en-US" b="1" i="1"/>
              <a:t>Exceptions</a:t>
            </a:r>
            <a:r>
              <a:rPr lang="en-US"/>
              <a:t> - This layer defines all the custom exceptions.</a:t>
            </a:r>
            <a:endParaRPr lang="en-US"/>
          </a:p>
          <a:p>
            <a:pPr lvl="1">
              <a:buFont typeface="Arial" panose="020B0604020202020204" pitchFamily="34" charset="0"/>
              <a:buChar char="•"/>
            </a:pPr>
            <a:r>
              <a:rPr lang="en-US"/>
              <a:t>UserNameAlreadyInUseException.java, RoleNotFoundException.java, IncorrectDateFormatException.java</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Structure</a:t>
            </a:r>
            <a:endParaRPr lang="en-US"/>
          </a:p>
        </p:txBody>
      </p:sp>
      <p:pic>
        <p:nvPicPr>
          <p:cNvPr id="4" name="Content Placeholder 3" descr="09-Project Structure"/>
          <p:cNvPicPr>
            <a:picLocks noChangeAspect="1"/>
          </p:cNvPicPr>
          <p:nvPr>
            <p:ph idx="1"/>
          </p:nvPr>
        </p:nvPicPr>
        <p:blipFill>
          <a:blip r:embed="rId1"/>
          <a:stretch>
            <a:fillRect/>
          </a:stretch>
        </p:blipFill>
        <p:spPr>
          <a:xfrm>
            <a:off x="2195830" y="966470"/>
            <a:ext cx="4173855" cy="52895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Models (Entities)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System Requirements</a:t>
            </a:r>
            <a:endParaRPr lang="en-SG" dirty="0"/>
          </a:p>
        </p:txBody>
      </p:sp>
      <p:sp>
        <p:nvSpPr>
          <p:cNvPr id="3" name="Content Placeholder 2"/>
          <p:cNvSpPr>
            <a:spLocks noGrp="1"/>
          </p:cNvSpPr>
          <p:nvPr>
            <p:ph idx="1"/>
          </p:nvPr>
        </p:nvSpPr>
        <p:spPr/>
        <p:txBody>
          <a:bodyPr/>
          <a:lstStyle/>
          <a:p>
            <a:r>
              <a:rPr lang="en-SG" dirty="0"/>
              <a:t>Spring Boot 2.1.6.RELEASE requires Java 8 and is compatible up to Java 11 (included). </a:t>
            </a:r>
            <a:endParaRPr lang="en-SG" dirty="0"/>
          </a:p>
          <a:p>
            <a:r>
              <a:rPr lang="en-SG" dirty="0"/>
              <a:t>Spring Framework 5.1.8.RELEASE or above is also required.</a:t>
            </a:r>
            <a:endParaRPr lang="en-SG" dirty="0"/>
          </a:p>
          <a:p>
            <a:r>
              <a:rPr lang="en-SG" dirty="0"/>
              <a:t>Explicit build support is provided for the following build tools:</a:t>
            </a:r>
            <a:endParaRPr lang="en-SG" dirty="0"/>
          </a:p>
          <a:p>
            <a:endParaRPr lang="en-SG" dirty="0"/>
          </a:p>
          <a:p>
            <a:endParaRPr lang="en-SG" dirty="0"/>
          </a:p>
          <a:p>
            <a:endParaRPr lang="en-SG" dirty="0"/>
          </a:p>
          <a:p>
            <a:endParaRPr lang="en-SG" dirty="0"/>
          </a:p>
          <a:p>
            <a:r>
              <a:rPr lang="en-SG" dirty="0"/>
              <a:t>Spring Boot supports the following embedded servlet containers:</a:t>
            </a:r>
            <a:br>
              <a:rPr lang="en-SG" dirty="0"/>
            </a:br>
            <a:endParaRPr lang="en-SG" dirty="0"/>
          </a:p>
        </p:txBody>
      </p:sp>
      <p:graphicFrame>
        <p:nvGraphicFramePr>
          <p:cNvPr id="4" name="Table 3"/>
          <p:cNvGraphicFramePr>
            <a:graphicFrameLocks noGrp="1"/>
          </p:cNvGraphicFramePr>
          <p:nvPr/>
        </p:nvGraphicFramePr>
        <p:xfrm>
          <a:off x="146793" y="2667000"/>
          <a:ext cx="7611554" cy="1051560"/>
        </p:xfrm>
        <a:graphic>
          <a:graphicData uri="http://schemas.openxmlformats.org/drawingml/2006/table">
            <a:tbl>
              <a:tblPr/>
              <a:tblGrid>
                <a:gridCol w="3805777"/>
                <a:gridCol w="3805777"/>
              </a:tblGrid>
              <a:tr h="0">
                <a:tc>
                  <a:txBody>
                    <a:bodyPr/>
                    <a:lstStyle/>
                    <a:p>
                      <a:pPr algn="l"/>
                      <a:r>
                        <a:rPr lang="en-SG" b="1">
                          <a:effectLst/>
                        </a:rPr>
                        <a:t>Build Tool</a:t>
                      </a:r>
                      <a:endParaRPr lang="en-SG" b="1">
                        <a:effectLst/>
                      </a:endParaRPr>
                    </a:p>
                  </a:txBody>
                  <a:tcPr marL="82550" marR="82550" marT="38100" marB="381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b="1">
                          <a:effectLst/>
                        </a:rPr>
                        <a:t>Version</a:t>
                      </a:r>
                      <a:endParaRPr lang="en-SG" b="1">
                        <a:effectLst/>
                      </a:endParaRPr>
                    </a:p>
                  </a:txBody>
                  <a:tcPr marL="82550" marR="82550" marT="38100" marB="38100">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Maven</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a:effectLst/>
                        </a:rPr>
                        <a:t>3.3+</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Gradle</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solidFill>
                      <a:srgbClr val="F8F8F8"/>
                    </a:solidFill>
                  </a:tcPr>
                </a:tc>
                <a:tc>
                  <a:txBody>
                    <a:bodyPr/>
                    <a:lstStyle/>
                    <a:p>
                      <a:pPr algn="l"/>
                      <a:r>
                        <a:rPr lang="en-SG" dirty="0">
                          <a:effectLst/>
                        </a:rPr>
                        <a:t>4.4+</a:t>
                      </a:r>
                      <a:endParaRPr lang="en-SG" dirty="0">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solidFill>
                      <a:srgbClr val="F8F8F8"/>
                    </a:solidFill>
                  </a:tcPr>
                </a:tc>
              </a:tr>
            </a:tbl>
          </a:graphicData>
        </a:graphic>
      </p:graphicFrame>
      <p:graphicFrame>
        <p:nvGraphicFramePr>
          <p:cNvPr id="5" name="Table 4"/>
          <p:cNvGraphicFramePr>
            <a:graphicFrameLocks noGrp="1"/>
          </p:cNvGraphicFramePr>
          <p:nvPr/>
        </p:nvGraphicFramePr>
        <p:xfrm>
          <a:off x="228600" y="5029200"/>
          <a:ext cx="7611554" cy="1402080"/>
        </p:xfrm>
        <a:graphic>
          <a:graphicData uri="http://schemas.openxmlformats.org/drawingml/2006/table">
            <a:tbl>
              <a:tblPr/>
              <a:tblGrid>
                <a:gridCol w="3805777"/>
                <a:gridCol w="3805777"/>
              </a:tblGrid>
              <a:tr h="0">
                <a:tc>
                  <a:txBody>
                    <a:bodyPr/>
                    <a:lstStyle/>
                    <a:p>
                      <a:pPr algn="l"/>
                      <a:r>
                        <a:rPr lang="en-SG" b="1">
                          <a:effectLst/>
                        </a:rPr>
                        <a:t>Name</a:t>
                      </a:r>
                      <a:endParaRPr lang="en-SG" b="1">
                        <a:effectLst/>
                      </a:endParaRPr>
                    </a:p>
                  </a:txBody>
                  <a:tcPr marL="82550" marR="82550" marT="38100" marB="381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b="1">
                          <a:effectLst/>
                        </a:rPr>
                        <a:t>Servlet Version</a:t>
                      </a:r>
                      <a:endParaRPr lang="en-SG" b="1">
                        <a:effectLst/>
                      </a:endParaRPr>
                    </a:p>
                  </a:txBody>
                  <a:tcPr marL="82550" marR="82550" marT="38100" marB="38100">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Tomcat 9.0</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a:effectLst/>
                        </a:rPr>
                        <a:t>4.0</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Jetty 9.4</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F8F8"/>
                    </a:solidFill>
                  </a:tcPr>
                </a:tc>
                <a:tc>
                  <a:txBody>
                    <a:bodyPr/>
                    <a:lstStyle/>
                    <a:p>
                      <a:pPr algn="l"/>
                      <a:r>
                        <a:rPr lang="en-SG">
                          <a:effectLst/>
                        </a:rPr>
                        <a:t>3.1</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F8F8"/>
                    </a:solidFill>
                  </a:tcPr>
                </a:tc>
              </a:tr>
              <a:tr h="0">
                <a:tc>
                  <a:txBody>
                    <a:bodyPr/>
                    <a:lstStyle/>
                    <a:p>
                      <a:pPr algn="l"/>
                      <a:r>
                        <a:rPr lang="en-SG">
                          <a:effectLst/>
                        </a:rPr>
                        <a:t>Undertow 2.0</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solidFill>
                      <a:srgbClr val="FFFFFF"/>
                    </a:solidFill>
                  </a:tcPr>
                </a:tc>
                <a:tc>
                  <a:txBody>
                    <a:bodyPr/>
                    <a:lstStyle/>
                    <a:p>
                      <a:pPr algn="l"/>
                      <a:r>
                        <a:rPr lang="en-SG" dirty="0">
                          <a:effectLst/>
                        </a:rPr>
                        <a:t>4.0</a:t>
                      </a:r>
                      <a:endParaRPr lang="en-SG" dirty="0">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solidFill>
                      <a:srgbClr val="FFFFFF"/>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specific annotations</a:t>
            </a:r>
            <a:endParaRPr lang="en-US"/>
          </a:p>
        </p:txBody>
      </p:sp>
      <p:sp>
        <p:nvSpPr>
          <p:cNvPr id="5" name="Content Placeholder 4"/>
          <p:cNvSpPr>
            <a:spLocks noGrp="1"/>
          </p:cNvSpPr>
          <p:nvPr>
            <p:ph idx="1"/>
          </p:nvPr>
        </p:nvSpPr>
        <p:spPr/>
        <p:txBody>
          <a:bodyPr/>
          <a:p>
            <a:r>
              <a:rPr lang="en-US" b="1"/>
              <a:t>@Entity</a:t>
            </a:r>
            <a:r>
              <a:rPr lang="en-US"/>
              <a:t> annotation defines that a class can be mapped to a table.</a:t>
            </a:r>
            <a:endParaRPr lang="en-US"/>
          </a:p>
          <a:p>
            <a:r>
              <a:rPr lang="en-US" b="1"/>
              <a:t>@Id</a:t>
            </a:r>
            <a:r>
              <a:rPr lang="en-US"/>
              <a:t> annotation is inherited from javax.persistence.Id indicating the member field below is the primary key of current entity .</a:t>
            </a:r>
            <a:endParaRPr lang="en-US"/>
          </a:p>
          <a:p>
            <a:r>
              <a:rPr lang="en-US" b="1"/>
              <a:t>@GenerateValue</a:t>
            </a:r>
            <a:r>
              <a:rPr lang="en-US"/>
              <a:t> annotation is to configure how the primary key should be auto-generated and incremented. It has four generation strategies viz. Auto, Identity, Sequence and Table.</a:t>
            </a:r>
            <a:endParaRPr lang="en-US"/>
          </a:p>
          <a:p>
            <a:r>
              <a:rPr lang="en-US" b="1"/>
              <a:t>@OneToMany</a:t>
            </a:r>
            <a:r>
              <a:rPr lang="en-US"/>
              <a:t> mapping means that one row in current table is mapped to multiple rows in referrencing table.</a:t>
            </a:r>
            <a:endParaRPr lang="en-US"/>
          </a:p>
          <a:p>
            <a:r>
              <a:rPr lang="en-US" b="1"/>
              <a:t>@ManyToOne</a:t>
            </a:r>
            <a:r>
              <a:rPr lang="en-US"/>
              <a:t> mapping means that many rows of current table can be associated with a single row of referrencing table.</a:t>
            </a:r>
            <a:endParaRPr lang="en-US"/>
          </a:p>
          <a:p>
            <a:r>
              <a:rPr lang="en-US" b="1"/>
              <a:t>@JoinColumn</a:t>
            </a:r>
            <a:r>
              <a:rPr lang="en-US"/>
              <a:t> specifies a column for joining an entity association or element collection. If the JoinColumn annotation itself is defaulted, a single join column is assumed and the default values apply.</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a:t>
            </a:r>
            <a:endParaRPr lang="en-US"/>
          </a:p>
        </p:txBody>
      </p:sp>
      <p:sp>
        <p:nvSpPr>
          <p:cNvPr id="3" name="Content Placeholder 2"/>
          <p:cNvSpPr>
            <a:spLocks noGrp="1"/>
          </p:cNvSpPr>
          <p:nvPr>
            <p:ph sz="half" idx="1"/>
          </p:nvPr>
        </p:nvSpPr>
        <p:spPr>
          <a:xfrm>
            <a:off x="175895" y="854075"/>
            <a:ext cx="4269105" cy="5860415"/>
          </a:xfrm>
        </p:spPr>
        <p:txBody>
          <a:bodyPr/>
          <a:p>
            <a:r>
              <a:rPr lang="en-US"/>
              <a:t>The crux of any Enterprise Application lies in it's </a:t>
            </a:r>
            <a:r>
              <a:rPr lang="en-US" b="1"/>
              <a:t>Data Design.</a:t>
            </a:r>
            <a:endParaRPr lang="en-US" b="1"/>
          </a:p>
          <a:p>
            <a:r>
              <a:rPr lang="en-US"/>
              <a:t>We start Data Designing by creating User model.</a:t>
            </a:r>
            <a:endParaRPr lang="en-US"/>
          </a:p>
          <a:p>
            <a:r>
              <a:rPr lang="en-US"/>
              <a:t>File -&gt; New -&gt; Class</a:t>
            </a:r>
            <a:endParaRPr lang="en-US"/>
          </a:p>
          <a:p>
            <a:r>
              <a:rPr lang="en-US"/>
              <a:t>This model will contain basic details of the user.</a:t>
            </a:r>
            <a:endParaRPr lang="en-US"/>
          </a:p>
          <a:p>
            <a:r>
              <a:rPr lang="en-US"/>
              <a:t>User model will also have Associations will Address and Role model.</a:t>
            </a:r>
            <a:endParaRPr lang="en-US"/>
          </a:p>
        </p:txBody>
      </p:sp>
      <p:pic>
        <p:nvPicPr>
          <p:cNvPr id="4" name="Content Placeholder 3" descr="08-User Class Creation"/>
          <p:cNvPicPr>
            <a:picLocks noChangeAspect="1"/>
          </p:cNvPicPr>
          <p:nvPr>
            <p:ph sz="half" idx="2"/>
          </p:nvPr>
        </p:nvPicPr>
        <p:blipFill>
          <a:blip r:embed="rId1"/>
          <a:stretch>
            <a:fillRect/>
          </a:stretch>
        </p:blipFill>
        <p:spPr>
          <a:xfrm>
            <a:off x="4483100" y="930275"/>
            <a:ext cx="4573905" cy="542353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User.java</a:t>
            </a:r>
            <a:endParaRPr lang="en-US"/>
          </a:p>
        </p:txBody>
      </p:sp>
      <p:sp>
        <p:nvSpPr>
          <p:cNvPr id="4" name="Content Placeholder 3"/>
          <p:cNvSpPr>
            <a:spLocks noGrp="1"/>
          </p:cNvSpPr>
          <p:nvPr>
            <p:ph idx="1"/>
          </p:nvPr>
        </p:nvSpPr>
        <p:spPr/>
        <p:txBody>
          <a:bodyPr>
            <a:normAutofit fontScale="90000" lnSpcReduction="20000"/>
          </a:bodyPr>
          <a:p>
            <a:pPr marL="0" indent="0">
              <a:buNone/>
            </a:pPr>
            <a:r>
              <a:rPr lang="en-US"/>
              <a:t>@Data</a:t>
            </a:r>
            <a:endParaRPr lang="en-US"/>
          </a:p>
          <a:p>
            <a:pPr marL="0" indent="0">
              <a:buNone/>
            </a:pPr>
            <a:r>
              <a:rPr lang="en-US"/>
              <a:t>@Entity</a:t>
            </a:r>
            <a:endParaRPr lang="en-US"/>
          </a:p>
          <a:p>
            <a:pPr marL="0" indent="0">
              <a:buNone/>
            </a:pPr>
            <a:r>
              <a:rPr lang="en-US"/>
              <a:t>public class User {</a:t>
            </a:r>
            <a:endParaRPr lang="en-US"/>
          </a:p>
          <a:p>
            <a:pPr marL="0" indent="0">
              <a:buNone/>
            </a:pPr>
            <a:endParaRPr lang="en-US"/>
          </a:p>
          <a:p>
            <a:pPr marL="0" indent="0">
              <a:buNone/>
            </a:pPr>
            <a:r>
              <a:rPr lang="en-US"/>
              <a:t>	@Id</a:t>
            </a:r>
            <a:endParaRPr lang="en-US"/>
          </a:p>
          <a:p>
            <a:pPr marL="0" indent="0">
              <a:buNone/>
            </a:pPr>
            <a:r>
              <a:rPr lang="en-US"/>
              <a:t>	private String userName;</a:t>
            </a:r>
            <a:endParaRPr lang="en-US"/>
          </a:p>
          <a:p>
            <a:pPr marL="0" indent="0">
              <a:buNone/>
            </a:pPr>
            <a:r>
              <a:rPr lang="en-US"/>
              <a:t>	private String firstName;</a:t>
            </a:r>
            <a:endParaRPr lang="en-US"/>
          </a:p>
          <a:p>
            <a:pPr marL="0" indent="0">
              <a:buNone/>
            </a:pPr>
            <a:r>
              <a:rPr lang="en-US"/>
              <a:t>	private String lastName;	</a:t>
            </a:r>
            <a:endParaRPr lang="en-US"/>
          </a:p>
          <a:p>
            <a:pPr marL="0" indent="0">
              <a:buNone/>
            </a:pPr>
            <a:r>
              <a:rPr lang="en-US"/>
              <a:t>	private Date dateOfBirth;</a:t>
            </a:r>
            <a:endParaRPr lang="en-US"/>
          </a:p>
          <a:p>
            <a:pPr marL="0" indent="0">
              <a:buNone/>
            </a:pPr>
            <a:r>
              <a:rPr lang="en-US"/>
              <a:t>	@OneToMany(cascade = CascadeType.ALL, </a:t>
            </a:r>
            <a:endParaRPr lang="en-US"/>
          </a:p>
          <a:p>
            <a:pPr marL="0" indent="0">
              <a:buNone/>
            </a:pPr>
            <a:r>
              <a:rPr lang="en-US"/>
              <a:t>	mappedBy = "user", fetch = FetchType.EAGER)</a:t>
            </a:r>
            <a:endParaRPr lang="en-US"/>
          </a:p>
          <a:p>
            <a:pPr marL="0" indent="0">
              <a:buNone/>
            </a:pPr>
            <a:r>
              <a:rPr lang="en-US"/>
              <a:t>	private List&lt;Address&gt; addressList = new ArrayList&lt;&gt;();</a:t>
            </a:r>
            <a:endParaRPr lang="en-US"/>
          </a:p>
          <a:p>
            <a:pPr marL="0" indent="0">
              <a:buNone/>
            </a:pPr>
            <a:r>
              <a:rPr lang="en-US"/>
              <a:t>	@ManyToOne(fetch = FetchType.EAGER)</a:t>
            </a:r>
            <a:endParaRPr lang="en-US"/>
          </a:p>
          <a:p>
            <a:pPr marL="0" indent="0">
              <a:buNone/>
            </a:pPr>
            <a:r>
              <a:rPr lang="en-US"/>
              <a:t>	private Role role;</a:t>
            </a:r>
            <a:endParaRPr lang="en-US"/>
          </a:p>
          <a:p>
            <a:pPr marL="0" indent="0">
              <a:buNone/>
            </a:pPr>
            <a:endParaRPr lang="en-US"/>
          </a:p>
          <a:p>
            <a:pPr marL="0" indent="0">
              <a:buNone/>
            </a:pPr>
            <a:r>
              <a:rPr lang="en-US"/>
              <a:t>}</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Role.java</a:t>
            </a:r>
            <a:endParaRPr lang="en-US"/>
          </a:p>
        </p:txBody>
      </p:sp>
      <p:sp>
        <p:nvSpPr>
          <p:cNvPr id="4" name="Content Placeholder 3"/>
          <p:cNvSpPr>
            <a:spLocks noGrp="1"/>
          </p:cNvSpPr>
          <p:nvPr>
            <p:ph idx="1"/>
          </p:nvPr>
        </p:nvSpPr>
        <p:spPr/>
        <p:txBody>
          <a:bodyPr>
            <a:normAutofit lnSpcReduction="20000"/>
          </a:bodyPr>
          <a:p>
            <a:pPr marL="0" indent="0">
              <a:buNone/>
            </a:pPr>
            <a:r>
              <a:rPr lang="en-US"/>
              <a:t>package com.lithan.sb.model;</a:t>
            </a:r>
            <a:endParaRPr lang="en-US"/>
          </a:p>
          <a:p>
            <a:pPr marL="0" indent="0">
              <a:buNone/>
            </a:pPr>
            <a:endParaRPr lang="en-US"/>
          </a:p>
          <a:p>
            <a:pPr marL="0" indent="0">
              <a:buNone/>
            </a:pPr>
            <a:r>
              <a:rPr lang="en-US"/>
              <a:t>import javax.persistence.Entity;</a:t>
            </a:r>
            <a:endParaRPr lang="en-US"/>
          </a:p>
          <a:p>
            <a:pPr marL="0" indent="0">
              <a:buNone/>
            </a:pPr>
            <a:r>
              <a:rPr lang="en-US"/>
              <a:t>import javax.persistence.Id;</a:t>
            </a:r>
            <a:endParaRPr lang="en-US"/>
          </a:p>
          <a:p>
            <a:pPr marL="0" indent="0">
              <a:buNone/>
            </a:pPr>
            <a:r>
              <a:rPr lang="en-US"/>
              <a:t>import lombok.Data;</a:t>
            </a:r>
            <a:endParaRPr lang="en-US"/>
          </a:p>
          <a:p>
            <a:pPr marL="0" indent="0">
              <a:buNone/>
            </a:pPr>
            <a:endParaRPr lang="en-US"/>
          </a:p>
          <a:p>
            <a:pPr marL="0" indent="0">
              <a:buNone/>
            </a:pPr>
            <a:r>
              <a:rPr lang="en-US"/>
              <a:t>@Data</a:t>
            </a:r>
            <a:endParaRPr lang="en-US"/>
          </a:p>
          <a:p>
            <a:pPr marL="0" indent="0">
              <a:buNone/>
            </a:pPr>
            <a:r>
              <a:rPr lang="en-US"/>
              <a:t>@Entity</a:t>
            </a:r>
            <a:endParaRPr lang="en-US"/>
          </a:p>
          <a:p>
            <a:pPr marL="0" indent="0">
              <a:buNone/>
            </a:pPr>
            <a:r>
              <a:rPr lang="en-US"/>
              <a:t>public class Role {</a:t>
            </a:r>
            <a:endParaRPr lang="en-US"/>
          </a:p>
          <a:p>
            <a:pPr marL="0" indent="0">
              <a:buNone/>
            </a:pPr>
            <a:r>
              <a:rPr lang="en-US"/>
              <a:t>	</a:t>
            </a:r>
            <a:endParaRPr lang="en-US"/>
          </a:p>
          <a:p>
            <a:pPr marL="0" indent="0">
              <a:buNone/>
            </a:pPr>
            <a:r>
              <a:rPr lang="en-US"/>
              <a:t>	@Id</a:t>
            </a:r>
            <a:endParaRPr lang="en-US"/>
          </a:p>
          <a:p>
            <a:pPr marL="0" indent="0">
              <a:buNone/>
            </a:pPr>
            <a:r>
              <a:rPr lang="en-US"/>
              <a:t>	private String roleCode;</a:t>
            </a:r>
            <a:endParaRPr lang="en-US"/>
          </a:p>
          <a:p>
            <a:pPr marL="0" indent="0">
              <a:buNone/>
            </a:pPr>
            <a:r>
              <a:rPr lang="en-US"/>
              <a:t>	private String roleName;</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Address.java</a:t>
            </a:r>
            <a:endParaRPr lang="en-US"/>
          </a:p>
        </p:txBody>
      </p:sp>
      <p:sp>
        <p:nvSpPr>
          <p:cNvPr id="4" name="Content Placeholder 3"/>
          <p:cNvSpPr>
            <a:spLocks noGrp="1"/>
          </p:cNvSpPr>
          <p:nvPr>
            <p:ph idx="1"/>
          </p:nvPr>
        </p:nvSpPr>
        <p:spPr/>
        <p:txBody>
          <a:bodyPr>
            <a:normAutofit fontScale="80000"/>
          </a:bodyPr>
          <a:p>
            <a:pPr marL="0" indent="0">
              <a:buNone/>
            </a:pPr>
            <a:r>
              <a:rPr lang="en-US"/>
              <a:t>@Data</a:t>
            </a:r>
            <a:endParaRPr lang="en-US"/>
          </a:p>
          <a:p>
            <a:pPr marL="0" indent="0">
              <a:buNone/>
            </a:pPr>
            <a:r>
              <a:rPr lang="en-US"/>
              <a:t>@Entity</a:t>
            </a:r>
            <a:endParaRPr lang="en-US"/>
          </a:p>
          <a:p>
            <a:pPr marL="0" indent="0">
              <a:buNone/>
            </a:pPr>
            <a:r>
              <a:rPr lang="en-US"/>
              <a:t>public class Address {	</a:t>
            </a:r>
            <a:endParaRPr lang="en-US"/>
          </a:p>
          <a:p>
            <a:pPr marL="0" indent="0">
              <a:buNone/>
            </a:pPr>
            <a:r>
              <a:rPr lang="en-US"/>
              <a:t>	@Id</a:t>
            </a:r>
            <a:endParaRPr lang="en-US"/>
          </a:p>
          <a:p>
            <a:pPr marL="0" indent="0">
              <a:buNone/>
            </a:pPr>
            <a:r>
              <a:rPr lang="en-US"/>
              <a:t>	@GeneratedValue(strategy = GenerationType.IDENTITY)</a:t>
            </a:r>
            <a:endParaRPr lang="en-US"/>
          </a:p>
          <a:p>
            <a:pPr marL="0" indent="0">
              <a:buNone/>
            </a:pPr>
            <a:r>
              <a:rPr lang="en-US"/>
              <a:t>	private long addressId;</a:t>
            </a:r>
            <a:endParaRPr lang="en-US"/>
          </a:p>
          <a:p>
            <a:pPr marL="0" indent="0">
              <a:buNone/>
            </a:pPr>
            <a:r>
              <a:rPr lang="en-US"/>
              <a:t>	@ManyToOne(cascade = CascadeType.ALL)</a:t>
            </a:r>
            <a:endParaRPr lang="en-US"/>
          </a:p>
          <a:p>
            <a:pPr marL="0" indent="0">
              <a:buNone/>
            </a:pPr>
            <a:r>
              <a:rPr lang="en-US"/>
              <a:t>	@JoinColumn(name = "userName")</a:t>
            </a:r>
            <a:endParaRPr lang="en-US"/>
          </a:p>
          <a:p>
            <a:pPr marL="0" indent="0">
              <a:buNone/>
            </a:pPr>
            <a:r>
              <a:rPr lang="en-US"/>
              <a:t>	private User user;</a:t>
            </a:r>
            <a:endParaRPr lang="en-US"/>
          </a:p>
          <a:p>
            <a:pPr marL="0" indent="0">
              <a:buNone/>
            </a:pPr>
            <a:r>
              <a:rPr lang="en-US"/>
              <a:t>	private String address1, address2, area, city, state, country;</a:t>
            </a:r>
            <a:endParaRPr lang="en-US"/>
          </a:p>
          <a:p>
            <a:pPr marL="0" indent="0">
              <a:buNone/>
            </a:pPr>
            <a:r>
              <a:rPr lang="en-US"/>
              <a:t>	private String contactNo;</a:t>
            </a:r>
            <a:endParaRPr lang="en-US"/>
          </a:p>
          <a:p>
            <a:pPr marL="0" indent="0">
              <a:buNone/>
            </a:pPr>
            <a:r>
              <a:rPr lang="en-US"/>
              <a:t>	private String email;</a:t>
            </a:r>
            <a:endParaRPr lang="en-US"/>
          </a:p>
          <a:p>
            <a:pPr marL="0" indent="0">
              <a:buNone/>
            </a:pPr>
            <a:r>
              <a:rPr lang="en-US"/>
              <a:t>	private boolean active;</a:t>
            </a:r>
            <a:endParaRPr lang="en-US"/>
          </a:p>
          <a:p>
            <a:pPr marL="0" indent="0">
              <a:buNone/>
            </a:pPr>
            <a:r>
              <a:rPr lang="en-US"/>
              <a:t>	private boolean primaryAddr;</a:t>
            </a:r>
            <a:endParaRPr lang="en-US"/>
          </a:p>
          <a:p>
            <a:pPr marL="0" indent="0">
              <a:buNone/>
            </a:pPr>
            <a:r>
              <a:rPr lang="en-US"/>
              <a: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Dtos and Projections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Dto and Projection</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b="1"/>
              <a:t>DTO (Data Transfer objects)</a:t>
            </a:r>
            <a:r>
              <a:rPr lang="en-US"/>
              <a:t> is a data container for moving data between layers. They are also termed as transfer objects. DTO is only used to pass data and does not contain any business logic. They only have simple setters and getters.</a:t>
            </a:r>
            <a:endParaRPr lang="en-US"/>
          </a:p>
          <a:p>
            <a:pPr>
              <a:buFont typeface="Arial" panose="020B0604020202020204" pitchFamily="34" charset="0"/>
              <a:buChar char="•"/>
            </a:pPr>
            <a:r>
              <a:rPr lang="en-US"/>
              <a:t>We create DTOs by creating a class and defining variables similar to corresponding entity class. We also provide getter, setter and constructors for a DTO class.</a:t>
            </a:r>
            <a:endParaRPr lang="en-US"/>
          </a:p>
          <a:p>
            <a:pPr>
              <a:buFont typeface="Arial" panose="020B0604020202020204" pitchFamily="34" charset="0"/>
              <a:buChar char="•"/>
            </a:pPr>
            <a:r>
              <a:rPr lang="en-US"/>
              <a:t>We would use </a:t>
            </a:r>
            <a:r>
              <a:rPr lang="en-US" b="1"/>
              <a:t>@Data</a:t>
            </a:r>
            <a:r>
              <a:rPr lang="en-US"/>
              <a:t> lombok annotation for our DTO classes in order to generate Getters, Setters and Constructor.</a:t>
            </a:r>
            <a:endParaRPr lang="en-US"/>
          </a:p>
          <a:p>
            <a:pPr>
              <a:buFont typeface="Arial" panose="020B0604020202020204" pitchFamily="34" charset="0"/>
              <a:buChar char="•"/>
            </a:pPr>
            <a:r>
              <a:rPr lang="en-US" b="1"/>
              <a:t>Projections </a:t>
            </a:r>
            <a:r>
              <a:rPr lang="en-US"/>
              <a:t>are used to create custom views of our models. Through projections, we can create subset of our entities / models. </a:t>
            </a:r>
            <a:endParaRPr lang="en-US"/>
          </a:p>
          <a:p>
            <a:pPr>
              <a:buFont typeface="Arial" panose="020B0604020202020204" pitchFamily="34" charset="0"/>
              <a:buChar char="•"/>
            </a:pPr>
            <a:r>
              <a:rPr lang="en-US"/>
              <a:t>We create Projections by creating interface and mentioning getter methods of the entity attributes.</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RegistrationFormDto &amp; AddressProjection</a:t>
            </a:r>
            <a:endParaRPr lang="en-US"/>
          </a:p>
        </p:txBody>
      </p:sp>
      <p:sp>
        <p:nvSpPr>
          <p:cNvPr id="5" name="Content Placeholder 4"/>
          <p:cNvSpPr>
            <a:spLocks noGrp="1"/>
          </p:cNvSpPr>
          <p:nvPr>
            <p:ph sz="half" idx="1"/>
          </p:nvPr>
        </p:nvSpPr>
        <p:spPr>
          <a:xfrm>
            <a:off x="175895" y="854710"/>
            <a:ext cx="4491990" cy="5859145"/>
          </a:xfrm>
        </p:spPr>
        <p:txBody>
          <a:bodyPr>
            <a:normAutofit fontScale="60000"/>
          </a:bodyPr>
          <a:p>
            <a:pPr marL="0" indent="0">
              <a:buNone/>
            </a:pPr>
            <a:r>
              <a:rPr lang="en-US"/>
              <a:t>@Data</a:t>
            </a:r>
            <a:endParaRPr lang="en-US"/>
          </a:p>
          <a:p>
            <a:pPr marL="0" indent="0">
              <a:buNone/>
            </a:pPr>
            <a:r>
              <a:rPr lang="en-US"/>
              <a:t>public class RegistrationFormDto {</a:t>
            </a:r>
            <a:endParaRPr lang="en-US"/>
          </a:p>
          <a:p>
            <a:pPr marL="0" indent="0">
              <a:buNone/>
            </a:pPr>
            <a:r>
              <a:rPr lang="en-US"/>
              <a:t>	private String userName;</a:t>
            </a:r>
            <a:endParaRPr lang="en-US"/>
          </a:p>
          <a:p>
            <a:pPr marL="0" indent="0">
              <a:buNone/>
            </a:pPr>
            <a:r>
              <a:rPr lang="en-US"/>
              <a:t>	private String firstName;</a:t>
            </a:r>
            <a:endParaRPr lang="en-US"/>
          </a:p>
          <a:p>
            <a:pPr marL="0" indent="0">
              <a:buNone/>
            </a:pPr>
            <a:r>
              <a:rPr lang="en-US"/>
              <a:t>	private String lastName;</a:t>
            </a:r>
            <a:endParaRPr lang="en-US"/>
          </a:p>
          <a:p>
            <a:pPr marL="0" indent="0">
              <a:buNone/>
            </a:pPr>
            <a:r>
              <a:rPr lang="en-US"/>
              <a:t>	private String dateOfBirth;</a:t>
            </a:r>
            <a:endParaRPr lang="en-US"/>
          </a:p>
          <a:p>
            <a:pPr marL="0" indent="0">
              <a:buNone/>
            </a:pPr>
            <a:r>
              <a:rPr lang="en-US"/>
              <a:t>	private long addressId;</a:t>
            </a:r>
            <a:endParaRPr lang="en-US"/>
          </a:p>
          <a:p>
            <a:pPr marL="0" indent="0">
              <a:buNone/>
            </a:pPr>
            <a:r>
              <a:rPr lang="en-US"/>
              <a:t>	private String address1, address2, </a:t>
            </a:r>
            <a:endParaRPr lang="en-US"/>
          </a:p>
          <a:p>
            <a:pPr marL="0" indent="0">
              <a:buNone/>
            </a:pPr>
            <a:r>
              <a:rPr lang="en-US"/>
              <a:t>	private String area, city;</a:t>
            </a:r>
            <a:endParaRPr lang="en-US"/>
          </a:p>
          <a:p>
            <a:pPr marL="0" indent="0">
              <a:buNone/>
            </a:pPr>
            <a:r>
              <a:rPr lang="en-US"/>
              <a:t>	private String state, country;</a:t>
            </a:r>
            <a:endParaRPr lang="en-US"/>
          </a:p>
          <a:p>
            <a:pPr marL="0" indent="0">
              <a:buNone/>
            </a:pPr>
            <a:r>
              <a:rPr lang="en-US"/>
              <a:t>	private String contactNo;</a:t>
            </a:r>
            <a:endParaRPr lang="en-US"/>
          </a:p>
          <a:p>
            <a:pPr marL="0" indent="0">
              <a:buNone/>
            </a:pPr>
            <a:r>
              <a:rPr lang="en-US"/>
              <a:t>	private String email;</a:t>
            </a:r>
            <a:endParaRPr lang="en-US"/>
          </a:p>
          <a:p>
            <a:pPr marL="0" indent="0">
              <a:buNone/>
            </a:pPr>
            <a:r>
              <a:rPr lang="en-US"/>
              <a:t>	private boolean active;</a:t>
            </a:r>
            <a:endParaRPr lang="en-US"/>
          </a:p>
          <a:p>
            <a:pPr marL="0" indent="0">
              <a:buNone/>
            </a:pPr>
            <a:r>
              <a:rPr lang="en-US"/>
              <a:t>	private boolean primaryAddr;</a:t>
            </a:r>
            <a:endParaRPr lang="en-US"/>
          </a:p>
          <a:p>
            <a:pPr marL="0" indent="0">
              <a:buNone/>
            </a:pPr>
            <a:r>
              <a:rPr lang="en-US"/>
              <a:t>	private String roleCode;</a:t>
            </a:r>
            <a:endParaRPr lang="en-US"/>
          </a:p>
          <a:p>
            <a:pPr marL="0" indent="0">
              <a:buNone/>
            </a:pPr>
            <a:r>
              <a:rPr lang="en-US"/>
              <a:t>}</a:t>
            </a:r>
            <a:endParaRPr lang="en-US"/>
          </a:p>
        </p:txBody>
      </p:sp>
      <p:sp>
        <p:nvSpPr>
          <p:cNvPr id="8" name="Content Placeholder 7"/>
          <p:cNvSpPr>
            <a:spLocks noGrp="1"/>
          </p:cNvSpPr>
          <p:nvPr>
            <p:ph sz="half" idx="2"/>
          </p:nvPr>
        </p:nvSpPr>
        <p:spPr>
          <a:xfrm>
            <a:off x="4458335" y="1165225"/>
            <a:ext cx="4523105" cy="4809490"/>
          </a:xfrm>
        </p:spPr>
        <p:txBody>
          <a:bodyPr/>
          <a:p>
            <a:pPr marL="0" indent="0">
              <a:buNone/>
            </a:pPr>
            <a:r>
              <a:rPr lang="en-US" sz="1800"/>
              <a:t>public interface AddressProjection {</a:t>
            </a:r>
            <a:endParaRPr lang="en-US" sz="1800"/>
          </a:p>
          <a:p>
            <a:pPr marL="0" indent="0">
              <a:buNone/>
            </a:pPr>
            <a:r>
              <a:rPr lang="en-US" sz="1800"/>
              <a:t>	public long getAddressId();</a:t>
            </a:r>
            <a:endParaRPr lang="en-US" sz="1800"/>
          </a:p>
          <a:p>
            <a:pPr marL="0" indent="0">
              <a:buNone/>
            </a:pPr>
            <a:r>
              <a:rPr lang="en-US" sz="1800"/>
              <a:t>	public String getUserFirstName();</a:t>
            </a:r>
            <a:endParaRPr lang="en-US" sz="1800"/>
          </a:p>
          <a:p>
            <a:pPr marL="0" indent="0">
              <a:buNone/>
            </a:pPr>
            <a:r>
              <a:rPr lang="en-US" sz="1800"/>
              <a:t>	public String getUserLastName();</a:t>
            </a:r>
            <a:endParaRPr lang="en-US" sz="1800"/>
          </a:p>
          <a:p>
            <a:pPr marL="0" indent="0">
              <a:buNone/>
            </a:pPr>
            <a:r>
              <a:rPr lang="en-US" sz="1800"/>
              <a:t>	public String getUserUserName();</a:t>
            </a:r>
            <a:endParaRPr lang="en-US" sz="1800"/>
          </a:p>
          <a:p>
            <a:pPr marL="0" indent="0">
              <a:buNone/>
            </a:pPr>
            <a:r>
              <a:rPr lang="en-US" sz="1800"/>
              <a:t>	public String getAddress1();</a:t>
            </a:r>
            <a:endParaRPr lang="en-US" sz="1800"/>
          </a:p>
          <a:p>
            <a:pPr marL="0" indent="0">
              <a:buNone/>
            </a:pPr>
            <a:r>
              <a:rPr lang="en-US" sz="1800"/>
              <a:t>	public String getCity();</a:t>
            </a:r>
            <a:endParaRPr lang="en-US" sz="1800"/>
          </a:p>
          <a:p>
            <a:pPr marL="0" indent="0">
              <a:buNone/>
            </a:pPr>
            <a:r>
              <a:rPr lang="en-US" sz="1800"/>
              <a:t>	public String getState();</a:t>
            </a:r>
            <a:endParaRPr lang="en-US" sz="1800"/>
          </a:p>
          <a:p>
            <a:pPr marL="0" indent="0">
              <a:buNone/>
            </a:pPr>
            <a:r>
              <a:rPr lang="en-US" sz="1800"/>
              <a:t>	public String getCountry();</a:t>
            </a:r>
            <a:endParaRPr lang="en-US" sz="1800"/>
          </a:p>
          <a:p>
            <a:pPr marL="0" indent="0">
              <a:buNone/>
            </a:pPr>
            <a:r>
              <a:rPr lang="en-US" sz="1800"/>
              <a:t>	public String getEmail();</a:t>
            </a:r>
            <a:endParaRPr lang="en-US" sz="1800"/>
          </a:p>
          <a:p>
            <a:pPr marL="0" indent="0">
              <a:buNone/>
            </a:pPr>
            <a:r>
              <a:rPr lang="en-US" sz="1800"/>
              <a:t>	public boolean getActive();</a:t>
            </a:r>
            <a:endParaRPr lang="en-US" sz="1800"/>
          </a:p>
          <a:p>
            <a:pPr marL="0" indent="0">
              <a:buNone/>
            </a:pPr>
            <a:r>
              <a:rPr lang="en-US" sz="1800"/>
              <a:t>}</a:t>
            </a:r>
            <a:endParaRPr lang="en-US"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Exceptions</a:t>
            </a:r>
            <a:endParaRPr lang="en-US"/>
          </a:p>
        </p:txBody>
      </p:sp>
      <p:sp>
        <p:nvSpPr>
          <p:cNvPr id="2" name="Subtitle 1"/>
          <p:cNvSpPr>
            <a:spLocks noGrp="1"/>
          </p:cNvSpPr>
          <p:nvPr>
            <p:ph type="subTitle" idx="1"/>
          </p:nvPr>
        </p:nvSpPr>
        <p:spPr>
          <a:xfrm>
            <a:off x="60325" y="3430905"/>
            <a:ext cx="8856980" cy="528320"/>
          </a:xfrm>
        </p:spPr>
        <p:txBody>
          <a:bodyPr>
            <a:noAutofit/>
          </a:bodyPr>
          <a:p>
            <a:r>
              <a:rPr lang="en-US" sz="2400"/>
              <a:t>Custom Exception Handling Mechanism</a:t>
            </a:r>
            <a:endParaRPr lang="en-U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 Exceptions</a:t>
            </a:r>
            <a:endParaRPr lang="en-US"/>
          </a:p>
        </p:txBody>
      </p:sp>
      <p:sp>
        <p:nvSpPr>
          <p:cNvPr id="3" name="Content Placeholder 2"/>
          <p:cNvSpPr/>
          <p:nvPr>
            <p:ph idx="1"/>
          </p:nvPr>
        </p:nvSpPr>
        <p:spPr/>
        <p:txBody>
          <a:bodyPr/>
          <a:p>
            <a:r>
              <a:rPr lang="en-US"/>
              <a:t>We want to cover 3 scenarios where we would like to throw custom exceptions:</a:t>
            </a:r>
            <a:endParaRPr lang="en-US"/>
          </a:p>
          <a:p>
            <a:pPr lvl="1"/>
            <a:r>
              <a:rPr lang="en-US"/>
              <a:t>The entered User </a:t>
            </a:r>
            <a:r>
              <a:rPr lang="en-US" b="1"/>
              <a:t>Role</a:t>
            </a:r>
            <a:r>
              <a:rPr lang="en-US"/>
              <a:t> is </a:t>
            </a:r>
            <a:r>
              <a:rPr lang="en-US" b="1"/>
              <a:t>not available</a:t>
            </a:r>
            <a:r>
              <a:rPr lang="en-US"/>
              <a:t> in our Role table.</a:t>
            </a:r>
            <a:endParaRPr lang="en-US"/>
          </a:p>
          <a:p>
            <a:pPr lvl="1"/>
            <a:r>
              <a:rPr lang="en-US" b="1"/>
              <a:t>Username</a:t>
            </a:r>
            <a:r>
              <a:rPr lang="en-US"/>
              <a:t> is </a:t>
            </a:r>
            <a:r>
              <a:rPr lang="en-US" b="1"/>
              <a:t>already picked</a:t>
            </a:r>
            <a:r>
              <a:rPr lang="en-US"/>
              <a:t> by another user, hence not available.</a:t>
            </a:r>
            <a:endParaRPr lang="en-US"/>
          </a:p>
          <a:p>
            <a:pPr lvl="1"/>
            <a:r>
              <a:rPr lang="en-US" b="1"/>
              <a:t>Date format</a:t>
            </a:r>
            <a:r>
              <a:rPr lang="en-US"/>
              <a:t> of a given field is </a:t>
            </a:r>
            <a:r>
              <a:rPr lang="en-US" b="1"/>
              <a:t>not correct</a:t>
            </a:r>
            <a:r>
              <a:rPr lang="en-US"/>
              <a:t>.</a:t>
            </a:r>
            <a:endParaRPr lang="en-US"/>
          </a:p>
          <a:p>
            <a:pPr lvl="0"/>
            <a:r>
              <a:rPr lang="en-US" b="1"/>
              <a:t>RuntimeException</a:t>
            </a:r>
            <a:r>
              <a:rPr lang="en-US"/>
              <a:t> is the superclass of those exceptions that can be thrown during the normal operation of the Java Virtual Machine.</a:t>
            </a:r>
            <a:endParaRPr lang="en-US"/>
          </a:p>
          <a:p>
            <a:pPr lvl="0"/>
            <a:r>
              <a:rPr lang="en-US"/>
              <a:t>RuntimeException and its subclasses are </a:t>
            </a:r>
            <a:r>
              <a:rPr lang="en-US" b="1"/>
              <a:t>unchecked exceptions</a:t>
            </a:r>
            <a:r>
              <a:rPr lang="en-US"/>
              <a:t> which does not need to be declared in </a:t>
            </a:r>
            <a:r>
              <a:rPr lang="en-US" b="1"/>
              <a:t>throws</a:t>
            </a:r>
            <a:r>
              <a:rPr lang="en-US"/>
              <a:t> clause of a method or a constructor.</a:t>
            </a:r>
            <a:endParaRPr lang="en-US"/>
          </a:p>
          <a:p>
            <a:pPr lvl="0"/>
            <a:r>
              <a:rPr lang="en-US"/>
              <a:t>We will create custom exception classes as follows, which will extend RuntimeException:</a:t>
            </a:r>
            <a:endParaRPr lang="en-US"/>
          </a:p>
          <a:p>
            <a:pPr lvl="1"/>
            <a:r>
              <a:rPr lang="en-US"/>
              <a:t>RoleNotFoundException.java</a:t>
            </a:r>
            <a:endParaRPr lang="en-US"/>
          </a:p>
          <a:p>
            <a:pPr lvl="1"/>
            <a:r>
              <a:rPr lang="en-US"/>
              <a:t>UserNameAlreadyInUseException.java</a:t>
            </a:r>
            <a:endParaRPr lang="en-US"/>
          </a:p>
          <a:p>
            <a:pPr lvl="1"/>
            <a:r>
              <a:rPr lang="en-US"/>
              <a:t>IncorrectDateFormatException.java</a:t>
            </a:r>
            <a:endParaRPr lang="en-US"/>
          </a:p>
          <a:p>
            <a:pPr lvl="0"/>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Instruction</a:t>
            </a:r>
            <a:endParaRPr lang="en-SG" dirty="0"/>
          </a:p>
        </p:txBody>
      </p:sp>
      <p:sp>
        <p:nvSpPr>
          <p:cNvPr id="3" name="Content Placeholder 2"/>
          <p:cNvSpPr>
            <a:spLocks noGrp="1"/>
          </p:cNvSpPr>
          <p:nvPr>
            <p:ph idx="1"/>
          </p:nvPr>
        </p:nvSpPr>
        <p:spPr/>
        <p:txBody>
          <a:bodyPr/>
          <a:lstStyle/>
          <a:p>
            <a:r>
              <a:rPr lang="en-SG" dirty="0"/>
              <a:t>You can use Spring Boot in the same way as any standard Java library. </a:t>
            </a:r>
            <a:endParaRPr lang="en-SG" dirty="0"/>
          </a:p>
          <a:p>
            <a:r>
              <a:rPr lang="en-SG" dirty="0"/>
              <a:t>Include the appropriate spring-boot-*.jar files on your </a:t>
            </a:r>
            <a:r>
              <a:rPr lang="en-SG" dirty="0" err="1"/>
              <a:t>classpath</a:t>
            </a:r>
            <a:r>
              <a:rPr lang="en-SG" dirty="0"/>
              <a:t>. </a:t>
            </a:r>
            <a:endParaRPr lang="en-SG" dirty="0"/>
          </a:p>
          <a:p>
            <a:r>
              <a:rPr lang="en-SG" dirty="0"/>
              <a:t>Spring Boot does not require any special tools integration, so you can use any IDE or text editor. </a:t>
            </a:r>
            <a:endParaRPr lang="en-SG" dirty="0"/>
          </a:p>
          <a:p>
            <a:r>
              <a:rPr lang="en-SG" dirty="0"/>
              <a:t>You can run and debug a Spring Boot application as you would any other Java program.</a:t>
            </a:r>
            <a:endParaRPr lang="en-SG" dirty="0"/>
          </a:p>
          <a:p>
            <a:r>
              <a:rPr lang="en-SG" dirty="0"/>
              <a:t>You could copy Spring Boot jars </a:t>
            </a:r>
            <a:endParaRPr lang="en-SG" dirty="0"/>
          </a:p>
          <a:p>
            <a:pPr lvl="1"/>
            <a:r>
              <a:rPr lang="en-SG" dirty="0"/>
              <a:t>Recommend that you use a build tool that supports dependency management (such as Maven or Gradle).</a:t>
            </a:r>
            <a:endParaRPr lang="en-SG"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 Exceptions - 2</a:t>
            </a:r>
            <a:endParaRPr lang="en-US"/>
          </a:p>
        </p:txBody>
      </p:sp>
      <p:sp>
        <p:nvSpPr>
          <p:cNvPr id="3" name="Content Placeholder 2"/>
          <p:cNvSpPr/>
          <p:nvPr>
            <p:ph idx="1"/>
          </p:nvPr>
        </p:nvSpPr>
        <p:spPr/>
        <p:txBody>
          <a:bodyPr>
            <a:normAutofit lnSpcReduction="10000"/>
          </a:bodyPr>
          <a:p>
            <a:r>
              <a:rPr lang="en-US"/>
              <a:t>Custom Exceptions are mainly specific to </a:t>
            </a:r>
            <a:r>
              <a:rPr lang="en-US" b="1"/>
              <a:t>business logic</a:t>
            </a:r>
            <a:r>
              <a:rPr lang="en-US"/>
              <a:t> and </a:t>
            </a:r>
            <a:r>
              <a:rPr lang="en-US" b="1"/>
              <a:t>workflow</a:t>
            </a:r>
            <a:r>
              <a:rPr lang="en-US"/>
              <a:t>. We can use them as part of </a:t>
            </a:r>
            <a:r>
              <a:rPr lang="en-US" b="1"/>
              <a:t>validation</a:t>
            </a:r>
            <a:r>
              <a:rPr lang="en-US"/>
              <a:t> or to </a:t>
            </a:r>
            <a:r>
              <a:rPr lang="en-US" b="1"/>
              <a:t>execute</a:t>
            </a:r>
            <a:r>
              <a:rPr lang="en-US"/>
              <a:t> certain </a:t>
            </a:r>
            <a:r>
              <a:rPr lang="en-US" b="1"/>
              <a:t>logic</a:t>
            </a:r>
            <a:r>
              <a:rPr lang="en-US"/>
              <a:t> on the occurance of custom exception.</a:t>
            </a:r>
            <a:endParaRPr lang="en-US"/>
          </a:p>
          <a:p>
            <a:endParaRPr lang="en-US"/>
          </a:p>
          <a:p>
            <a:r>
              <a:rPr lang="en-US"/>
              <a:t>These custom exceptions also helps end-user to </a:t>
            </a:r>
            <a:r>
              <a:rPr lang="en-US" b="1"/>
              <a:t>understand</a:t>
            </a:r>
            <a:r>
              <a:rPr lang="en-US"/>
              <a:t> the </a:t>
            </a:r>
            <a:r>
              <a:rPr lang="en-US" b="1"/>
              <a:t>error</a:t>
            </a:r>
            <a:r>
              <a:rPr lang="en-US"/>
              <a:t> in terms of </a:t>
            </a:r>
            <a:r>
              <a:rPr lang="en-US" b="1"/>
              <a:t>meaningful</a:t>
            </a:r>
            <a:r>
              <a:rPr lang="en-US"/>
              <a:t> business </a:t>
            </a:r>
            <a:r>
              <a:rPr lang="en-US" b="1"/>
              <a:t>language</a:t>
            </a:r>
            <a:r>
              <a:rPr lang="en-US"/>
              <a:t>, which is not the case with Java or Spring specific exceptions.</a:t>
            </a:r>
            <a:endParaRPr lang="en-US"/>
          </a:p>
          <a:p>
            <a:endParaRPr lang="en-US"/>
          </a:p>
          <a:p>
            <a:r>
              <a:rPr lang="en-US"/>
              <a:t>In order to create custom exception, we have to follow 4 steps:</a:t>
            </a:r>
            <a:endParaRPr lang="en-US"/>
          </a:p>
          <a:p>
            <a:pPr marL="914400" lvl="1" indent="-457200">
              <a:buFont typeface="+mj-lt"/>
              <a:buAutoNum type="arabicPeriod"/>
            </a:pPr>
            <a:r>
              <a:rPr lang="en-US" sz="2400"/>
              <a:t>Create an exception class and extend it with RuntimeException</a:t>
            </a:r>
            <a:endParaRPr lang="en-US" sz="2400"/>
          </a:p>
          <a:p>
            <a:pPr marL="914400" lvl="1" indent="-457200">
              <a:buFont typeface="+mj-lt"/>
              <a:buAutoNum type="arabicPeriod"/>
            </a:pPr>
            <a:r>
              <a:rPr lang="en-US" sz="2400"/>
              <a:t>Add business logic specific variables in the class like a particular ID or information, which we want to expect from the caller.</a:t>
            </a:r>
            <a:endParaRPr lang="en-US" sz="2400"/>
          </a:p>
          <a:p>
            <a:pPr marL="914400" lvl="1" indent="-457200">
              <a:buFont typeface="+mj-lt"/>
              <a:buAutoNum type="arabicPeriod"/>
            </a:pPr>
            <a:r>
              <a:rPr lang="en-US" sz="2400"/>
              <a:t>Override the getMessage() method and create a parameterized constructor for customization of error message.</a:t>
            </a:r>
            <a:endParaRPr lang="en-US" sz="2400"/>
          </a:p>
          <a:p>
            <a:pPr marL="914400" lvl="1" indent="-457200">
              <a:buFont typeface="+mj-lt"/>
              <a:buAutoNum type="arabicPeriod"/>
            </a:pPr>
            <a:r>
              <a:rPr lang="en-US" sz="2400"/>
              <a:t>Throw the Custom Exception from the Handler Class based on business logic requirement.</a:t>
            </a:r>
            <a:endParaRPr 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RoleNotFoundException.java</a:t>
            </a:r>
            <a:endParaRPr lang="en-US"/>
          </a:p>
        </p:txBody>
      </p:sp>
      <p:sp>
        <p:nvSpPr>
          <p:cNvPr id="3" name="Content Placeholder 2"/>
          <p:cNvSpPr/>
          <p:nvPr>
            <p:ph idx="1"/>
          </p:nvPr>
        </p:nvSpPr>
        <p:spPr/>
        <p:txBody>
          <a:bodyPr>
            <a:normAutofit fontScale="70000"/>
          </a:bodyPr>
          <a:p>
            <a:pPr marL="0" indent="0">
              <a:buNone/>
            </a:pPr>
            <a:r>
              <a:rPr lang="en-US"/>
              <a:t>public class RoleNotFoundException extends RuntimeException{</a:t>
            </a:r>
            <a:endParaRPr lang="en-US"/>
          </a:p>
          <a:p>
            <a:pPr marL="0" indent="0">
              <a:buNone/>
            </a:pPr>
            <a:r>
              <a:rPr lang="en-US"/>
              <a:t>	private String roleCode;</a:t>
            </a:r>
            <a:endParaRPr lang="en-US"/>
          </a:p>
          <a:p>
            <a:pPr marL="0" indent="0">
              <a:buNone/>
            </a:pPr>
            <a:r>
              <a:rPr lang="en-US"/>
              <a:t>	public RoleNotFoundException(String roleCode) {</a:t>
            </a:r>
            <a:endParaRPr lang="en-US"/>
          </a:p>
          <a:p>
            <a:pPr marL="0" indent="0">
              <a:buNone/>
            </a:pPr>
            <a:r>
              <a:rPr lang="en-US"/>
              <a:t>		this.roleCode = roleCode;</a:t>
            </a:r>
            <a:endParaRPr lang="en-US"/>
          </a:p>
          <a:p>
            <a:pPr marL="0" indent="0">
              <a:buNone/>
            </a:pPr>
            <a:r>
              <a:rPr lang="en-US"/>
              <a:t>	}</a:t>
            </a:r>
            <a:endParaRPr lang="en-US"/>
          </a:p>
          <a:p>
            <a:pPr marL="0" indent="0">
              <a:buNone/>
            </a:pPr>
            <a:r>
              <a:rPr lang="en-US"/>
              <a:t>	@Override</a:t>
            </a:r>
            <a:endParaRPr lang="en-US"/>
          </a:p>
          <a:p>
            <a:pPr marL="0" indent="0">
              <a:buNone/>
            </a:pPr>
            <a:r>
              <a:rPr lang="en-US"/>
              <a:t>	public String getMessage() {</a:t>
            </a:r>
            <a:endParaRPr lang="en-US"/>
          </a:p>
          <a:p>
            <a:pPr marL="0" indent="0">
              <a:buNone/>
            </a:pPr>
            <a:r>
              <a:rPr lang="en-US"/>
              <a:t>		StringBuilder sb = new StringBuilder();</a:t>
            </a:r>
            <a:endParaRPr lang="en-US"/>
          </a:p>
          <a:p>
            <a:pPr marL="0" indent="0">
              <a:buNone/>
            </a:pPr>
            <a:r>
              <a:rPr lang="en-US"/>
              <a:t>		sb.append("Role Code: '");</a:t>
            </a:r>
            <a:endParaRPr lang="en-US"/>
          </a:p>
          <a:p>
            <a:pPr marL="0" indent="0">
              <a:buNone/>
            </a:pPr>
            <a:r>
              <a:rPr lang="en-US"/>
              <a:t>		sb.append(this.roleCode);</a:t>
            </a:r>
            <a:endParaRPr lang="en-US"/>
          </a:p>
          <a:p>
            <a:pPr marL="0" indent="0">
              <a:buNone/>
            </a:pPr>
            <a:r>
              <a:rPr lang="en-US"/>
              <a:t>		sb.append("' ");</a:t>
            </a:r>
            <a:endParaRPr lang="en-US"/>
          </a:p>
          <a:p>
            <a:pPr marL="0" indent="0">
              <a:buNone/>
            </a:pPr>
            <a:r>
              <a:rPr lang="en-US"/>
              <a:t>		sb.append("not an acceptable value. ");</a:t>
            </a:r>
            <a:endParaRPr lang="en-US"/>
          </a:p>
          <a:p>
            <a:pPr marL="0" indent="0">
              <a:buNone/>
            </a:pPr>
            <a:r>
              <a:rPr lang="en-US"/>
              <a:t>		sb.append("Acceptable values are: 'Admin', 'User' and 'Moderator'");</a:t>
            </a:r>
            <a:endParaRPr lang="en-US"/>
          </a:p>
          <a:p>
            <a:pPr marL="0" indent="0">
              <a:buNone/>
            </a:pPr>
            <a:r>
              <a:rPr lang="en-US"/>
              <a:t>		return sb.toString();</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Repositories</a:t>
            </a:r>
            <a:endParaRPr lang="en-US"/>
          </a:p>
        </p:txBody>
      </p:sp>
      <p:sp>
        <p:nvSpPr>
          <p:cNvPr id="2" name="Subtitle 1"/>
          <p:cNvSpPr>
            <a:spLocks noGrp="1"/>
          </p:cNvSpPr>
          <p:nvPr>
            <p:ph type="subTitle" idx="1"/>
          </p:nvPr>
        </p:nvSpPr>
        <p:spPr/>
        <p:txBody>
          <a:bodyPr/>
          <a:p>
            <a:r>
              <a:rPr lang="en-US" sz="2400"/>
              <a:t>Persistence Layer</a:t>
            </a:r>
            <a:endParaRPr 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Repositories</a:t>
            </a:r>
            <a:endParaRPr lang="en-US"/>
          </a:p>
        </p:txBody>
      </p:sp>
      <p:sp>
        <p:nvSpPr>
          <p:cNvPr id="8" name="Content Placeholder 7"/>
          <p:cNvSpPr>
            <a:spLocks noGrp="1"/>
          </p:cNvSpPr>
          <p:nvPr>
            <p:ph idx="1"/>
          </p:nvPr>
        </p:nvSpPr>
        <p:spPr/>
        <p:txBody>
          <a:bodyPr/>
          <a:p>
            <a:pPr>
              <a:buFont typeface="Wingdings" panose="05000000000000000000" charset="0"/>
              <a:buChar char="Ø"/>
            </a:pPr>
            <a:r>
              <a:rPr lang="en-US" b="1"/>
              <a:t>Repository</a:t>
            </a:r>
            <a:r>
              <a:rPr lang="en-US"/>
              <a:t> is the layer in Web Applications which takes care of talking with Database in order to either retrieve data, or write back the date.</a:t>
            </a:r>
            <a:endParaRPr lang="en-US"/>
          </a:p>
          <a:p>
            <a:pPr>
              <a:buFont typeface="Wingdings" panose="05000000000000000000" charset="0"/>
              <a:buChar char="Ø"/>
            </a:pPr>
            <a:r>
              <a:rPr lang="en-US"/>
              <a:t>We can create Repositories in Spring Boot by creating Custom Interfaces and extending them with JPA interfaces called </a:t>
            </a:r>
            <a:r>
              <a:rPr lang="en-US" b="1"/>
              <a:t>JpaRepository</a:t>
            </a:r>
            <a:r>
              <a:rPr lang="en-US"/>
              <a:t> or </a:t>
            </a:r>
            <a:r>
              <a:rPr lang="en-US" b="1"/>
              <a:t>CrudRepository</a:t>
            </a:r>
            <a:r>
              <a:rPr lang="en-US"/>
              <a:t>.</a:t>
            </a:r>
            <a:endParaRPr lang="en-US"/>
          </a:p>
          <a:p>
            <a:pPr>
              <a:buFont typeface="Wingdings" panose="05000000000000000000" charset="0"/>
              <a:buChar char="Ø"/>
            </a:pPr>
            <a:r>
              <a:rPr lang="en-US"/>
              <a:t>Our custom interfaces comes with out-of-the-box methods to perform </a:t>
            </a:r>
            <a:r>
              <a:rPr lang="en-US" b="1"/>
              <a:t>CRUD operations</a:t>
            </a:r>
            <a:r>
              <a:rPr lang="en-US"/>
              <a:t>, as well as we can create custom methods in them without defining them. This can be done by following JPA nomenclature to define repository methods.</a:t>
            </a:r>
            <a:endParaRPr lang="en-US"/>
          </a:p>
          <a:p>
            <a:pPr>
              <a:buFont typeface="Wingdings" panose="05000000000000000000" charset="0"/>
              <a:buChar char="Ø"/>
            </a:pPr>
            <a:r>
              <a:rPr lang="en-US"/>
              <a:t>If we want to write native SQL and custom implementation of Repository methods, we need to use Spring's </a:t>
            </a:r>
            <a:r>
              <a:rPr lang="en-US" b="1"/>
              <a:t>@Repository</a:t>
            </a:r>
            <a:r>
              <a:rPr lang="en-US"/>
              <a:t> annotation which provides the mechanism for storage, retrieval, search, update and delete operation on objects.</a:t>
            </a:r>
            <a:endParaRPr lang="en-US"/>
          </a:p>
          <a:p>
            <a:pPr>
              <a:buFont typeface="Wingdings" panose="05000000000000000000" charset="0"/>
              <a:buChar char="Ø"/>
            </a:pPr>
            <a:r>
              <a:rPr lang="en-US"/>
              <a:t>In our example, we will just focus on JpaRepository based interface and not on @Repository based implementations.</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UserRepository and AddressRepository</a:t>
            </a:r>
            <a:endParaRPr lang="en-US"/>
          </a:p>
        </p:txBody>
      </p:sp>
      <p:sp>
        <p:nvSpPr>
          <p:cNvPr id="3" name="Content Placeholder 2"/>
          <p:cNvSpPr>
            <a:spLocks noGrp="1"/>
          </p:cNvSpPr>
          <p:nvPr>
            <p:ph idx="1"/>
          </p:nvPr>
        </p:nvSpPr>
        <p:spPr/>
        <p:txBody>
          <a:bodyPr/>
          <a:p>
            <a:pPr marL="0" indent="0">
              <a:buNone/>
            </a:pPr>
            <a:r>
              <a:rPr lang="en-US" b="1">
                <a:sym typeface="+mn-ea"/>
              </a:rPr>
              <a:t>UserRepository.java</a:t>
            </a:r>
            <a:endParaRPr lang="en-US" sz="2000"/>
          </a:p>
          <a:p>
            <a:pPr marL="0" indent="0">
              <a:buNone/>
            </a:pPr>
            <a:r>
              <a:rPr lang="en-US" sz="1800"/>
              <a:t>public interface UserRepository extends JpaRepository&lt;User, String&gt;{	</a:t>
            </a:r>
            <a:endParaRPr lang="en-US" sz="1800"/>
          </a:p>
          <a:p>
            <a:pPr marL="0" indent="0">
              <a:buNone/>
            </a:pPr>
            <a:r>
              <a:rPr lang="en-US" sz="1800"/>
              <a:t>	&lt;T&gt;T findDtoedByUserName(String userName, Class&lt;T&gt; dto);</a:t>
            </a:r>
            <a:endParaRPr lang="en-US" sz="1800"/>
          </a:p>
          <a:p>
            <a:pPr marL="0" indent="0">
              <a:buNone/>
            </a:pPr>
            <a:r>
              <a:rPr lang="en-US" sz="1800"/>
              <a:t>	&lt;T&gt;T findAllDtoedByRoleRoleCode(String roleCode, Class&lt;T&gt; dto);</a:t>
            </a:r>
            <a:endParaRPr lang="en-US" sz="1800"/>
          </a:p>
          <a:p>
            <a:pPr marL="0" indent="0">
              <a:buNone/>
            </a:pPr>
            <a:r>
              <a:rPr lang="en-US" sz="1800"/>
              <a:t>}</a:t>
            </a:r>
            <a:endParaRPr lang="en-US" sz="2000"/>
          </a:p>
          <a:p>
            <a:pPr marL="0" indent="0">
              <a:buNone/>
            </a:pPr>
            <a:endParaRPr lang="en-US" sz="2000"/>
          </a:p>
          <a:p>
            <a:pPr marL="0" indent="0">
              <a:buNone/>
            </a:pPr>
            <a:endParaRPr lang="en-US" sz="2000"/>
          </a:p>
          <a:p>
            <a:pPr marL="0" indent="0">
              <a:buNone/>
            </a:pPr>
            <a:r>
              <a:rPr lang="en-US" b="1"/>
              <a:t>AddressRepository.java</a:t>
            </a:r>
            <a:endParaRPr lang="en-US" sz="2000"/>
          </a:p>
          <a:p>
            <a:pPr marL="0" indent="0">
              <a:buNone/>
            </a:pPr>
            <a:r>
              <a:rPr lang="en-US" sz="1800"/>
              <a:t>public interface AddressRepository extends JpaRepository&lt;Address, Long&gt;{</a:t>
            </a:r>
            <a:endParaRPr lang="en-US" sz="1800"/>
          </a:p>
          <a:p>
            <a:pPr marL="0" indent="0">
              <a:buNone/>
            </a:pPr>
            <a:r>
              <a:rPr lang="en-US" sz="1800"/>
              <a:t>	&lt;T&gt;List&lt;T&gt; findDtoedByUserUserName(String userName, Class&lt;T&gt; projection);</a:t>
            </a:r>
            <a:endParaRPr lang="en-US" sz="1800"/>
          </a:p>
          <a:p>
            <a:pPr marL="0" indent="0">
              <a:buNone/>
            </a:pPr>
            <a:r>
              <a:rPr lang="en-US" sz="1800"/>
              <a:t>	&lt;T&gt;List&lt;T&gt; findProjectedByUserUserName(String userName, Class&lt;T&gt; projection);</a:t>
            </a:r>
            <a:endParaRPr lang="en-US" sz="1800"/>
          </a:p>
          <a:p>
            <a:pPr marL="0" indent="0">
              <a:buNone/>
            </a:pPr>
            <a:r>
              <a:rPr lang="en-US" sz="1800"/>
              <a:t>}</a:t>
            </a:r>
            <a:endParaRPr lang="en-US"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Service</a:t>
            </a:r>
            <a:endParaRPr lang="en-US"/>
          </a:p>
        </p:txBody>
      </p:sp>
      <p:sp>
        <p:nvSpPr>
          <p:cNvPr id="2" name="Subtitle 1"/>
          <p:cNvSpPr>
            <a:spLocks noGrp="1"/>
          </p:cNvSpPr>
          <p:nvPr>
            <p:ph type="subTitle" idx="1"/>
          </p:nvPr>
        </p:nvSpPr>
        <p:spPr/>
        <p:txBody>
          <a:bodyPr/>
          <a:p>
            <a:r>
              <a:rPr lang="en-US" sz="2400"/>
              <a:t>Business Logic Layer</a:t>
            </a:r>
            <a:endParaRPr 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 Layer</a:t>
            </a:r>
            <a:endParaRPr lang="en-US"/>
          </a:p>
        </p:txBody>
      </p:sp>
      <p:sp>
        <p:nvSpPr>
          <p:cNvPr id="4" name="Content Placeholder 3"/>
          <p:cNvSpPr>
            <a:spLocks noGrp="1"/>
          </p:cNvSpPr>
          <p:nvPr>
            <p:ph idx="1"/>
          </p:nvPr>
        </p:nvSpPr>
        <p:spPr/>
        <p:txBody>
          <a:bodyPr/>
          <a:p>
            <a:pPr>
              <a:buFont typeface="Arial" panose="020B0604020202020204" pitchFamily="34" charset="0"/>
              <a:buChar char="•"/>
            </a:pPr>
            <a:r>
              <a:rPr lang="en-US"/>
              <a:t>This layer is the crux for </a:t>
            </a:r>
            <a:r>
              <a:rPr lang="en-US" b="1"/>
              <a:t>business logic</a:t>
            </a:r>
            <a:r>
              <a:rPr lang="en-US"/>
              <a:t> and it will contain the </a:t>
            </a:r>
            <a:r>
              <a:rPr lang="en-US" b="1"/>
              <a:t>service classes</a:t>
            </a:r>
            <a:r>
              <a:rPr lang="en-US"/>
              <a:t> and service </a:t>
            </a:r>
            <a:r>
              <a:rPr lang="en-US" b="1"/>
              <a:t>methods</a:t>
            </a:r>
            <a:r>
              <a:rPr lang="en-US"/>
              <a:t> holding all the business logic related to our application.</a:t>
            </a:r>
            <a:endParaRPr lang="en-US"/>
          </a:p>
          <a:p>
            <a:pPr>
              <a:buFont typeface="Arial" panose="020B0604020202020204" pitchFamily="34" charset="0"/>
              <a:buChar char="•"/>
            </a:pPr>
            <a:r>
              <a:rPr lang="en-US"/>
              <a:t>We use the stereotype annotation </a:t>
            </a:r>
            <a:r>
              <a:rPr lang="en-US" b="1"/>
              <a:t>@Service</a:t>
            </a:r>
            <a:r>
              <a:rPr lang="en-US"/>
              <a:t> to denote a class to be a service class.</a:t>
            </a:r>
            <a:endParaRPr lang="en-US"/>
          </a:p>
          <a:p>
            <a:pPr>
              <a:buFont typeface="Arial" panose="020B0604020202020204" pitchFamily="34" charset="0"/>
              <a:buChar char="•"/>
            </a:pPr>
            <a:r>
              <a:rPr lang="en-US"/>
              <a:t>Service layer receives method call from Controller layer and processes the service request. A </a:t>
            </a:r>
            <a:r>
              <a:rPr lang="en-US" b="1"/>
              <a:t>single service request</a:t>
            </a:r>
            <a:r>
              <a:rPr lang="en-US"/>
              <a:t> ideally would correspond to a </a:t>
            </a:r>
            <a:r>
              <a:rPr lang="en-US" b="1"/>
              <a:t>single functionality</a:t>
            </a:r>
            <a:r>
              <a:rPr lang="en-US"/>
              <a:t> of real-world business requirement.</a:t>
            </a:r>
            <a:endParaRPr lang="en-US"/>
          </a:p>
          <a:p>
            <a:pPr>
              <a:buFont typeface="Arial" panose="020B0604020202020204" pitchFamily="34" charset="0"/>
              <a:buChar char="•"/>
            </a:pPr>
            <a:r>
              <a:rPr lang="en-US"/>
              <a:t>A </a:t>
            </a:r>
            <a:r>
              <a:rPr lang="en-US" b="1"/>
              <a:t>single service method</a:t>
            </a:r>
            <a:r>
              <a:rPr lang="en-US"/>
              <a:t> may call </a:t>
            </a:r>
            <a:r>
              <a:rPr lang="en-US" b="1"/>
              <a:t>one or more repository methods</a:t>
            </a:r>
            <a:r>
              <a:rPr lang="en-US"/>
              <a:t> in order to perform a single function. Transaction management will be taken care by this layer using </a:t>
            </a:r>
            <a:r>
              <a:rPr lang="en-US" b="1"/>
              <a:t>@Transactional</a:t>
            </a:r>
            <a:r>
              <a:rPr lang="en-US"/>
              <a:t> annotation. </a:t>
            </a:r>
            <a:endParaRPr lang="en-US"/>
          </a:p>
          <a:p>
            <a:pPr>
              <a:buFont typeface="Arial" panose="020B0604020202020204" pitchFamily="34" charset="0"/>
              <a:buChar char="•"/>
            </a:pPr>
            <a:r>
              <a:rPr lang="en-US"/>
              <a:t>We would ideally want to either </a:t>
            </a:r>
            <a:r>
              <a:rPr lang="en-US" b="1"/>
              <a:t>commit or roll-back</a:t>
            </a:r>
            <a:r>
              <a:rPr lang="en-US"/>
              <a:t> all the repository operations done in a single service method i.e. single functional method.</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 Layer</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We will create a single </a:t>
            </a:r>
            <a:r>
              <a:rPr lang="en-US" b="1"/>
              <a:t>UserService.java</a:t>
            </a:r>
            <a:r>
              <a:rPr lang="en-US"/>
              <a:t> class and annotate it with </a:t>
            </a:r>
            <a:r>
              <a:rPr lang="en-US" b="1"/>
              <a:t>@Service</a:t>
            </a:r>
            <a:r>
              <a:rPr lang="en-US"/>
              <a:t> annotation.</a:t>
            </a:r>
            <a:endParaRPr lang="en-US"/>
          </a:p>
          <a:p>
            <a:pPr>
              <a:buFont typeface="Arial" panose="020B0604020202020204" pitchFamily="34" charset="0"/>
              <a:buChar char="•"/>
            </a:pPr>
            <a:r>
              <a:rPr lang="en-US"/>
              <a:t>As mentioned earlier, our single service method can have calls to multiple repository methods.</a:t>
            </a:r>
            <a:endParaRPr lang="en-US"/>
          </a:p>
          <a:p>
            <a:pPr>
              <a:buFont typeface="Arial" panose="020B0604020202020204" pitchFamily="34" charset="0"/>
              <a:buChar char="•"/>
            </a:pPr>
            <a:r>
              <a:rPr lang="en-US"/>
              <a:t>We will create service methods to:</a:t>
            </a:r>
            <a:endParaRPr lang="en-US"/>
          </a:p>
          <a:p>
            <a:pPr lvl="1">
              <a:buFont typeface="Arial" panose="020B0604020202020204" pitchFamily="34" charset="0"/>
              <a:buChar char="•"/>
            </a:pPr>
            <a:r>
              <a:rPr lang="en-US"/>
              <a:t>Register a user</a:t>
            </a:r>
            <a:endParaRPr lang="en-US"/>
          </a:p>
          <a:p>
            <a:pPr lvl="1">
              <a:buFont typeface="Arial" panose="020B0604020202020204" pitchFamily="34" charset="0"/>
              <a:buChar char="•"/>
            </a:pPr>
            <a:r>
              <a:rPr lang="en-US"/>
              <a:t>Update details of the user</a:t>
            </a:r>
            <a:endParaRPr lang="en-US"/>
          </a:p>
          <a:p>
            <a:pPr lvl="1">
              <a:buFont typeface="Arial" panose="020B0604020202020204" pitchFamily="34" charset="0"/>
              <a:buChar char="•"/>
            </a:pPr>
            <a:r>
              <a:rPr lang="en-US"/>
              <a:t>View details of the user</a:t>
            </a:r>
            <a:endParaRPr lang="en-US"/>
          </a:p>
          <a:p>
            <a:pPr lvl="1">
              <a:buFont typeface="Arial" panose="020B0604020202020204" pitchFamily="34" charset="0"/>
              <a:buChar char="•"/>
            </a:pPr>
            <a:r>
              <a:rPr lang="en-US"/>
              <a:t>Add or update additional address of a particular user</a:t>
            </a:r>
            <a:endParaRPr lang="en-US"/>
          </a:p>
          <a:p>
            <a:pPr lvl="1">
              <a:buFont typeface="Arial" panose="020B0604020202020204" pitchFamily="34" charset="0"/>
              <a:buChar char="•"/>
            </a:pPr>
            <a:r>
              <a:rPr lang="en-US"/>
              <a:t>List all the users</a:t>
            </a:r>
            <a:endParaRPr lang="en-US"/>
          </a:p>
          <a:p>
            <a:pPr lvl="1">
              <a:buFont typeface="Arial" panose="020B0604020202020204" pitchFamily="34" charset="0"/>
              <a:buChar char="•"/>
            </a:pPr>
            <a:r>
              <a:rPr lang="en-US"/>
              <a:t>List all the addresses of a given user</a:t>
            </a:r>
            <a:endParaRPr lang="en-US"/>
          </a:p>
          <a:p>
            <a:pPr lvl="1">
              <a:buFont typeface="Arial" panose="020B0604020202020204" pitchFamily="34" charset="0"/>
              <a:buChar char="•"/>
            </a:pPr>
            <a:r>
              <a:rPr lang="en-US"/>
              <a:t>Delete a user</a:t>
            </a:r>
            <a:endParaRPr lang="en-US"/>
          </a:p>
          <a:p>
            <a:pPr lvl="1">
              <a:buFont typeface="Arial" panose="020B0604020202020204" pitchFamily="34" charset="0"/>
              <a:buChar char="•"/>
            </a:pPr>
            <a:r>
              <a:rPr lang="en-US"/>
              <a:t>Delete an address</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UserService.java</a:t>
            </a:r>
            <a:endParaRPr lang="en-US"/>
          </a:p>
        </p:txBody>
      </p:sp>
      <p:sp>
        <p:nvSpPr>
          <p:cNvPr id="4" name="Content Placeholder 3"/>
          <p:cNvSpPr>
            <a:spLocks noGrp="1"/>
          </p:cNvSpPr>
          <p:nvPr>
            <p:ph idx="1"/>
          </p:nvPr>
        </p:nvSpPr>
        <p:spPr/>
        <p:txBody>
          <a:bodyPr>
            <a:normAutofit fontScale="60000"/>
          </a:bodyPr>
          <a:p>
            <a:pPr marL="0" indent="0">
              <a:buNone/>
            </a:pPr>
            <a:r>
              <a:rPr lang="en-US"/>
              <a:t>@Service</a:t>
            </a:r>
            <a:endParaRPr lang="en-US"/>
          </a:p>
          <a:p>
            <a:pPr marL="0" indent="0">
              <a:buNone/>
            </a:pPr>
            <a:r>
              <a:rPr lang="en-US"/>
              <a:t>@Transactional(readOnly = true, rollbackFor = Exception.class)</a:t>
            </a:r>
            <a:endParaRPr lang="en-US"/>
          </a:p>
          <a:p>
            <a:pPr marL="0" indent="0">
              <a:buNone/>
            </a:pPr>
            <a:r>
              <a:rPr lang="en-US"/>
              <a:t>public class UserService {	</a:t>
            </a:r>
            <a:endParaRPr lang="en-US"/>
          </a:p>
          <a:p>
            <a:pPr marL="0" indent="0">
              <a:buNone/>
            </a:pPr>
            <a:r>
              <a:rPr lang="en-US"/>
              <a:t>	@Autowired</a:t>
            </a:r>
            <a:endParaRPr lang="en-US"/>
          </a:p>
          <a:p>
            <a:pPr marL="0" indent="0">
              <a:buNone/>
            </a:pPr>
            <a:r>
              <a:rPr lang="en-US"/>
              <a:t>	UserRepository userRepository;</a:t>
            </a:r>
            <a:endParaRPr lang="en-US"/>
          </a:p>
          <a:p>
            <a:pPr marL="0" indent="0">
              <a:buNone/>
            </a:pPr>
            <a:r>
              <a:rPr lang="en-US"/>
              <a:t>	@Autowired</a:t>
            </a:r>
            <a:endParaRPr lang="en-US"/>
          </a:p>
          <a:p>
            <a:pPr marL="0" indent="0">
              <a:buNone/>
            </a:pPr>
            <a:r>
              <a:rPr lang="en-US"/>
              <a:t>	RoleRepository roleRepository;</a:t>
            </a:r>
            <a:endParaRPr lang="en-US"/>
          </a:p>
          <a:p>
            <a:pPr marL="0" indent="0">
              <a:buNone/>
            </a:pPr>
            <a:r>
              <a:rPr lang="en-US"/>
              <a:t>	@Autowired</a:t>
            </a:r>
            <a:endParaRPr lang="en-US"/>
          </a:p>
          <a:p>
            <a:pPr marL="0" indent="0">
              <a:buNone/>
            </a:pPr>
            <a:r>
              <a:rPr lang="en-US"/>
              <a:t>	AddressRepository addressRepository;</a:t>
            </a:r>
            <a:endParaRPr lang="en-US"/>
          </a:p>
          <a:p>
            <a:pPr marL="0" indent="0">
              <a:buNone/>
            </a:pPr>
            <a:r>
              <a:rPr lang="en-US"/>
              <a:t>	private static final SimpleDateFormat sdf = new SimpleDateFormat(GlobalConstants.DD_MM_YYYY);</a:t>
            </a:r>
            <a:endParaRPr lang="en-US"/>
          </a:p>
          <a:p>
            <a:pPr marL="0" indent="0">
              <a:buNone/>
            </a:pPr>
            <a:r>
              <a:rPr lang="en-US"/>
              <a:t>	public User registerUser(RegistrationFormDto registrationFormDto) throws RoleNotFoundException{</a:t>
            </a:r>
            <a:endParaRPr lang="en-US"/>
          </a:p>
          <a:p>
            <a:pPr marL="0" indent="0">
              <a:buNone/>
            </a:pPr>
            <a:endParaRPr lang="en-US"/>
          </a:p>
          <a:p>
            <a:pPr marL="0" indent="0">
              <a:buNone/>
            </a:pPr>
            <a:r>
              <a:rPr lang="en-US"/>
              <a:t>	//</a:t>
            </a:r>
            <a:endParaRPr lang="en-US"/>
          </a:p>
          <a:p>
            <a:pPr marL="0" indent="0">
              <a:buNone/>
            </a:pPr>
            <a:r>
              <a:rPr lang="en-US"/>
              <a:t>	//	Business Logic code goes here</a:t>
            </a:r>
            <a:endParaRPr lang="en-US"/>
          </a:p>
          <a:p>
            <a:pPr marL="0" indent="0">
              <a:buNone/>
            </a:pPr>
            <a:r>
              <a:rPr lang="en-US"/>
              <a:t>	//	Refer to code sample for actual business logic</a:t>
            </a:r>
            <a:endParaRPr lang="en-US"/>
          </a:p>
          <a:p>
            <a:pPr marL="0" indent="0">
              <a:buNone/>
            </a:pPr>
            <a:r>
              <a:rPr lang="en-US"/>
              <a:t>	//</a:t>
            </a:r>
            <a:endParaRPr lang="en-US"/>
          </a:p>
          <a:p>
            <a:pPr marL="0" indent="0">
              <a:buNone/>
            </a:pPr>
            <a:endParaRPr lang="en-US"/>
          </a:p>
          <a:p>
            <a:pPr marL="0" indent="0">
              <a:buNone/>
            </a:pPr>
            <a:r>
              <a:rPr lang="en-US"/>
              <a:t>}</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Rest Controller</a:t>
            </a:r>
            <a:endParaRPr lang="en-US"/>
          </a:p>
        </p:txBody>
      </p:sp>
      <p:sp>
        <p:nvSpPr>
          <p:cNvPr id="2" name="Subtitle 1"/>
          <p:cNvSpPr>
            <a:spLocks noGrp="1"/>
          </p:cNvSpPr>
          <p:nvPr>
            <p:ph type="subTitle" idx="1"/>
          </p:nvPr>
        </p:nvSpPr>
        <p:spPr/>
        <p:txBody>
          <a:bodyPr/>
          <a:p>
            <a:r>
              <a:rPr lang="en-US" sz="2400"/>
              <a:t>API Layer</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Notable Features of Spring Boot</a:t>
            </a:r>
            <a:endParaRPr lang="en-SG" dirty="0"/>
          </a:p>
        </p:txBody>
      </p:sp>
      <p:sp>
        <p:nvSpPr>
          <p:cNvPr id="3" name="Content Placeholder 2"/>
          <p:cNvSpPr>
            <a:spLocks noGrp="1"/>
          </p:cNvSpPr>
          <p:nvPr>
            <p:ph idx="1"/>
          </p:nvPr>
        </p:nvSpPr>
        <p:spPr/>
        <p:txBody>
          <a:bodyPr/>
          <a:lstStyle/>
          <a:p>
            <a:r>
              <a:rPr lang="en-US" altLang="en-SG" b="1" dirty="0"/>
              <a:t>Quick Start: </a:t>
            </a:r>
            <a:endParaRPr lang="en-US" altLang="en-SG" b="1" dirty="0"/>
          </a:p>
          <a:p>
            <a:pPr lvl="1"/>
            <a:r>
              <a:rPr lang="en-US" altLang="en-SG" dirty="0"/>
              <a:t>Spring Boot makes it easy to create stand-alone, production-grade Spring based Applications that you can "just run".</a:t>
            </a:r>
            <a:endParaRPr lang="en-US" altLang="en-SG" b="1" dirty="0"/>
          </a:p>
          <a:p>
            <a:r>
              <a:rPr lang="en-SG" b="1" dirty="0"/>
              <a:t>Auto-configuration: </a:t>
            </a:r>
            <a:endParaRPr lang="en-SG" b="1" dirty="0"/>
          </a:p>
          <a:p>
            <a:pPr lvl="1"/>
            <a:r>
              <a:rPr lang="en-SG" dirty="0"/>
              <a:t>Sets up your application based on the surrounding environment, as well as hints what the developers provide.</a:t>
            </a:r>
            <a:endParaRPr lang="en-SG" dirty="0"/>
          </a:p>
          <a:p>
            <a:r>
              <a:rPr lang="en-SG" b="1" dirty="0"/>
              <a:t>Standalone: </a:t>
            </a:r>
            <a:endParaRPr lang="en-SG" b="1" dirty="0"/>
          </a:p>
          <a:p>
            <a:pPr lvl="1"/>
            <a:r>
              <a:rPr lang="en-SG" dirty="0"/>
              <a:t>It's completely standalone. Hence, you don’t need to deploy your application to a web server or any special environment. Your only task is to click on the button or give out the run command, and it will start.</a:t>
            </a:r>
            <a:endParaRPr lang="en-SG" dirty="0"/>
          </a:p>
          <a:p>
            <a:r>
              <a:rPr lang="en-SG" b="1" dirty="0"/>
              <a:t>Opinionated: </a:t>
            </a:r>
            <a:endParaRPr lang="en-SG" b="1" dirty="0"/>
          </a:p>
          <a:p>
            <a:pPr lvl="1"/>
            <a:r>
              <a:rPr lang="en-SG" dirty="0"/>
              <a:t>This means that the framework chooses how to </a:t>
            </a:r>
            <a:r>
              <a:rPr lang="en-US" altLang="en-SG" dirty="0"/>
              <a:t>do </a:t>
            </a:r>
            <a:r>
              <a:rPr lang="en-SG" dirty="0"/>
              <a:t>things for itself. This is the point where a lot of people says "wait a minute, I do not want to participate in it."</a:t>
            </a:r>
            <a:endParaRPr lang="en-SG" dirty="0"/>
          </a:p>
          <a:p>
            <a:pPr lvl="1"/>
            <a:r>
              <a:rPr lang="en-SG" dirty="0"/>
              <a:t>Here I encourage you to wait for a second and hold your judgment for now, because, actually, it can be a good thing.</a:t>
            </a:r>
            <a:endParaRPr lang="en-SG"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Rest Controller</a:t>
            </a:r>
            <a:endParaRPr lang="en-US"/>
          </a:p>
        </p:txBody>
      </p:sp>
      <p:sp>
        <p:nvSpPr>
          <p:cNvPr id="3" name="Content Placeholder 2"/>
          <p:cNvSpPr>
            <a:spLocks noGrp="1"/>
          </p:cNvSpPr>
          <p:nvPr>
            <p:ph idx="1"/>
          </p:nvPr>
        </p:nvSpPr>
        <p:spPr/>
        <p:txBody>
          <a:bodyPr>
            <a:noAutofit/>
          </a:bodyPr>
          <a:p>
            <a:r>
              <a:rPr lang="en-US" sz="2500" b="1"/>
              <a:t>@Controller</a:t>
            </a:r>
            <a:r>
              <a:rPr lang="en-US" sz="2500"/>
              <a:t> annotation indicates that the annotated class is a controller. It is a stereotype annotation which is a specialization of </a:t>
            </a:r>
            <a:r>
              <a:rPr lang="en-US" sz="2500" b="1"/>
              <a:t>@Component</a:t>
            </a:r>
            <a:r>
              <a:rPr lang="en-US" sz="2500"/>
              <a:t> and is autodetected through classpath scanning.</a:t>
            </a:r>
            <a:endParaRPr lang="en-US" sz="2500"/>
          </a:p>
          <a:p>
            <a:r>
              <a:rPr lang="en-US" sz="2500"/>
              <a:t>It is typically used in combination with annotated handler methods based on the </a:t>
            </a:r>
            <a:r>
              <a:rPr lang="en-US" sz="2500" b="1"/>
              <a:t>@RequestMapping</a:t>
            </a:r>
            <a:r>
              <a:rPr lang="en-US" sz="2500"/>
              <a:t> annotation. </a:t>
            </a:r>
            <a:endParaRPr lang="en-US" sz="2500"/>
          </a:p>
          <a:p>
            <a:r>
              <a:rPr lang="en-US" sz="2500" b="1"/>
              <a:t>@RestController</a:t>
            </a:r>
            <a:r>
              <a:rPr lang="en-US" sz="2500"/>
              <a:t> is a sibling convenience annotation for creating Restful controllers to serve requests as web service.</a:t>
            </a:r>
            <a:endParaRPr lang="en-US" sz="2500"/>
          </a:p>
          <a:p>
            <a:r>
              <a:rPr lang="en-US" sz="2500"/>
              <a:t>Combination of </a:t>
            </a:r>
            <a:r>
              <a:rPr lang="en-US" sz="2500" b="1"/>
              <a:t>@Controller</a:t>
            </a:r>
            <a:r>
              <a:rPr lang="en-US" sz="2500"/>
              <a:t> and </a:t>
            </a:r>
            <a:r>
              <a:rPr lang="en-US" sz="2500" b="1"/>
              <a:t>ResponseBody</a:t>
            </a:r>
            <a:r>
              <a:rPr lang="en-US" sz="2500"/>
              <a:t> is equivalent to using the annotation </a:t>
            </a:r>
            <a:r>
              <a:rPr lang="en-US" sz="2500" b="1"/>
              <a:t>@RestController</a:t>
            </a:r>
            <a:r>
              <a:rPr lang="en-US" sz="2500"/>
              <a:t>.</a:t>
            </a:r>
            <a:endParaRPr lang="en-US" sz="2500"/>
          </a:p>
          <a:p>
            <a:r>
              <a:rPr lang="en-US" sz="2500"/>
              <a:t>When interacting with our web application, we will make </a:t>
            </a:r>
            <a:r>
              <a:rPr lang="en-US" sz="2500" b="1"/>
              <a:t>HttpRequests</a:t>
            </a:r>
            <a:r>
              <a:rPr lang="en-US" sz="2500"/>
              <a:t> which will eventually be landed on various Rest Controllers and </a:t>
            </a:r>
            <a:r>
              <a:rPr lang="en-US" sz="2500" b="1"/>
              <a:t>method end-points</a:t>
            </a:r>
            <a:r>
              <a:rPr lang="en-US" sz="2500"/>
              <a:t> inside them created by us.</a:t>
            </a:r>
            <a:endParaRPr lang="en-US" sz="2500"/>
          </a:p>
          <a:p>
            <a:r>
              <a:rPr lang="en-US" sz="2500"/>
              <a:t>Our HttpRequests will be in </a:t>
            </a:r>
            <a:r>
              <a:rPr lang="en-US" sz="2500" b="1"/>
              <a:t>Json format</a:t>
            </a:r>
            <a:r>
              <a:rPr lang="en-US" sz="2500"/>
              <a:t> as part of REST Protocal and so will be HttpResponses.</a:t>
            </a:r>
            <a:endParaRPr lang="en-US" sz="25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Controller Layer</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We will create a single </a:t>
            </a:r>
            <a:r>
              <a:rPr lang="en-US" b="1"/>
              <a:t>UserController.java</a:t>
            </a:r>
            <a:r>
              <a:rPr lang="en-US"/>
              <a:t> class and annotate it with </a:t>
            </a:r>
            <a:r>
              <a:rPr lang="en-US" b="1"/>
              <a:t>@RestController</a:t>
            </a:r>
            <a:r>
              <a:rPr lang="en-US"/>
              <a:t> annotation.</a:t>
            </a:r>
            <a:endParaRPr lang="en-US"/>
          </a:p>
          <a:p>
            <a:pPr>
              <a:buFont typeface="Arial" panose="020B0604020202020204" pitchFamily="34" charset="0"/>
              <a:buChar char="•"/>
            </a:pPr>
            <a:r>
              <a:rPr lang="en-US"/>
              <a:t>Our each controller method will make call to a single service method only.</a:t>
            </a:r>
            <a:endParaRPr lang="en-US"/>
          </a:p>
          <a:p>
            <a:pPr>
              <a:buFont typeface="Arial" panose="020B0604020202020204" pitchFamily="34" charset="0"/>
              <a:buChar char="•"/>
            </a:pPr>
            <a:r>
              <a:rPr lang="en-US"/>
              <a:t>We will create following end-points methods to:</a:t>
            </a:r>
            <a:endParaRPr lang="en-US"/>
          </a:p>
          <a:p>
            <a:pPr lvl="1">
              <a:buFont typeface="Arial" panose="020B0604020202020204" pitchFamily="34" charset="0"/>
              <a:buChar char="•"/>
            </a:pPr>
            <a:r>
              <a:rPr lang="en-US"/>
              <a:t>/saveuser</a:t>
            </a:r>
            <a:endParaRPr lang="en-US"/>
          </a:p>
          <a:p>
            <a:pPr lvl="1">
              <a:buFont typeface="Arial" panose="020B0604020202020204" pitchFamily="34" charset="0"/>
              <a:buChar char="•"/>
            </a:pPr>
            <a:r>
              <a:rPr lang="en-US"/>
              <a:t>/updateuser</a:t>
            </a:r>
            <a:endParaRPr lang="en-US"/>
          </a:p>
          <a:p>
            <a:pPr lvl="1">
              <a:buFont typeface="Arial" panose="020B0604020202020204" pitchFamily="34" charset="0"/>
              <a:buChar char="•"/>
            </a:pPr>
            <a:r>
              <a:rPr lang="en-US"/>
              <a:t>/showuser</a:t>
            </a:r>
            <a:endParaRPr lang="en-US"/>
          </a:p>
          <a:p>
            <a:pPr lvl="1">
              <a:buFont typeface="Arial" panose="020B0604020202020204" pitchFamily="34" charset="0"/>
              <a:buChar char="•"/>
            </a:pPr>
            <a:r>
              <a:rPr lang="en-US"/>
              <a:t>/saveaddress</a:t>
            </a:r>
            <a:endParaRPr lang="en-US"/>
          </a:p>
          <a:p>
            <a:pPr lvl="1">
              <a:buFont typeface="Arial" panose="020B0604020202020204" pitchFamily="34" charset="0"/>
              <a:buChar char="•"/>
            </a:pPr>
            <a:r>
              <a:rPr lang="en-US"/>
              <a:t>/listusers</a:t>
            </a:r>
            <a:endParaRPr lang="en-US"/>
          </a:p>
          <a:p>
            <a:pPr lvl="1">
              <a:buFont typeface="Arial" panose="020B0604020202020204" pitchFamily="34" charset="0"/>
              <a:buChar char="•"/>
            </a:pPr>
            <a:r>
              <a:rPr lang="en-US"/>
              <a:t>/listaddressesbyuser</a:t>
            </a:r>
            <a:endParaRPr lang="en-US"/>
          </a:p>
          <a:p>
            <a:pPr lvl="1">
              <a:buFont typeface="Arial" panose="020B0604020202020204" pitchFamily="34" charset="0"/>
              <a:buChar char="•"/>
            </a:pPr>
            <a:r>
              <a:rPr lang="en-US"/>
              <a:t>/deleteuser</a:t>
            </a:r>
            <a:endParaRPr lang="en-US"/>
          </a:p>
          <a:p>
            <a:pPr lvl="1">
              <a:buFont typeface="Arial" panose="020B0604020202020204" pitchFamily="34" charset="0"/>
              <a:buChar char="•"/>
            </a:pPr>
            <a:r>
              <a:rPr lang="en-US"/>
              <a:t>/deleteaddress</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 Requests</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UserController.java</a:t>
            </a:r>
            <a:endParaRPr lang="en-US"/>
          </a:p>
        </p:txBody>
      </p:sp>
      <p:sp>
        <p:nvSpPr>
          <p:cNvPr id="3" name="Content Placeholder 2"/>
          <p:cNvSpPr/>
          <p:nvPr>
            <p:ph idx="1"/>
          </p:nvPr>
        </p:nvSpPr>
        <p:spPr/>
        <p:txBody>
          <a:bodyPr>
            <a:normAutofit fontScale="70000"/>
          </a:bodyPr>
          <a:p>
            <a:pPr marL="0" indent="0">
              <a:buNone/>
            </a:pPr>
            <a:r>
              <a:rPr lang="en-US"/>
              <a:t>@RestController</a:t>
            </a:r>
            <a:endParaRPr lang="en-US"/>
          </a:p>
          <a:p>
            <a:pPr marL="0" indent="0">
              <a:buNone/>
            </a:pPr>
            <a:r>
              <a:rPr lang="en-US"/>
              <a:t>@RequestMapping(value = "/api")</a:t>
            </a:r>
            <a:endParaRPr lang="en-US"/>
          </a:p>
          <a:p>
            <a:pPr marL="0" indent="0">
              <a:buNone/>
            </a:pPr>
            <a:r>
              <a:rPr lang="en-US"/>
              <a:t>public class UserController {</a:t>
            </a:r>
            <a:endParaRPr lang="en-US"/>
          </a:p>
          <a:p>
            <a:pPr marL="0" indent="0">
              <a:buNone/>
            </a:pPr>
            <a:r>
              <a:rPr lang="en-US"/>
              <a:t>	@Autowired</a:t>
            </a:r>
            <a:endParaRPr lang="en-US"/>
          </a:p>
          <a:p>
            <a:pPr marL="0" indent="0">
              <a:buNone/>
            </a:pPr>
            <a:r>
              <a:rPr lang="en-US"/>
              <a:t>	UserService registrationService;</a:t>
            </a:r>
            <a:endParaRPr lang="en-US"/>
          </a:p>
          <a:p>
            <a:pPr marL="0" indent="0">
              <a:buNone/>
            </a:pPr>
            <a:r>
              <a:rPr lang="en-US"/>
              <a:t>	@PostMapping("/saveuser")</a:t>
            </a:r>
            <a:endParaRPr lang="en-US"/>
          </a:p>
          <a:p>
            <a:pPr marL="0" indent="0">
              <a:buNone/>
            </a:pPr>
            <a:r>
              <a:rPr lang="en-US"/>
              <a:t>	public String registerUser(@RequestBody RegistrationFormDto registrationFormDto) {</a:t>
            </a:r>
            <a:endParaRPr lang="en-US"/>
          </a:p>
          <a:p>
            <a:pPr marL="0" indent="0">
              <a:buNone/>
            </a:pPr>
            <a:r>
              <a:rPr lang="en-US"/>
              <a:t>		try{</a:t>
            </a:r>
            <a:endParaRPr lang="en-US"/>
          </a:p>
          <a:p>
            <a:pPr marL="0" indent="0">
              <a:buNone/>
            </a:pPr>
            <a:r>
              <a:rPr lang="en-US"/>
              <a:t>			User user = registrationService.registerUser(registrationFormDto);</a:t>
            </a:r>
            <a:endParaRPr lang="en-US"/>
          </a:p>
          <a:p>
            <a:pPr marL="0" indent="0">
              <a:buNone/>
            </a:pPr>
            <a:r>
              <a:rPr lang="en-US"/>
              <a:t>			return "User registered successfully with userName:</a:t>
            </a:r>
            <a:endParaRPr lang="en-US"/>
          </a:p>
          <a:p>
            <a:pPr marL="0" indent="0">
              <a:buNone/>
            </a:pPr>
            <a:r>
              <a:rPr lang="en-US"/>
              <a:t>			 "+user.getUserName();</a:t>
            </a:r>
            <a:endParaRPr lang="en-US"/>
          </a:p>
          <a:p>
            <a:pPr marL="0" indent="0">
              <a:buNone/>
            </a:pPr>
            <a:r>
              <a:rPr lang="en-US"/>
              <a:t>		}catch(Exception ex) {</a:t>
            </a:r>
            <a:endParaRPr lang="en-US"/>
          </a:p>
          <a:p>
            <a:pPr marL="0" indent="0">
              <a:buNone/>
            </a:pPr>
            <a:r>
              <a:rPr lang="en-US"/>
              <a:t>			return ex.getMessage();</a:t>
            </a:r>
            <a:endParaRPr lang="en-US"/>
          </a:p>
          <a:p>
            <a:pPr marL="0" indent="0">
              <a:buNone/>
            </a:pPr>
            <a:r>
              <a:rPr lang="en-US"/>
              <a:t>		}</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API Documentation</a:t>
            </a:r>
            <a:endParaRPr lang="en-US"/>
          </a:p>
        </p:txBody>
      </p:sp>
      <p:sp>
        <p:nvSpPr>
          <p:cNvPr id="2" name="Subtitle 1"/>
          <p:cNvSpPr>
            <a:spLocks noGrp="1"/>
          </p:cNvSpPr>
          <p:nvPr>
            <p:ph type="subTitle" idx="1"/>
          </p:nvPr>
        </p:nvSpPr>
        <p:spPr/>
        <p:txBody>
          <a:bodyPr/>
          <a:p>
            <a:r>
              <a:rPr lang="en-US" sz="2400"/>
              <a:t>Available end-points and their contracts</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2300" b="1"/>
              <a:t>Swagger</a:t>
            </a:r>
            <a:r>
              <a:rPr lang="en-US" sz="2300"/>
              <a:t> is the most widely used tooling ecosystem for developing APIs with the </a:t>
            </a:r>
            <a:r>
              <a:rPr lang="en-US" sz="2300" b="1"/>
              <a:t>OpenAPI Specification</a:t>
            </a:r>
            <a:r>
              <a:rPr lang="en-US" sz="2300"/>
              <a:t> (OAS).</a:t>
            </a:r>
            <a:endParaRPr lang="en-US" sz="2300"/>
          </a:p>
          <a:p>
            <a:pPr>
              <a:buFont typeface="Arial" panose="020B0604020202020204" pitchFamily="34" charset="0"/>
              <a:buChar char="•"/>
            </a:pPr>
            <a:r>
              <a:rPr lang="en-US" sz="2300" b="1"/>
              <a:t>Springfox</a:t>
            </a:r>
            <a:r>
              <a:rPr lang="en-US" sz="2300"/>
              <a:t>, which is part of Swagger ecosystem is used to automatically generate JSON API Documentation for API's that are built in Spring Framework.</a:t>
            </a:r>
            <a:endParaRPr lang="en-US" sz="2300"/>
          </a:p>
          <a:p>
            <a:pPr>
              <a:buFont typeface="Arial" panose="020B0604020202020204" pitchFamily="34" charset="0"/>
              <a:buChar char="•"/>
            </a:pPr>
            <a:r>
              <a:rPr lang="en-US" sz="2300"/>
              <a:t>For our purposes, we will be using </a:t>
            </a:r>
            <a:r>
              <a:rPr lang="en-US" sz="2300" b="1"/>
              <a:t>Springfox Swagger 2, Springfox Bean Validators</a:t>
            </a:r>
            <a:r>
              <a:rPr lang="en-US" sz="2300"/>
              <a:t> and </a:t>
            </a:r>
            <a:r>
              <a:rPr lang="en-US" sz="2300" b="1"/>
              <a:t>Springfox Swagger UI</a:t>
            </a:r>
            <a:r>
              <a:rPr lang="en-US" sz="2300"/>
              <a:t> dependencies in our pom.xml.</a:t>
            </a:r>
            <a:endParaRPr lang="en-US" sz="2300"/>
          </a:p>
          <a:p>
            <a:pPr>
              <a:buFont typeface="Arial" panose="020B0604020202020204" pitchFamily="34" charset="0"/>
              <a:buChar char="•"/>
            </a:pPr>
            <a:r>
              <a:rPr lang="en-US" sz="2300"/>
              <a:t>Once we add these dependencies and configure Swagger in our application, we will be able to see documentation of our API End-points at </a:t>
            </a:r>
            <a:r>
              <a:rPr lang="en-US" sz="2300" b="1"/>
              <a:t>http://localhost:8080/swagger-ui.html</a:t>
            </a:r>
            <a:endParaRPr lang="en-US" sz="2300"/>
          </a:p>
          <a:p>
            <a:pPr>
              <a:buFont typeface="Arial" panose="020B0604020202020204" pitchFamily="34" charset="0"/>
              <a:buChar char="•"/>
            </a:pPr>
            <a:r>
              <a:rPr lang="en-US" sz="2300"/>
              <a:t>The </a:t>
            </a:r>
            <a:r>
              <a:rPr lang="en-US" sz="2300" b="1"/>
              <a:t>documentation</a:t>
            </a:r>
            <a:r>
              <a:rPr lang="en-US" sz="2300"/>
              <a:t> hosted on above address </a:t>
            </a:r>
            <a:r>
              <a:rPr lang="en-US" sz="2300" b="1"/>
              <a:t>shows</a:t>
            </a:r>
            <a:r>
              <a:rPr lang="en-US" sz="2300"/>
              <a:t> all the available </a:t>
            </a:r>
            <a:r>
              <a:rPr lang="en-US" sz="2300" b="1"/>
              <a:t>REST Controllers</a:t>
            </a:r>
            <a:r>
              <a:rPr lang="en-US" sz="2300"/>
              <a:t>, </a:t>
            </a:r>
            <a:r>
              <a:rPr lang="en-US" sz="2300" b="1"/>
              <a:t>end-points</a:t>
            </a:r>
            <a:r>
              <a:rPr lang="en-US" sz="2300"/>
              <a:t> present in each controller and </a:t>
            </a:r>
            <a:r>
              <a:rPr lang="en-US" sz="2300" b="1"/>
              <a:t>associated models</a:t>
            </a:r>
            <a:r>
              <a:rPr lang="en-US" sz="2300"/>
              <a:t> / data types we need to pass as part of request.</a:t>
            </a:r>
            <a:endParaRPr lang="en-US" sz="2300"/>
          </a:p>
          <a:p>
            <a:pPr>
              <a:buFont typeface="Arial" panose="020B0604020202020204" pitchFamily="34" charset="0"/>
              <a:buChar char="•"/>
            </a:pPr>
            <a:r>
              <a:rPr lang="en-US" sz="2300"/>
              <a:t>The Json format API Spec for all end-points will be hosted on </a:t>
            </a:r>
            <a:r>
              <a:rPr lang="en-US" sz="2300" b="1"/>
              <a:t>http://localhost:8080/v2/api-docs</a:t>
            </a:r>
            <a:endParaRPr lang="en-US" sz="2300"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Configure Springfox Swagger</a:t>
            </a:r>
            <a:endParaRPr lang="en-US"/>
          </a:p>
        </p:txBody>
      </p:sp>
      <p:sp>
        <p:nvSpPr>
          <p:cNvPr id="3" name="Content Placeholder 2"/>
          <p:cNvSpPr>
            <a:spLocks noGrp="1"/>
          </p:cNvSpPr>
          <p:nvPr>
            <p:ph idx="1"/>
          </p:nvPr>
        </p:nvSpPr>
        <p:spPr/>
        <p:txBody>
          <a:bodyPr>
            <a:noAutofit/>
          </a:bodyPr>
          <a:p>
            <a:pPr marL="0" indent="0" fontAlgn="auto">
              <a:spcBef>
                <a:spcPts val="1200"/>
              </a:spcBef>
              <a:buFont typeface="+mj-lt"/>
              <a:buNone/>
            </a:pPr>
            <a:r>
              <a:rPr lang="en-US" sz="2200"/>
              <a:t>1. Add following </a:t>
            </a:r>
            <a:r>
              <a:rPr lang="en-US" sz="2200" b="1"/>
              <a:t>dependencies</a:t>
            </a:r>
            <a:r>
              <a:rPr lang="en-US" sz="2200"/>
              <a:t> to pom.xml</a:t>
            </a:r>
            <a:br>
              <a:rPr lang="en-US" sz="2200"/>
            </a:br>
            <a:r>
              <a:rPr lang="en-US" sz="2200"/>
              <a:t>	</a:t>
            </a:r>
            <a:br>
              <a:rPr lang="en-US" sz="2200"/>
            </a:b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&lt;artifactId&gt;springfox-swagger2&lt;/artifactId&gt;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&lt;artifactId&gt;springfox-swagger-ui&lt;/artifactId&gt;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&lt;artifactId&gt;springfox-bean-validators&lt;/artifactId&gt;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br>
              <a:rPr lang="en-US" sz="2200"/>
            </a:br>
            <a:endParaRPr lang="en-US" sz="2200"/>
          </a:p>
          <a:p>
            <a:pPr marL="0" indent="0" fontAlgn="auto">
              <a:buFont typeface="+mj-lt"/>
              <a:buNone/>
            </a:pPr>
            <a:r>
              <a:rPr lang="en-US" sz="2200"/>
              <a:t>2. Create </a:t>
            </a:r>
            <a:r>
              <a:rPr lang="en-US" sz="2200" b="1"/>
              <a:t>SwaggerConfig.java</a:t>
            </a:r>
            <a:r>
              <a:rPr lang="en-US" sz="2200"/>
              <a:t> parallel in same package as Application.java</a:t>
            </a:r>
            <a:endParaRPr lang="en-US" sz="22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SwaggerConfig.java</a:t>
            </a:r>
            <a:endParaRPr lang="en-US"/>
          </a:p>
        </p:txBody>
      </p:sp>
      <p:sp>
        <p:nvSpPr>
          <p:cNvPr id="3" name="Content Placeholder 2"/>
          <p:cNvSpPr>
            <a:spLocks noGrp="1"/>
          </p:cNvSpPr>
          <p:nvPr>
            <p:ph idx="1"/>
          </p:nvPr>
        </p:nvSpPr>
        <p:spPr/>
        <p:txBody>
          <a:bodyPr>
            <a:noAutofit/>
          </a:bodyPr>
          <a:p>
            <a:pPr marL="0" indent="0" fontAlgn="auto">
              <a:spcBef>
                <a:spcPts val="400"/>
              </a:spcBef>
              <a:buNone/>
            </a:pPr>
            <a:r>
              <a:rPr lang="en-US" sz="1700"/>
              <a:t>@Configuration</a:t>
            </a:r>
            <a:endParaRPr lang="en-US" sz="1700"/>
          </a:p>
          <a:p>
            <a:pPr marL="0" indent="0" fontAlgn="auto">
              <a:spcBef>
                <a:spcPts val="400"/>
              </a:spcBef>
              <a:buNone/>
            </a:pPr>
            <a:r>
              <a:rPr lang="en-US" sz="1700"/>
              <a:t>@EnableSwagger2</a:t>
            </a:r>
            <a:endParaRPr lang="en-US" sz="1700"/>
          </a:p>
          <a:p>
            <a:pPr marL="0" indent="0" fontAlgn="auto">
              <a:spcBef>
                <a:spcPts val="400"/>
              </a:spcBef>
              <a:buNone/>
            </a:pPr>
            <a:r>
              <a:rPr lang="en-US" sz="1700"/>
              <a:t>public class SwaggerConfig {</a:t>
            </a:r>
            <a:endParaRPr lang="en-US" sz="1700"/>
          </a:p>
          <a:p>
            <a:pPr marL="0" indent="0" fontAlgn="auto">
              <a:spcBef>
                <a:spcPts val="400"/>
              </a:spcBef>
              <a:buNone/>
            </a:pPr>
            <a:r>
              <a:rPr lang="en-US" sz="1700"/>
              <a:t>	@Bean</a:t>
            </a:r>
            <a:endParaRPr lang="en-US" sz="1700"/>
          </a:p>
          <a:p>
            <a:pPr marL="0" indent="0" fontAlgn="auto">
              <a:spcBef>
                <a:spcPts val="400"/>
              </a:spcBef>
              <a:buNone/>
            </a:pPr>
            <a:r>
              <a:rPr lang="en-US" sz="1700"/>
              <a:t>	public Docket productApi() {</a:t>
            </a:r>
            <a:endParaRPr lang="en-US" sz="1700"/>
          </a:p>
          <a:p>
            <a:pPr marL="0" indent="0" fontAlgn="auto">
              <a:spcBef>
                <a:spcPts val="400"/>
              </a:spcBef>
              <a:buNone/>
            </a:pPr>
            <a:r>
              <a:rPr lang="en-US" sz="1700"/>
              <a:t>        		return new Docket(DocumentationType.SWAGGER_2)</a:t>
            </a:r>
            <a:endParaRPr lang="en-US" sz="1700"/>
          </a:p>
          <a:p>
            <a:pPr marL="0" indent="0" fontAlgn="auto">
              <a:spcBef>
                <a:spcPts val="400"/>
              </a:spcBef>
              <a:buNone/>
            </a:pPr>
            <a:r>
              <a:rPr lang="en-US" sz="1700"/>
              <a:t>                		.select().apis(RequestHandlerSelectors.basePackage("com.lithan.sb.controller"))</a:t>
            </a:r>
            <a:endParaRPr lang="en-US" sz="1700"/>
          </a:p>
          <a:p>
            <a:pPr marL="0" indent="0" fontAlgn="auto">
              <a:spcBef>
                <a:spcPts val="400"/>
              </a:spcBef>
              <a:buNone/>
            </a:pPr>
            <a:r>
              <a:rPr lang="en-US" sz="1700"/>
              <a:t>                		.paths(PathSelectors.regex("/api.*"))</a:t>
            </a:r>
            <a:endParaRPr lang="en-US" sz="1700"/>
          </a:p>
          <a:p>
            <a:pPr marL="0" indent="0" fontAlgn="auto">
              <a:spcBef>
                <a:spcPts val="400"/>
              </a:spcBef>
              <a:buNone/>
            </a:pPr>
            <a:r>
              <a:rPr lang="en-US" sz="1700"/>
              <a:t>                		.build().apiInfo(apiInfo());</a:t>
            </a:r>
            <a:endParaRPr lang="en-US" sz="1700"/>
          </a:p>
          <a:p>
            <a:pPr marL="0" indent="0" fontAlgn="auto">
              <a:spcBef>
                <a:spcPts val="400"/>
              </a:spcBef>
              <a:buNone/>
            </a:pPr>
            <a:r>
              <a:rPr lang="en-US" sz="1700"/>
              <a:t>    	}</a:t>
            </a:r>
            <a:endParaRPr lang="en-US" sz="1700"/>
          </a:p>
          <a:p>
            <a:pPr marL="0" indent="0" fontAlgn="auto">
              <a:spcBef>
                <a:spcPts val="400"/>
              </a:spcBef>
              <a:buNone/>
            </a:pPr>
            <a:r>
              <a:rPr lang="en-US" sz="1700"/>
              <a:t>	private ApiInfo apiInfo() {</a:t>
            </a:r>
            <a:endParaRPr lang="en-US" sz="1700"/>
          </a:p>
          <a:p>
            <a:pPr marL="0" indent="0" fontAlgn="auto">
              <a:spcBef>
                <a:spcPts val="400"/>
              </a:spcBef>
              <a:buNone/>
            </a:pPr>
            <a:r>
              <a:rPr lang="en-US" sz="1700"/>
              <a:t>	    return new ApiInfo(</a:t>
            </a:r>
            <a:endParaRPr lang="en-US" sz="1700"/>
          </a:p>
          <a:p>
            <a:pPr marL="0" indent="0" fontAlgn="auto">
              <a:spcBef>
                <a:spcPts val="400"/>
              </a:spcBef>
              <a:buNone/>
            </a:pPr>
            <a:r>
              <a:rPr lang="en-US" sz="1700"/>
              <a:t>	      "User Module API", </a:t>
            </a:r>
            <a:endParaRPr lang="en-US" sz="1700"/>
          </a:p>
          <a:p>
            <a:pPr marL="0" indent="0" fontAlgn="auto">
              <a:spcBef>
                <a:spcPts val="400"/>
              </a:spcBef>
              <a:buNone/>
            </a:pPr>
            <a:r>
              <a:rPr lang="en-US" sz="1700"/>
              <a:t>	      "API to register and manage users.", </a:t>
            </a:r>
            <a:endParaRPr lang="en-US" sz="1700"/>
          </a:p>
          <a:p>
            <a:pPr marL="0" indent="0" fontAlgn="auto">
              <a:spcBef>
                <a:spcPts val="400"/>
              </a:spcBef>
              <a:buNone/>
            </a:pPr>
            <a:r>
              <a:rPr lang="en-US" sz="1700"/>
              <a:t>	      "API TOS", </a:t>
            </a:r>
            <a:endParaRPr lang="en-US" sz="1700"/>
          </a:p>
          <a:p>
            <a:pPr marL="0" indent="0" fontAlgn="auto">
              <a:spcBef>
                <a:spcPts val="400"/>
              </a:spcBef>
              <a:buNone/>
            </a:pPr>
            <a:r>
              <a:rPr lang="en-US" sz="1700"/>
              <a:t>	      "Open source learning usage", </a:t>
            </a:r>
            <a:endParaRPr lang="en-US" sz="1700"/>
          </a:p>
          <a:p>
            <a:pPr marL="0" indent="0" fontAlgn="auto">
              <a:spcBef>
                <a:spcPts val="400"/>
              </a:spcBef>
              <a:buNone/>
            </a:pPr>
            <a:r>
              <a:rPr lang="en-US" sz="1700"/>
              <a:t>	      new Contact("John Doe", "www.lithan.com", "no-reply@lithan.com"), </a:t>
            </a:r>
            <a:endParaRPr lang="en-US" sz="1700"/>
          </a:p>
          <a:p>
            <a:pPr marL="0" indent="0" fontAlgn="auto">
              <a:spcBef>
                <a:spcPts val="400"/>
              </a:spcBef>
              <a:buNone/>
            </a:pPr>
            <a:r>
              <a:rPr lang="en-US" sz="1700"/>
              <a:t>	      "Open Source", "Open Source", Collections.emptyList());</a:t>
            </a:r>
            <a:endParaRPr lang="en-US" sz="1700"/>
          </a:p>
          <a:p>
            <a:pPr marL="0" indent="0" fontAlgn="auto">
              <a:spcBef>
                <a:spcPts val="400"/>
              </a:spcBef>
              <a:buNone/>
            </a:pPr>
            <a:r>
              <a:rPr lang="en-US" sz="1700"/>
              <a:t>	}</a:t>
            </a:r>
            <a:endParaRPr lang="en-US" sz="1700"/>
          </a:p>
          <a:p>
            <a:pPr marL="0" indent="0" fontAlgn="auto">
              <a:spcBef>
                <a:spcPts val="400"/>
              </a:spcBef>
              <a:buNone/>
            </a:pPr>
            <a:r>
              <a:rPr lang="en-US" sz="1700"/>
              <a:t>}</a:t>
            </a:r>
            <a:endParaRPr lang="en-US" sz="17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SwaggerConfig.java - Annotations and Methods</a:t>
            </a:r>
            <a:endParaRPr lang="en-US"/>
          </a:p>
        </p:txBody>
      </p:sp>
      <p:sp>
        <p:nvSpPr>
          <p:cNvPr id="3" name="Content Placeholder 2"/>
          <p:cNvSpPr>
            <a:spLocks noGrp="1"/>
          </p:cNvSpPr>
          <p:nvPr>
            <p:ph idx="1"/>
          </p:nvPr>
        </p:nvSpPr>
        <p:spPr/>
        <p:txBody>
          <a:bodyPr>
            <a:normAutofit lnSpcReduction="10000"/>
          </a:bodyPr>
          <a:p>
            <a:pPr>
              <a:buFont typeface="Wingdings" panose="05000000000000000000" charset="0"/>
              <a:buChar char="Ø"/>
            </a:pPr>
            <a:r>
              <a:rPr lang="en-US" b="1"/>
              <a:t>@Configuration</a:t>
            </a:r>
            <a:r>
              <a:rPr lang="en-US"/>
              <a:t> indicates that a class declares one or more @Bean methods and may be </a:t>
            </a:r>
            <a:r>
              <a:rPr lang="en-US" b="1"/>
              <a:t>processed</a:t>
            </a:r>
            <a:r>
              <a:rPr lang="en-US"/>
              <a:t> by the </a:t>
            </a:r>
            <a:r>
              <a:rPr lang="en-US" b="1"/>
              <a:t>Spring container</a:t>
            </a:r>
            <a:r>
              <a:rPr lang="en-US"/>
              <a:t> to generate </a:t>
            </a:r>
            <a:r>
              <a:rPr lang="en-US" b="1"/>
              <a:t>bean definitions</a:t>
            </a:r>
            <a:r>
              <a:rPr lang="en-US"/>
              <a:t> and service requests for those beans at runtime.</a:t>
            </a:r>
            <a:endParaRPr lang="en-US"/>
          </a:p>
          <a:p>
            <a:pPr>
              <a:buFont typeface="Wingdings" panose="05000000000000000000" charset="0"/>
              <a:buChar char="Ø"/>
            </a:pPr>
            <a:r>
              <a:rPr lang="en-US" b="1">
                <a:sym typeface="+mn-ea"/>
              </a:rPr>
              <a:t>@EnableSwagger2</a:t>
            </a:r>
            <a:r>
              <a:rPr lang="en-US">
                <a:sym typeface="+mn-ea"/>
              </a:rPr>
              <a:t> Indicates that </a:t>
            </a:r>
            <a:r>
              <a:rPr lang="en-US" b="1">
                <a:sym typeface="+mn-ea"/>
              </a:rPr>
              <a:t>Swagger support</a:t>
            </a:r>
            <a:r>
              <a:rPr lang="en-US">
                <a:sym typeface="+mn-ea"/>
              </a:rPr>
              <a:t> should be </a:t>
            </a:r>
            <a:r>
              <a:rPr lang="en-US" b="1">
                <a:sym typeface="+mn-ea"/>
              </a:rPr>
              <a:t>enabled</a:t>
            </a:r>
            <a:r>
              <a:rPr lang="en-US">
                <a:sym typeface="+mn-ea"/>
              </a:rPr>
              <a:t>. This should be applied to a Spring java config and should have an accompanying '@Configuration' annotation. </a:t>
            </a:r>
            <a:r>
              <a:rPr lang="en-US" b="1">
                <a:sym typeface="+mn-ea"/>
              </a:rPr>
              <a:t>Loads</a:t>
            </a:r>
            <a:r>
              <a:rPr lang="en-US">
                <a:sym typeface="+mn-ea"/>
              </a:rPr>
              <a:t> all required </a:t>
            </a:r>
            <a:r>
              <a:rPr lang="en-US" b="1">
                <a:sym typeface="+mn-ea"/>
              </a:rPr>
              <a:t>beans</a:t>
            </a:r>
            <a:r>
              <a:rPr lang="en-US">
                <a:sym typeface="+mn-ea"/>
              </a:rPr>
              <a:t> defined in </a:t>
            </a:r>
            <a:r>
              <a:rPr lang="en-US" b="1">
                <a:sym typeface="+mn-ea"/>
              </a:rPr>
              <a:t>SpringSwaggerConfig</a:t>
            </a:r>
            <a:r>
              <a:rPr lang="en-US">
                <a:sym typeface="+mn-ea"/>
              </a:rPr>
              <a:t>.</a:t>
            </a:r>
            <a:endParaRPr lang="en-US">
              <a:sym typeface="+mn-ea"/>
            </a:endParaRPr>
          </a:p>
          <a:p>
            <a:pPr>
              <a:buFont typeface="Wingdings" panose="05000000000000000000" charset="0"/>
              <a:buChar char="Ø"/>
            </a:pPr>
            <a:r>
              <a:rPr lang="en-US" b="1">
                <a:sym typeface="+mn-ea"/>
              </a:rPr>
              <a:t>ApiInfo</a:t>
            </a:r>
            <a:r>
              <a:rPr lang="en-US">
                <a:sym typeface="+mn-ea"/>
              </a:rPr>
              <a:t> method allows us to define information about our APIs like it's title, description, version, license, terms of service, author, contact details, etc.</a:t>
            </a:r>
            <a:endParaRPr lang="en-US">
              <a:sym typeface="+mn-ea"/>
            </a:endParaRPr>
          </a:p>
          <a:p>
            <a:pPr>
              <a:buFont typeface="Wingdings" panose="05000000000000000000" charset="0"/>
              <a:buChar char="Ø"/>
            </a:pPr>
            <a:r>
              <a:rPr lang="en-US" b="1">
                <a:sym typeface="+mn-ea"/>
              </a:rPr>
              <a:t>@Bean</a:t>
            </a:r>
            <a:r>
              <a:rPr lang="en-US">
                <a:sym typeface="+mn-ea"/>
              </a:rPr>
              <a:t> registers the return value of annotated method as a bean in application context.</a:t>
            </a:r>
            <a:endParaRPr lang="en-US">
              <a:sym typeface="+mn-ea"/>
            </a:endParaRPr>
          </a:p>
          <a:p>
            <a:pPr>
              <a:buFont typeface="Wingdings" panose="05000000000000000000" charset="0"/>
              <a:buChar char="Ø"/>
            </a:pPr>
            <a:r>
              <a:rPr lang="en-US">
                <a:sym typeface="+mn-ea"/>
              </a:rPr>
              <a:t>We also define a </a:t>
            </a:r>
            <a:r>
              <a:rPr lang="en-US" b="1">
                <a:sym typeface="+mn-ea"/>
              </a:rPr>
              <a:t>Docket </a:t>
            </a:r>
            <a:r>
              <a:rPr lang="en-US">
                <a:sym typeface="+mn-ea"/>
              </a:rPr>
              <a:t>bean using </a:t>
            </a:r>
            <a:r>
              <a:rPr lang="en-US" b="1">
                <a:sym typeface="+mn-ea"/>
              </a:rPr>
              <a:t>productApi</a:t>
            </a:r>
            <a:r>
              <a:rPr lang="en-US">
                <a:sym typeface="+mn-ea"/>
              </a:rPr>
              <a:t> method. The key points to note in this method which are project specific are:</a:t>
            </a:r>
            <a:endParaRPr lang="en-US">
              <a:sym typeface="+mn-ea"/>
            </a:endParaRPr>
          </a:p>
          <a:p>
            <a:pPr lvl="1">
              <a:buFont typeface="Arial" panose="020B0604020202020204" pitchFamily="34" charset="0"/>
              <a:buChar char="•"/>
            </a:pPr>
            <a:r>
              <a:rPr lang="en-US" b="1">
                <a:sym typeface="+mn-ea"/>
              </a:rPr>
              <a:t>RequestHandlerSelectors.basePackage("com.lithan.sb.controller")</a:t>
            </a:r>
            <a:endParaRPr lang="en-US">
              <a:sym typeface="+mn-ea"/>
            </a:endParaRPr>
          </a:p>
          <a:p>
            <a:pPr lvl="1">
              <a:buFont typeface="Arial" panose="020B0604020202020204" pitchFamily="34" charset="0"/>
              <a:buChar char="•"/>
            </a:pPr>
            <a:r>
              <a:rPr lang="en-US" b="1">
                <a:sym typeface="+mn-ea"/>
              </a:rPr>
              <a:t>PathSelectors.regex("/api.*")</a:t>
            </a:r>
            <a:endParaRPr lang="en-US" b="1">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http://localhost:8080/swagger-ui.html</a:t>
            </a:r>
            <a:endParaRPr lang="en-US"/>
          </a:p>
        </p:txBody>
      </p:sp>
      <p:pic>
        <p:nvPicPr>
          <p:cNvPr id="4" name="Content Placeholder 3"/>
          <p:cNvPicPr>
            <a:picLocks noChangeAspect="1"/>
          </p:cNvPicPr>
          <p:nvPr>
            <p:ph idx="1"/>
          </p:nvPr>
        </p:nvPicPr>
        <p:blipFill>
          <a:blip r:embed="rId1"/>
          <a:stretch>
            <a:fillRect/>
          </a:stretch>
        </p:blipFill>
        <p:spPr>
          <a:xfrm>
            <a:off x="135255" y="997585"/>
            <a:ext cx="8877935" cy="37757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Quick Start</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b="1"/>
              <a:t>Spring Boot </a:t>
            </a:r>
            <a:r>
              <a:rPr lang="en-US"/>
              <a:t>allows you to </a:t>
            </a:r>
            <a:r>
              <a:rPr lang="en-US" b="1"/>
              <a:t>quickly start</a:t>
            </a:r>
            <a:r>
              <a:rPr lang="en-US"/>
              <a:t> your development, without any configuration.</a:t>
            </a:r>
            <a:endParaRPr lang="en-US"/>
          </a:p>
          <a:p>
            <a:pPr>
              <a:buFont typeface="Arial" panose="020B0604020202020204" pitchFamily="34" charset="0"/>
              <a:buChar char="•"/>
            </a:pPr>
            <a:r>
              <a:rPr lang="en-US"/>
              <a:t>First you need to </a:t>
            </a:r>
            <a:r>
              <a:rPr lang="en-US" b="1"/>
              <a:t>create </a:t>
            </a:r>
            <a:r>
              <a:rPr lang="en-US"/>
              <a:t>a Spring Boot </a:t>
            </a:r>
            <a:r>
              <a:rPr lang="en-US" b="1"/>
              <a:t>project </a:t>
            </a:r>
            <a:r>
              <a:rPr lang="en-US"/>
              <a:t>using Spring Initializr.</a:t>
            </a:r>
            <a:endParaRPr lang="en-US"/>
          </a:p>
          <a:p>
            <a:pPr>
              <a:buFont typeface="Arial" panose="020B0604020202020204" pitchFamily="34" charset="0"/>
              <a:buChar char="•"/>
            </a:pPr>
            <a:r>
              <a:rPr lang="en-US"/>
              <a:t>Then you can add properties in </a:t>
            </a:r>
            <a:r>
              <a:rPr lang="en-US" b="1"/>
              <a:t>application.properties</a:t>
            </a:r>
            <a:r>
              <a:rPr lang="en-US"/>
              <a:t> if needed.</a:t>
            </a:r>
            <a:endParaRPr lang="en-US"/>
          </a:p>
          <a:p>
            <a:pPr>
              <a:buFont typeface="Arial" panose="020B0604020202020204" pitchFamily="34" charset="0"/>
              <a:buChar char="•"/>
            </a:pPr>
            <a:r>
              <a:rPr lang="en-US"/>
              <a:t>And you can right away start creating your application classes and writing business logic code.</a:t>
            </a:r>
            <a:endParaRPr lang="en-US"/>
          </a:p>
          <a:p>
            <a:pPr>
              <a:buFont typeface="Arial" panose="020B0604020202020204" pitchFamily="34" charset="0"/>
              <a:buChar char="•"/>
            </a:pPr>
            <a:r>
              <a:rPr lang="en-US"/>
              <a:t>You don't need to do any configuration or implementation to setup a Spring Boot application, it is automatically configured due to </a:t>
            </a:r>
            <a:r>
              <a:rPr lang="en-US" b="1"/>
              <a:t>starter POMs</a:t>
            </a:r>
            <a:r>
              <a:rPr lang="en-US"/>
              <a:t> and </a:t>
            </a:r>
            <a:r>
              <a:rPr lang="en-US" b="1"/>
              <a:t>auto-configuration</a:t>
            </a:r>
            <a:r>
              <a:rPr lang="en-US"/>
              <a:t>.</a:t>
            </a:r>
            <a:endParaRPr lang="en-US"/>
          </a:p>
          <a:p>
            <a:pPr>
              <a:buFont typeface="Arial" panose="020B0604020202020204" pitchFamily="34" charset="0"/>
              <a:buChar char="•"/>
            </a:pPr>
            <a:r>
              <a:rPr lang="en-US"/>
              <a:t>If you have spring-boot-starter-web in your dependency, it will also come with </a:t>
            </a:r>
            <a:r>
              <a:rPr lang="en-US" b="1"/>
              <a:t>embedded Tomcat</a:t>
            </a:r>
            <a:r>
              <a:rPr lang="en-US"/>
              <a:t> server to host your application on </a:t>
            </a:r>
            <a:r>
              <a:rPr lang="en-US" b="1"/>
              <a:t>port 8080</a:t>
            </a:r>
            <a:r>
              <a:rPr lang="en-US"/>
              <a:t>.</a:t>
            </a:r>
            <a:endParaRPr lang="en-US"/>
          </a:p>
          <a:p>
            <a:pPr>
              <a:buFont typeface="Arial" panose="020B0604020202020204" pitchFamily="34" charset="0"/>
              <a:buChar char="•"/>
            </a:pPr>
            <a:r>
              <a:rPr lang="en-US"/>
              <a:t>You don't need to build a war, running the </a:t>
            </a:r>
            <a:r>
              <a:rPr lang="en-US" b="1"/>
              <a:t>executable jar</a:t>
            </a:r>
            <a:r>
              <a:rPr lang="en-US"/>
              <a:t> will host your application on port 8080.</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Controller in Swagger - Request</a:t>
            </a:r>
            <a:endParaRPr lang="en-US"/>
          </a:p>
        </p:txBody>
      </p:sp>
      <p:pic>
        <p:nvPicPr>
          <p:cNvPr id="4" name="Content Placeholder 3"/>
          <p:cNvPicPr>
            <a:picLocks noChangeAspect="1"/>
          </p:cNvPicPr>
          <p:nvPr>
            <p:ph idx="1"/>
          </p:nvPr>
        </p:nvPicPr>
        <p:blipFill>
          <a:blip r:embed="rId1"/>
          <a:stretch>
            <a:fillRect/>
          </a:stretch>
        </p:blipFill>
        <p:spPr>
          <a:xfrm>
            <a:off x="135255" y="1002665"/>
            <a:ext cx="8877935" cy="452818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Controller in Swagger - Response</a:t>
            </a:r>
            <a:endParaRPr lang="en-US"/>
          </a:p>
        </p:txBody>
      </p:sp>
      <p:pic>
        <p:nvPicPr>
          <p:cNvPr id="6" name="Content Placeholder 5"/>
          <p:cNvPicPr>
            <a:picLocks noChangeAspect="1"/>
          </p:cNvPicPr>
          <p:nvPr>
            <p:ph idx="1"/>
          </p:nvPr>
        </p:nvPicPr>
        <p:blipFill>
          <a:blip r:embed="rId1"/>
          <a:stretch>
            <a:fillRect/>
          </a:stretch>
        </p:blipFill>
        <p:spPr>
          <a:xfrm>
            <a:off x="135255" y="1012825"/>
            <a:ext cx="8877935" cy="405066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RegistrationFormDto in Swagger</a:t>
            </a:r>
            <a:endParaRPr lang="en-US"/>
          </a:p>
        </p:txBody>
      </p:sp>
      <p:pic>
        <p:nvPicPr>
          <p:cNvPr id="4" name="Content Placeholder 3"/>
          <p:cNvPicPr>
            <a:picLocks noChangeAspect="1"/>
          </p:cNvPicPr>
          <p:nvPr>
            <p:ph idx="1"/>
          </p:nvPr>
        </p:nvPicPr>
        <p:blipFill>
          <a:blip r:embed="rId1"/>
          <a:stretch>
            <a:fillRect/>
          </a:stretch>
        </p:blipFill>
        <p:spPr>
          <a:xfrm>
            <a:off x="135255" y="1281430"/>
            <a:ext cx="8877935" cy="275082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blipFill>
            <a:blip r:embed="rId1"/>
            <a:tile tx="0" ty="0" sx="100000" sy="100000" flip="none" algn="tl"/>
          </a:blipFill>
        </p:spPr>
        <p:txBody>
          <a:bodyPr>
            <a:normAutofit/>
          </a:bodyPr>
          <a:lstStyle/>
          <a:p>
            <a:pPr marL="0" indent="0" algn="ctr">
              <a:buNone/>
            </a:pPr>
            <a:endParaRPr lang="en-US" sz="8000" dirty="0">
              <a:latin typeface="Century" panose="02040604050505020304" pitchFamily="18" charset="0"/>
            </a:endParaRPr>
          </a:p>
          <a:p>
            <a:pPr marL="0" indent="0" algn="ctr">
              <a:buNone/>
            </a:pPr>
            <a:endParaRPr lang="en-US" sz="8000" dirty="0">
              <a:latin typeface="Century" panose="02040604050505020304" pitchFamily="18" charset="0"/>
            </a:endParaRPr>
          </a:p>
          <a:p>
            <a:pPr marL="0" indent="0" algn="ctr">
              <a:buNone/>
            </a:pPr>
            <a:r>
              <a:rPr lang="en-US" sz="80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reflection blurRad="6350" stA="60000" endA="900" endPos="58000" dir="5400000" sy="-100000" algn="bl" rotWithShape="0"/>
                </a:effectLst>
                <a:latin typeface="Century" panose="02040604050505020304" pitchFamily="18" charset="0"/>
              </a:rPr>
              <a:t>THANK YOU</a:t>
            </a:r>
            <a:endParaRPr lang="en-US" sz="80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reflection blurRad="6350" stA="60000" endA="900" endPos="58000" dir="5400000" sy="-100000" algn="bl" rotWithShape="0"/>
              </a:effectLst>
              <a:latin typeface="Century" panose="02040604050505020304" pitchFamily="18" charset="0"/>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 Starters</a:t>
            </a:r>
            <a:endParaRPr lang="en-US"/>
          </a:p>
        </p:txBody>
      </p:sp>
      <p:sp>
        <p:nvSpPr>
          <p:cNvPr id="3" name="Content Placeholder 2"/>
          <p:cNvSpPr>
            <a:spLocks noGrp="1"/>
          </p:cNvSpPr>
          <p:nvPr>
            <p:ph idx="1"/>
          </p:nvPr>
        </p:nvSpPr>
        <p:spPr/>
        <p:txBody>
          <a:bodyPr/>
          <a:p>
            <a:r>
              <a:rPr lang="en-US"/>
              <a:t>Spring Boot provides a number of “</a:t>
            </a:r>
            <a:r>
              <a:rPr lang="en-US" b="1"/>
              <a:t>Starters</a:t>
            </a:r>
            <a:r>
              <a:rPr lang="en-US"/>
              <a:t>” that lets you add dependency jars to your classpath. You add these starters as dependency in your project's pom.xml.</a:t>
            </a:r>
            <a:endParaRPr lang="en-US"/>
          </a:p>
          <a:p>
            <a:r>
              <a:rPr lang="en-US"/>
              <a:t>You don't need to mention versions of the dependency starters as they are automatically managed by the parent starter version.</a:t>
            </a:r>
            <a:endParaRPr lang="en-US"/>
          </a:p>
          <a:p>
            <a:r>
              <a:rPr lang="en-US"/>
              <a:t>Our application will use </a:t>
            </a:r>
            <a:r>
              <a:rPr lang="en-US" b="1"/>
              <a:t>spring-boot-starter-parent</a:t>
            </a:r>
            <a:r>
              <a:rPr lang="en-US"/>
              <a:t> as a parent starter, while few child starter projects too.</a:t>
            </a:r>
            <a:endParaRPr lang="en-US"/>
          </a:p>
          <a:p>
            <a:r>
              <a:rPr lang="en-US"/>
              <a:t>Each single starter dependency adds multiple dependency jars to the classpath dependening on which starter we are adding.</a:t>
            </a:r>
            <a:endParaRPr lang="en-US"/>
          </a:p>
          <a:p>
            <a:r>
              <a:rPr lang="en-US"/>
              <a:t>For e.g. if we add </a:t>
            </a:r>
            <a:r>
              <a:rPr lang="en-US" b="1"/>
              <a:t>spring-boot-starter-web</a:t>
            </a:r>
            <a:r>
              <a:rPr lang="en-US"/>
              <a:t> starter in pom, it will add following jars to classpath: </a:t>
            </a:r>
            <a:endParaRPr lang="en-US"/>
          </a:p>
          <a:p>
            <a:pPr lvl="1"/>
            <a:r>
              <a:rPr lang="en-US"/>
              <a:t>spring-web, spring-webmvc</a:t>
            </a:r>
            <a:endParaRPr lang="en-US"/>
          </a:p>
          <a:p>
            <a:pPr lvl="1"/>
            <a:r>
              <a:rPr lang="en-US"/>
              <a:t>hibernate-validator</a:t>
            </a:r>
            <a:endParaRPr lang="en-US"/>
          </a:p>
          <a:p>
            <a:pPr lvl="1"/>
            <a:r>
              <a:rPr lang="en-US"/>
              <a:t>spring-boot-starter-tomcat</a:t>
            </a:r>
            <a:endParaRPr lang="en-US"/>
          </a:p>
          <a:p>
            <a:pPr lvl="1"/>
            <a:r>
              <a:rPr lang="en-US"/>
              <a:t>spring-boot-starter-json</a:t>
            </a:r>
            <a:endParaRPr lang="en-US"/>
          </a:p>
        </p:txBody>
      </p:sp>
    </p:spTree>
  </p:cSld>
  <p:clrMapOvr>
    <a:masterClrMapping/>
  </p:clrMapOvr>
</p:sld>
</file>

<file path=ppt/theme/theme1.xml><?xml version="1.0" encoding="utf-8"?>
<a:theme xmlns:a="http://schemas.openxmlformats.org/drawingml/2006/main" name="IU01 IU Name">
  <a:themeElements>
    <a:clrScheme name="Custom 1">
      <a:dk1>
        <a:sysClr val="windowText" lastClr="000000"/>
      </a:dk1>
      <a:lt1>
        <a:sysClr val="window" lastClr="FFFFFF"/>
      </a:lt1>
      <a:dk2>
        <a:srgbClr val="93176C"/>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35348</Words>
  <Application>WPS Presentation</Application>
  <PresentationFormat>On-screen Show (4:3)</PresentationFormat>
  <Paragraphs>882</Paragraphs>
  <Slides>83</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100" baseType="lpstr">
      <vt:lpstr>Arial</vt:lpstr>
      <vt:lpstr>SimSun</vt:lpstr>
      <vt:lpstr>Wingdings</vt:lpstr>
      <vt:lpstr>ヒラギノ角ゴ Pro W3</vt:lpstr>
      <vt:lpstr>Wingdings 3</vt:lpstr>
      <vt:lpstr>Calibri</vt:lpstr>
      <vt:lpstr>Consolas</vt:lpstr>
      <vt:lpstr>Microsoft YaHei</vt:lpstr>
      <vt:lpstr>Arial Unicode MS</vt:lpstr>
      <vt:lpstr>Nunito Sans</vt:lpstr>
      <vt:lpstr>Liberation Mono</vt:lpstr>
      <vt:lpstr>Wingdings</vt:lpstr>
      <vt:lpstr>Century</vt:lpstr>
      <vt:lpstr>Yu Gothic</vt:lpstr>
      <vt:lpstr>IU01 IU Name</vt:lpstr>
      <vt:lpstr>Paint.Picture</vt:lpstr>
      <vt:lpstr>Paint.Picture</vt:lpstr>
      <vt:lpstr>  Module: Develop Enterprise Applications Qualification: Professional Diploma in Web Development </vt:lpstr>
      <vt:lpstr>Contents</vt:lpstr>
      <vt:lpstr>Spring Boot</vt:lpstr>
      <vt:lpstr>Features of Spring Boot</vt:lpstr>
      <vt:lpstr>System Requirements</vt:lpstr>
      <vt:lpstr>Installation Instruction</vt:lpstr>
      <vt:lpstr>Notable Highlights</vt:lpstr>
      <vt:lpstr>Quick Start</vt:lpstr>
      <vt:lpstr>Spring Boot Starters</vt:lpstr>
      <vt:lpstr>Auto-configuration - 1</vt:lpstr>
      <vt:lpstr>Auto-configuration - 2</vt:lpstr>
      <vt:lpstr>Difference Between Spring &amp; Spring Boot</vt:lpstr>
      <vt:lpstr>Spring  vs. Spring Boot</vt:lpstr>
      <vt:lpstr>Practical Objectives</vt:lpstr>
      <vt:lpstr>Spring Initializr</vt:lpstr>
      <vt:lpstr>Project Setup Steps</vt:lpstr>
      <vt:lpstr>Step 1</vt:lpstr>
      <vt:lpstr>Spring Initializr - Basic Configuration</vt:lpstr>
      <vt:lpstr>Spring Initializr - Dependency Management</vt:lpstr>
      <vt:lpstr>Step 2</vt:lpstr>
      <vt:lpstr>Lombok</vt:lpstr>
      <vt:lpstr>Lombok Setup Steps</vt:lpstr>
      <vt:lpstr>Lombok Setup</vt:lpstr>
      <vt:lpstr>Step 3</vt:lpstr>
      <vt:lpstr>Import Maven Project - Steps</vt:lpstr>
      <vt:lpstr>Import Maven Project</vt:lpstr>
      <vt:lpstr>Import Maven Project</vt:lpstr>
      <vt:lpstr>Step 4</vt:lpstr>
      <vt:lpstr>Step 4</vt:lpstr>
      <vt:lpstr>pom.xml - Project Object Model</vt:lpstr>
      <vt:lpstr>pom.xml - Code</vt:lpstr>
      <vt:lpstr>PowerPoint 演示文稿</vt:lpstr>
      <vt:lpstr>pom.xml - Dependencies</vt:lpstr>
      <vt:lpstr>Fixing Version Error - Only if needed!</vt:lpstr>
      <vt:lpstr>Fixing Version Error - Only if needed!</vt:lpstr>
      <vt:lpstr>Let's examine: </vt:lpstr>
      <vt:lpstr>Application.java</vt:lpstr>
      <vt:lpstr>@SpringBootApplication</vt:lpstr>
      <vt:lpstr>PowerPoint 演示文稿</vt:lpstr>
      <vt:lpstr>PowerPoint 演示文稿</vt:lpstr>
      <vt:lpstr>Running Spring Boot Application</vt:lpstr>
      <vt:lpstr>Let's examine: </vt:lpstr>
      <vt:lpstr>Update application.properties</vt:lpstr>
      <vt:lpstr>User Registration Application</vt:lpstr>
      <vt:lpstr>User Registration Application</vt:lpstr>
      <vt:lpstr>Schema Design</vt:lpstr>
      <vt:lpstr>Application Layers</vt:lpstr>
      <vt:lpstr>Project Structure</vt:lpstr>
      <vt:lpstr>Models (Entities)</vt:lpstr>
      <vt:lpstr>Model specific annotations</vt:lpstr>
      <vt:lpstr>Data Models</vt:lpstr>
      <vt:lpstr>User.java</vt:lpstr>
      <vt:lpstr>Role.java</vt:lpstr>
      <vt:lpstr>Address.java</vt:lpstr>
      <vt:lpstr>Dtos and Projections</vt:lpstr>
      <vt:lpstr>PowerPoint 演示文稿</vt:lpstr>
      <vt:lpstr>RegistrationFormDto &amp; AddressProjection</vt:lpstr>
      <vt:lpstr>Exceptions</vt:lpstr>
      <vt:lpstr>Custom Exceptions</vt:lpstr>
      <vt:lpstr>Custom Exceptions - 2</vt:lpstr>
      <vt:lpstr>RoleNotFoundException.java</vt:lpstr>
      <vt:lpstr>Repositories</vt:lpstr>
      <vt:lpstr>Repositories</vt:lpstr>
      <vt:lpstr>UserRepository.java</vt:lpstr>
      <vt:lpstr>Service</vt:lpstr>
      <vt:lpstr>Service Layer</vt:lpstr>
      <vt:lpstr>PowerPoint 演示文稿</vt:lpstr>
      <vt:lpstr>UserService.java</vt:lpstr>
      <vt:lpstr>Rest Controller</vt:lpstr>
      <vt:lpstr>Rest Controller</vt:lpstr>
      <vt:lpstr>Service Layer</vt:lpstr>
      <vt:lpstr>PowerPoint 演示文稿</vt:lpstr>
      <vt:lpstr>UserController.java</vt:lpstr>
      <vt:lpstr>Rest Controller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IU 1. Introduction to World Wide Web</dc:title>
  <dc:creator>TOSHIBA</dc:creator>
  <cp:lastModifiedBy>vishal.rangras</cp:lastModifiedBy>
  <cp:revision>2192</cp:revision>
  <dcterms:created xsi:type="dcterms:W3CDTF">2016-02-28T12:00:00Z</dcterms:created>
  <dcterms:modified xsi:type="dcterms:W3CDTF">2019-07-28T10:08:08Z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