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3031A86-174C-4B8C-A217-27A1AA1DD118}" type="datetimeFigureOut">
              <a:rPr lang="en-US" smtClean="0"/>
              <a:t>12/24/2019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7675BFE-8C95-487B-B214-D077352BBB6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031A86-174C-4B8C-A217-27A1AA1DD118}" type="datetimeFigureOut">
              <a:rPr lang="en-US" smtClean="0"/>
              <a:t>12/24/2019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75BFE-8C95-487B-B214-D077352BBB6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031A86-174C-4B8C-A217-27A1AA1DD118}" type="datetimeFigureOut">
              <a:rPr lang="en-US" smtClean="0"/>
              <a:t>12/24/2019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75BFE-8C95-487B-B214-D077352BBB6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031A86-174C-4B8C-A217-27A1AA1DD118}" type="datetimeFigureOut">
              <a:rPr lang="en-US" smtClean="0"/>
              <a:t>12/24/2019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75BFE-8C95-487B-B214-D077352BBB6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031A86-174C-4B8C-A217-27A1AA1DD118}" type="datetimeFigureOut">
              <a:rPr lang="en-US" smtClean="0"/>
              <a:t>12/24/2019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75BFE-8C95-487B-B214-D077352BBB6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031A86-174C-4B8C-A217-27A1AA1DD118}" type="datetimeFigureOut">
              <a:rPr lang="en-US" smtClean="0"/>
              <a:t>12/24/2019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75BFE-8C95-487B-B214-D077352BBB6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031A86-174C-4B8C-A217-27A1AA1DD118}" type="datetimeFigureOut">
              <a:rPr lang="en-US" smtClean="0"/>
              <a:t>12/24/2019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675BFE-8C95-487B-B214-D077352BBB6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031A86-174C-4B8C-A217-27A1AA1DD118}" type="datetimeFigureOut">
              <a:rPr lang="en-US" smtClean="0"/>
              <a:t>12/24/2019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675BFE-8C95-487B-B214-D077352BBB6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31A86-174C-4B8C-A217-27A1AA1DD118}" type="datetimeFigureOut">
              <a:rPr lang="en-US" smtClean="0"/>
              <a:t>12/24/2019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675BFE-8C95-487B-B214-D077352BBB6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031A86-174C-4B8C-A217-27A1AA1DD118}" type="datetimeFigureOut">
              <a:rPr lang="en-US" smtClean="0"/>
              <a:t>12/24/2019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75BFE-8C95-487B-B214-D077352BBB6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031A86-174C-4B8C-A217-27A1AA1DD118}" type="datetimeFigureOut">
              <a:rPr lang="en-US" smtClean="0"/>
              <a:t>12/24/2019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7675BFE-8C95-487B-B214-D077352BBB68}"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031A86-174C-4B8C-A217-27A1AA1DD118}" type="datetimeFigureOut">
              <a:rPr lang="en-US" smtClean="0"/>
              <a:t>12/24/2019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675BFE-8C95-487B-B214-D077352BBB68}"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oronto.ca/city-government/data-research-maps/open-data/open-data-catalog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oronto.ca/city-government/data-research-maps/open-data/open-data-catalogu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502975">
            <a:off x="803019" y="2185567"/>
            <a:ext cx="7851648" cy="1828800"/>
          </a:xfrm>
        </p:spPr>
        <p:txBody>
          <a:bodyPr/>
          <a:lstStyle/>
          <a:p>
            <a:r>
              <a:rPr lang="en-IN" b="0" dirty="0" smtClean="0"/>
              <a:t>Capstone Project - The Battle of </a:t>
            </a:r>
            <a:r>
              <a:rPr lang="en-IN" b="0" dirty="0" err="1" smtClean="0"/>
              <a:t>Neighborhoods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IN" b="1" dirty="0" smtClean="0"/>
              <a:t>Introduction</a:t>
            </a:r>
            <a:endParaRPr lang="en-IN" dirty="0"/>
          </a:p>
        </p:txBody>
      </p:sp>
      <p:sp>
        <p:nvSpPr>
          <p:cNvPr id="3" name="Content Placeholder 2"/>
          <p:cNvSpPr>
            <a:spLocks noGrp="1"/>
          </p:cNvSpPr>
          <p:nvPr>
            <p:ph idx="1"/>
          </p:nvPr>
        </p:nvSpPr>
        <p:spPr/>
        <p:txBody>
          <a:bodyPr/>
          <a:lstStyle/>
          <a:p>
            <a:r>
              <a:rPr lang="en-IN" dirty="0" smtClean="0"/>
              <a:t>The idea of this study is to help people planning to open a new restaurant in Toronto to chose the right location by providing data about the income and population of each </a:t>
            </a:r>
            <a:r>
              <a:rPr lang="en-IN" dirty="0" err="1" smtClean="0"/>
              <a:t>neighborhood</a:t>
            </a:r>
            <a:r>
              <a:rPr lang="en-IN" dirty="0" smtClean="0"/>
              <a:t> as well as the competitors already present on the same regions.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r>
              <a:rPr lang="en-IN" b="1" dirty="0" smtClean="0"/>
              <a:t>Downloading and Prepping </a:t>
            </a:r>
            <a:r>
              <a:rPr lang="en-IN" b="1" dirty="0" smtClean="0"/>
              <a:t>Data</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To provide the stakeholders the necessary information I'll be combining Toronto's 2016 Census that contains Population, Average income per </a:t>
            </a:r>
            <a:r>
              <a:rPr lang="en-IN" dirty="0" err="1" smtClean="0"/>
              <a:t>Neighborhood</a:t>
            </a:r>
            <a:r>
              <a:rPr lang="en-IN" dirty="0" smtClean="0"/>
              <a:t> with </a:t>
            </a:r>
            <a:r>
              <a:rPr lang="en-IN" dirty="0" err="1" smtClean="0"/>
              <a:t>Toronot's</a:t>
            </a:r>
            <a:r>
              <a:rPr lang="en-IN" dirty="0" smtClean="0"/>
              <a:t> </a:t>
            </a:r>
            <a:r>
              <a:rPr lang="en-IN" dirty="0" err="1" smtClean="0"/>
              <a:t>Neighborhoods</a:t>
            </a:r>
            <a:r>
              <a:rPr lang="en-IN" dirty="0" smtClean="0"/>
              <a:t> </a:t>
            </a:r>
            <a:r>
              <a:rPr lang="en-IN" dirty="0" err="1" smtClean="0"/>
              <a:t>shapefile</a:t>
            </a:r>
            <a:r>
              <a:rPr lang="en-IN" dirty="0" smtClean="0"/>
              <a:t> and Foursquare API to collect competitors on the same </a:t>
            </a:r>
            <a:r>
              <a:rPr lang="en-IN" dirty="0" err="1" smtClean="0"/>
              <a:t>neighborhoods</a:t>
            </a:r>
            <a:r>
              <a:rPr lang="en-IN" dirty="0" smtClean="0"/>
              <a:t>. Toronto's Census data is publicly available at this website: </a:t>
            </a:r>
            <a:r>
              <a:rPr lang="en-IN" u="sng" dirty="0" smtClean="0">
                <a:hlinkClick r:id="rId2"/>
              </a:rPr>
              <a:t>https://www.toronto.ca/city-government/data-research-maps/open-data/open-data-catalogue/#8c732154-5012-9afe-d0cd-ba3ffc813d5a</a:t>
            </a:r>
            <a:r>
              <a:rPr lang="en-IN" dirty="0" smtClean="0"/>
              <a:t> Toronto </a:t>
            </a:r>
            <a:r>
              <a:rPr lang="en-IN" dirty="0" err="1" smtClean="0"/>
              <a:t>Neighborhoods'</a:t>
            </a:r>
            <a:r>
              <a:rPr lang="en-IN" dirty="0" smtClean="0"/>
              <a:t> </a:t>
            </a:r>
            <a:r>
              <a:rPr lang="en-IN" dirty="0" err="1" smtClean="0"/>
              <a:t>shapefile</a:t>
            </a:r>
            <a:r>
              <a:rPr lang="en-IN" dirty="0" smtClean="0"/>
              <a:t> is publicly available at this website: </a:t>
            </a:r>
            <a:r>
              <a:rPr lang="en-IN" u="sng" dirty="0" smtClean="0">
                <a:hlinkClick r:id="rId2"/>
              </a:rPr>
              <a:t>https://www.toronto.ca/city-government/data-research-maps/open-data/open-data-catalogue/#a45bd45a-ede8-730e-1abc-93105b2c439f</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926" y="214290"/>
            <a:ext cx="3071802" cy="1143000"/>
          </a:xfrm>
        </p:spPr>
        <p:txBody>
          <a:bodyPr/>
          <a:lstStyle/>
          <a:p>
            <a:pPr algn="ctr"/>
            <a:r>
              <a:rPr lang="en-IN" b="1" dirty="0" smtClean="0"/>
              <a:t>TABLE</a:t>
            </a:r>
            <a:endParaRPr lang="en-IN" b="1" dirty="0"/>
          </a:p>
        </p:txBody>
      </p:sp>
      <p:pic>
        <p:nvPicPr>
          <p:cNvPr id="1026" name="Picture 2"/>
          <p:cNvPicPr>
            <a:picLocks noChangeAspect="1" noChangeArrowheads="1"/>
          </p:cNvPicPr>
          <p:nvPr/>
        </p:nvPicPr>
        <p:blipFill>
          <a:blip r:embed="rId2"/>
          <a:srcRect/>
          <a:stretch>
            <a:fillRect/>
          </a:stretch>
        </p:blipFill>
        <p:spPr bwMode="auto">
          <a:xfrm>
            <a:off x="1214414" y="1481138"/>
            <a:ext cx="6572296" cy="509113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229600" cy="1143000"/>
          </a:xfrm>
        </p:spPr>
        <p:txBody>
          <a:bodyPr>
            <a:normAutofit fontScale="90000"/>
          </a:bodyPr>
          <a:lstStyle/>
          <a:p>
            <a:r>
              <a:rPr lang="en-IN" b="1" dirty="0" smtClean="0"/>
              <a:t>Post-processing - Creating Pandas </a:t>
            </a:r>
            <a:r>
              <a:rPr lang="en-IN" b="1" dirty="0" err="1" smtClean="0"/>
              <a:t>Dataframe</a:t>
            </a:r>
            <a:endParaRPr lang="en-IN" dirty="0"/>
          </a:p>
        </p:txBody>
      </p:sp>
      <p:pic>
        <p:nvPicPr>
          <p:cNvPr id="2050" name="Picture 2"/>
          <p:cNvPicPr>
            <a:picLocks noChangeAspect="1" noChangeArrowheads="1"/>
          </p:cNvPicPr>
          <p:nvPr/>
        </p:nvPicPr>
        <p:blipFill>
          <a:blip r:embed="rId2"/>
          <a:srcRect/>
          <a:stretch>
            <a:fillRect/>
          </a:stretch>
        </p:blipFill>
        <p:spPr bwMode="auto">
          <a:xfrm>
            <a:off x="0" y="1281113"/>
            <a:ext cx="9144000" cy="557688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IN" b="1" dirty="0" smtClean="0"/>
              <a:t>Methodology</a:t>
            </a:r>
            <a:endParaRPr lang="en-IN" dirty="0"/>
          </a:p>
        </p:txBody>
      </p:sp>
      <p:sp>
        <p:nvSpPr>
          <p:cNvPr id="3" name="Content Placeholder 2"/>
          <p:cNvSpPr>
            <a:spLocks noGrp="1"/>
          </p:cNvSpPr>
          <p:nvPr>
            <p:ph idx="1"/>
          </p:nvPr>
        </p:nvSpPr>
        <p:spPr/>
        <p:txBody>
          <a:bodyPr/>
          <a:lstStyle/>
          <a:p>
            <a:r>
              <a:rPr lang="en-IN" dirty="0" smtClean="0"/>
              <a:t>For this report I used a few different maps that could help a new investor to decide the best </a:t>
            </a:r>
            <a:r>
              <a:rPr lang="en-IN" dirty="0" err="1" smtClean="0"/>
              <a:t>neighborhood</a:t>
            </a:r>
            <a:r>
              <a:rPr lang="en-IN" dirty="0" smtClean="0"/>
              <a:t> to open a restaurant in Toronto based on it's income, population and available competitors. In order to do that I've used the 2016 Census information combined with </a:t>
            </a:r>
            <a:r>
              <a:rPr lang="en-IN" dirty="0" err="1" smtClean="0"/>
              <a:t>choropleth</a:t>
            </a:r>
            <a:r>
              <a:rPr lang="en-IN" dirty="0" smtClean="0"/>
              <a:t> maps to visually display the wealthier and more </a:t>
            </a:r>
            <a:r>
              <a:rPr lang="en-IN" dirty="0" err="1" smtClean="0"/>
              <a:t>populational</a:t>
            </a:r>
            <a:r>
              <a:rPr lang="en-IN" dirty="0" smtClean="0"/>
              <a:t> </a:t>
            </a:r>
            <a:r>
              <a:rPr lang="en-IN" dirty="0" err="1" smtClean="0"/>
              <a:t>neighborhoods</a:t>
            </a:r>
            <a:r>
              <a:rPr lang="en-IN" dirty="0" smtClean="0"/>
              <a:t> and Foursquare data to display the current restaurants in each region.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IN" b="1" dirty="0" smtClean="0"/>
              <a:t> </a:t>
            </a:r>
            <a:r>
              <a:rPr lang="en-IN" b="1" dirty="0" smtClean="0"/>
              <a:t>Results</a:t>
            </a:r>
            <a:endParaRPr lang="en-IN" dirty="0"/>
          </a:p>
        </p:txBody>
      </p:sp>
      <p:sp>
        <p:nvSpPr>
          <p:cNvPr id="3" name="Content Placeholder 2"/>
          <p:cNvSpPr>
            <a:spLocks noGrp="1"/>
          </p:cNvSpPr>
          <p:nvPr>
            <p:ph idx="1"/>
          </p:nvPr>
        </p:nvSpPr>
        <p:spPr>
          <a:xfrm>
            <a:off x="0" y="1142984"/>
            <a:ext cx="9144000" cy="5715016"/>
          </a:xfrm>
        </p:spPr>
        <p:txBody>
          <a:bodyPr>
            <a:normAutofit fontScale="70000" lnSpcReduction="20000"/>
          </a:bodyPr>
          <a:lstStyle/>
          <a:p>
            <a:r>
              <a:rPr lang="en-IN" dirty="0" smtClean="0"/>
              <a:t>Comparing the maps we can notice the majority of the restaurants grouped on main streets and on the south of the city, although some of the wealthiest neighbourhoods are up to the </a:t>
            </a:r>
            <a:r>
              <a:rPr lang="en-IN" dirty="0" err="1" smtClean="0"/>
              <a:t>The</a:t>
            </a:r>
            <a:r>
              <a:rPr lang="en-IN" dirty="0" smtClean="0"/>
              <a:t> idea of this study is to help people planning to open a new restaurant in Toronto to chose the right location by providing data about the income and population of each </a:t>
            </a:r>
            <a:r>
              <a:rPr lang="en-IN" dirty="0" err="1" smtClean="0"/>
              <a:t>neighborhood</a:t>
            </a:r>
            <a:r>
              <a:rPr lang="en-IN" dirty="0" smtClean="0"/>
              <a:t> as well as the competitors already present on the same regions. To provide the stakeholders the necessary information I'll be combining Toronto's 2016 Census that contains Population, Average income per </a:t>
            </a:r>
            <a:r>
              <a:rPr lang="en-IN" dirty="0" err="1" smtClean="0"/>
              <a:t>Neighborhood</a:t>
            </a:r>
            <a:r>
              <a:rPr lang="en-IN" dirty="0" smtClean="0"/>
              <a:t> with </a:t>
            </a:r>
            <a:r>
              <a:rPr lang="en-IN" dirty="0" err="1" smtClean="0"/>
              <a:t>Toronot's</a:t>
            </a:r>
            <a:r>
              <a:rPr lang="en-IN" dirty="0" smtClean="0"/>
              <a:t> </a:t>
            </a:r>
            <a:r>
              <a:rPr lang="en-IN" dirty="0" err="1" smtClean="0"/>
              <a:t>Neighborhoods</a:t>
            </a:r>
            <a:r>
              <a:rPr lang="en-IN" dirty="0" smtClean="0"/>
              <a:t> </a:t>
            </a:r>
            <a:r>
              <a:rPr lang="en-IN" dirty="0" err="1" smtClean="0"/>
              <a:t>shapefile</a:t>
            </a:r>
            <a:r>
              <a:rPr lang="en-IN" dirty="0" smtClean="0"/>
              <a:t> and Foursquare API to collect competitors on the same </a:t>
            </a:r>
            <a:r>
              <a:rPr lang="en-IN" dirty="0" err="1" smtClean="0"/>
              <a:t>neighborhoods</a:t>
            </a:r>
            <a:r>
              <a:rPr lang="en-IN" dirty="0" smtClean="0"/>
              <a:t>. Toronto's Census data is publicly available at this website: </a:t>
            </a:r>
            <a:r>
              <a:rPr lang="en-IN" u="sng" dirty="0" smtClean="0">
                <a:hlinkClick r:id="rId2"/>
              </a:rPr>
              <a:t>https://www.toronto.ca/city-government/data-research-maps/open-data/open-data-catalogue/#8c732154-5012-9afe-d0cd-ba3ffc813d5a</a:t>
            </a:r>
            <a:r>
              <a:rPr lang="en-IN" dirty="0" smtClean="0"/>
              <a:t> Toronto </a:t>
            </a:r>
            <a:r>
              <a:rPr lang="en-IN" dirty="0" err="1" smtClean="0"/>
              <a:t>Neighborhoods'</a:t>
            </a:r>
            <a:r>
              <a:rPr lang="en-IN" dirty="0" smtClean="0"/>
              <a:t> </a:t>
            </a:r>
            <a:r>
              <a:rPr lang="en-IN" dirty="0" err="1" smtClean="0"/>
              <a:t>shapefile</a:t>
            </a:r>
            <a:r>
              <a:rPr lang="en-IN" dirty="0" smtClean="0"/>
              <a:t> is publicly available at this website: </a:t>
            </a:r>
            <a:r>
              <a:rPr lang="en-IN" u="sng" dirty="0" smtClean="0">
                <a:hlinkClick r:id="rId2"/>
              </a:rPr>
              <a:t>https://www.toronto.ca/city-government/data-research-maps/open-data/open-data-catalogue/#a45bd45a-ede8-730e-1abc-93105b2c439f</a:t>
            </a:r>
            <a:r>
              <a:rPr lang="en-IN" dirty="0" smtClean="0"/>
              <a:t> For this report I used a few different maps that could help a new investor to decide the best </a:t>
            </a:r>
            <a:r>
              <a:rPr lang="en-IN" dirty="0" err="1" smtClean="0"/>
              <a:t>neighborhood</a:t>
            </a:r>
            <a:r>
              <a:rPr lang="en-IN" dirty="0" smtClean="0"/>
              <a:t> to open a restaurant in Toronto based on it's income, population and available competitors. In order to do that I've used the 2016 Census information combined with </a:t>
            </a:r>
            <a:r>
              <a:rPr lang="en-IN" dirty="0" err="1" smtClean="0"/>
              <a:t>choropleth</a:t>
            </a:r>
            <a:r>
              <a:rPr lang="en-IN" dirty="0" smtClean="0"/>
              <a:t> maps to visually display the wealthier and more </a:t>
            </a:r>
            <a:r>
              <a:rPr lang="en-IN" dirty="0" err="1" smtClean="0"/>
              <a:t>populational</a:t>
            </a:r>
            <a:r>
              <a:rPr lang="en-IN" dirty="0" smtClean="0"/>
              <a:t> </a:t>
            </a:r>
            <a:r>
              <a:rPr lang="en-IN" dirty="0" err="1" smtClean="0"/>
              <a:t>neighborhoods</a:t>
            </a:r>
            <a:r>
              <a:rPr lang="en-IN" dirty="0" smtClean="0"/>
              <a:t> and Foursquare data to display the current restaurants in each region. Comparing the maps we can notice the majority of the restaurants grouped on main streets and on the south of the city, although some of the wealthiest neighbourhoods are up to the north. Also, the areas with a dense population don't reflect on the number of restaurants.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IN" b="1" dirty="0" smtClean="0"/>
              <a:t>Discussion</a:t>
            </a:r>
            <a:endParaRPr lang="en-IN" dirty="0"/>
          </a:p>
        </p:txBody>
      </p:sp>
      <p:sp>
        <p:nvSpPr>
          <p:cNvPr id="3" name="Content Placeholder 2"/>
          <p:cNvSpPr>
            <a:spLocks noGrp="1"/>
          </p:cNvSpPr>
          <p:nvPr>
            <p:ph idx="1"/>
          </p:nvPr>
        </p:nvSpPr>
        <p:spPr/>
        <p:txBody>
          <a:bodyPr/>
          <a:lstStyle/>
          <a:p>
            <a:r>
              <a:rPr lang="en-IN" dirty="0" smtClean="0"/>
              <a:t>When I first decided to create this study I was expecting to find clusters of restaurants in certain region and the final result didn't meet that expectation. Also, the areas with a dense population don't reflect on the number of restaurants.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This report may be helpful for someone planning on opening a restaurant in Toronto, by comparing the current offers and neighbourhoods profiles, however it may not cover all variables such as access to public transportation or even the restaurants profiles, so it shall not be used as a single decision making tool</a:t>
            </a:r>
            <a:r>
              <a:rPr lang="en-IN" dirty="0" smtClean="0"/>
              <a:t>.</a:t>
            </a:r>
            <a:endParaRPr lang="en-IN"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TotalTime>
  <Words>408</Words>
  <Application>Microsoft Office PowerPoint</Application>
  <PresentationFormat>On-screen Show (4:3)</PresentationFormat>
  <Paragraphs>15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Capstone Project - The Battle of Neighborhoods</vt:lpstr>
      <vt:lpstr>Introduction</vt:lpstr>
      <vt:lpstr>Downloading and Prepping Data</vt:lpstr>
      <vt:lpstr>TABLE</vt:lpstr>
      <vt:lpstr>Post-processing - Creating Pandas Dataframe</vt:lpstr>
      <vt:lpstr>Methodology</vt:lpstr>
      <vt:lpstr> Results</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user</dc:creator>
  <cp:lastModifiedBy>user</cp:lastModifiedBy>
  <cp:revision>2</cp:revision>
  <dcterms:created xsi:type="dcterms:W3CDTF">2019-12-24T17:43:14Z</dcterms:created>
  <dcterms:modified xsi:type="dcterms:W3CDTF">2019-12-24T18:01:03Z</dcterms:modified>
</cp:coreProperties>
</file>