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2564bf3c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2564bf3c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0a392ab9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0a392ab9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2564bf3c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2564bf3c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161616"/>
              </a:buClr>
              <a:buSzPts val="1200"/>
              <a:buChar char="●"/>
            </a:pPr>
            <a:r>
              <a:rPr b="1" lang="en" sz="1200">
                <a:solidFill>
                  <a:srgbClr val="161616"/>
                </a:solidFill>
                <a:highlight>
                  <a:schemeClr val="lt1"/>
                </a:highlight>
              </a:rPr>
              <a:t>Train a ML model</a:t>
            </a:r>
            <a:r>
              <a:rPr lang="en" sz="1200">
                <a:solidFill>
                  <a:srgbClr val="161616"/>
                </a:solidFill>
                <a:highlight>
                  <a:schemeClr val="lt1"/>
                </a:highlight>
              </a:rPr>
              <a:t> to learn embedding space where similar items are closer and dissimilar ones are far apart.</a:t>
            </a:r>
            <a:endParaRPr sz="1200">
              <a:solidFill>
                <a:srgbClr val="161616"/>
              </a:solidFill>
              <a:highlight>
                <a:schemeClr val="lt1"/>
              </a:highlight>
            </a:endParaRPr>
          </a:p>
          <a:p>
            <a:pPr indent="-304800" lvl="0" marL="457200" rtl="0" algn="l">
              <a:lnSpc>
                <a:spcPct val="150000"/>
              </a:lnSpc>
              <a:spcBef>
                <a:spcPts val="0"/>
              </a:spcBef>
              <a:spcAft>
                <a:spcPts val="0"/>
              </a:spcAft>
              <a:buClr>
                <a:srgbClr val="161616"/>
              </a:buClr>
              <a:buSzPts val="1200"/>
              <a:buChar char="●"/>
            </a:pPr>
            <a:r>
              <a:rPr b="1" lang="en" sz="1200">
                <a:solidFill>
                  <a:srgbClr val="161616"/>
                </a:solidFill>
                <a:highlight>
                  <a:schemeClr val="lt1"/>
                </a:highlight>
              </a:rPr>
              <a:t>Compute Embeddings</a:t>
            </a:r>
            <a:r>
              <a:rPr lang="en" sz="1200">
                <a:solidFill>
                  <a:srgbClr val="161616"/>
                </a:solidFill>
                <a:highlight>
                  <a:schemeClr val="lt1"/>
                </a:highlight>
              </a:rPr>
              <a:t>(vectors) of the items using trained ML model.</a:t>
            </a:r>
            <a:endParaRPr sz="1200">
              <a:solidFill>
                <a:srgbClr val="161616"/>
              </a:solidFill>
              <a:highlight>
                <a:schemeClr val="lt1"/>
              </a:highlight>
            </a:endParaRPr>
          </a:p>
          <a:p>
            <a:pPr indent="-304800" lvl="1" marL="914400" rtl="0" algn="l">
              <a:lnSpc>
                <a:spcPct val="150000"/>
              </a:lnSpc>
              <a:spcBef>
                <a:spcPts val="0"/>
              </a:spcBef>
              <a:spcAft>
                <a:spcPts val="0"/>
              </a:spcAft>
              <a:buClr>
                <a:srgbClr val="161616"/>
              </a:buClr>
              <a:buSzPts val="1200"/>
              <a:buChar char="○"/>
            </a:pPr>
            <a:r>
              <a:rPr lang="en" sz="1200">
                <a:solidFill>
                  <a:srgbClr val="161616"/>
                </a:solidFill>
                <a:highlight>
                  <a:schemeClr val="lt1"/>
                </a:highlight>
              </a:rPr>
              <a:t>Embeddings represents the semantic information of the item,generated by AI model, and have a large number of attributes or features, making their representation challenging to manage.</a:t>
            </a:r>
            <a:endParaRPr sz="1200">
              <a:solidFill>
                <a:srgbClr val="161616"/>
              </a:solidFill>
              <a:highlight>
                <a:schemeClr val="lt1"/>
              </a:highlight>
            </a:endParaRPr>
          </a:p>
          <a:p>
            <a:pPr indent="-304800" lvl="0" marL="457200" rtl="0" algn="l">
              <a:lnSpc>
                <a:spcPct val="150000"/>
              </a:lnSpc>
              <a:spcBef>
                <a:spcPts val="0"/>
              </a:spcBef>
              <a:spcAft>
                <a:spcPts val="0"/>
              </a:spcAft>
              <a:buClr>
                <a:srgbClr val="161616"/>
              </a:buClr>
              <a:buSzPts val="1200"/>
              <a:buChar char="●"/>
            </a:pPr>
            <a:r>
              <a:rPr b="1" lang="en" sz="1200">
                <a:solidFill>
                  <a:srgbClr val="161616"/>
                </a:solidFill>
                <a:highlight>
                  <a:schemeClr val="lt1"/>
                </a:highlight>
              </a:rPr>
              <a:t>Populate</a:t>
            </a:r>
            <a:r>
              <a:rPr lang="en" sz="1200">
                <a:solidFill>
                  <a:srgbClr val="161616"/>
                </a:solidFill>
                <a:highlight>
                  <a:schemeClr val="lt1"/>
                </a:highlight>
              </a:rPr>
              <a:t> the embedding space (Vector DB) with the embeddings</a:t>
            </a:r>
            <a:endParaRPr sz="1200">
              <a:solidFill>
                <a:srgbClr val="161616"/>
              </a:solidFill>
              <a:highlight>
                <a:schemeClr val="lt1"/>
              </a:highlight>
            </a:endParaRPr>
          </a:p>
          <a:p>
            <a:pPr indent="-304800" lvl="0" marL="457200" rtl="0" algn="l">
              <a:lnSpc>
                <a:spcPct val="150000"/>
              </a:lnSpc>
              <a:spcBef>
                <a:spcPts val="0"/>
              </a:spcBef>
              <a:spcAft>
                <a:spcPts val="0"/>
              </a:spcAft>
              <a:buClr>
                <a:srgbClr val="161616"/>
              </a:buClr>
              <a:buSzPts val="1200"/>
              <a:buChar char="●"/>
            </a:pPr>
            <a:r>
              <a:rPr b="1" lang="en" sz="1200">
                <a:solidFill>
                  <a:srgbClr val="161616"/>
                </a:solidFill>
                <a:highlight>
                  <a:schemeClr val="lt1"/>
                </a:highlight>
              </a:rPr>
              <a:t>Query</a:t>
            </a:r>
            <a:r>
              <a:rPr lang="en" sz="1200">
                <a:solidFill>
                  <a:srgbClr val="161616"/>
                </a:solidFill>
                <a:highlight>
                  <a:schemeClr val="lt1"/>
                </a:highlight>
              </a:rPr>
              <a:t> the vector DB to get the nearest match</a:t>
            </a:r>
            <a:endParaRPr sz="1200">
              <a:solidFill>
                <a:srgbClr val="161616"/>
              </a:solidFill>
              <a:highlight>
                <a:schemeClr val="lt1"/>
              </a:highlight>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2564bf3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2564bf3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2564bf3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2564bf3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0a392ab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0a392ab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2564bf3c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2564bf3c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2564bf3c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2564bf3c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f1b01c9d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4f1b01c9d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f1b01c9d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4f1b01c9d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52564bf3c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52564bf3c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f1b01c9d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4f1b01c9d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4f1b01c9d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4f1b01c9d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2564bf3c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2564bf3c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f1b01c9d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4f1b01c9d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2564bf3c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2564bf3c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161616"/>
              </a:buClr>
              <a:buSzPts val="1200"/>
              <a:buChar char="●"/>
            </a:pPr>
            <a:r>
              <a:rPr b="1" lang="en" sz="1200">
                <a:solidFill>
                  <a:srgbClr val="161616"/>
                </a:solidFill>
                <a:highlight>
                  <a:schemeClr val="lt1"/>
                </a:highlight>
              </a:rPr>
              <a:t>Train a ML model</a:t>
            </a:r>
            <a:r>
              <a:rPr lang="en" sz="1200">
                <a:solidFill>
                  <a:srgbClr val="161616"/>
                </a:solidFill>
                <a:highlight>
                  <a:schemeClr val="lt1"/>
                </a:highlight>
              </a:rPr>
              <a:t> to learn embedding space where similar items are closer and dissimilar ones are far apart.</a:t>
            </a:r>
            <a:endParaRPr sz="1200">
              <a:solidFill>
                <a:srgbClr val="161616"/>
              </a:solidFill>
              <a:highlight>
                <a:schemeClr val="lt1"/>
              </a:highlight>
            </a:endParaRPr>
          </a:p>
          <a:p>
            <a:pPr indent="-304800" lvl="0" marL="457200" rtl="0" algn="l">
              <a:lnSpc>
                <a:spcPct val="150000"/>
              </a:lnSpc>
              <a:spcBef>
                <a:spcPts val="0"/>
              </a:spcBef>
              <a:spcAft>
                <a:spcPts val="0"/>
              </a:spcAft>
              <a:buClr>
                <a:srgbClr val="161616"/>
              </a:buClr>
              <a:buSzPts val="1200"/>
              <a:buChar char="●"/>
            </a:pPr>
            <a:r>
              <a:rPr b="1" lang="en" sz="1200">
                <a:solidFill>
                  <a:srgbClr val="161616"/>
                </a:solidFill>
                <a:highlight>
                  <a:schemeClr val="lt1"/>
                </a:highlight>
              </a:rPr>
              <a:t>Compute Embeddings</a:t>
            </a:r>
            <a:r>
              <a:rPr lang="en" sz="1200">
                <a:solidFill>
                  <a:srgbClr val="161616"/>
                </a:solidFill>
                <a:highlight>
                  <a:schemeClr val="lt1"/>
                </a:highlight>
              </a:rPr>
              <a:t>(vectors) of the items using trained ML model.</a:t>
            </a:r>
            <a:endParaRPr sz="1200">
              <a:solidFill>
                <a:srgbClr val="161616"/>
              </a:solidFill>
              <a:highlight>
                <a:schemeClr val="lt1"/>
              </a:highlight>
            </a:endParaRPr>
          </a:p>
          <a:p>
            <a:pPr indent="-304800" lvl="1" marL="914400" rtl="0" algn="l">
              <a:lnSpc>
                <a:spcPct val="150000"/>
              </a:lnSpc>
              <a:spcBef>
                <a:spcPts val="0"/>
              </a:spcBef>
              <a:spcAft>
                <a:spcPts val="0"/>
              </a:spcAft>
              <a:buClr>
                <a:srgbClr val="161616"/>
              </a:buClr>
              <a:buSzPts val="1200"/>
              <a:buChar char="○"/>
            </a:pPr>
            <a:r>
              <a:rPr lang="en" sz="1200">
                <a:solidFill>
                  <a:srgbClr val="161616"/>
                </a:solidFill>
                <a:highlight>
                  <a:schemeClr val="lt1"/>
                </a:highlight>
              </a:rPr>
              <a:t>Embeddings represents the semantic information of the item,generated by AI model, and have a large number of attributes or features, making their representation challenging to manage.</a:t>
            </a:r>
            <a:endParaRPr sz="1200">
              <a:solidFill>
                <a:srgbClr val="161616"/>
              </a:solidFill>
              <a:highlight>
                <a:schemeClr val="lt1"/>
              </a:highlight>
            </a:endParaRPr>
          </a:p>
          <a:p>
            <a:pPr indent="-304800" lvl="0" marL="457200" rtl="0" algn="l">
              <a:lnSpc>
                <a:spcPct val="150000"/>
              </a:lnSpc>
              <a:spcBef>
                <a:spcPts val="0"/>
              </a:spcBef>
              <a:spcAft>
                <a:spcPts val="0"/>
              </a:spcAft>
              <a:buClr>
                <a:srgbClr val="161616"/>
              </a:buClr>
              <a:buSzPts val="1200"/>
              <a:buChar char="●"/>
            </a:pPr>
            <a:r>
              <a:rPr b="1" lang="en" sz="1200">
                <a:solidFill>
                  <a:srgbClr val="161616"/>
                </a:solidFill>
                <a:highlight>
                  <a:schemeClr val="lt1"/>
                </a:highlight>
              </a:rPr>
              <a:t>Populate</a:t>
            </a:r>
            <a:r>
              <a:rPr lang="en" sz="1200">
                <a:solidFill>
                  <a:srgbClr val="161616"/>
                </a:solidFill>
                <a:highlight>
                  <a:schemeClr val="lt1"/>
                </a:highlight>
              </a:rPr>
              <a:t> the embedding space (Vector DB) with the embeddings</a:t>
            </a:r>
            <a:endParaRPr sz="1200">
              <a:solidFill>
                <a:srgbClr val="161616"/>
              </a:solidFill>
              <a:highlight>
                <a:schemeClr val="lt1"/>
              </a:highlight>
            </a:endParaRPr>
          </a:p>
          <a:p>
            <a:pPr indent="-304800" lvl="0" marL="457200" rtl="0" algn="l">
              <a:lnSpc>
                <a:spcPct val="150000"/>
              </a:lnSpc>
              <a:spcBef>
                <a:spcPts val="0"/>
              </a:spcBef>
              <a:spcAft>
                <a:spcPts val="0"/>
              </a:spcAft>
              <a:buClr>
                <a:srgbClr val="161616"/>
              </a:buClr>
              <a:buSzPts val="1200"/>
              <a:buChar char="●"/>
            </a:pPr>
            <a:r>
              <a:rPr b="1" lang="en" sz="1200">
                <a:solidFill>
                  <a:srgbClr val="161616"/>
                </a:solidFill>
                <a:highlight>
                  <a:schemeClr val="lt1"/>
                </a:highlight>
              </a:rPr>
              <a:t>Query</a:t>
            </a:r>
            <a:r>
              <a:rPr lang="en" sz="1200">
                <a:solidFill>
                  <a:srgbClr val="161616"/>
                </a:solidFill>
                <a:highlight>
                  <a:schemeClr val="lt1"/>
                </a:highlight>
              </a:rPr>
              <a:t> the vector DB to get the nearest match</a:t>
            </a:r>
            <a:endParaRPr sz="1200">
              <a:solidFill>
                <a:srgbClr val="161616"/>
              </a:solidFill>
              <a:highlight>
                <a:schemeClr val="lt1"/>
              </a:highlight>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f1b01c9d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4f1b01c9d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2564bf3c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2564bf3c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f1b01c9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f1b01c9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f1b01c9d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f1b01c9d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827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Vector Database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Matching Engine Demo</a:t>
            </a:r>
            <a:endParaRPr/>
          </a:p>
        </p:txBody>
      </p:sp>
      <p:cxnSp>
        <p:nvCxnSpPr>
          <p:cNvPr id="117" name="Google Shape;117;p22"/>
          <p:cNvCxnSpPr/>
          <p:nvPr/>
        </p:nvCxnSpPr>
        <p:spPr>
          <a:xfrm>
            <a:off x="10400" y="636450"/>
            <a:ext cx="9149100" cy="0"/>
          </a:xfrm>
          <a:prstGeom prst="straightConnector1">
            <a:avLst/>
          </a:prstGeom>
          <a:noFill/>
          <a:ln cap="flat" cmpd="sng" w="38100">
            <a:solidFill>
              <a:srgbClr val="980000"/>
            </a:solidFill>
            <a:prstDash val="solid"/>
            <a:round/>
            <a:headEnd len="med" w="med" type="none"/>
            <a:tailEnd len="med" w="med" type="none"/>
          </a:ln>
          <a:effectLst>
            <a:outerShdw rotWithShape="0" algn="bl" dir="5400000" dist="19050">
              <a:srgbClr val="000000">
                <a:alpha val="50000"/>
              </a:srgbClr>
            </a:outerShdw>
          </a:effectLst>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130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idx="1" type="body"/>
          </p:nvPr>
        </p:nvSpPr>
        <p:spPr>
          <a:xfrm>
            <a:off x="252525" y="723600"/>
            <a:ext cx="8520600" cy="44199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rgbClr val="161616"/>
              </a:buClr>
              <a:buSzPts val="1200"/>
              <a:buChar char="●"/>
            </a:pPr>
            <a:r>
              <a:rPr b="1" lang="en" sz="1200">
                <a:solidFill>
                  <a:srgbClr val="161616"/>
                </a:solidFill>
                <a:highlight>
                  <a:srgbClr val="FFFFFF"/>
                </a:highlight>
              </a:rPr>
              <a:t>Train a ML model</a:t>
            </a:r>
            <a:r>
              <a:rPr lang="en" sz="1200">
                <a:solidFill>
                  <a:srgbClr val="161616"/>
                </a:solidFill>
                <a:highlight>
                  <a:srgbClr val="FFFFFF"/>
                </a:highlight>
              </a:rPr>
              <a:t> to learn embedding space where similar items are closer and dissimilar ones are far apart.</a:t>
            </a:r>
            <a:endParaRPr sz="1200">
              <a:solidFill>
                <a:srgbClr val="161616"/>
              </a:solidFill>
              <a:highlight>
                <a:srgbClr val="FFFFFF"/>
              </a:highlight>
            </a:endParaRPr>
          </a:p>
          <a:p>
            <a:pPr indent="-304800" lvl="0" marL="457200" rtl="0" algn="l">
              <a:lnSpc>
                <a:spcPct val="150000"/>
              </a:lnSpc>
              <a:spcBef>
                <a:spcPts val="0"/>
              </a:spcBef>
              <a:spcAft>
                <a:spcPts val="0"/>
              </a:spcAft>
              <a:buClr>
                <a:srgbClr val="161616"/>
              </a:buClr>
              <a:buSzPts val="1200"/>
              <a:buChar char="●"/>
            </a:pPr>
            <a:r>
              <a:rPr b="1" lang="en" sz="1200">
                <a:solidFill>
                  <a:srgbClr val="161616"/>
                </a:solidFill>
                <a:highlight>
                  <a:srgbClr val="FFFFFF"/>
                </a:highlight>
              </a:rPr>
              <a:t>Compute Embeddings</a:t>
            </a:r>
            <a:r>
              <a:rPr lang="en" sz="1200">
                <a:solidFill>
                  <a:srgbClr val="161616"/>
                </a:solidFill>
                <a:highlight>
                  <a:srgbClr val="FFFFFF"/>
                </a:highlight>
              </a:rPr>
              <a:t>(vectors) of the items using trained ML model.</a:t>
            </a:r>
            <a:endParaRPr sz="1200">
              <a:solidFill>
                <a:srgbClr val="161616"/>
              </a:solidFill>
              <a:highlight>
                <a:srgbClr val="FFFFFF"/>
              </a:highlight>
            </a:endParaRPr>
          </a:p>
          <a:p>
            <a:pPr indent="-304800" lvl="1" marL="914400" rtl="0" algn="l">
              <a:lnSpc>
                <a:spcPct val="150000"/>
              </a:lnSpc>
              <a:spcBef>
                <a:spcPts val="0"/>
              </a:spcBef>
              <a:spcAft>
                <a:spcPts val="0"/>
              </a:spcAft>
              <a:buClr>
                <a:srgbClr val="161616"/>
              </a:buClr>
              <a:buSzPts val="1200"/>
              <a:buChar char="○"/>
            </a:pPr>
            <a:r>
              <a:rPr lang="en" sz="1200">
                <a:solidFill>
                  <a:srgbClr val="161616"/>
                </a:solidFill>
                <a:highlight>
                  <a:srgbClr val="FFFFFF"/>
                </a:highlight>
              </a:rPr>
              <a:t>Embeddings represents the semantic information of the item,generated by AI model, and have a large number of attributes or features, making their representation challenging to manage.</a:t>
            </a:r>
            <a:endParaRPr sz="1200">
              <a:solidFill>
                <a:srgbClr val="161616"/>
              </a:solidFill>
              <a:highlight>
                <a:srgbClr val="FFFFFF"/>
              </a:highlight>
            </a:endParaRPr>
          </a:p>
          <a:p>
            <a:pPr indent="-304800" lvl="0" marL="457200" rtl="0" algn="l">
              <a:lnSpc>
                <a:spcPct val="150000"/>
              </a:lnSpc>
              <a:spcBef>
                <a:spcPts val="0"/>
              </a:spcBef>
              <a:spcAft>
                <a:spcPts val="0"/>
              </a:spcAft>
              <a:buClr>
                <a:srgbClr val="161616"/>
              </a:buClr>
              <a:buSzPts val="1200"/>
              <a:buChar char="●"/>
            </a:pPr>
            <a:r>
              <a:rPr b="1" lang="en" sz="1200">
                <a:solidFill>
                  <a:srgbClr val="161616"/>
                </a:solidFill>
                <a:highlight>
                  <a:srgbClr val="FFFFFF"/>
                </a:highlight>
              </a:rPr>
              <a:t>Populate</a:t>
            </a:r>
            <a:r>
              <a:rPr lang="en" sz="1200">
                <a:solidFill>
                  <a:srgbClr val="161616"/>
                </a:solidFill>
                <a:highlight>
                  <a:srgbClr val="FFFFFF"/>
                </a:highlight>
              </a:rPr>
              <a:t> the embedding space (Vector DB) with the embeddings</a:t>
            </a:r>
            <a:endParaRPr sz="1200">
              <a:solidFill>
                <a:srgbClr val="161616"/>
              </a:solidFill>
              <a:highlight>
                <a:srgbClr val="FFFFFF"/>
              </a:highlight>
            </a:endParaRPr>
          </a:p>
          <a:p>
            <a:pPr indent="-304800" lvl="0" marL="457200" rtl="0" algn="l">
              <a:lnSpc>
                <a:spcPct val="150000"/>
              </a:lnSpc>
              <a:spcBef>
                <a:spcPts val="0"/>
              </a:spcBef>
              <a:spcAft>
                <a:spcPts val="0"/>
              </a:spcAft>
              <a:buClr>
                <a:srgbClr val="161616"/>
              </a:buClr>
              <a:buSzPts val="1200"/>
              <a:buChar char="●"/>
            </a:pPr>
            <a:r>
              <a:rPr b="1" lang="en" sz="1200">
                <a:solidFill>
                  <a:srgbClr val="161616"/>
                </a:solidFill>
                <a:highlight>
                  <a:srgbClr val="FFFFFF"/>
                </a:highlight>
              </a:rPr>
              <a:t>Query</a:t>
            </a:r>
            <a:r>
              <a:rPr lang="en" sz="1200">
                <a:solidFill>
                  <a:srgbClr val="161616"/>
                </a:solidFill>
                <a:highlight>
                  <a:srgbClr val="FFFFFF"/>
                </a:highlight>
              </a:rPr>
              <a:t> the vector DB to get the nearest match</a:t>
            </a:r>
            <a:endParaRPr sz="1200">
              <a:solidFill>
                <a:srgbClr val="161616"/>
              </a:solidFill>
              <a:highlight>
                <a:srgbClr val="FFFFFF"/>
              </a:highlight>
            </a:endParaRPr>
          </a:p>
          <a:p>
            <a:pPr indent="457200" lvl="0" marL="0" rtl="0" algn="l">
              <a:spcBef>
                <a:spcPts val="1200"/>
              </a:spcBef>
              <a:spcAft>
                <a:spcPts val="1200"/>
              </a:spcAft>
              <a:buNone/>
            </a:pPr>
            <a:r>
              <a:rPr lang="en"/>
              <a:t>  </a:t>
            </a:r>
            <a:endParaRPr/>
          </a:p>
        </p:txBody>
      </p:sp>
      <p:pic>
        <p:nvPicPr>
          <p:cNvPr id="128" name="Google Shape;128;p24"/>
          <p:cNvPicPr preferRelativeResize="0"/>
          <p:nvPr/>
        </p:nvPicPr>
        <p:blipFill>
          <a:blip r:embed="rId3">
            <a:alphaModFix/>
          </a:blip>
          <a:stretch>
            <a:fillRect/>
          </a:stretch>
        </p:blipFill>
        <p:spPr>
          <a:xfrm>
            <a:off x="1537775" y="2809863"/>
            <a:ext cx="4876800" cy="2333625"/>
          </a:xfrm>
          <a:prstGeom prst="rect">
            <a:avLst/>
          </a:prstGeom>
          <a:noFill/>
          <a:ln>
            <a:noFill/>
          </a:ln>
        </p:spPr>
      </p:pic>
      <p:sp>
        <p:nvSpPr>
          <p:cNvPr id="129" name="Google Shape;129;p24"/>
          <p:cNvSpPr txBox="1"/>
          <p:nvPr>
            <p:ph type="title"/>
          </p:nvPr>
        </p:nvSpPr>
        <p:spPr>
          <a:xfrm>
            <a:off x="311700" y="0"/>
            <a:ext cx="8175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Vector Database works</a:t>
            </a:r>
            <a:endParaRPr/>
          </a:p>
        </p:txBody>
      </p:sp>
      <p:cxnSp>
        <p:nvCxnSpPr>
          <p:cNvPr id="130" name="Google Shape;130;p24"/>
          <p:cNvCxnSpPr/>
          <p:nvPr/>
        </p:nvCxnSpPr>
        <p:spPr>
          <a:xfrm>
            <a:off x="10400" y="636450"/>
            <a:ext cx="9149100" cy="0"/>
          </a:xfrm>
          <a:prstGeom prst="straightConnector1">
            <a:avLst/>
          </a:prstGeom>
          <a:noFill/>
          <a:ln cap="flat" cmpd="sng" w="38100">
            <a:solidFill>
              <a:srgbClr val="980000"/>
            </a:solidFill>
            <a:prstDash val="solid"/>
            <a:round/>
            <a:headEnd len="med" w="med" type="none"/>
            <a:tailEnd len="med" w="med" type="none"/>
          </a:ln>
          <a:effectLst>
            <a:outerShdw rotWithShape="0" algn="bl" dir="5400000" dist="19050">
              <a:srgbClr val="000000">
                <a:alpha val="50000"/>
              </a:srgbClr>
            </a:outerShdw>
          </a:effectLst>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idx="1" type="body"/>
          </p:nvPr>
        </p:nvSpPr>
        <p:spPr>
          <a:xfrm>
            <a:off x="311700" y="1010725"/>
            <a:ext cx="8520600" cy="41043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FFFFFF"/>
                </a:highlight>
              </a:rPr>
              <a:t>Pinecone is a managed, high performing cloud native Vector Database with simple APIs to get query results with low latency at the scale of billions of vectors.</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FFFFFF"/>
                </a:highlight>
              </a:rPr>
              <a:t>Pinecone offer optimized storage and querying capabilities for embeddings.</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FFFFFF"/>
                </a:highlight>
              </a:rPr>
              <a:t>Vectors (Embeddings) records are stored in Pinecone indexes.An index is the highest-level organizational unit of vector data in Pinecone.</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FFFFFF"/>
                </a:highlight>
              </a:rPr>
              <a:t>Each record in a Pinecone index contains a unique ID and an array of floats representing a dense vector embedding.</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FFFFFF"/>
                </a:highlight>
              </a:rPr>
              <a:t>Each index runs on at least one pod.</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FFFFFF"/>
                </a:highlight>
              </a:rPr>
              <a:t>Pods are pre-configured units of hardware for running a Pinecone service.More pods mean more storage capacity, lower latency, and higher throughput.</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FFFFFF"/>
                </a:highlight>
              </a:rPr>
              <a:t>There are different types of pod : s1 pod, p1 pod, p2 pod</a:t>
            </a:r>
            <a:endParaRPr sz="1200">
              <a:solidFill>
                <a:schemeClr val="dk1"/>
              </a:solidFill>
              <a:highlight>
                <a:srgbClr val="FFFFFF"/>
              </a:highlight>
            </a:endParaRPr>
          </a:p>
          <a:p>
            <a:pPr indent="0" lvl="0" marL="0" rtl="0" algn="l">
              <a:spcBef>
                <a:spcPts val="1200"/>
              </a:spcBef>
              <a:spcAft>
                <a:spcPts val="1200"/>
              </a:spcAft>
              <a:buNone/>
            </a:pPr>
            <a:r>
              <a:t/>
            </a:r>
            <a:endParaRPr/>
          </a:p>
        </p:txBody>
      </p:sp>
      <p:cxnSp>
        <p:nvCxnSpPr>
          <p:cNvPr id="136" name="Google Shape;136;p25"/>
          <p:cNvCxnSpPr/>
          <p:nvPr/>
        </p:nvCxnSpPr>
        <p:spPr>
          <a:xfrm>
            <a:off x="10400" y="636450"/>
            <a:ext cx="9149100" cy="0"/>
          </a:xfrm>
          <a:prstGeom prst="straightConnector1">
            <a:avLst/>
          </a:prstGeom>
          <a:noFill/>
          <a:ln cap="flat" cmpd="sng" w="38100">
            <a:solidFill>
              <a:srgbClr val="980000"/>
            </a:solidFill>
            <a:prstDash val="solid"/>
            <a:round/>
            <a:headEnd len="med" w="med" type="none"/>
            <a:tailEnd len="med" w="med" type="none"/>
          </a:ln>
          <a:effectLst>
            <a:outerShdw rotWithShape="0" algn="bl" dir="5400000" dist="19050">
              <a:srgbClr val="000000">
                <a:alpha val="50000"/>
              </a:srgbClr>
            </a:outerShdw>
          </a:effectLst>
        </p:spPr>
      </p:cxnSp>
      <p:pic>
        <p:nvPicPr>
          <p:cNvPr id="137" name="Google Shape;137;p25"/>
          <p:cNvPicPr preferRelativeResize="0"/>
          <p:nvPr/>
        </p:nvPicPr>
        <p:blipFill>
          <a:blip r:embed="rId3">
            <a:alphaModFix/>
          </a:blip>
          <a:stretch>
            <a:fillRect/>
          </a:stretch>
        </p:blipFill>
        <p:spPr>
          <a:xfrm>
            <a:off x="311700" y="0"/>
            <a:ext cx="1841300" cy="602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idx="1" type="body"/>
          </p:nvPr>
        </p:nvSpPr>
        <p:spPr>
          <a:xfrm>
            <a:off x="311700" y="751250"/>
            <a:ext cx="8520600" cy="4392300"/>
          </a:xfrm>
          <a:prstGeom prst="rect">
            <a:avLst/>
          </a:prstGeom>
        </p:spPr>
        <p:txBody>
          <a:bodyPr anchorCtr="0" anchor="t" bIns="91425" lIns="91425" spcFirstLastPara="1" rIns="91425" wrap="square" tIns="91425">
            <a:normAutofit lnSpcReduction="10000"/>
          </a:bodyPr>
          <a:lstStyle/>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FFFFFF"/>
                </a:highlight>
              </a:rPr>
              <a:t>Pinecone supports vectors with sparse and dense values, which allows you to perform semantic and keyword search over your data in one query and combine the results for more relevant results.</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FFFFFF"/>
                </a:highlight>
              </a:rPr>
              <a:t>Dense vectors support semantic search whereas Sparse vectors support keyword search.</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FFFFFF"/>
                </a:highlight>
              </a:rPr>
              <a:t>In Pinecone, the resource hierarchy is defined as follows:</a:t>
            </a:r>
            <a:endParaRPr sz="1200">
              <a:solidFill>
                <a:schemeClr val="dk1"/>
              </a:solidFill>
              <a:highlight>
                <a:srgbClr val="FFFFFF"/>
              </a:highlight>
            </a:endParaRPr>
          </a:p>
          <a:p>
            <a:pPr indent="0" lvl="0" marL="1371600" rtl="0" algn="l">
              <a:lnSpc>
                <a:spcPct val="150000"/>
              </a:lnSpc>
              <a:spcBef>
                <a:spcPts val="1200"/>
              </a:spcBef>
              <a:spcAft>
                <a:spcPts val="0"/>
              </a:spcAft>
              <a:buClr>
                <a:schemeClr val="dk1"/>
              </a:buClr>
              <a:buSzPts val="1100"/>
              <a:buFont typeface="Arial"/>
              <a:buNone/>
            </a:pPr>
            <a:r>
              <a:rPr lang="en" sz="1200">
                <a:solidFill>
                  <a:schemeClr val="dk1"/>
                </a:solidFill>
                <a:highlight>
                  <a:srgbClr val="FFFFFF"/>
                </a:highlight>
              </a:rPr>
              <a:t>Organization (for billing)</a:t>
            </a:r>
            <a:endParaRPr sz="1200">
              <a:solidFill>
                <a:schemeClr val="dk1"/>
              </a:solidFill>
              <a:highlight>
                <a:srgbClr val="FFFFFF"/>
              </a:highlight>
            </a:endParaRPr>
          </a:p>
          <a:p>
            <a:pPr indent="0" lvl="0" marL="1371600" rtl="0" algn="l">
              <a:lnSpc>
                <a:spcPct val="150000"/>
              </a:lnSpc>
              <a:spcBef>
                <a:spcPts val="1200"/>
              </a:spcBef>
              <a:spcAft>
                <a:spcPts val="0"/>
              </a:spcAft>
              <a:buClr>
                <a:schemeClr val="dk1"/>
              </a:buClr>
              <a:buSzPts val="1100"/>
              <a:buFont typeface="Arial"/>
              <a:buNone/>
            </a:pPr>
            <a:r>
              <a:rPr lang="en" sz="1200">
                <a:solidFill>
                  <a:schemeClr val="dk1"/>
                </a:solidFill>
                <a:highlight>
                  <a:srgbClr val="FFFFFF"/>
                </a:highlight>
              </a:rPr>
              <a:t>	Projects</a:t>
            </a:r>
            <a:endParaRPr sz="1200">
              <a:solidFill>
                <a:schemeClr val="dk1"/>
              </a:solidFill>
              <a:highlight>
                <a:srgbClr val="FFFFFF"/>
              </a:highlight>
            </a:endParaRPr>
          </a:p>
          <a:p>
            <a:pPr indent="0" lvl="0" marL="1371600" rtl="0" algn="l">
              <a:lnSpc>
                <a:spcPct val="150000"/>
              </a:lnSpc>
              <a:spcBef>
                <a:spcPts val="1200"/>
              </a:spcBef>
              <a:spcAft>
                <a:spcPts val="0"/>
              </a:spcAft>
              <a:buNone/>
            </a:pPr>
            <a:r>
              <a:rPr lang="en" sz="1200">
                <a:solidFill>
                  <a:schemeClr val="dk1"/>
                </a:solidFill>
                <a:highlight>
                  <a:srgbClr val="FFFFFF"/>
                </a:highlight>
              </a:rPr>
              <a:t>	         Pinecone Indexes (Multitenancy)</a:t>
            </a:r>
            <a:endParaRPr sz="1200">
              <a:solidFill>
                <a:schemeClr val="dk1"/>
              </a:solidFill>
              <a:highlight>
                <a:srgbClr val="FFFFFF"/>
              </a:highlight>
            </a:endParaRPr>
          </a:p>
          <a:p>
            <a:pPr indent="-304800" lvl="0" marL="457200" rtl="0" algn="l">
              <a:lnSpc>
                <a:spcPct val="150000"/>
              </a:lnSpc>
              <a:spcBef>
                <a:spcPts val="1200"/>
              </a:spcBef>
              <a:spcAft>
                <a:spcPts val="0"/>
              </a:spcAft>
              <a:buClr>
                <a:schemeClr val="dk1"/>
              </a:buClr>
              <a:buSzPts val="1200"/>
              <a:buChar char="●"/>
            </a:pPr>
            <a:r>
              <a:rPr lang="en" sz="1200">
                <a:solidFill>
                  <a:schemeClr val="dk1"/>
                </a:solidFill>
                <a:highlight>
                  <a:srgbClr val="FFFFFF"/>
                </a:highlight>
              </a:rPr>
              <a:t>Pinecone provides lots of APIs to manage the Indexes. Some of the Vector DB management APIs are</a:t>
            </a:r>
            <a:endParaRPr sz="1200">
              <a:solidFill>
                <a:schemeClr val="dk1"/>
              </a:solidFill>
              <a:highlight>
                <a:srgbClr val="FFFFFF"/>
              </a:highlight>
            </a:endParaRPr>
          </a:p>
          <a:p>
            <a:pPr indent="-304800" lvl="1" marL="914400" rtl="0" algn="l">
              <a:lnSpc>
                <a:spcPct val="150000"/>
              </a:lnSpc>
              <a:spcBef>
                <a:spcPts val="0"/>
              </a:spcBef>
              <a:spcAft>
                <a:spcPts val="0"/>
              </a:spcAft>
              <a:buClr>
                <a:schemeClr val="dk1"/>
              </a:buClr>
              <a:buSzPts val="1200"/>
              <a:buChar char="○"/>
            </a:pPr>
            <a:r>
              <a:rPr lang="en" sz="1200">
                <a:solidFill>
                  <a:schemeClr val="dk1"/>
                </a:solidFill>
                <a:highlight>
                  <a:srgbClr val="FFFFFF"/>
                </a:highlight>
              </a:rPr>
              <a:t>Create/Update/Delete Index</a:t>
            </a:r>
            <a:endParaRPr sz="1200">
              <a:solidFill>
                <a:schemeClr val="dk1"/>
              </a:solidFill>
              <a:highlight>
                <a:srgbClr val="FFFFFF"/>
              </a:highlight>
            </a:endParaRPr>
          </a:p>
          <a:p>
            <a:pPr indent="-304800" lvl="1" marL="914400" rtl="0" algn="l">
              <a:lnSpc>
                <a:spcPct val="150000"/>
              </a:lnSpc>
              <a:spcBef>
                <a:spcPts val="0"/>
              </a:spcBef>
              <a:spcAft>
                <a:spcPts val="0"/>
              </a:spcAft>
              <a:buClr>
                <a:schemeClr val="dk1"/>
              </a:buClr>
              <a:buSzPts val="1200"/>
              <a:buChar char="○"/>
            </a:pPr>
            <a:r>
              <a:rPr lang="en" sz="1200">
                <a:solidFill>
                  <a:schemeClr val="dk1"/>
                </a:solidFill>
                <a:highlight>
                  <a:srgbClr val="FFFFFF"/>
                </a:highlight>
              </a:rPr>
              <a:t>Data Operations :  Insert /Update/Delete Vectors, Batch Upserts, Insert/Update Vectors with Metadata, Query Data</a:t>
            </a:r>
            <a:endParaRPr sz="1200">
              <a:solidFill>
                <a:schemeClr val="dk1"/>
              </a:solidFill>
              <a:highlight>
                <a:srgbClr val="FFFFFF"/>
              </a:highlight>
            </a:endParaRPr>
          </a:p>
          <a:p>
            <a:pPr indent="-304800" lvl="1" marL="914400" rtl="0" algn="l">
              <a:lnSpc>
                <a:spcPct val="150000"/>
              </a:lnSpc>
              <a:spcBef>
                <a:spcPts val="0"/>
              </a:spcBef>
              <a:spcAft>
                <a:spcPts val="0"/>
              </a:spcAft>
              <a:buClr>
                <a:schemeClr val="dk1"/>
              </a:buClr>
              <a:buSzPts val="1200"/>
              <a:buChar char="○"/>
            </a:pPr>
            <a:r>
              <a:rPr lang="en" sz="1200">
                <a:solidFill>
                  <a:schemeClr val="dk1"/>
                </a:solidFill>
                <a:highlight>
                  <a:srgbClr val="FFFFFF"/>
                </a:highlight>
              </a:rPr>
              <a:t>Partitioning index into namespace</a:t>
            </a:r>
            <a:endParaRPr sz="1200">
              <a:solidFill>
                <a:schemeClr val="dk1"/>
              </a:solidFill>
              <a:highlight>
                <a:srgbClr val="FFFFFF"/>
              </a:highlight>
            </a:endParaRPr>
          </a:p>
          <a:p>
            <a:pPr indent="-304800" lvl="1" marL="914400" rtl="0" algn="l">
              <a:lnSpc>
                <a:spcPct val="150000"/>
              </a:lnSpc>
              <a:spcBef>
                <a:spcPts val="0"/>
              </a:spcBef>
              <a:spcAft>
                <a:spcPts val="0"/>
              </a:spcAft>
              <a:buClr>
                <a:schemeClr val="dk1"/>
              </a:buClr>
              <a:buSzPts val="1200"/>
              <a:buChar char="○"/>
            </a:pPr>
            <a:r>
              <a:rPr lang="en" sz="1200">
                <a:solidFill>
                  <a:schemeClr val="dk1"/>
                </a:solidFill>
                <a:highlight>
                  <a:srgbClr val="FFFFFF"/>
                </a:highlight>
              </a:rPr>
              <a:t>Backup Indexes</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FFFFFF"/>
                </a:highlight>
              </a:rPr>
              <a:t>Pinecone can be integrated with OpenAI, Elastic, Hugging Face, Langchain, Databricks</a:t>
            </a:r>
            <a:endParaRPr sz="1200">
              <a:solidFill>
                <a:schemeClr val="dk1"/>
              </a:solidFill>
              <a:highlight>
                <a:srgbClr val="FFFFFF"/>
              </a:highlight>
            </a:endParaRPr>
          </a:p>
        </p:txBody>
      </p:sp>
      <p:cxnSp>
        <p:nvCxnSpPr>
          <p:cNvPr id="143" name="Google Shape;143;p26"/>
          <p:cNvCxnSpPr/>
          <p:nvPr/>
        </p:nvCxnSpPr>
        <p:spPr>
          <a:xfrm>
            <a:off x="1857000" y="2275700"/>
            <a:ext cx="342000" cy="210600"/>
          </a:xfrm>
          <a:prstGeom prst="curvedConnector3">
            <a:avLst>
              <a:gd fmla="val 46155" name="adj1"/>
            </a:avLst>
          </a:prstGeom>
          <a:noFill/>
          <a:ln cap="flat" cmpd="sng" w="9525">
            <a:solidFill>
              <a:schemeClr val="dk2"/>
            </a:solidFill>
            <a:prstDash val="solid"/>
            <a:round/>
            <a:headEnd len="med" w="med" type="none"/>
            <a:tailEnd len="med" w="med" type="none"/>
          </a:ln>
        </p:spPr>
      </p:cxnSp>
      <p:cxnSp>
        <p:nvCxnSpPr>
          <p:cNvPr id="144" name="Google Shape;144;p26"/>
          <p:cNvCxnSpPr/>
          <p:nvPr/>
        </p:nvCxnSpPr>
        <p:spPr>
          <a:xfrm>
            <a:off x="2252800" y="2675900"/>
            <a:ext cx="342000" cy="210600"/>
          </a:xfrm>
          <a:prstGeom prst="curvedConnector3">
            <a:avLst>
              <a:gd fmla="val 46155" name="adj1"/>
            </a:avLst>
          </a:prstGeom>
          <a:noFill/>
          <a:ln cap="flat" cmpd="sng" w="9525">
            <a:solidFill>
              <a:schemeClr val="dk2"/>
            </a:solidFill>
            <a:prstDash val="solid"/>
            <a:round/>
            <a:headEnd len="med" w="med" type="none"/>
            <a:tailEnd len="med" w="med" type="none"/>
          </a:ln>
        </p:spPr>
      </p:cxnSp>
      <p:sp>
        <p:nvSpPr>
          <p:cNvPr id="145" name="Google Shape;145;p26"/>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Pinecone</a:t>
            </a:r>
            <a:endParaRPr/>
          </a:p>
        </p:txBody>
      </p:sp>
      <p:cxnSp>
        <p:nvCxnSpPr>
          <p:cNvPr id="146" name="Google Shape;146;p26"/>
          <p:cNvCxnSpPr/>
          <p:nvPr/>
        </p:nvCxnSpPr>
        <p:spPr>
          <a:xfrm>
            <a:off x="10400" y="636450"/>
            <a:ext cx="9149100" cy="0"/>
          </a:xfrm>
          <a:prstGeom prst="straightConnector1">
            <a:avLst/>
          </a:prstGeom>
          <a:noFill/>
          <a:ln cap="flat" cmpd="sng" w="38100">
            <a:solidFill>
              <a:srgbClr val="980000"/>
            </a:solidFill>
            <a:prstDash val="solid"/>
            <a:round/>
            <a:headEnd len="med" w="med" type="none"/>
            <a:tailEnd len="med" w="med" type="none"/>
          </a:ln>
          <a:effectLst>
            <a:outerShdw rotWithShape="0" algn="bl" dir="5400000" dist="19050">
              <a:srgbClr val="000000">
                <a:alpha val="50000"/>
              </a:srgbClr>
            </a:outerShdw>
          </a:effectLst>
        </p:spPr>
      </p:cxnSp>
      <p:pic>
        <p:nvPicPr>
          <p:cNvPr id="147" name="Google Shape;147;p26"/>
          <p:cNvPicPr preferRelativeResize="0"/>
          <p:nvPr/>
        </p:nvPicPr>
        <p:blipFill>
          <a:blip r:embed="rId3">
            <a:alphaModFix/>
          </a:blip>
          <a:stretch>
            <a:fillRect/>
          </a:stretch>
        </p:blipFill>
        <p:spPr>
          <a:xfrm>
            <a:off x="311700" y="0"/>
            <a:ext cx="1841300" cy="602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7"/>
          <p:cNvPicPr preferRelativeResize="0"/>
          <p:nvPr/>
        </p:nvPicPr>
        <p:blipFill>
          <a:blip r:embed="rId3">
            <a:alphaModFix/>
          </a:blip>
          <a:stretch>
            <a:fillRect/>
          </a:stretch>
        </p:blipFill>
        <p:spPr>
          <a:xfrm>
            <a:off x="1023485" y="0"/>
            <a:ext cx="6047489"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0" name="Google Shape;17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30"/>
          <p:cNvPicPr preferRelativeResize="0"/>
          <p:nvPr/>
        </p:nvPicPr>
        <p:blipFill>
          <a:blip r:embed="rId3">
            <a:alphaModFix/>
          </a:blip>
          <a:stretch>
            <a:fillRect/>
          </a:stretch>
        </p:blipFill>
        <p:spPr>
          <a:xfrm>
            <a:off x="1606450" y="616875"/>
            <a:ext cx="5785149" cy="452662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7" name="Google Shape;17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8" name="Google Shape;178;p31"/>
          <p:cNvPicPr preferRelativeResize="0"/>
          <p:nvPr/>
        </p:nvPicPr>
        <p:blipFill>
          <a:blip r:embed="rId3">
            <a:alphaModFix/>
          </a:blip>
          <a:stretch>
            <a:fillRect/>
          </a:stretch>
        </p:blipFill>
        <p:spPr>
          <a:xfrm>
            <a:off x="1956175" y="1243200"/>
            <a:ext cx="4938500" cy="3900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0" name="Google Shape;60;p14"/>
          <p:cNvSpPr txBox="1"/>
          <p:nvPr>
            <p:ph idx="1" type="body"/>
          </p:nvPr>
        </p:nvSpPr>
        <p:spPr>
          <a:xfrm>
            <a:off x="311700" y="923225"/>
            <a:ext cx="8520600" cy="4220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n" sz="1600"/>
              <a:t>Evolution of Databases</a:t>
            </a:r>
            <a:endParaRPr sz="1600"/>
          </a:p>
          <a:p>
            <a:pPr indent="-330200" lvl="0" marL="457200" rtl="0" algn="l">
              <a:lnSpc>
                <a:spcPct val="150000"/>
              </a:lnSpc>
              <a:spcBef>
                <a:spcPts val="0"/>
              </a:spcBef>
              <a:spcAft>
                <a:spcPts val="0"/>
              </a:spcAft>
              <a:buSzPts val="1600"/>
              <a:buChar char="❏"/>
            </a:pPr>
            <a:r>
              <a:rPr lang="en" sz="1600"/>
              <a:t>What is Vector Database</a:t>
            </a:r>
            <a:endParaRPr sz="1600"/>
          </a:p>
          <a:p>
            <a:pPr indent="-330200" lvl="0" marL="457200" rtl="0" algn="l">
              <a:lnSpc>
                <a:spcPct val="150000"/>
              </a:lnSpc>
              <a:spcBef>
                <a:spcPts val="0"/>
              </a:spcBef>
              <a:spcAft>
                <a:spcPts val="0"/>
              </a:spcAft>
              <a:buSzPts val="1600"/>
              <a:buChar char="❏"/>
            </a:pPr>
            <a:r>
              <a:rPr lang="en" sz="1600"/>
              <a:t>Vector Database Workflow</a:t>
            </a:r>
            <a:endParaRPr sz="1600"/>
          </a:p>
          <a:p>
            <a:pPr indent="-330200" lvl="0" marL="457200" rtl="0" algn="l">
              <a:lnSpc>
                <a:spcPct val="150000"/>
              </a:lnSpc>
              <a:spcBef>
                <a:spcPts val="0"/>
              </a:spcBef>
              <a:spcAft>
                <a:spcPts val="0"/>
              </a:spcAft>
              <a:buSzPts val="1600"/>
              <a:buChar char="❏"/>
            </a:pPr>
            <a:r>
              <a:rPr lang="en" sz="1600"/>
              <a:t>Pinecone Vector Database</a:t>
            </a:r>
            <a:endParaRPr sz="1600"/>
          </a:p>
          <a:p>
            <a:pPr indent="-330200" lvl="0" marL="457200" rtl="0" algn="l">
              <a:lnSpc>
                <a:spcPct val="150000"/>
              </a:lnSpc>
              <a:spcBef>
                <a:spcPts val="0"/>
              </a:spcBef>
              <a:spcAft>
                <a:spcPts val="0"/>
              </a:spcAft>
              <a:buSzPts val="1600"/>
              <a:buChar char="❏"/>
            </a:pPr>
            <a:r>
              <a:rPr lang="en" sz="1600"/>
              <a:t>Pinecone Demo</a:t>
            </a:r>
            <a:endParaRPr sz="1600"/>
          </a:p>
          <a:p>
            <a:pPr indent="-330200" lvl="0" marL="457200" rtl="0" algn="l">
              <a:lnSpc>
                <a:spcPct val="150000"/>
              </a:lnSpc>
              <a:spcBef>
                <a:spcPts val="0"/>
              </a:spcBef>
              <a:spcAft>
                <a:spcPts val="0"/>
              </a:spcAft>
              <a:buSzPts val="1600"/>
              <a:buChar char="❏"/>
            </a:pPr>
            <a:r>
              <a:rPr lang="en" sz="1600"/>
              <a:t>Matching Engine Vector Database</a:t>
            </a:r>
            <a:endParaRPr sz="1600"/>
          </a:p>
          <a:p>
            <a:pPr indent="-330200" lvl="0" marL="457200" rtl="0" algn="l">
              <a:lnSpc>
                <a:spcPct val="150000"/>
              </a:lnSpc>
              <a:spcBef>
                <a:spcPts val="0"/>
              </a:spcBef>
              <a:spcAft>
                <a:spcPts val="0"/>
              </a:spcAft>
              <a:buSzPts val="1600"/>
              <a:buChar char="❏"/>
            </a:pPr>
            <a:r>
              <a:rPr lang="en" sz="1600"/>
              <a:t>Matching Engine Index Building/Querying Process</a:t>
            </a:r>
            <a:endParaRPr sz="1600"/>
          </a:p>
          <a:p>
            <a:pPr indent="-330200" lvl="0" marL="457200" rtl="0" algn="l">
              <a:lnSpc>
                <a:spcPct val="150000"/>
              </a:lnSpc>
              <a:spcBef>
                <a:spcPts val="0"/>
              </a:spcBef>
              <a:spcAft>
                <a:spcPts val="0"/>
              </a:spcAft>
              <a:buSzPts val="1600"/>
              <a:buChar char="❏"/>
            </a:pPr>
            <a:r>
              <a:rPr lang="en" sz="1600"/>
              <a:t>Matching Engine Demo</a:t>
            </a:r>
            <a:endParaRPr sz="1600"/>
          </a:p>
        </p:txBody>
      </p:sp>
      <p:cxnSp>
        <p:nvCxnSpPr>
          <p:cNvPr id="61" name="Google Shape;61;p14"/>
          <p:cNvCxnSpPr/>
          <p:nvPr/>
        </p:nvCxnSpPr>
        <p:spPr>
          <a:xfrm>
            <a:off x="10400" y="636450"/>
            <a:ext cx="9149100" cy="0"/>
          </a:xfrm>
          <a:prstGeom prst="straightConnector1">
            <a:avLst/>
          </a:prstGeom>
          <a:noFill/>
          <a:ln cap="flat" cmpd="sng" w="38100">
            <a:solidFill>
              <a:srgbClr val="980000"/>
            </a:solidFill>
            <a:prstDash val="solid"/>
            <a:round/>
            <a:headEnd len="med" w="med" type="none"/>
            <a:tailEnd len="med" w="med" type="none"/>
          </a:ln>
          <a:effectLst>
            <a:outerShdw rotWithShape="0" algn="bl" dir="5400000" dist="19050">
              <a:srgbClr val="000000">
                <a:alpha val="50000"/>
              </a:srgbClr>
            </a:outerShdw>
          </a:effectLst>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4" name="Google Shape;18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32"/>
          <p:cNvPicPr preferRelativeResize="0"/>
          <p:nvPr/>
        </p:nvPicPr>
        <p:blipFill>
          <a:blip r:embed="rId3">
            <a:alphaModFix/>
          </a:blip>
          <a:stretch>
            <a:fillRect/>
          </a:stretch>
        </p:blipFill>
        <p:spPr>
          <a:xfrm>
            <a:off x="1606450" y="628375"/>
            <a:ext cx="5802574" cy="4515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1" name="Google Shape;19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33"/>
          <p:cNvPicPr preferRelativeResize="0"/>
          <p:nvPr/>
        </p:nvPicPr>
        <p:blipFill>
          <a:blip r:embed="rId3">
            <a:alphaModFix/>
          </a:blip>
          <a:stretch>
            <a:fillRect/>
          </a:stretch>
        </p:blipFill>
        <p:spPr>
          <a:xfrm>
            <a:off x="523175" y="801675"/>
            <a:ext cx="8706125" cy="43360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75175" y="732925"/>
            <a:ext cx="8807002" cy="4410575"/>
          </a:xfrm>
          <a:prstGeom prst="rect">
            <a:avLst/>
          </a:prstGeom>
          <a:noFill/>
          <a:ln>
            <a:noFill/>
          </a:ln>
        </p:spPr>
      </p:pic>
      <p:sp>
        <p:nvSpPr>
          <p:cNvPr id="67" name="Google Shape;67;p15"/>
          <p:cNvSpPr txBox="1"/>
          <p:nvPr>
            <p:ph type="title"/>
          </p:nvPr>
        </p:nvSpPr>
        <p:spPr>
          <a:xfrm>
            <a:off x="311700" y="0"/>
            <a:ext cx="6089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Evolution of</a:t>
            </a:r>
            <a:r>
              <a:rPr lang="en"/>
              <a:t> Databases</a:t>
            </a:r>
            <a:endParaRPr/>
          </a:p>
        </p:txBody>
      </p:sp>
      <p:cxnSp>
        <p:nvCxnSpPr>
          <p:cNvPr id="68" name="Google Shape;68;p15"/>
          <p:cNvCxnSpPr/>
          <p:nvPr/>
        </p:nvCxnSpPr>
        <p:spPr>
          <a:xfrm>
            <a:off x="10400" y="636450"/>
            <a:ext cx="9149100" cy="0"/>
          </a:xfrm>
          <a:prstGeom prst="straightConnector1">
            <a:avLst/>
          </a:prstGeom>
          <a:noFill/>
          <a:ln cap="flat" cmpd="sng" w="38100">
            <a:solidFill>
              <a:srgbClr val="980000"/>
            </a:solidFill>
            <a:prstDash val="solid"/>
            <a:round/>
            <a:headEnd len="med" w="med" type="none"/>
            <a:tailEnd len="med" w="med" type="none"/>
          </a:ln>
          <a:effectLst>
            <a:outerShdw rotWithShape="0" algn="bl" dir="5400000" dist="19050">
              <a:srgbClr val="000000">
                <a:alpha val="50000"/>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245925" y="1035650"/>
            <a:ext cx="8769900" cy="29415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rgbClr val="161616"/>
              </a:buClr>
              <a:buSzPts val="1200"/>
              <a:buChar char="❏"/>
            </a:pPr>
            <a:r>
              <a:rPr lang="en" sz="1200">
                <a:solidFill>
                  <a:srgbClr val="161616"/>
                </a:solidFill>
                <a:highlight>
                  <a:srgbClr val="FFFFFF"/>
                </a:highlight>
              </a:rPr>
              <a:t>A vector database is a type of database that stores data as high-dimensional vectors, which are mathematical representations of features or attributes. </a:t>
            </a:r>
            <a:endParaRPr sz="1200">
              <a:solidFill>
                <a:srgbClr val="161616"/>
              </a:solidFill>
              <a:highlight>
                <a:srgbClr val="FFFFFF"/>
              </a:highlight>
            </a:endParaRPr>
          </a:p>
          <a:p>
            <a:pPr indent="-304800" lvl="0" marL="457200" rtl="0" algn="l">
              <a:lnSpc>
                <a:spcPct val="150000"/>
              </a:lnSpc>
              <a:spcBef>
                <a:spcPts val="0"/>
              </a:spcBef>
              <a:spcAft>
                <a:spcPts val="0"/>
              </a:spcAft>
              <a:buClr>
                <a:srgbClr val="161616"/>
              </a:buClr>
              <a:buSzPts val="1200"/>
              <a:buChar char="❏"/>
            </a:pPr>
            <a:r>
              <a:rPr lang="en" sz="1200">
                <a:solidFill>
                  <a:srgbClr val="161616"/>
                </a:solidFill>
                <a:highlight>
                  <a:srgbClr val="FFFFFF"/>
                </a:highlight>
              </a:rPr>
              <a:t>Each vector has a certain number of </a:t>
            </a:r>
            <a:r>
              <a:rPr b="1" lang="en" sz="1200">
                <a:solidFill>
                  <a:srgbClr val="161616"/>
                </a:solidFill>
                <a:highlight>
                  <a:srgbClr val="FFFFFF"/>
                </a:highlight>
              </a:rPr>
              <a:t>dimensions</a:t>
            </a:r>
            <a:r>
              <a:rPr lang="en" sz="1200">
                <a:solidFill>
                  <a:srgbClr val="161616"/>
                </a:solidFill>
                <a:highlight>
                  <a:srgbClr val="FFFFFF"/>
                </a:highlight>
              </a:rPr>
              <a:t>, which can range from tens to thousands, depending on the complexity and granularity of the data. </a:t>
            </a:r>
            <a:endParaRPr sz="1200">
              <a:solidFill>
                <a:srgbClr val="161616"/>
              </a:solidFill>
              <a:highlight>
                <a:srgbClr val="FFFFFF"/>
              </a:highlight>
            </a:endParaRPr>
          </a:p>
          <a:p>
            <a:pPr indent="-304800" lvl="0" marL="457200" rtl="0" algn="l">
              <a:lnSpc>
                <a:spcPct val="150000"/>
              </a:lnSpc>
              <a:spcBef>
                <a:spcPts val="0"/>
              </a:spcBef>
              <a:spcAft>
                <a:spcPts val="0"/>
              </a:spcAft>
              <a:buClr>
                <a:srgbClr val="161616"/>
              </a:buClr>
              <a:buSzPts val="1200"/>
              <a:buChar char="❏"/>
            </a:pPr>
            <a:r>
              <a:rPr lang="en" sz="1200">
                <a:solidFill>
                  <a:srgbClr val="161616"/>
                </a:solidFill>
                <a:highlight>
                  <a:srgbClr val="FFFFFF"/>
                </a:highlight>
              </a:rPr>
              <a:t>The vectors are usually generated by applying some kind of </a:t>
            </a:r>
            <a:r>
              <a:rPr b="1" lang="en" sz="1200">
                <a:solidFill>
                  <a:srgbClr val="161616"/>
                </a:solidFill>
                <a:highlight>
                  <a:srgbClr val="FFFFFF"/>
                </a:highlight>
              </a:rPr>
              <a:t>transformation or embedding function</a:t>
            </a:r>
            <a:r>
              <a:rPr lang="en" sz="1200">
                <a:solidFill>
                  <a:srgbClr val="161616"/>
                </a:solidFill>
                <a:highlight>
                  <a:srgbClr val="FFFFFF"/>
                </a:highlight>
              </a:rPr>
              <a:t> to the raw data, such as text, images, audio, video, and others. The embedding function can be based on various methods, such as machine learning models, word embeddings, feature extraction algorithms.</a:t>
            </a:r>
            <a:endParaRPr sz="1200">
              <a:solidFill>
                <a:srgbClr val="161616"/>
              </a:solidFill>
              <a:highlight>
                <a:srgbClr val="FFFFFF"/>
              </a:highlight>
            </a:endParaRPr>
          </a:p>
          <a:p>
            <a:pPr indent="-304800" lvl="0" marL="457200" rtl="0" algn="l">
              <a:lnSpc>
                <a:spcPct val="150000"/>
              </a:lnSpc>
              <a:spcBef>
                <a:spcPts val="0"/>
              </a:spcBef>
              <a:spcAft>
                <a:spcPts val="0"/>
              </a:spcAft>
              <a:buClr>
                <a:srgbClr val="161616"/>
              </a:buClr>
              <a:buSzPts val="1200"/>
              <a:buChar char="❏"/>
            </a:pPr>
            <a:r>
              <a:rPr lang="en" sz="1200">
                <a:solidFill>
                  <a:srgbClr val="161616"/>
                </a:solidFill>
                <a:highlight>
                  <a:srgbClr val="FFFFFF"/>
                </a:highlight>
              </a:rPr>
              <a:t>The main advantage of a vector database is that it allows for </a:t>
            </a:r>
            <a:r>
              <a:rPr b="1" lang="en" sz="1200">
                <a:solidFill>
                  <a:srgbClr val="161616"/>
                </a:solidFill>
                <a:highlight>
                  <a:srgbClr val="FFFFFF"/>
                </a:highlight>
              </a:rPr>
              <a:t>fast</a:t>
            </a:r>
            <a:r>
              <a:rPr lang="en" sz="1200">
                <a:solidFill>
                  <a:srgbClr val="161616"/>
                </a:solidFill>
                <a:highlight>
                  <a:srgbClr val="FFFFFF"/>
                </a:highlight>
              </a:rPr>
              <a:t>(very low latency) and </a:t>
            </a:r>
            <a:r>
              <a:rPr b="1" lang="en" sz="1200">
                <a:solidFill>
                  <a:srgbClr val="161616"/>
                </a:solidFill>
                <a:highlight>
                  <a:srgbClr val="FFFFFF"/>
                </a:highlight>
              </a:rPr>
              <a:t>accurate similarity search</a:t>
            </a:r>
            <a:r>
              <a:rPr lang="en" sz="1200">
                <a:solidFill>
                  <a:srgbClr val="161616"/>
                </a:solidFill>
                <a:highlight>
                  <a:srgbClr val="FFFFFF"/>
                </a:highlight>
              </a:rPr>
              <a:t> and retrieval of data based on their vector distance or similarity (i.e. </a:t>
            </a:r>
            <a:r>
              <a:rPr lang="en" sz="1200">
                <a:solidFill>
                  <a:srgbClr val="161616"/>
                </a:solidFill>
                <a:highlight>
                  <a:schemeClr val="lt1"/>
                </a:highlight>
              </a:rPr>
              <a:t>semantic or contextual meaning</a:t>
            </a:r>
            <a:r>
              <a:rPr lang="en" sz="1200">
                <a:solidFill>
                  <a:srgbClr val="161616"/>
                </a:solidFill>
                <a:highlight>
                  <a:srgbClr val="FFFFFF"/>
                </a:highlight>
              </a:rPr>
              <a:t>). </a:t>
            </a:r>
            <a:endParaRPr sz="1200">
              <a:solidFill>
                <a:srgbClr val="161616"/>
              </a:solidFill>
              <a:highlight>
                <a:srgbClr val="FFFFFF"/>
              </a:highlight>
            </a:endParaRPr>
          </a:p>
        </p:txBody>
      </p:sp>
      <p:sp>
        <p:nvSpPr>
          <p:cNvPr id="74" name="Google Shape;74;p16"/>
          <p:cNvSpPr txBox="1"/>
          <p:nvPr>
            <p:ph type="title"/>
          </p:nvPr>
        </p:nvSpPr>
        <p:spPr>
          <a:xfrm>
            <a:off x="311700" y="0"/>
            <a:ext cx="6089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Vector Database</a:t>
            </a:r>
            <a:endParaRPr/>
          </a:p>
        </p:txBody>
      </p:sp>
      <p:cxnSp>
        <p:nvCxnSpPr>
          <p:cNvPr id="75" name="Google Shape;75;p16"/>
          <p:cNvCxnSpPr/>
          <p:nvPr/>
        </p:nvCxnSpPr>
        <p:spPr>
          <a:xfrm>
            <a:off x="10400" y="636450"/>
            <a:ext cx="9149100" cy="0"/>
          </a:xfrm>
          <a:prstGeom prst="straightConnector1">
            <a:avLst/>
          </a:prstGeom>
          <a:noFill/>
          <a:ln cap="flat" cmpd="sng" w="38100">
            <a:solidFill>
              <a:srgbClr val="980000"/>
            </a:solidFill>
            <a:prstDash val="solid"/>
            <a:round/>
            <a:headEnd len="med" w="med" type="none"/>
            <a:tailEnd len="med" w="med" type="none"/>
          </a:ln>
          <a:effectLst>
            <a:outerShdw rotWithShape="0" algn="bl" dir="5400000" dist="19050">
              <a:srgbClr val="000000">
                <a:alpha val="50000"/>
              </a:srgbClr>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105775" y="723600"/>
            <a:ext cx="8436600" cy="4419900"/>
          </a:xfrm>
          <a:prstGeom prst="rect">
            <a:avLst/>
          </a:prstGeom>
        </p:spPr>
        <p:txBody>
          <a:bodyPr anchorCtr="0" anchor="t" bIns="91425" lIns="91425" spcFirstLastPara="1" rIns="91425" wrap="square" tIns="91425">
            <a:normAutofit/>
          </a:bodyPr>
          <a:lstStyle/>
          <a:p>
            <a:pPr indent="-330200" lvl="0" marL="457200" rtl="0" algn="l">
              <a:lnSpc>
                <a:spcPct val="200000"/>
              </a:lnSpc>
              <a:spcBef>
                <a:spcPts val="0"/>
              </a:spcBef>
              <a:spcAft>
                <a:spcPts val="0"/>
              </a:spcAft>
              <a:buClr>
                <a:srgbClr val="161616"/>
              </a:buClr>
              <a:buSzPts val="1600"/>
              <a:buAutoNum type="arabicPeriod"/>
            </a:pPr>
            <a:r>
              <a:rPr b="1" lang="en" sz="1600">
                <a:solidFill>
                  <a:srgbClr val="161616"/>
                </a:solidFill>
                <a:highlight>
                  <a:srgbClr val="FFFFFF"/>
                </a:highlight>
              </a:rPr>
              <a:t>Train a ML model</a:t>
            </a:r>
            <a:r>
              <a:rPr lang="en" sz="1600">
                <a:solidFill>
                  <a:srgbClr val="161616"/>
                </a:solidFill>
                <a:highlight>
                  <a:srgbClr val="FFFFFF"/>
                </a:highlight>
              </a:rPr>
              <a:t> or use </a:t>
            </a:r>
            <a:r>
              <a:rPr b="1" lang="en" sz="1600">
                <a:solidFill>
                  <a:srgbClr val="161616"/>
                </a:solidFill>
                <a:highlight>
                  <a:srgbClr val="FFFFFF"/>
                </a:highlight>
              </a:rPr>
              <a:t>open source ML Model</a:t>
            </a:r>
            <a:r>
              <a:rPr lang="en" sz="1600">
                <a:solidFill>
                  <a:srgbClr val="161616"/>
                </a:solidFill>
                <a:highlight>
                  <a:srgbClr val="FFFFFF"/>
                </a:highlight>
              </a:rPr>
              <a:t> like TF or Hugging Face</a:t>
            </a:r>
            <a:endParaRPr sz="1600">
              <a:solidFill>
                <a:srgbClr val="161616"/>
              </a:solidFill>
              <a:highlight>
                <a:srgbClr val="FFFFFF"/>
              </a:highlight>
            </a:endParaRPr>
          </a:p>
          <a:p>
            <a:pPr indent="-330200" lvl="0" marL="457200" rtl="0" algn="l">
              <a:lnSpc>
                <a:spcPct val="200000"/>
              </a:lnSpc>
              <a:spcBef>
                <a:spcPts val="0"/>
              </a:spcBef>
              <a:spcAft>
                <a:spcPts val="0"/>
              </a:spcAft>
              <a:buClr>
                <a:srgbClr val="161616"/>
              </a:buClr>
              <a:buSzPts val="1600"/>
              <a:buAutoNum type="arabicPeriod"/>
            </a:pPr>
            <a:r>
              <a:rPr b="1" lang="en" sz="1600">
                <a:solidFill>
                  <a:srgbClr val="161616"/>
                </a:solidFill>
                <a:highlight>
                  <a:srgbClr val="FFFFFF"/>
                </a:highlight>
              </a:rPr>
              <a:t>Compute Embeddings</a:t>
            </a:r>
            <a:r>
              <a:rPr lang="en" sz="1600">
                <a:solidFill>
                  <a:srgbClr val="161616"/>
                </a:solidFill>
                <a:highlight>
                  <a:srgbClr val="FFFFFF"/>
                </a:highlight>
              </a:rPr>
              <a:t>(vectors) of the items using trained ML model.</a:t>
            </a:r>
            <a:endParaRPr sz="1600">
              <a:solidFill>
                <a:srgbClr val="161616"/>
              </a:solidFill>
              <a:highlight>
                <a:srgbClr val="FFFFFF"/>
              </a:highlight>
            </a:endParaRPr>
          </a:p>
          <a:p>
            <a:pPr indent="-330200" lvl="0" marL="457200" rtl="0" algn="l">
              <a:lnSpc>
                <a:spcPct val="200000"/>
              </a:lnSpc>
              <a:spcBef>
                <a:spcPts val="0"/>
              </a:spcBef>
              <a:spcAft>
                <a:spcPts val="0"/>
              </a:spcAft>
              <a:buClr>
                <a:srgbClr val="161616"/>
              </a:buClr>
              <a:buSzPts val="1600"/>
              <a:buAutoNum type="arabicPeriod"/>
            </a:pPr>
            <a:r>
              <a:rPr b="1" lang="en" sz="1600">
                <a:solidFill>
                  <a:srgbClr val="161616"/>
                </a:solidFill>
                <a:highlight>
                  <a:srgbClr val="FFFFFF"/>
                </a:highlight>
              </a:rPr>
              <a:t>Insert </a:t>
            </a:r>
            <a:r>
              <a:rPr lang="en" sz="1600">
                <a:solidFill>
                  <a:srgbClr val="161616"/>
                </a:solidFill>
                <a:highlight>
                  <a:srgbClr val="FFFFFF"/>
                </a:highlight>
              </a:rPr>
              <a:t>vectors</a:t>
            </a:r>
            <a:r>
              <a:rPr lang="en" sz="1600">
                <a:solidFill>
                  <a:srgbClr val="161616"/>
                </a:solidFill>
                <a:highlight>
                  <a:srgbClr val="FFFFFF"/>
                </a:highlight>
              </a:rPr>
              <a:t> into Vector DB</a:t>
            </a:r>
            <a:endParaRPr sz="1600">
              <a:solidFill>
                <a:srgbClr val="161616"/>
              </a:solidFill>
              <a:highlight>
                <a:srgbClr val="FFFFFF"/>
              </a:highlight>
            </a:endParaRPr>
          </a:p>
          <a:p>
            <a:pPr indent="-330200" lvl="0" marL="457200" rtl="0" algn="l">
              <a:lnSpc>
                <a:spcPct val="200000"/>
              </a:lnSpc>
              <a:spcBef>
                <a:spcPts val="0"/>
              </a:spcBef>
              <a:spcAft>
                <a:spcPts val="0"/>
              </a:spcAft>
              <a:buClr>
                <a:srgbClr val="161616"/>
              </a:buClr>
              <a:buSzPts val="1600"/>
              <a:buAutoNum type="arabicPeriod"/>
            </a:pPr>
            <a:r>
              <a:rPr b="1" lang="en" sz="1600">
                <a:solidFill>
                  <a:srgbClr val="161616"/>
                </a:solidFill>
                <a:highlight>
                  <a:srgbClr val="FFFFFF"/>
                </a:highlight>
              </a:rPr>
              <a:t>Query</a:t>
            </a:r>
            <a:r>
              <a:rPr lang="en" sz="1600">
                <a:solidFill>
                  <a:srgbClr val="161616"/>
                </a:solidFill>
                <a:highlight>
                  <a:srgbClr val="FFFFFF"/>
                </a:highlight>
              </a:rPr>
              <a:t> the vector DB to get the nearest match</a:t>
            </a:r>
            <a:endParaRPr/>
          </a:p>
        </p:txBody>
      </p:sp>
      <p:pic>
        <p:nvPicPr>
          <p:cNvPr id="81" name="Google Shape;81;p17"/>
          <p:cNvPicPr preferRelativeResize="0"/>
          <p:nvPr/>
        </p:nvPicPr>
        <p:blipFill>
          <a:blip r:embed="rId3">
            <a:alphaModFix/>
          </a:blip>
          <a:stretch>
            <a:fillRect/>
          </a:stretch>
        </p:blipFill>
        <p:spPr>
          <a:xfrm>
            <a:off x="3747100" y="2809863"/>
            <a:ext cx="4876800" cy="2333625"/>
          </a:xfrm>
          <a:prstGeom prst="rect">
            <a:avLst/>
          </a:prstGeom>
          <a:noFill/>
          <a:ln>
            <a:noFill/>
          </a:ln>
        </p:spPr>
      </p:pic>
      <p:sp>
        <p:nvSpPr>
          <p:cNvPr id="82" name="Google Shape;82;p17"/>
          <p:cNvSpPr txBox="1"/>
          <p:nvPr>
            <p:ph type="title"/>
          </p:nvPr>
        </p:nvSpPr>
        <p:spPr>
          <a:xfrm>
            <a:off x="311700" y="0"/>
            <a:ext cx="8175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Vector Database Workflow</a:t>
            </a:r>
            <a:endParaRPr/>
          </a:p>
        </p:txBody>
      </p:sp>
      <p:cxnSp>
        <p:nvCxnSpPr>
          <p:cNvPr id="83" name="Google Shape;83;p17"/>
          <p:cNvCxnSpPr/>
          <p:nvPr/>
        </p:nvCxnSpPr>
        <p:spPr>
          <a:xfrm>
            <a:off x="10400" y="636450"/>
            <a:ext cx="9149100" cy="0"/>
          </a:xfrm>
          <a:prstGeom prst="straightConnector1">
            <a:avLst/>
          </a:prstGeom>
          <a:noFill/>
          <a:ln cap="flat" cmpd="sng" w="38100">
            <a:solidFill>
              <a:srgbClr val="980000"/>
            </a:solidFill>
            <a:prstDash val="solid"/>
            <a:round/>
            <a:headEnd len="med" w="med" type="none"/>
            <a:tailEnd len="med" w="med" type="none"/>
          </a:ln>
          <a:effectLst>
            <a:outerShdw rotWithShape="0" algn="bl" dir="5400000" dist="19050">
              <a:srgbClr val="000000">
                <a:alpha val="50000"/>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0" y="780803"/>
            <a:ext cx="9144000" cy="3957095"/>
          </a:xfrm>
          <a:prstGeom prst="rect">
            <a:avLst/>
          </a:prstGeom>
          <a:noFill/>
          <a:ln>
            <a:noFill/>
          </a:ln>
        </p:spPr>
      </p:pic>
      <p:sp>
        <p:nvSpPr>
          <p:cNvPr id="90" name="Google Shape;90;p18"/>
          <p:cNvSpPr txBox="1"/>
          <p:nvPr>
            <p:ph type="title"/>
          </p:nvPr>
        </p:nvSpPr>
        <p:spPr>
          <a:xfrm>
            <a:off x="311700" y="0"/>
            <a:ext cx="6089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Vector Database Workflow</a:t>
            </a:r>
            <a:endParaRPr/>
          </a:p>
        </p:txBody>
      </p:sp>
      <p:cxnSp>
        <p:nvCxnSpPr>
          <p:cNvPr id="91" name="Google Shape;91;p18"/>
          <p:cNvCxnSpPr/>
          <p:nvPr/>
        </p:nvCxnSpPr>
        <p:spPr>
          <a:xfrm>
            <a:off x="10400" y="636450"/>
            <a:ext cx="9149100" cy="0"/>
          </a:xfrm>
          <a:prstGeom prst="straightConnector1">
            <a:avLst/>
          </a:prstGeom>
          <a:noFill/>
          <a:ln cap="flat" cmpd="sng" w="38100">
            <a:solidFill>
              <a:srgbClr val="980000"/>
            </a:solidFill>
            <a:prstDash val="solid"/>
            <a:round/>
            <a:headEnd len="med" w="med" type="none"/>
            <a:tailEnd len="med" w="med" type="none"/>
          </a:ln>
          <a:effectLst>
            <a:outerShdw rotWithShape="0" algn="bl" dir="5400000" dist="19050">
              <a:srgbClr val="000000">
                <a:alpha val="50000"/>
              </a:srgbClr>
            </a:outerShdw>
          </a:effectLst>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2465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Pinecone Demo</a:t>
            </a:r>
            <a:endParaRPr/>
          </a:p>
        </p:txBody>
      </p:sp>
      <p:cxnSp>
        <p:nvCxnSpPr>
          <p:cNvPr id="97" name="Google Shape;97;p19"/>
          <p:cNvCxnSpPr/>
          <p:nvPr/>
        </p:nvCxnSpPr>
        <p:spPr>
          <a:xfrm>
            <a:off x="10400" y="636450"/>
            <a:ext cx="9149100" cy="0"/>
          </a:xfrm>
          <a:prstGeom prst="straightConnector1">
            <a:avLst/>
          </a:prstGeom>
          <a:noFill/>
          <a:ln cap="flat" cmpd="sng" w="38100">
            <a:solidFill>
              <a:srgbClr val="980000"/>
            </a:solidFill>
            <a:prstDash val="solid"/>
            <a:round/>
            <a:headEnd len="med" w="med" type="none"/>
            <a:tailEnd len="med" w="med" type="none"/>
          </a:ln>
          <a:effectLst>
            <a:outerShdw rotWithShape="0" algn="bl" dir="5400000" dist="19050">
              <a:srgbClr val="000000">
                <a:alpha val="50000"/>
              </a:srgbClr>
            </a:outerShdw>
          </a:effectLst>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Matching Engine</a:t>
            </a:r>
            <a:endParaRPr/>
          </a:p>
        </p:txBody>
      </p:sp>
      <p:sp>
        <p:nvSpPr>
          <p:cNvPr id="103" name="Google Shape;103;p20"/>
          <p:cNvSpPr txBox="1"/>
          <p:nvPr>
            <p:ph idx="1" type="body"/>
          </p:nvPr>
        </p:nvSpPr>
        <p:spPr>
          <a:xfrm>
            <a:off x="311700" y="753350"/>
            <a:ext cx="8520600" cy="43899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Vertex AI </a:t>
            </a:r>
            <a:r>
              <a:rPr b="1" lang="en" sz="1200">
                <a:solidFill>
                  <a:srgbClr val="202124"/>
                </a:solidFill>
                <a:highlight>
                  <a:srgbClr val="FFFFFF"/>
                </a:highlight>
                <a:latin typeface="Roboto"/>
                <a:ea typeface="Roboto"/>
                <a:cs typeface="Roboto"/>
                <a:sym typeface="Roboto"/>
              </a:rPr>
              <a:t>Matching Engine</a:t>
            </a:r>
            <a:r>
              <a:rPr lang="en" sz="1200">
                <a:solidFill>
                  <a:srgbClr val="202124"/>
                </a:solidFill>
                <a:highlight>
                  <a:srgbClr val="FFFFFF"/>
                </a:highlight>
                <a:latin typeface="Roboto"/>
                <a:ea typeface="Roboto"/>
                <a:cs typeface="Roboto"/>
                <a:sym typeface="Roboto"/>
              </a:rPr>
              <a:t> is Google offering for Vector DB that provides low latency and high scalability.</a:t>
            </a:r>
            <a:endParaRPr sz="1200">
              <a:solidFill>
                <a:srgbClr val="202124"/>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Also referred as </a:t>
            </a:r>
            <a:r>
              <a:rPr b="1" lang="en" sz="1200">
                <a:solidFill>
                  <a:srgbClr val="202124"/>
                </a:solidFill>
                <a:highlight>
                  <a:srgbClr val="FFFFFF"/>
                </a:highlight>
                <a:latin typeface="Roboto"/>
                <a:ea typeface="Roboto"/>
                <a:cs typeface="Roboto"/>
                <a:sym typeface="Roboto"/>
              </a:rPr>
              <a:t>Approximate Nearest Neighbor</a:t>
            </a:r>
            <a:r>
              <a:rPr lang="en" sz="1200">
                <a:solidFill>
                  <a:srgbClr val="202124"/>
                </a:solidFill>
                <a:highlight>
                  <a:srgbClr val="FFFFFF"/>
                </a:highlight>
                <a:latin typeface="Roboto"/>
                <a:ea typeface="Roboto"/>
                <a:cs typeface="Roboto"/>
                <a:sym typeface="Roboto"/>
              </a:rPr>
              <a:t> (ANN) or Vector similarity matching service</a:t>
            </a:r>
            <a:endParaRPr sz="1200">
              <a:solidFill>
                <a:srgbClr val="202124"/>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Matching Engine provides tooling to build real world use cases that </a:t>
            </a:r>
            <a:r>
              <a:rPr b="1" lang="en" sz="1200">
                <a:solidFill>
                  <a:srgbClr val="202124"/>
                </a:solidFill>
                <a:highlight>
                  <a:srgbClr val="FFFFFF"/>
                </a:highlight>
                <a:latin typeface="Roboto"/>
                <a:ea typeface="Roboto"/>
                <a:cs typeface="Roboto"/>
                <a:sym typeface="Roboto"/>
              </a:rPr>
              <a:t>match semantically similar/related items</a:t>
            </a:r>
            <a:r>
              <a:rPr lang="en" sz="1200">
                <a:solidFill>
                  <a:srgbClr val="202124"/>
                </a:solidFill>
                <a:highlight>
                  <a:srgbClr val="FFFFFF"/>
                </a:highlight>
                <a:latin typeface="Roboto"/>
                <a:ea typeface="Roboto"/>
                <a:cs typeface="Roboto"/>
                <a:sym typeface="Roboto"/>
              </a:rPr>
              <a:t> like Recommendation Engine, Search Engine, Text Classification, Image Classification etc.</a:t>
            </a:r>
            <a:endParaRPr sz="120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b="1" lang="en" sz="1200">
                <a:solidFill>
                  <a:srgbClr val="202124"/>
                </a:solidFill>
                <a:highlight>
                  <a:srgbClr val="FFFFFF"/>
                </a:highlight>
                <a:latin typeface="Roboto"/>
                <a:ea typeface="Roboto"/>
                <a:cs typeface="Roboto"/>
                <a:sym typeface="Roboto"/>
              </a:rPr>
              <a:t>How it works</a:t>
            </a:r>
            <a:endParaRPr b="1" sz="1200">
              <a:solidFill>
                <a:srgbClr val="202124"/>
              </a:solidFill>
              <a:highlight>
                <a:srgbClr val="FFFFFF"/>
              </a:highlight>
              <a:latin typeface="Roboto"/>
              <a:ea typeface="Roboto"/>
              <a:cs typeface="Roboto"/>
              <a:sym typeface="Roboto"/>
            </a:endParaRPr>
          </a:p>
          <a:p>
            <a:pPr indent="-304800" lvl="0" marL="457200" rtl="0" algn="l">
              <a:lnSpc>
                <a:spcPct val="150000"/>
              </a:lnSpc>
              <a:spcBef>
                <a:spcPts val="120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Use pre-built or custom </a:t>
            </a:r>
            <a:r>
              <a:rPr b="1" lang="en" sz="1200">
                <a:solidFill>
                  <a:srgbClr val="202124"/>
                </a:solidFill>
                <a:highlight>
                  <a:srgbClr val="FFFFFF"/>
                </a:highlight>
                <a:latin typeface="Roboto"/>
                <a:ea typeface="Roboto"/>
                <a:cs typeface="Roboto"/>
                <a:sym typeface="Roboto"/>
              </a:rPr>
              <a:t>Deep Learning Model</a:t>
            </a:r>
            <a:r>
              <a:rPr lang="en" sz="1200">
                <a:solidFill>
                  <a:srgbClr val="202124"/>
                </a:solidFill>
                <a:highlight>
                  <a:srgbClr val="FFFFFF"/>
                </a:highlight>
                <a:latin typeface="Roboto"/>
                <a:ea typeface="Roboto"/>
                <a:cs typeface="Roboto"/>
                <a:sym typeface="Roboto"/>
              </a:rPr>
              <a:t> (like TF) to create embeddings (Vectors) from </a:t>
            </a:r>
            <a:r>
              <a:rPr lang="en" sz="1200">
                <a:solidFill>
                  <a:srgbClr val="202124"/>
                </a:solidFill>
                <a:highlight>
                  <a:srgbClr val="FFFFFF"/>
                </a:highlight>
                <a:latin typeface="Roboto"/>
                <a:ea typeface="Roboto"/>
                <a:cs typeface="Roboto"/>
                <a:sym typeface="Roboto"/>
              </a:rPr>
              <a:t>source/training data.</a:t>
            </a:r>
            <a:endParaRPr sz="1200">
              <a:solidFill>
                <a:srgbClr val="202124"/>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Store the embeddings (json/csv) in </a:t>
            </a:r>
            <a:r>
              <a:rPr b="1" lang="en" sz="1200">
                <a:solidFill>
                  <a:srgbClr val="202124"/>
                </a:solidFill>
                <a:highlight>
                  <a:srgbClr val="FFFFFF"/>
                </a:highlight>
                <a:latin typeface="Roboto"/>
                <a:ea typeface="Roboto"/>
                <a:cs typeface="Roboto"/>
                <a:sym typeface="Roboto"/>
              </a:rPr>
              <a:t>GCS Bucket</a:t>
            </a:r>
            <a:endParaRPr b="1" sz="1200">
              <a:solidFill>
                <a:srgbClr val="202124"/>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202124"/>
              </a:buClr>
              <a:buSzPts val="1200"/>
              <a:buFont typeface="Roboto"/>
              <a:buChar char="●"/>
            </a:pPr>
            <a:r>
              <a:rPr b="1" lang="en" sz="1200">
                <a:solidFill>
                  <a:srgbClr val="202124"/>
                </a:solidFill>
                <a:highlight>
                  <a:srgbClr val="FFFFFF"/>
                </a:highlight>
                <a:latin typeface="Roboto"/>
                <a:ea typeface="Roboto"/>
                <a:cs typeface="Roboto"/>
                <a:sym typeface="Roboto"/>
              </a:rPr>
              <a:t>Create Index</a:t>
            </a:r>
            <a:r>
              <a:rPr lang="en" sz="1200">
                <a:solidFill>
                  <a:srgbClr val="202124"/>
                </a:solidFill>
                <a:highlight>
                  <a:srgbClr val="FFFFFF"/>
                </a:highlight>
                <a:latin typeface="Roboto"/>
                <a:ea typeface="Roboto"/>
                <a:cs typeface="Roboto"/>
                <a:sym typeface="Roboto"/>
              </a:rPr>
              <a:t> from the embeddings.</a:t>
            </a:r>
            <a:endParaRPr sz="1200">
              <a:solidFill>
                <a:srgbClr val="202124"/>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202124"/>
              </a:buClr>
              <a:buSzPts val="1200"/>
              <a:buFont typeface="Roboto"/>
              <a:buChar char="●"/>
            </a:pPr>
            <a:r>
              <a:rPr b="1" lang="en" sz="1200">
                <a:solidFill>
                  <a:srgbClr val="202124"/>
                </a:solidFill>
                <a:highlight>
                  <a:srgbClr val="FFFFFF"/>
                </a:highlight>
                <a:latin typeface="Roboto"/>
                <a:ea typeface="Roboto"/>
                <a:cs typeface="Roboto"/>
                <a:sym typeface="Roboto"/>
              </a:rPr>
              <a:t>Create Endpoint</a:t>
            </a:r>
            <a:r>
              <a:rPr lang="en" sz="1200">
                <a:solidFill>
                  <a:srgbClr val="202124"/>
                </a:solidFill>
                <a:highlight>
                  <a:srgbClr val="FFFFFF"/>
                </a:highlight>
                <a:latin typeface="Roboto"/>
                <a:ea typeface="Roboto"/>
                <a:cs typeface="Roboto"/>
                <a:sym typeface="Roboto"/>
              </a:rPr>
              <a:t> and deploy the index to Endpoint for serving the queries</a:t>
            </a:r>
            <a:endParaRPr sz="1200">
              <a:solidFill>
                <a:srgbClr val="202124"/>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202124"/>
              </a:buClr>
              <a:buSzPts val="1200"/>
              <a:buFont typeface="Roboto"/>
              <a:buChar char="●"/>
            </a:pPr>
            <a:r>
              <a:rPr b="1" lang="en" sz="1200">
                <a:solidFill>
                  <a:srgbClr val="202124"/>
                </a:solidFill>
                <a:highlight>
                  <a:srgbClr val="FFFFFF"/>
                </a:highlight>
                <a:latin typeface="Roboto"/>
                <a:ea typeface="Roboto"/>
                <a:cs typeface="Roboto"/>
                <a:sym typeface="Roboto"/>
              </a:rPr>
              <a:t>Querying/Serving</a:t>
            </a:r>
            <a:r>
              <a:rPr lang="en" sz="1200">
                <a:solidFill>
                  <a:srgbClr val="202124"/>
                </a:solidFill>
                <a:highlight>
                  <a:srgbClr val="FFFFFF"/>
                </a:highlight>
                <a:latin typeface="Roboto"/>
                <a:ea typeface="Roboto"/>
                <a:cs typeface="Roboto"/>
                <a:sym typeface="Roboto"/>
              </a:rPr>
              <a:t> :Use same model to create embedding of the query and submit query to get nearest matches</a:t>
            </a:r>
            <a:endParaRPr sz="1200">
              <a:solidFill>
                <a:srgbClr val="202124"/>
              </a:solidFill>
              <a:highlight>
                <a:srgbClr val="FFFFFF"/>
              </a:highlight>
              <a:latin typeface="Roboto"/>
              <a:ea typeface="Roboto"/>
              <a:cs typeface="Roboto"/>
              <a:sym typeface="Roboto"/>
            </a:endParaRPr>
          </a:p>
        </p:txBody>
      </p:sp>
      <p:cxnSp>
        <p:nvCxnSpPr>
          <p:cNvPr id="104" name="Google Shape;104;p20"/>
          <p:cNvCxnSpPr/>
          <p:nvPr/>
        </p:nvCxnSpPr>
        <p:spPr>
          <a:xfrm>
            <a:off x="10400" y="636450"/>
            <a:ext cx="9149100" cy="0"/>
          </a:xfrm>
          <a:prstGeom prst="straightConnector1">
            <a:avLst/>
          </a:prstGeom>
          <a:noFill/>
          <a:ln cap="flat" cmpd="sng" w="38100">
            <a:solidFill>
              <a:srgbClr val="980000"/>
            </a:solidFill>
            <a:prstDash val="solid"/>
            <a:round/>
            <a:headEnd len="med" w="med" type="none"/>
            <a:tailEnd len="med" w="med" type="none"/>
          </a:ln>
          <a:effectLst>
            <a:outerShdw rotWithShape="0" algn="bl" dir="5400000" dist="19050">
              <a:srgbClr val="000000">
                <a:alpha val="50000"/>
              </a:srgbClr>
            </a:outerShdw>
          </a:effectLst>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0"/>
            <a:ext cx="7460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Matching Engine Index Building/Querying Process</a:t>
            </a:r>
            <a:endParaRPr/>
          </a:p>
        </p:txBody>
      </p:sp>
      <p:cxnSp>
        <p:nvCxnSpPr>
          <p:cNvPr id="110" name="Google Shape;110;p21"/>
          <p:cNvCxnSpPr/>
          <p:nvPr/>
        </p:nvCxnSpPr>
        <p:spPr>
          <a:xfrm>
            <a:off x="10400" y="636450"/>
            <a:ext cx="9149100" cy="0"/>
          </a:xfrm>
          <a:prstGeom prst="straightConnector1">
            <a:avLst/>
          </a:prstGeom>
          <a:noFill/>
          <a:ln cap="flat" cmpd="sng" w="38100">
            <a:solidFill>
              <a:srgbClr val="980000"/>
            </a:solidFill>
            <a:prstDash val="solid"/>
            <a:round/>
            <a:headEnd len="med" w="med" type="none"/>
            <a:tailEnd len="med" w="med" type="none"/>
          </a:ln>
          <a:effectLst>
            <a:outerShdw rotWithShape="0" algn="bl" dir="5400000" dist="19050">
              <a:srgbClr val="000000">
                <a:alpha val="50000"/>
              </a:srgbClr>
            </a:outerShdw>
          </a:effectLst>
        </p:spPr>
      </p:cxnSp>
      <p:pic>
        <p:nvPicPr>
          <p:cNvPr id="111" name="Google Shape;111;p21"/>
          <p:cNvPicPr preferRelativeResize="0"/>
          <p:nvPr/>
        </p:nvPicPr>
        <p:blipFill>
          <a:blip r:embed="rId3">
            <a:alphaModFix/>
          </a:blip>
          <a:stretch>
            <a:fillRect/>
          </a:stretch>
        </p:blipFill>
        <p:spPr>
          <a:xfrm>
            <a:off x="10400" y="1262825"/>
            <a:ext cx="9133599" cy="2728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