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Roboto Mon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bold.fntdata"/><Relationship Id="rId30" Type="http://schemas.openxmlformats.org/officeDocument/2006/relationships/font" Target="fonts/RobotoMono-regular.fntdata"/><Relationship Id="rId11" Type="http://schemas.openxmlformats.org/officeDocument/2006/relationships/slide" Target="slides/slide6.xml"/><Relationship Id="rId33" Type="http://schemas.openxmlformats.org/officeDocument/2006/relationships/font" Target="fonts/RobotoMon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Mon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483d2b7f9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483d2b7f9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3dc0fc1f1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3dc0fc1f1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483d2b7f9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483d2b7f9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483d2b7f92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483d2b7f92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483d2b7f92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483d2b7f92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3dc0fc1f1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3dc0fc1f1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3dc0fc1f1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3dc0fc1f1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3dc0fc1f1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3dc0fc1f1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3dc0fc1f1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3dc0fc1f1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3dc0fc1f1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3dc0fc1f1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483d2b7f92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483d2b7f9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3dc0fc1f1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3dc0fc1f1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3cd32f0c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3cd32f0c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3dc0fc1f1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3dc0fc1f1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3dc0fc1f1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3dc0fc1f1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685800" rtl="0" algn="l">
              <a:lnSpc>
                <a:spcPct val="175000"/>
              </a:lnSpc>
              <a:spcBef>
                <a:spcPts val="1800"/>
              </a:spcBef>
              <a:spcAft>
                <a:spcPts val="0"/>
              </a:spcAft>
              <a:buClr>
                <a:srgbClr val="3D3B49"/>
              </a:buClr>
              <a:buSzPts val="1200"/>
              <a:buFont typeface="Times New Roman"/>
              <a:buChar char="●"/>
            </a:pPr>
            <a:r>
              <a:rPr i="1" lang="en" sz="1200">
                <a:solidFill>
                  <a:srgbClr val="3D3B4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Airflow scheduler</a:t>
            </a:r>
            <a:r>
              <a:rPr lang="en" sz="1200">
                <a:solidFill>
                  <a:srgbClr val="3D3B4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—Parses DAGs, checks their schedule interval, and (if the DAGs’ schedule has passed) starts scheduling the DAGs’ tasks for execution by passing them to the Airflow workers.</a:t>
            </a:r>
            <a:endParaRPr sz="1200">
              <a:solidFill>
                <a:srgbClr val="3D3B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6858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D3B49"/>
              </a:buClr>
              <a:buSzPts val="1200"/>
              <a:buFont typeface="Times New Roman"/>
              <a:buChar char="●"/>
            </a:pPr>
            <a:r>
              <a:rPr i="1" lang="en" sz="1200">
                <a:solidFill>
                  <a:srgbClr val="3D3B4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Airflow workers</a:t>
            </a:r>
            <a:r>
              <a:rPr lang="en" sz="1200">
                <a:solidFill>
                  <a:srgbClr val="3D3B4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—Pick up tasks that are scheduled for execution and execute them. As such, the workers are responsible for actually “doing the work.”</a:t>
            </a:r>
            <a:endParaRPr sz="1200">
              <a:solidFill>
                <a:srgbClr val="3D3B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6858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D3B49"/>
              </a:buClr>
              <a:buSzPts val="1200"/>
              <a:buFont typeface="Times New Roman"/>
              <a:buChar char="●"/>
            </a:pPr>
            <a:r>
              <a:rPr i="1" lang="en" sz="1200">
                <a:solidFill>
                  <a:srgbClr val="3D3B4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Airflow webserver</a:t>
            </a:r>
            <a:r>
              <a:rPr lang="en" sz="1200">
                <a:solidFill>
                  <a:srgbClr val="3D3B4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—Visualizes the DAGs parsed by the scheduler and provides the main interface for users to monitor DAG runs and their results.</a:t>
            </a:r>
            <a:endParaRPr sz="1200">
              <a:solidFill>
                <a:srgbClr val="3D3B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483d2b7f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483d2b7f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3dc0fc1f1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3dc0fc1f1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483d2b7f9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483d2b7f9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3dc0fc1f1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3dc0fc1f1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airflow.apache.org/docs/apache-airflow/stable/core-concepts/tasks.html" TargetMode="External"/><Relationship Id="rId4" Type="http://schemas.openxmlformats.org/officeDocument/2006/relationships/hyperlink" Target="https://airflow.apache.org/docs/apache-airflow/stable/core-concepts/operators.html" TargetMode="External"/><Relationship Id="rId5" Type="http://schemas.openxmlformats.org/officeDocument/2006/relationships/hyperlink" Target="https://airflow.apache.org/docs/apache-airflow/stable/core-concepts/tasks.html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apache/airflow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airflow.apache.org/docs/apache-airflow/stable/core-concepts/dags.html#concepts-dag-decorator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 Airflow Overview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8250" y="744575"/>
            <a:ext cx="2387500" cy="121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195075" y="752025"/>
            <a:ext cx="8670000" cy="43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Operators</a:t>
            </a:r>
            <a:r>
              <a:rPr lang="en"/>
              <a:t> :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An Operator is conceptually a template for a predefined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Task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.Airflow has a very extensive set of operators available. Examples : BashOperator, PythonOperator, EmailOperator, DockerOperator, OracleOperator etc.</a:t>
            </a:r>
            <a:endParaRPr sz="1200">
              <a:solidFill>
                <a:srgbClr val="70707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Sensors :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Special type of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Operator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that are designed to do exactly one thing - wait for something to occur. It can be time-based, or waiting for a file, or an external event, but all they do is wait until something happens, and then succeed so their downstream tasks can run.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Taskflow :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TaskFlow takes care of moving inputs and outputs between Tasks inside a DAG.Also,it automatically calculates dependencies between Tasks.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Executors :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Executors are the mechanism by which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task instances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get run.Airflow can only have one executor configured at a time.There are two types of executor - that run tasks locally (Local Executor)or remotely (Celery Executor).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70707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0"/>
            <a:ext cx="314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Concepts</a:t>
            </a:r>
            <a:endParaRPr/>
          </a:p>
        </p:txBody>
      </p:sp>
      <p:cxnSp>
        <p:nvCxnSpPr>
          <p:cNvPr id="121" name="Google Shape;121;p22"/>
          <p:cNvCxnSpPr/>
          <p:nvPr/>
        </p:nvCxnSpPr>
        <p:spPr>
          <a:xfrm>
            <a:off x="-5125" y="544125"/>
            <a:ext cx="9162600" cy="78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875225"/>
            <a:ext cx="8520600" cy="40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Airflow on Dockers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DAG Sample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Airflow UI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Executing one DAG manually</a:t>
            </a:r>
            <a:endParaRPr/>
          </a:p>
        </p:txBody>
      </p:sp>
      <p:cxnSp>
        <p:nvCxnSpPr>
          <p:cNvPr id="128" name="Google Shape;128;p23"/>
          <p:cNvCxnSpPr/>
          <p:nvPr/>
        </p:nvCxnSpPr>
        <p:spPr>
          <a:xfrm>
            <a:off x="-5125" y="544125"/>
            <a:ext cx="9162600" cy="78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of DAG execution using Airflow</a:t>
            </a:r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3075" y="876200"/>
            <a:ext cx="6112749" cy="40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Airflow UI understanding</a:t>
            </a:r>
            <a:endParaRPr/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65800"/>
            <a:ext cx="8726574" cy="447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Trigger Rule</a:t>
            </a:r>
            <a:endParaRPr/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311700" y="576300"/>
            <a:ext cx="8832300" cy="45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Trigger Rules of a task are set of conditions that Airflow applies to a task that determines if task is ready to execute.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Trigger Rules of a task are function of its dependencies ie the upstream tasks in the DAG.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Airflow’s default trigger rule is “all_success”, which states that all of a task’s dependencies must have completed successfully before the task itself can be executed.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Sharing Data between Tasks</a:t>
            </a:r>
            <a:endParaRPr/>
          </a:p>
        </p:txBody>
      </p:sp>
      <p:sp>
        <p:nvSpPr>
          <p:cNvPr id="172" name="Google Shape;17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Sharing Data using XComs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Taskflow API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Airflow Task Dependency patterns</a:t>
            </a:r>
            <a:endParaRPr/>
          </a:p>
        </p:txBody>
      </p:sp>
      <p:sp>
        <p:nvSpPr>
          <p:cNvPr id="178" name="Google Shape;178;p31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Linear Dependencies</a:t>
            </a:r>
            <a:endParaRPr b="1"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sz="1100"/>
              <a:t>Task1 &gt;&gt; Task2 &gt;&gt; Task3 &gt;&gt; ….&gt;&gt; Taskn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Fan-In/Fan-Out Dependencies</a:t>
            </a:r>
            <a:endParaRPr b="1"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	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Fan-Out Dependency (linking one task to multiple downstream tasks)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" sz="1100"/>
              <a:t>Task5 &gt;&gt; [Task6, Task7, Task8]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100"/>
            </a:b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   Fan-In Dependency (one task has dependency on multiple upstream tasks)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" sz="1100"/>
              <a:t>[Task2,Task3] &gt;&gt; Task5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9" name="Google Shape;17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950" y="3260424"/>
            <a:ext cx="7409502" cy="188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234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273200" y="721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>
                <a:solidFill>
                  <a:schemeClr val="dk1"/>
                </a:solidFill>
              </a:rPr>
              <a:t>Airflow overview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>
                <a:solidFill>
                  <a:schemeClr val="dk1"/>
                </a:solidFill>
              </a:rPr>
              <a:t>DAG overview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>
                <a:solidFill>
                  <a:schemeClr val="dk1"/>
                </a:solidFill>
              </a:rPr>
              <a:t>Airflow Architecture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>
                <a:solidFill>
                  <a:schemeClr val="dk1"/>
                </a:solidFill>
              </a:rPr>
              <a:t>Core Concepts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>
                <a:solidFill>
                  <a:schemeClr val="dk1"/>
                </a:solidFill>
              </a:rPr>
              <a:t>Demo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-5125" y="544125"/>
            <a:ext cx="9162600" cy="78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Branching within DAG using </a:t>
            </a:r>
            <a:r>
              <a:rPr i="1" lang="en"/>
              <a:t>BranchPythonOperator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Executing Tasks Conditionally using </a:t>
            </a:r>
            <a:r>
              <a:rPr i="1" lang="en"/>
              <a:t>AirflowSkipException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579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Airflow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771475"/>
            <a:ext cx="8520600" cy="4371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➢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Apache Airflow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is an open-source platform for developing, scheduling, and monitoring batch-oriented workflows.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➢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Airflow is a workflow manager that allows pipelines to be defined as directed acyclic graph (DAG) of tasks where nodes of graph are tasks and directed edges defines the dependencies between tasks.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➢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DAGs are defined using python code where set of tasks and its dependencies are defined. Also, DAG contains additional metadata indicating Airflow how/when DAG should be executed.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70707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70707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70707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3275" y="2738574"/>
            <a:ext cx="5121299" cy="2404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" name="Google Shape;71;p15"/>
          <p:cNvCxnSpPr/>
          <p:nvPr/>
        </p:nvCxnSpPr>
        <p:spPr>
          <a:xfrm>
            <a:off x="-5125" y="544125"/>
            <a:ext cx="9162600" cy="78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About Airflow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744325"/>
            <a:ext cx="8832300" cy="43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 sz="1200"/>
              <a:t>Defini</a:t>
            </a:r>
            <a:r>
              <a:rPr lang="en" sz="1200"/>
              <a:t>ng Airflow DAG </a:t>
            </a:r>
            <a:r>
              <a:rPr lang="en" sz="1200"/>
              <a:t>programmatically using Python</a:t>
            </a:r>
            <a:r>
              <a:rPr lang="en" sz="1200"/>
              <a:t> provides a lot of </a:t>
            </a:r>
            <a:r>
              <a:rPr b="1" lang="en" sz="1200"/>
              <a:t>flexibility</a:t>
            </a:r>
            <a:r>
              <a:rPr lang="en" sz="1200"/>
              <a:t>. Ex.</a:t>
            </a:r>
            <a:r>
              <a:rPr lang="en" sz="1200"/>
              <a:t> dynamically generate optional tasks depending on certain conditions OR generate entire DAGs based on external metadata or configuration files</a:t>
            </a:r>
            <a:r>
              <a:rPr lang="en" sz="1300"/>
              <a:t>.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➢"/>
            </a:pPr>
            <a:r>
              <a:rPr lang="en" sz="1300"/>
              <a:t>Airflow extensions enables to </a:t>
            </a:r>
            <a:r>
              <a:rPr b="1" lang="en" sz="1300"/>
              <a:t>execute tasks on wide variety of systems</a:t>
            </a:r>
            <a:r>
              <a:rPr lang="en" sz="1300"/>
              <a:t> like multi cloud platforms, external DB systems etc. allowing to build complex pipeline bringing together data processes across many different systems.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➢"/>
            </a:pPr>
            <a:r>
              <a:rPr lang="en" sz="1300"/>
              <a:t>Airflow can </a:t>
            </a:r>
            <a:r>
              <a:rPr b="1" lang="en" sz="1300"/>
              <a:t>handle failure </a:t>
            </a:r>
            <a:r>
              <a:rPr lang="en" sz="1300"/>
              <a:t>of a task by retrying them a couple of times which can help task recover from any intermittent failures.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300"/>
              <a:buChar char="➢"/>
            </a:pPr>
            <a:r>
              <a:rPr lang="en" sz="1300"/>
              <a:t>Airflow’s </a:t>
            </a:r>
            <a:r>
              <a:rPr b="1" lang="en" sz="1300"/>
              <a:t>rich web interface</a:t>
            </a:r>
            <a:r>
              <a:rPr lang="en" sz="1300"/>
              <a:t> provides an easy view for monitoring the results of pipeline runs and debugging any failures that may have occurred.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300"/>
              <a:t>Support for Incremental Processing</a:t>
            </a:r>
            <a:r>
              <a:rPr lang="en" sz="1300"/>
              <a:t> - </a:t>
            </a:r>
            <a:r>
              <a:rPr lang="en" sz="1300"/>
              <a:t>Rich scheduling semantics allow building efficient pipelines that use incremental processing to avoid expensive recomputation of existing results.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300"/>
              <a:t>Backfilling</a:t>
            </a:r>
            <a:r>
              <a:rPr lang="en" sz="1300"/>
              <a:t> - </a:t>
            </a:r>
            <a:endParaRPr sz="13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cxnSp>
        <p:nvCxnSpPr>
          <p:cNvPr id="78" name="Google Shape;78;p16"/>
          <p:cNvCxnSpPr/>
          <p:nvPr/>
        </p:nvCxnSpPr>
        <p:spPr>
          <a:xfrm>
            <a:off x="-5125" y="544125"/>
            <a:ext cx="9162600" cy="78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688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of Airflow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572700"/>
            <a:ext cx="85206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Airflow is organized across below main components: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Airflow Scheduler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Airflow Worker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Airflow Webserver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Char char="❏"/>
            </a:pPr>
            <a:r>
              <a:rPr lang="en" sz="1400"/>
              <a:t>Metadata Database</a:t>
            </a:r>
            <a:endParaRPr sz="1400"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8525" y="953975"/>
            <a:ext cx="5211812" cy="4089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Google Shape;86;p17"/>
          <p:cNvCxnSpPr/>
          <p:nvPr/>
        </p:nvCxnSpPr>
        <p:spPr>
          <a:xfrm>
            <a:off x="-5125" y="544125"/>
            <a:ext cx="9162600" cy="78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605725"/>
            <a:ext cx="8520600" cy="45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b="1" lang="en" sz="1600"/>
              <a:t>Airflow Scheduler</a:t>
            </a:r>
            <a:r>
              <a:rPr lang="en"/>
              <a:t> : </a:t>
            </a:r>
            <a:r>
              <a:rPr lang="en" sz="1400"/>
              <a:t>It parses DAGs, validate them</a:t>
            </a:r>
            <a:r>
              <a:rPr lang="en" sz="1400"/>
              <a:t>, checks their schedule interval and starts scheduling the DAGs’ tasks for execution by passing them to the Airflow workers.</a:t>
            </a:r>
            <a:endParaRPr sz="14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b="1" lang="en" sz="1600"/>
              <a:t>Airflow Workers</a:t>
            </a:r>
            <a:r>
              <a:rPr b="1" lang="en"/>
              <a:t> :</a:t>
            </a:r>
            <a:r>
              <a:rPr lang="en" sz="1500"/>
              <a:t> </a:t>
            </a:r>
            <a:r>
              <a:rPr lang="en" sz="1400"/>
              <a:t>Workers are responsible for actually “doing the work”. They pick up tasks that are scheduled for execution and execute them.</a:t>
            </a:r>
            <a:endParaRPr sz="14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b="1" lang="en" sz="1600"/>
              <a:t>Airflow Webserver</a:t>
            </a:r>
            <a:r>
              <a:rPr b="1" lang="en"/>
              <a:t> :</a:t>
            </a:r>
            <a:r>
              <a:rPr lang="en" sz="1500"/>
              <a:t> </a:t>
            </a:r>
            <a:r>
              <a:rPr lang="en" sz="1400"/>
              <a:t>It provides an interface to </a:t>
            </a:r>
            <a:r>
              <a:rPr lang="en" sz="1400"/>
              <a:t>visualize the DAGs, </a:t>
            </a:r>
            <a:r>
              <a:rPr lang="en" sz="1400"/>
              <a:t>monitor the DAG runs, debug the failures.</a:t>
            </a:r>
            <a:endParaRPr sz="1400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➢"/>
            </a:pPr>
            <a:r>
              <a:rPr b="1" lang="en" sz="1600"/>
              <a:t>Metadata Database</a:t>
            </a:r>
            <a:r>
              <a:rPr lang="en" sz="1200">
                <a:solidFill>
                  <a:srgbClr val="70707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is used by the scheduler, executor and webserver to store state.</a:t>
            </a:r>
            <a:endParaRPr sz="1200">
              <a:solidFill>
                <a:srgbClr val="70707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8"/>
          <p:cNvSpPr txBox="1"/>
          <p:nvPr>
            <p:ph type="title"/>
          </p:nvPr>
        </p:nvSpPr>
        <p:spPr>
          <a:xfrm>
            <a:off x="311688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of Airflow</a:t>
            </a:r>
            <a:endParaRPr/>
          </a:p>
        </p:txBody>
      </p:sp>
      <p:cxnSp>
        <p:nvCxnSpPr>
          <p:cNvPr id="93" name="Google Shape;93;p18"/>
          <p:cNvCxnSpPr/>
          <p:nvPr/>
        </p:nvCxnSpPr>
        <p:spPr>
          <a:xfrm>
            <a:off x="-5125" y="544125"/>
            <a:ext cx="9162600" cy="78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Airflow DAG Creation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5875" y="775125"/>
            <a:ext cx="8520600" cy="43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Typically, we would need following items to create a DAG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Roboto Mono"/>
              <a:buChar char="➢"/>
            </a:pP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Import Modules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: 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import 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“airflow” library to create DAG objects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200">
                <a:latin typeface="Roboto Mono"/>
                <a:ea typeface="Roboto Mono"/>
                <a:cs typeface="Roboto Mono"/>
                <a:sym typeface="Roboto Mono"/>
              </a:rPr>
              <a:t>from airflow import DAG</a:t>
            </a:r>
            <a:endParaRPr i="1"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➢"/>
            </a:pP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Operators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to create the Tasks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70707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An operator defines a unit of work for Airflow to complete. Using operators is the classic approach to defining work in Airflow.</a:t>
            </a:r>
            <a:endParaRPr sz="1300">
              <a:solidFill>
                <a:srgbClr val="70707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➢"/>
            </a:pP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Tasks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: </a:t>
            </a:r>
            <a:r>
              <a:rPr lang="en" sz="1200">
                <a:solidFill>
                  <a:srgbClr val="70707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Tasks determine how to execute operator’s work within the context of a DAG.To use an operator in a DAG, you have to instantiate it as a task. </a:t>
            </a:r>
            <a:endParaRPr sz="1200">
              <a:solidFill>
                <a:srgbClr val="70707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➢"/>
            </a:pP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Default Arguments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300">
                <a:solidFill>
                  <a:srgbClr val="70707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Dictionary of default parameters that can be implicitly passed to each of the Tasks constructor.</a:t>
            </a:r>
            <a:endParaRPr sz="1300">
              <a:solidFill>
                <a:srgbClr val="70707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70707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rgbClr val="70707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Go through a sample DAG Code.</a:t>
            </a:r>
            <a:endParaRPr b="1" sz="1300">
              <a:solidFill>
                <a:srgbClr val="70707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0" name="Google Shape;100;p19"/>
          <p:cNvCxnSpPr/>
          <p:nvPr/>
        </p:nvCxnSpPr>
        <p:spPr>
          <a:xfrm>
            <a:off x="-5125" y="544125"/>
            <a:ext cx="9162600" cy="78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572700"/>
            <a:ext cx="85206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Declare DAG</a:t>
            </a:r>
            <a:r>
              <a:rPr lang="en" sz="1600"/>
              <a:t> </a:t>
            </a:r>
            <a:r>
              <a:rPr lang="en"/>
              <a:t>: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There are 3 ways to declare DAG :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1828800" rtl="0" algn="l">
              <a:spcBef>
                <a:spcPts val="1000"/>
              </a:spcBef>
              <a:spcAft>
                <a:spcPts val="0"/>
              </a:spcAft>
              <a:buClr>
                <a:srgbClr val="707070"/>
              </a:buClr>
              <a:buSzPts val="1100"/>
              <a:buFont typeface="Roboto"/>
              <a:buChar char="❖"/>
            </a:pPr>
            <a:r>
              <a:rPr i="1" lang="en" sz="1100">
                <a:solidFill>
                  <a:srgbClr val="70707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Using “with DAG()”, </a:t>
            </a:r>
            <a:endParaRPr i="1" sz="1100">
              <a:solidFill>
                <a:srgbClr val="70707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450" lvl="0" marL="1828800" rtl="0" algn="l">
              <a:spcBef>
                <a:spcPts val="1000"/>
              </a:spcBef>
              <a:spcAft>
                <a:spcPts val="0"/>
              </a:spcAft>
              <a:buClr>
                <a:srgbClr val="707070"/>
              </a:buClr>
              <a:buSzPts val="1100"/>
              <a:buFont typeface="Roboto"/>
              <a:buChar char="❖"/>
            </a:pPr>
            <a:r>
              <a:rPr i="1" lang="en" sz="1100">
                <a:solidFill>
                  <a:srgbClr val="70707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use a standard constructor, passing the DAG into any operators you use</a:t>
            </a:r>
            <a:endParaRPr i="1" sz="1100">
              <a:solidFill>
                <a:srgbClr val="70707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450" lvl="0" marL="1828800" rtl="0" algn="l">
              <a:spcBef>
                <a:spcPts val="1000"/>
              </a:spcBef>
              <a:spcAft>
                <a:spcPts val="0"/>
              </a:spcAft>
              <a:buClr>
                <a:srgbClr val="707070"/>
              </a:buClr>
              <a:buSzPts val="1100"/>
              <a:buFont typeface="Roboto"/>
              <a:buChar char="❖"/>
            </a:pPr>
            <a:r>
              <a:rPr i="1" lang="en" sz="1100">
                <a:solidFill>
                  <a:srgbClr val="70707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use the @dag decorator to </a:t>
            </a:r>
            <a:r>
              <a:rPr i="1" lang="en" sz="1100">
                <a:solidFill>
                  <a:srgbClr val="707070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turn a function into a DAG generator</a:t>
            </a:r>
            <a:endParaRPr i="1" sz="1100">
              <a:solidFill>
                <a:srgbClr val="70707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Loading DAG</a:t>
            </a:r>
            <a:r>
              <a:rPr lang="en" sz="1200">
                <a:solidFill>
                  <a:srgbClr val="70707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: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Airflow loads DAGs from Python source files that has DAG definitions. These py files are placed inside configured DAG_FOLDER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Char char="➢"/>
            </a:pP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Running DAG :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DAGs can run in 2 ways : Manually or on a define Schedule in DAG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Mono"/>
              <a:buChar char="➢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Every single Operator/Task must be assigned to a DAG in order to run</a:t>
            </a:r>
            <a:endParaRPr i="1" sz="1100">
              <a:solidFill>
                <a:srgbClr val="70707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Roboto Mono"/>
              <a:buChar char="➢"/>
            </a:pP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DAG Runs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: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Any time a DAG is executed, a DAG Run is created and all tasks inside it are executed.A DAG Run is an object representing an instantiation of the DAG in time. There can be many runs of a DAG at the same time.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Airflow DAG</a:t>
            </a:r>
            <a:endParaRPr/>
          </a:p>
        </p:txBody>
      </p:sp>
      <p:cxnSp>
        <p:nvCxnSpPr>
          <p:cNvPr id="107" name="Google Shape;107;p20"/>
          <p:cNvCxnSpPr/>
          <p:nvPr/>
        </p:nvCxnSpPr>
        <p:spPr>
          <a:xfrm>
            <a:off x="-5125" y="544125"/>
            <a:ext cx="9162600" cy="78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0"/>
            <a:ext cx="314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Concepts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628825"/>
            <a:ext cx="8520600" cy="44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Tasks</a:t>
            </a:r>
            <a:r>
              <a:rPr b="1" lang="en"/>
              <a:t>: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There are 3 type tasks a DAG can have: Operator, Sensor and TaskFlow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Task Instance</a:t>
            </a:r>
            <a:r>
              <a:rPr b="1" lang="en"/>
              <a:t> :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When a DAG is executed, tasks inside it are instantiated into Task instances that has a state associated with it like queued, running, scheduled, success, failed,skipped etc.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Control Flow :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By default, Airflow execute Tasks when all its dependent Tasks are successful.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Task Dependencies</a:t>
            </a:r>
            <a:endParaRPr b="1"/>
          </a:p>
          <a:p>
            <a:pPr indent="-317500" lvl="2" marL="1371600" marR="1905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050">
                <a:solidFill>
                  <a:srgbClr val="707070"/>
                </a:solidFill>
                <a:highlight>
                  <a:srgbClr val="F2F8FE"/>
                </a:highlight>
                <a:latin typeface="Roboto Mono"/>
                <a:ea typeface="Roboto Mono"/>
                <a:cs typeface="Roboto Mono"/>
                <a:sym typeface="Roboto Mono"/>
              </a:rPr>
              <a:t>first_task</a:t>
            </a:r>
            <a:r>
              <a:rPr lang="en" sz="1050">
                <a:solidFill>
                  <a:srgbClr val="222222"/>
                </a:solidFill>
                <a:highlight>
                  <a:srgbClr val="F2F8FE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666666"/>
                </a:solidFill>
                <a:highlight>
                  <a:srgbClr val="F2F8FE"/>
                </a:highlight>
                <a:latin typeface="Roboto Mono"/>
                <a:ea typeface="Roboto Mono"/>
                <a:cs typeface="Roboto Mono"/>
                <a:sym typeface="Roboto Mono"/>
              </a:rPr>
              <a:t>&gt;&gt;</a:t>
            </a:r>
            <a:r>
              <a:rPr lang="en" sz="1050">
                <a:solidFill>
                  <a:srgbClr val="222222"/>
                </a:solidFill>
                <a:highlight>
                  <a:srgbClr val="F2F8FE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707070"/>
                </a:solidFill>
                <a:highlight>
                  <a:srgbClr val="F2F8FE"/>
                </a:highlight>
                <a:latin typeface="Roboto Mono"/>
                <a:ea typeface="Roboto Mono"/>
                <a:cs typeface="Roboto Mono"/>
                <a:sym typeface="Roboto Mono"/>
              </a:rPr>
              <a:t>second_task</a:t>
            </a:r>
            <a:r>
              <a:rPr lang="en" sz="1050">
                <a:solidFill>
                  <a:srgbClr val="222222"/>
                </a:solidFill>
                <a:highlight>
                  <a:srgbClr val="F2F8FE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666666"/>
                </a:solidFill>
                <a:highlight>
                  <a:srgbClr val="F2F8FE"/>
                </a:highlight>
                <a:latin typeface="Roboto Mono"/>
                <a:ea typeface="Roboto Mono"/>
                <a:cs typeface="Roboto Mono"/>
                <a:sym typeface="Roboto Mono"/>
              </a:rPr>
              <a:t>&gt;&gt;</a:t>
            </a:r>
            <a:r>
              <a:rPr lang="en" sz="1050">
                <a:solidFill>
                  <a:srgbClr val="222222"/>
                </a:solidFill>
                <a:highlight>
                  <a:srgbClr val="F2F8FE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707070"/>
                </a:solidFill>
                <a:highlight>
                  <a:srgbClr val="F2F8FE"/>
                </a:highlight>
                <a:latin typeface="Roboto Mono"/>
                <a:ea typeface="Roboto Mono"/>
                <a:cs typeface="Roboto Mono"/>
                <a:sym typeface="Roboto Mono"/>
              </a:rPr>
              <a:t>[third_task,</a:t>
            </a:r>
            <a:r>
              <a:rPr lang="en" sz="1050">
                <a:solidFill>
                  <a:srgbClr val="222222"/>
                </a:solidFill>
                <a:highlight>
                  <a:srgbClr val="F2F8FE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707070"/>
                </a:solidFill>
                <a:highlight>
                  <a:srgbClr val="F2F8FE"/>
                </a:highlight>
                <a:latin typeface="Roboto Mono"/>
                <a:ea typeface="Roboto Mono"/>
                <a:cs typeface="Roboto Mono"/>
                <a:sym typeface="Roboto Mono"/>
              </a:rPr>
              <a:t>fourth_task]</a:t>
            </a:r>
            <a:endParaRPr sz="1050">
              <a:solidFill>
                <a:srgbClr val="707070"/>
              </a:solidFill>
              <a:highlight>
                <a:srgbClr val="F2F8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050">
                <a:solidFill>
                  <a:srgbClr val="707070"/>
                </a:solidFill>
                <a:highlight>
                  <a:srgbClr val="F2F8FE"/>
                </a:highlight>
                <a:latin typeface="Roboto Mono"/>
                <a:ea typeface="Roboto Mono"/>
                <a:cs typeface="Roboto Mono"/>
                <a:sym typeface="Roboto Mono"/>
              </a:rPr>
              <a:t>first_task</a:t>
            </a:r>
            <a:r>
              <a:rPr lang="en" sz="1050">
                <a:solidFill>
                  <a:srgbClr val="666666"/>
                </a:solidFill>
                <a:highlight>
                  <a:srgbClr val="F2F8FE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050">
                <a:solidFill>
                  <a:srgbClr val="707070"/>
                </a:solidFill>
                <a:highlight>
                  <a:srgbClr val="F2F8FE"/>
                </a:highlight>
                <a:latin typeface="Roboto Mono"/>
                <a:ea typeface="Roboto Mono"/>
                <a:cs typeface="Roboto Mono"/>
                <a:sym typeface="Roboto Mono"/>
              </a:rPr>
              <a:t>set_downstream(second_task</a:t>
            </a:r>
            <a:r>
              <a:rPr lang="en" sz="1050">
                <a:solidFill>
                  <a:srgbClr val="707070"/>
                </a:solidFill>
                <a:highlight>
                  <a:srgbClr val="F2F8FE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en" sz="1050">
                <a:solidFill>
                  <a:srgbClr val="222222"/>
                </a:solidFill>
                <a:highlight>
                  <a:srgbClr val="F2F8FE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50">
                <a:solidFill>
                  <a:srgbClr val="707070"/>
                </a:solidFill>
                <a:highlight>
                  <a:srgbClr val="F2F8FE"/>
                </a:highlight>
                <a:latin typeface="Roboto Mono"/>
                <a:ea typeface="Roboto Mono"/>
                <a:cs typeface="Roboto Mono"/>
                <a:sym typeface="Roboto Mono"/>
              </a:rPr>
              <a:t>third_task</a:t>
            </a:r>
            <a:r>
              <a:rPr lang="en" sz="1050">
                <a:solidFill>
                  <a:srgbClr val="666666"/>
                </a:solidFill>
                <a:highlight>
                  <a:srgbClr val="F2F8FE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050">
                <a:solidFill>
                  <a:srgbClr val="707070"/>
                </a:solidFill>
                <a:highlight>
                  <a:srgbClr val="F2F8FE"/>
                </a:highlight>
                <a:latin typeface="Roboto Mono"/>
                <a:ea typeface="Roboto Mono"/>
                <a:cs typeface="Roboto Mono"/>
                <a:sym typeface="Roboto Mono"/>
              </a:rPr>
              <a:t>set_upstream(second_task)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Various ways to control the flow of Task execution are : Branching,Latest Only, Depends on past,Trigger Rules</a:t>
            </a:r>
            <a:endParaRPr b="1" sz="14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Passing data between tasks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XComs</a:t>
            </a:r>
            <a:r>
              <a:rPr b="1" lang="en"/>
              <a:t> :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 system where you can have tasks push and pull small bits of metadata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Taskflow APIs </a:t>
            </a:r>
            <a:r>
              <a:rPr b="1" lang="en"/>
              <a:t>: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automatically passes data between tasks via implicit XComs</a:t>
            </a:r>
            <a:endParaRPr b="1"/>
          </a:p>
        </p:txBody>
      </p:sp>
      <p:cxnSp>
        <p:nvCxnSpPr>
          <p:cNvPr id="114" name="Google Shape;114;p21"/>
          <p:cNvCxnSpPr/>
          <p:nvPr/>
        </p:nvCxnSpPr>
        <p:spPr>
          <a:xfrm>
            <a:off x="-5125" y="544125"/>
            <a:ext cx="9162600" cy="78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