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comments/comment1.xml" ContentType="application/vnd.openxmlformats-officedocument.presentationml.comments+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97" r:id="rId1"/>
  </p:sldMasterIdLst>
  <p:notesMasterIdLst>
    <p:notesMasterId r:id="rId43"/>
  </p:notesMasterIdLst>
  <p:sldIdLst>
    <p:sldId id="256" r:id="rId2"/>
    <p:sldId id="257" r:id="rId3"/>
    <p:sldId id="258" r:id="rId4"/>
    <p:sldId id="259" r:id="rId5"/>
    <p:sldId id="262" r:id="rId6"/>
    <p:sldId id="260" r:id="rId7"/>
    <p:sldId id="264" r:id="rId8"/>
    <p:sldId id="263" r:id="rId9"/>
    <p:sldId id="265" r:id="rId10"/>
    <p:sldId id="261" r:id="rId11"/>
    <p:sldId id="266" r:id="rId12"/>
    <p:sldId id="267" r:id="rId13"/>
    <p:sldId id="268" r:id="rId14"/>
    <p:sldId id="269" r:id="rId15"/>
    <p:sldId id="293" r:id="rId16"/>
    <p:sldId id="290" r:id="rId17"/>
    <p:sldId id="295" r:id="rId18"/>
    <p:sldId id="291" r:id="rId19"/>
    <p:sldId id="292" r:id="rId20"/>
    <p:sldId id="270" r:id="rId21"/>
    <p:sldId id="271" r:id="rId22"/>
    <p:sldId id="272" r:id="rId23"/>
    <p:sldId id="273" r:id="rId24"/>
    <p:sldId id="294" r:id="rId25"/>
    <p:sldId id="296" r:id="rId26"/>
    <p:sldId id="274" r:id="rId27"/>
    <p:sldId id="275" r:id="rId28"/>
    <p:sldId id="276" r:id="rId29"/>
    <p:sldId id="277" r:id="rId30"/>
    <p:sldId id="278" r:id="rId31"/>
    <p:sldId id="279" r:id="rId32"/>
    <p:sldId id="280" r:id="rId33"/>
    <p:sldId id="281" r:id="rId34"/>
    <p:sldId id="282" r:id="rId35"/>
    <p:sldId id="283" r:id="rId36"/>
    <p:sldId id="284" r:id="rId37"/>
    <p:sldId id="285" r:id="rId38"/>
    <p:sldId id="286" r:id="rId39"/>
    <p:sldId id="287" r:id="rId40"/>
    <p:sldId id="288" r:id="rId41"/>
    <p:sldId id="289" r:id="rId4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ishal Aggarwal" initials="VA" lastIdx="1" clrIdx="0">
    <p:extLst>
      <p:ext uri="{19B8F6BF-5375-455C-9EA6-DF929625EA0E}">
        <p15:presenceInfo xmlns:p15="http://schemas.microsoft.com/office/powerpoint/2012/main" userId="Vishal Aggarwa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0334" autoAdjust="0"/>
  </p:normalViewPr>
  <p:slideViewPr>
    <p:cSldViewPr snapToGrid="0">
      <p:cViewPr varScale="1">
        <p:scale>
          <a:sx n="104" d="100"/>
          <a:sy n="104" d="100"/>
        </p:scale>
        <p:origin x="120" y="126"/>
      </p:cViewPr>
      <p:guideLst/>
    </p:cSldViewPr>
  </p:slideViewPr>
  <p:notesTextViewPr>
    <p:cViewPr>
      <p:scale>
        <a:sx n="1" d="1"/>
        <a:sy n="1" d="1"/>
      </p:scale>
      <p:origin x="0" y="0"/>
    </p:cViewPr>
  </p:notesTextViewPr>
  <p:notesViewPr>
    <p:cSldViewPr snapToGrid="0">
      <p:cViewPr varScale="1">
        <p:scale>
          <a:sx n="88" d="100"/>
          <a:sy n="88" d="100"/>
        </p:scale>
        <p:origin x="3822"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1-01-25T07:42:36.957" idx="1">
    <p:pos x="2574" y="3721"/>
    <p:text/>
    <p:extLst>
      <p:ext uri="{C676402C-5697-4E1C-873F-D02D1690AC5C}">
        <p15:threadingInfo xmlns:p15="http://schemas.microsoft.com/office/powerpoint/2012/main" timeZoneBias="30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C0401FD-C8E4-4899-8525-D23754509650}" type="datetimeFigureOut">
              <a:rPr lang="en-US" smtClean="0"/>
              <a:t>1/25/2021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42837C-52AC-4154-95AE-10BC23FC7778}" type="slidenum">
              <a:rPr lang="en-US" smtClean="0"/>
              <a:t>‹#›</a:t>
            </a:fld>
            <a:endParaRPr lang="en-US"/>
          </a:p>
        </p:txBody>
      </p:sp>
    </p:spTree>
    <p:extLst>
      <p:ext uri="{BB962C8B-B14F-4D97-AF65-F5344CB8AC3E}">
        <p14:creationId xmlns:p14="http://schemas.microsoft.com/office/powerpoint/2010/main" val="32214792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en.wikipedia.org/wiki/Transmission_Control_Protocol" TargetMode="External"/><Relationship Id="rId2" Type="http://schemas.openxmlformats.org/officeDocument/2006/relationships/slide" Target="../slides/slide12.xml"/><Relationship Id="rId1" Type="http://schemas.openxmlformats.org/officeDocument/2006/relationships/notesMaster" Target="../notesMasters/notesMaster1.xml"/><Relationship Id="rId4" Type="http://schemas.openxmlformats.org/officeDocument/2006/relationships/hyperlink" Target="https://en.wikipedia.org/wiki/WebSocket"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Bolt network protocol is a highly efficient, lightweight client-server protocol designed for database applications</a:t>
            </a:r>
            <a:r>
              <a:rPr lang="en-US" dirty="0" smtClean="0"/>
              <a:t>. </a:t>
            </a:r>
            <a:r>
              <a:rPr lang="en-US" sz="1200" b="0" i="0" kern="1200" dirty="0" smtClean="0">
                <a:solidFill>
                  <a:schemeClr val="tx1"/>
                </a:solidFill>
                <a:effectLst/>
                <a:latin typeface="+mn-lt"/>
                <a:ea typeface="+mn-ea"/>
                <a:cs typeface="+mn-cs"/>
              </a:rPr>
              <a:t>It operates over a </a:t>
            </a:r>
            <a:r>
              <a:rPr lang="en-US" sz="1200" b="0" i="0" u="none" strike="noStrike" kern="1200" dirty="0" smtClean="0">
                <a:solidFill>
                  <a:schemeClr val="tx1"/>
                </a:solidFill>
                <a:effectLst/>
                <a:latin typeface="+mn-lt"/>
                <a:ea typeface="+mn-ea"/>
                <a:cs typeface="+mn-cs"/>
                <a:hlinkClick r:id="rId3" tooltip="Transmission Control Protocol"/>
              </a:rPr>
              <a:t>TCP</a:t>
            </a:r>
            <a:r>
              <a:rPr lang="en-US" sz="1200" b="0" i="0" kern="1200" dirty="0" smtClean="0">
                <a:solidFill>
                  <a:schemeClr val="tx1"/>
                </a:solidFill>
                <a:effectLst/>
                <a:latin typeface="+mn-lt"/>
                <a:ea typeface="+mn-ea"/>
                <a:cs typeface="+mn-cs"/>
              </a:rPr>
              <a:t> connection or </a:t>
            </a:r>
            <a:r>
              <a:rPr lang="en-US" sz="1200" b="0" i="0" u="none" strike="noStrike" kern="1200" dirty="0" err="1" smtClean="0">
                <a:solidFill>
                  <a:schemeClr val="tx1"/>
                </a:solidFill>
                <a:effectLst/>
                <a:latin typeface="+mn-lt"/>
                <a:ea typeface="+mn-ea"/>
                <a:cs typeface="+mn-cs"/>
                <a:hlinkClick r:id="rId4" tooltip="WebSocket"/>
              </a:rPr>
              <a:t>WebSocket</a:t>
            </a:r>
            <a:r>
              <a:rPr lang="en-US" sz="1200" b="0" i="0" kern="1200" dirty="0" smtClean="0">
                <a:solidFill>
                  <a:schemeClr val="tx1"/>
                </a:solidFill>
                <a:effectLst/>
                <a:latin typeface="+mn-lt"/>
                <a:ea typeface="+mn-ea"/>
                <a:cs typeface="+mn-cs"/>
              </a:rPr>
              <a:t>. </a:t>
            </a:r>
            <a:r>
              <a:rPr lang="en-US" dirty="0" smtClean="0"/>
              <a:t>The Bolt protocol </a:t>
            </a:r>
            <a:r>
              <a:rPr lang="en-US" dirty="0"/>
              <a:t>is statement oriented, allowing a client to send statements, each consisting of a single string and a set of typed parameters. The server responds to each request with a result message and an optional stream of result records.</a:t>
            </a:r>
          </a:p>
          <a:p>
            <a:endParaRPr lang="en-US" dirty="0"/>
          </a:p>
        </p:txBody>
      </p:sp>
      <p:sp>
        <p:nvSpPr>
          <p:cNvPr id="4" name="Slide Number Placeholder 3"/>
          <p:cNvSpPr>
            <a:spLocks noGrp="1"/>
          </p:cNvSpPr>
          <p:nvPr>
            <p:ph type="sldNum" sz="quarter" idx="10"/>
          </p:nvPr>
        </p:nvSpPr>
        <p:spPr/>
        <p:txBody>
          <a:bodyPr/>
          <a:lstStyle/>
          <a:p>
            <a:fld id="{2142837C-52AC-4154-95AE-10BC23FC7778}" type="slidenum">
              <a:rPr lang="en-US" smtClean="0"/>
              <a:t>12</a:t>
            </a:fld>
            <a:endParaRPr lang="en-US"/>
          </a:p>
        </p:txBody>
      </p:sp>
    </p:spTree>
    <p:extLst>
      <p:ext uri="{BB962C8B-B14F-4D97-AF65-F5344CB8AC3E}">
        <p14:creationId xmlns:p14="http://schemas.microsoft.com/office/powerpoint/2010/main" val="29470491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36248776"/>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4136904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7661167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7764493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564076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0826564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2573585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158444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150249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1/25/2021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079496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1/25/2021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6989064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1/25/2021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8816040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1/25/2021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072858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1/25/2021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34029223"/>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1/25/2021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04418539"/>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1/25/2021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196356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8A87A34-81AB-432B-8DAE-1953F412C126}" type="datetimeFigureOut">
              <a:rPr lang="en-US" smtClean="0"/>
              <a:pPr/>
              <a:t>1/25/2021</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5460495"/>
      </p:ext>
    </p:extLst>
  </p:cSld>
  <p:clrMap bg1="lt1" tx1="dk1" bg2="lt2" tx2="dk2" accent1="accent1" accent2="accent2" accent3="accent3" accent4="accent4" accent5="accent5" accent6="accent6" hlink="hlink" folHlink="folHlink"/>
  <p:sldLayoutIdLst>
    <p:sldLayoutId id="2147483798" r:id="rId1"/>
    <p:sldLayoutId id="2147483799" r:id="rId2"/>
    <p:sldLayoutId id="2147483800" r:id="rId3"/>
    <p:sldLayoutId id="2147483801" r:id="rId4"/>
    <p:sldLayoutId id="2147483802" r:id="rId5"/>
    <p:sldLayoutId id="2147483803" r:id="rId6"/>
    <p:sldLayoutId id="2147483804" r:id="rId7"/>
    <p:sldLayoutId id="2147483805" r:id="rId8"/>
    <p:sldLayoutId id="2147483806" r:id="rId9"/>
    <p:sldLayoutId id="2147483807" r:id="rId10"/>
    <p:sldLayoutId id="2147483808" r:id="rId11"/>
    <p:sldLayoutId id="2147483809" r:id="rId12"/>
    <p:sldLayoutId id="2147483810" r:id="rId13"/>
    <p:sldLayoutId id="2147483811" r:id="rId14"/>
    <p:sldLayoutId id="2147483812" r:id="rId15"/>
    <p:sldLayoutId id="214748381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hyperlink" Target="https://neo4j.com/docs/operations-manual/4.2/introduction/#enterprise-edition" TargetMode="External"/><Relationship Id="rId3" Type="http://schemas.openxmlformats.org/officeDocument/2006/relationships/hyperlink" Target="https://neo4j.com/docs/java-reference/4.2/" TargetMode="External"/><Relationship Id="rId7" Type="http://schemas.openxmlformats.org/officeDocument/2006/relationships/hyperlink" Target="https://neo4j.com/docs/operations-manual/4.2/introduction/#community-edition"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hyperlink" Target="https://neo4j.com/docs/operations-manual/4.2/tools/cypher-shell/#cypher-shell" TargetMode="External"/><Relationship Id="rId5" Type="http://schemas.openxmlformats.org/officeDocument/2006/relationships/hyperlink" Target="https://neo4j-drivers.github.io/" TargetMode="External"/><Relationship Id="rId4" Type="http://schemas.openxmlformats.org/officeDocument/2006/relationships/hyperlink" Target="https://en.wikipedia.org/wiki/ACID"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3" Type="http://schemas.openxmlformats.org/officeDocument/2006/relationships/hyperlink" Target="https://en.wikipedia.org/wiki/Causal_consistency" TargetMode="External"/><Relationship Id="rId2" Type="http://schemas.openxmlformats.org/officeDocument/2006/relationships/hyperlink" Target="https://en.wikipedia.org/wiki/Consistent"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en.wikipedia.org/wiki/Set_(mathematics)" TargetMode="Externa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2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38640" y="1476633"/>
            <a:ext cx="8915399" cy="2262781"/>
          </a:xfrm>
        </p:spPr>
        <p:txBody>
          <a:bodyPr anchor="t"/>
          <a:lstStyle/>
          <a:p>
            <a:r>
              <a:rPr lang="en-US" dirty="0" smtClean="0"/>
              <a:t>Neo4j – Graph Database</a:t>
            </a:r>
            <a:endParaRPr lang="en-US" dirty="0"/>
          </a:p>
        </p:txBody>
      </p:sp>
      <p:sp>
        <p:nvSpPr>
          <p:cNvPr id="3" name="Subtitle 2"/>
          <p:cNvSpPr>
            <a:spLocks noGrp="1"/>
          </p:cNvSpPr>
          <p:nvPr>
            <p:ph type="subTitle" idx="1"/>
          </p:nvPr>
        </p:nvSpPr>
        <p:spPr>
          <a:xfrm>
            <a:off x="2564500" y="3286331"/>
            <a:ext cx="8915399" cy="1126283"/>
          </a:xfrm>
        </p:spPr>
        <p:txBody>
          <a:bodyPr/>
          <a:lstStyle/>
          <a:p>
            <a:endParaRPr lang="en-US" dirty="0"/>
          </a:p>
        </p:txBody>
      </p:sp>
    </p:spTree>
    <p:extLst>
      <p:ext uri="{BB962C8B-B14F-4D97-AF65-F5344CB8AC3E}">
        <p14:creationId xmlns:p14="http://schemas.microsoft.com/office/powerpoint/2010/main" val="37000078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2729" y="658361"/>
            <a:ext cx="10976601" cy="3880773"/>
          </a:xfrm>
        </p:spPr>
        <p:txBody>
          <a:bodyPr/>
          <a:lstStyle/>
          <a:p>
            <a:endParaRPr lang="en-US" dirty="0"/>
          </a:p>
        </p:txBody>
      </p:sp>
      <p:sp>
        <p:nvSpPr>
          <p:cNvPr id="4" name="Title 1"/>
          <p:cNvSpPr txBox="1">
            <a:spLocks/>
          </p:cNvSpPr>
          <p:nvPr/>
        </p:nvSpPr>
        <p:spPr>
          <a:xfrm>
            <a:off x="477795" y="0"/>
            <a:ext cx="8995720" cy="444843"/>
          </a:xfrm>
          <a:prstGeom prst="rect">
            <a:avLst/>
          </a:prstGeom>
        </p:spPr>
        <p:txBody>
          <a:bodyPr vert="horz" lIns="91440" tIns="45720" rIns="91440" bIns="45720" rtlCol="0" anchor="t">
            <a:normAutofit fontScale="90000" lnSpcReduction="2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900" b="1" dirty="0" smtClean="0">
                <a:solidFill>
                  <a:srgbClr val="C00000"/>
                </a:solidFill>
              </a:rPr>
              <a:t>Graph Database vs Relational DB</a:t>
            </a:r>
            <a:endParaRPr lang="en-US" sz="600" b="1" dirty="0"/>
          </a:p>
        </p:txBody>
      </p:sp>
      <p:cxnSp>
        <p:nvCxnSpPr>
          <p:cNvPr id="5" name="Straight Connector 4"/>
          <p:cNvCxnSpPr/>
          <p:nvPr/>
        </p:nvCxnSpPr>
        <p:spPr>
          <a:xfrm>
            <a:off x="469558" y="444508"/>
            <a:ext cx="10906896" cy="8573"/>
          </a:xfrm>
          <a:prstGeom prst="line">
            <a:avLst/>
          </a:prstGeom>
          <a:ln w="63500" cmpd="thinThick">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645035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2730" y="611708"/>
            <a:ext cx="11237858" cy="6246292"/>
          </a:xfrm>
        </p:spPr>
        <p:txBody>
          <a:bodyPr>
            <a:normAutofit/>
          </a:bodyPr>
          <a:lstStyle/>
          <a:p>
            <a:r>
              <a:rPr lang="en-US" dirty="0" smtClean="0"/>
              <a:t>Neo4j is leading Graph Database.</a:t>
            </a:r>
          </a:p>
          <a:p>
            <a:r>
              <a:rPr lang="en-US" dirty="0" smtClean="0"/>
              <a:t>It is Transactional ACID compliant Database.</a:t>
            </a:r>
          </a:p>
          <a:p>
            <a:r>
              <a:rPr lang="en-US" dirty="0" smtClean="0"/>
              <a:t>Neo4j is made for Online Transaction Processing (OLTP) systems.</a:t>
            </a:r>
          </a:p>
          <a:p>
            <a:r>
              <a:rPr lang="en-US" dirty="0" smtClean="0"/>
              <a:t>Designed to support critical scalability, high availability and fault-tolerance. This is achieved through the cluster of database server instances that work together.</a:t>
            </a:r>
          </a:p>
          <a:p>
            <a:r>
              <a:rPr lang="en-US" dirty="0" smtClean="0"/>
              <a:t>The </a:t>
            </a:r>
            <a:r>
              <a:rPr lang="en-US" dirty="0" smtClean="0"/>
              <a:t>complex join-intensive queries </a:t>
            </a:r>
            <a:r>
              <a:rPr lang="en-US" dirty="0" smtClean="0"/>
              <a:t>(of </a:t>
            </a:r>
            <a:r>
              <a:rPr lang="en-US" dirty="0" smtClean="0"/>
              <a:t>a relational </a:t>
            </a:r>
            <a:r>
              <a:rPr lang="en-US" dirty="0" smtClean="0"/>
              <a:t>database) </a:t>
            </a:r>
            <a:r>
              <a:rPr lang="en-US" dirty="0" smtClean="0"/>
              <a:t>are extremely simple, efficient, and fast in a graph structure.</a:t>
            </a:r>
          </a:p>
          <a:p>
            <a:r>
              <a:rPr lang="en-US" dirty="0" smtClean="0"/>
              <a:t>Neo4j is implemented in Java and is Open Source.</a:t>
            </a:r>
          </a:p>
          <a:p>
            <a:r>
              <a:rPr lang="en-US" dirty="0"/>
              <a:t>Neo4j offers dedicated memory management and memory-efficient operations</a:t>
            </a:r>
            <a:r>
              <a:rPr lang="en-US" dirty="0" smtClean="0"/>
              <a:t>.</a:t>
            </a:r>
          </a:p>
          <a:p>
            <a:r>
              <a:rPr lang="en-US" dirty="0"/>
              <a:t>Neo4j is scalable and can be deployed as a standalone server or across multiple machines in a fault-tolerant cluster for production environments</a:t>
            </a:r>
            <a:r>
              <a:rPr lang="en-US" dirty="0" smtClean="0"/>
              <a:t>.</a:t>
            </a:r>
          </a:p>
          <a:p>
            <a:r>
              <a:rPr lang="en-US" dirty="0" smtClean="0"/>
              <a:t>For production applications, Neo4j offers hot backups and extensive monitoring.</a:t>
            </a:r>
          </a:p>
          <a:p>
            <a:r>
              <a:rPr lang="en-US" dirty="0"/>
              <a:t>Neo4j uses semantic </a:t>
            </a:r>
            <a:r>
              <a:rPr lang="en-US" dirty="0" smtClean="0"/>
              <a:t>versioning.</a:t>
            </a:r>
            <a:r>
              <a:rPr lang="en-US" dirty="0"/>
              <a:t> Neo4j’s fully managed cloud service </a:t>
            </a:r>
            <a:r>
              <a:rPr lang="en-US" dirty="0" smtClean="0"/>
              <a:t>is Neo4j Aura and uses only MAJOR versioning.</a:t>
            </a:r>
          </a:p>
          <a:p>
            <a:endParaRPr lang="en-US" dirty="0" smtClean="0"/>
          </a:p>
          <a:p>
            <a:endParaRPr lang="en-US" dirty="0" smtClean="0"/>
          </a:p>
        </p:txBody>
      </p:sp>
      <p:sp>
        <p:nvSpPr>
          <p:cNvPr id="4" name="Title 1"/>
          <p:cNvSpPr txBox="1">
            <a:spLocks/>
          </p:cNvSpPr>
          <p:nvPr/>
        </p:nvSpPr>
        <p:spPr>
          <a:xfrm>
            <a:off x="477795" y="0"/>
            <a:ext cx="8995720" cy="444843"/>
          </a:xfrm>
          <a:prstGeom prst="rect">
            <a:avLst/>
          </a:prstGeom>
        </p:spPr>
        <p:txBody>
          <a:bodyPr vert="horz" lIns="91440" tIns="45720" rIns="91440" bIns="45720" rtlCol="0" anchor="t">
            <a:normAutofit fontScale="90000" lnSpcReduction="2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900" b="1" dirty="0" smtClean="0">
                <a:solidFill>
                  <a:srgbClr val="C00000"/>
                </a:solidFill>
              </a:rPr>
              <a:t>Neo4j - Graph Databases</a:t>
            </a:r>
            <a:r>
              <a:rPr lang="en-US" sz="2900" b="1" dirty="0" smtClean="0"/>
              <a:t>	</a:t>
            </a:r>
            <a:endParaRPr lang="en-US" sz="600" b="1" dirty="0"/>
          </a:p>
        </p:txBody>
      </p:sp>
      <p:cxnSp>
        <p:nvCxnSpPr>
          <p:cNvPr id="5" name="Straight Connector 4"/>
          <p:cNvCxnSpPr/>
          <p:nvPr/>
        </p:nvCxnSpPr>
        <p:spPr>
          <a:xfrm>
            <a:off x="469558" y="444508"/>
            <a:ext cx="10906896" cy="8573"/>
          </a:xfrm>
          <a:prstGeom prst="line">
            <a:avLst/>
          </a:prstGeom>
          <a:ln w="63500" cmpd="thinThick">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3121237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9209" y="503853"/>
            <a:ext cx="11159412" cy="6260841"/>
          </a:xfrm>
          <a:ln>
            <a:noFill/>
          </a:ln>
        </p:spPr>
        <p:txBody>
          <a:bodyPr>
            <a:normAutofit/>
          </a:bodyPr>
          <a:lstStyle/>
          <a:p>
            <a:r>
              <a:rPr lang="en-US" dirty="0"/>
              <a:t>Neo4j does not have tables, there are no JOINs to worry about.</a:t>
            </a:r>
          </a:p>
          <a:p>
            <a:r>
              <a:rPr lang="en-US" dirty="0" smtClean="0"/>
              <a:t>Neo4j </a:t>
            </a:r>
            <a:r>
              <a:rPr lang="en-US" dirty="0"/>
              <a:t>uses the property graph approach, where relationships are stored alongside the data in the model, and not computed at query time</a:t>
            </a:r>
            <a:r>
              <a:rPr lang="en-US" dirty="0" smtClean="0"/>
              <a:t>.</a:t>
            </a:r>
          </a:p>
          <a:p>
            <a:r>
              <a:rPr lang="en-US" dirty="0" smtClean="0"/>
              <a:t>Neo4j </a:t>
            </a:r>
            <a:r>
              <a:rPr lang="en-US" dirty="0"/>
              <a:t>graph database has query language called Cypher. Cypher is a declarative, </a:t>
            </a:r>
            <a:r>
              <a:rPr lang="en-US" dirty="0" smtClean="0"/>
              <a:t>pattern-matching,</a:t>
            </a:r>
            <a:r>
              <a:rPr lang="en-US" dirty="0"/>
              <a:t> powerful, graph-optimized</a:t>
            </a:r>
            <a:r>
              <a:rPr lang="en-US" dirty="0" smtClean="0"/>
              <a:t> </a:t>
            </a:r>
            <a:r>
              <a:rPr lang="en-US" dirty="0"/>
              <a:t>query language that makes graph database management systems understandable and workable for any database user.</a:t>
            </a:r>
          </a:p>
          <a:p>
            <a:r>
              <a:rPr lang="en-US" dirty="0" smtClean="0"/>
              <a:t>The </a:t>
            </a:r>
            <a:r>
              <a:rPr lang="en-US" dirty="0"/>
              <a:t>recommended way of programmatically interacting with the database is either through the official Neo4j Drivers, or through using </a:t>
            </a:r>
            <a:r>
              <a:rPr lang="en-US" dirty="0" smtClean="0"/>
              <a:t>the</a:t>
            </a:r>
            <a:r>
              <a:rPr lang="en-US" dirty="0">
                <a:noFill/>
              </a:rPr>
              <a:t> </a:t>
            </a:r>
            <a:r>
              <a:rPr lang="en-US" dirty="0">
                <a:noFill/>
                <a:hlinkClick r:id="rId3"/>
              </a:rPr>
              <a:t>Java Reference → Neo4j </a:t>
            </a:r>
            <a:r>
              <a:rPr lang="en-US" dirty="0" smtClean="0">
                <a:noFill/>
                <a:hlinkClick r:id="rId3"/>
              </a:rPr>
              <a:t>Java </a:t>
            </a:r>
            <a:r>
              <a:rPr lang="en-US" dirty="0">
                <a:noFill/>
                <a:hlinkClick r:id="rId3"/>
              </a:rPr>
              <a:t>API</a:t>
            </a:r>
            <a:r>
              <a:rPr lang="en-US" dirty="0" smtClean="0"/>
              <a:t>.</a:t>
            </a:r>
          </a:p>
          <a:p>
            <a:r>
              <a:rPr lang="en-US" dirty="0"/>
              <a:t>Neo4j provides an </a:t>
            </a:r>
            <a:r>
              <a:rPr lang="en-US" b="1" dirty="0" smtClean="0">
                <a:hlinkClick r:id="rId4"/>
              </a:rPr>
              <a:t>ACID</a:t>
            </a:r>
            <a:r>
              <a:rPr lang="en-US" b="1" dirty="0" smtClean="0"/>
              <a:t> </a:t>
            </a:r>
            <a:r>
              <a:rPr lang="en-US" dirty="0" smtClean="0"/>
              <a:t>complaint transactional backend for applications.</a:t>
            </a:r>
          </a:p>
          <a:p>
            <a:r>
              <a:rPr lang="en-US" dirty="0"/>
              <a:t>The official Neo4j Drivers interacts with Neo4j via the </a:t>
            </a:r>
            <a:r>
              <a:rPr lang="en-US" b="1" dirty="0">
                <a:hlinkClick r:id="rId5"/>
              </a:rPr>
              <a:t>Bolt </a:t>
            </a:r>
            <a:r>
              <a:rPr lang="en-US" b="1" dirty="0" smtClean="0">
                <a:hlinkClick r:id="rId5"/>
              </a:rPr>
              <a:t>protocol</a:t>
            </a:r>
            <a:r>
              <a:rPr lang="en-US" b="1" dirty="0" smtClean="0"/>
              <a:t>.</a:t>
            </a:r>
          </a:p>
          <a:p>
            <a:r>
              <a:rPr lang="en-US" b="1" dirty="0" smtClean="0"/>
              <a:t>Other Neo4j Tools</a:t>
            </a:r>
          </a:p>
          <a:p>
            <a:pPr lvl="1"/>
            <a:r>
              <a:rPr lang="en-US" b="1" dirty="0">
                <a:hlinkClick r:id="rId6"/>
              </a:rPr>
              <a:t>Neo4j Cypher Shell</a:t>
            </a:r>
            <a:r>
              <a:rPr lang="en-US" dirty="0"/>
              <a:t> - Command line tool for Cypher queries</a:t>
            </a:r>
            <a:r>
              <a:rPr lang="en-US" dirty="0" smtClean="0"/>
              <a:t>.</a:t>
            </a:r>
          </a:p>
          <a:p>
            <a:pPr lvl="1"/>
            <a:r>
              <a:rPr lang="en-US" dirty="0"/>
              <a:t>Neo4j Browser - Interact with Neo4j, create Cypher queries, and basic visualization capabilities</a:t>
            </a:r>
            <a:r>
              <a:rPr lang="en-US" dirty="0" smtClean="0"/>
              <a:t>.</a:t>
            </a:r>
          </a:p>
          <a:p>
            <a:pPr lvl="1"/>
            <a:r>
              <a:rPr lang="en-US" dirty="0"/>
              <a:t>Neo4j Desktop - Developer IDE or Management Environment for Neo4j instances. </a:t>
            </a:r>
            <a:endParaRPr lang="en-US" dirty="0" smtClean="0"/>
          </a:p>
          <a:p>
            <a:pPr lvl="1"/>
            <a:r>
              <a:rPr lang="en-US" dirty="0" smtClean="0"/>
              <a:t>Neo4j Bloom - </a:t>
            </a:r>
            <a:r>
              <a:rPr lang="en-US" dirty="0"/>
              <a:t>Explore and visualize graph data</a:t>
            </a:r>
            <a:r>
              <a:rPr lang="en-US" dirty="0" smtClean="0"/>
              <a:t>.</a:t>
            </a:r>
          </a:p>
          <a:p>
            <a:r>
              <a:rPr lang="en-US" dirty="0"/>
              <a:t>There are two editions of Neo4j to choose from, the </a:t>
            </a:r>
            <a:r>
              <a:rPr lang="en-US" b="1" i="1" dirty="0">
                <a:hlinkClick r:id="rId7"/>
              </a:rPr>
              <a:t>Community Edition</a:t>
            </a:r>
            <a:r>
              <a:rPr lang="en-US" dirty="0"/>
              <a:t> and the </a:t>
            </a:r>
            <a:r>
              <a:rPr lang="en-US" b="1" i="1" dirty="0">
                <a:hlinkClick r:id="rId8"/>
              </a:rPr>
              <a:t>Enterprise Edition</a:t>
            </a:r>
            <a:r>
              <a:rPr lang="en-US" dirty="0"/>
              <a:t>. </a:t>
            </a:r>
          </a:p>
        </p:txBody>
      </p:sp>
      <p:sp>
        <p:nvSpPr>
          <p:cNvPr id="4" name="Title 1"/>
          <p:cNvSpPr txBox="1">
            <a:spLocks/>
          </p:cNvSpPr>
          <p:nvPr/>
        </p:nvSpPr>
        <p:spPr>
          <a:xfrm>
            <a:off x="477795" y="0"/>
            <a:ext cx="8995720" cy="444843"/>
          </a:xfrm>
          <a:prstGeom prst="rect">
            <a:avLst/>
          </a:prstGeom>
        </p:spPr>
        <p:txBody>
          <a:bodyPr vert="horz" lIns="91440" tIns="45720" rIns="91440" bIns="45720" rtlCol="0" anchor="t">
            <a:normAutofit fontScale="90000" lnSpcReduction="2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900" b="1" dirty="0" smtClean="0">
                <a:solidFill>
                  <a:srgbClr val="C00000"/>
                </a:solidFill>
              </a:rPr>
              <a:t>Neo4j - Graph Databases</a:t>
            </a:r>
            <a:r>
              <a:rPr lang="en-US" sz="2900" b="1" dirty="0" smtClean="0"/>
              <a:t>	</a:t>
            </a:r>
            <a:endParaRPr lang="en-US" sz="600" b="1" dirty="0"/>
          </a:p>
        </p:txBody>
      </p:sp>
      <p:cxnSp>
        <p:nvCxnSpPr>
          <p:cNvPr id="5" name="Straight Connector 4"/>
          <p:cNvCxnSpPr/>
          <p:nvPr/>
        </p:nvCxnSpPr>
        <p:spPr>
          <a:xfrm>
            <a:off x="469558" y="444508"/>
            <a:ext cx="10906896" cy="8573"/>
          </a:xfrm>
          <a:prstGeom prst="line">
            <a:avLst/>
          </a:prstGeom>
          <a:ln w="63500" cmpd="thinThick">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4709756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extLst>
              <p:ext uri="{D42A27DB-BD31-4B8C-83A1-F6EECF244321}">
                <p14:modId xmlns:p14="http://schemas.microsoft.com/office/powerpoint/2010/main" val="3924660232"/>
              </p:ext>
            </p:extLst>
          </p:nvPr>
        </p:nvGraphicFramePr>
        <p:xfrm>
          <a:off x="899852" y="635842"/>
          <a:ext cx="7451046" cy="5829927"/>
        </p:xfrm>
        <a:graphic>
          <a:graphicData uri="http://schemas.openxmlformats.org/drawingml/2006/table">
            <a:tbl>
              <a:tblPr>
                <a:tableStyleId>{BDBED569-4797-4DF1-A0F4-6AAB3CD982D8}</a:tableStyleId>
              </a:tblPr>
              <a:tblGrid>
                <a:gridCol w="4045372"/>
                <a:gridCol w="1847462"/>
                <a:gridCol w="1558212"/>
              </a:tblGrid>
              <a:tr h="215476">
                <a:tc>
                  <a:txBody>
                    <a:bodyPr/>
                    <a:lstStyle/>
                    <a:p>
                      <a:pPr lvl="1" algn="ctr" fontAlgn="ctr"/>
                      <a:r>
                        <a:rPr lang="en-US" sz="1400" b="1" u="none" strike="noStrike" dirty="0">
                          <a:effectLst/>
                        </a:rPr>
                        <a:t>Feature</a:t>
                      </a:r>
                      <a:endParaRPr lang="en-US" sz="1400" b="1" i="0" u="none" strike="noStrike" dirty="0">
                        <a:solidFill>
                          <a:srgbClr val="2D3748"/>
                        </a:solidFill>
                        <a:effectLst/>
                        <a:latin typeface="Arial" panose="020B0604020202020204" pitchFamily="34" charset="0"/>
                      </a:endParaRPr>
                    </a:p>
                  </a:txBody>
                  <a:tcPr marL="9525" marR="9525" marT="9525" marB="0" anchor="ctr">
                    <a:solidFill>
                      <a:schemeClr val="accent3">
                        <a:lumMod val="60000"/>
                        <a:lumOff val="40000"/>
                      </a:schemeClr>
                    </a:solidFill>
                  </a:tcPr>
                </a:tc>
                <a:tc>
                  <a:txBody>
                    <a:bodyPr/>
                    <a:lstStyle/>
                    <a:p>
                      <a:pPr algn="ctr" fontAlgn="ctr"/>
                      <a:r>
                        <a:rPr lang="en-US" sz="1400" b="1" u="none" strike="noStrike" dirty="0">
                          <a:effectLst/>
                        </a:rPr>
                        <a:t>Community Edition</a:t>
                      </a:r>
                      <a:endParaRPr lang="en-US" sz="1400" b="1" i="0" u="none" strike="noStrike" dirty="0">
                        <a:solidFill>
                          <a:srgbClr val="2D3748"/>
                        </a:solidFill>
                        <a:effectLst/>
                        <a:latin typeface="Arial" panose="020B0604020202020204" pitchFamily="34" charset="0"/>
                      </a:endParaRPr>
                    </a:p>
                  </a:txBody>
                  <a:tcPr marL="9525" marR="9525" marT="9525" marB="0" anchor="ctr">
                    <a:solidFill>
                      <a:schemeClr val="accent3">
                        <a:lumMod val="60000"/>
                        <a:lumOff val="40000"/>
                      </a:schemeClr>
                    </a:solidFill>
                  </a:tcPr>
                </a:tc>
                <a:tc>
                  <a:txBody>
                    <a:bodyPr/>
                    <a:lstStyle/>
                    <a:p>
                      <a:pPr algn="ctr" fontAlgn="ctr"/>
                      <a:r>
                        <a:rPr lang="en-US" sz="1400" b="1" u="none" strike="noStrike" dirty="0">
                          <a:effectLst/>
                        </a:rPr>
                        <a:t>Enterprise Edition</a:t>
                      </a:r>
                      <a:endParaRPr lang="en-US" sz="1400" b="1" i="0" u="none" strike="noStrike" dirty="0">
                        <a:solidFill>
                          <a:srgbClr val="2D3748"/>
                        </a:solidFill>
                        <a:effectLst/>
                        <a:latin typeface="Arial" panose="020B0604020202020204" pitchFamily="34" charset="0"/>
                      </a:endParaRPr>
                    </a:p>
                  </a:txBody>
                  <a:tcPr marL="9525" marR="9525" marT="9525" marB="0" anchor="ctr">
                    <a:solidFill>
                      <a:schemeClr val="accent3">
                        <a:lumMod val="60000"/>
                        <a:lumOff val="40000"/>
                      </a:schemeClr>
                    </a:solidFill>
                  </a:tcPr>
                </a:tc>
              </a:tr>
              <a:tr h="225737">
                <a:tc>
                  <a:txBody>
                    <a:bodyPr/>
                    <a:lstStyle/>
                    <a:p>
                      <a:pPr lvl="1" algn="l" fontAlgn="ctr"/>
                      <a:r>
                        <a:rPr lang="en-US" sz="1100" u="none" strike="noStrike" dirty="0">
                          <a:effectLst/>
                        </a:rPr>
                        <a:t>Property graph model</a:t>
                      </a:r>
                      <a:endParaRPr lang="en-US" sz="1100" b="0" i="0" u="none" strike="noStrike" dirty="0">
                        <a:solidFill>
                          <a:srgbClr val="2D3748"/>
                        </a:solidFill>
                        <a:effectLst/>
                        <a:latin typeface="Arial" panose="020B0604020202020204" pitchFamily="34" charset="0"/>
                      </a:endParaRPr>
                    </a:p>
                  </a:txBody>
                  <a:tcPr marL="9525" marR="9525" marT="9525" marB="0" anchor="ctr"/>
                </a:tc>
                <a:tc>
                  <a:txBody>
                    <a:bodyPr/>
                    <a:lstStyle/>
                    <a:p>
                      <a:pPr algn="ctr" fontAlgn="ctr"/>
                      <a:r>
                        <a:rPr lang="en-US" sz="1100" u="none" strike="noStrike" dirty="0">
                          <a:effectLst/>
                        </a:rPr>
                        <a:t>✔</a:t>
                      </a:r>
                      <a:endParaRPr lang="en-US" sz="1100" b="0" i="0" u="none" strike="noStrike" dirty="0">
                        <a:solidFill>
                          <a:srgbClr val="2D3748"/>
                        </a:solidFill>
                        <a:effectLst/>
                        <a:latin typeface="Arial" panose="020B0604020202020204" pitchFamily="34" charset="0"/>
                      </a:endParaRPr>
                    </a:p>
                  </a:txBody>
                  <a:tcPr marL="9525" marR="9525" marT="9525" marB="0" anchor="ctr"/>
                </a:tc>
                <a:tc>
                  <a:txBody>
                    <a:bodyPr/>
                    <a:lstStyle/>
                    <a:p>
                      <a:pPr algn="ctr" fontAlgn="ctr"/>
                      <a:r>
                        <a:rPr lang="en-US" sz="1100" u="none" strike="noStrike" dirty="0">
                          <a:effectLst/>
                        </a:rPr>
                        <a:t>✔</a:t>
                      </a:r>
                      <a:endParaRPr lang="en-US" sz="1100" b="0" i="0" u="none" strike="noStrike" dirty="0">
                        <a:solidFill>
                          <a:srgbClr val="2D3748"/>
                        </a:solidFill>
                        <a:effectLst/>
                        <a:latin typeface="Arial" panose="020B0604020202020204" pitchFamily="34" charset="0"/>
                      </a:endParaRPr>
                    </a:p>
                  </a:txBody>
                  <a:tcPr marL="9525" marR="9525" marT="9525" marB="0" anchor="ctr"/>
                </a:tc>
              </a:tr>
              <a:tr h="215476">
                <a:tc>
                  <a:txBody>
                    <a:bodyPr/>
                    <a:lstStyle/>
                    <a:p>
                      <a:pPr lvl="1" algn="l" fontAlgn="ctr"/>
                      <a:r>
                        <a:rPr lang="en-US" sz="1100" u="none" strike="noStrike">
                          <a:effectLst/>
                        </a:rPr>
                        <a:t>Native graph processing &amp; storage</a:t>
                      </a:r>
                      <a:endParaRPr lang="en-US" sz="1100" b="0" i="0" u="none" strike="noStrike">
                        <a:solidFill>
                          <a:srgbClr val="2D3748"/>
                        </a:solidFill>
                        <a:effectLst/>
                        <a:latin typeface="Arial" panose="020B0604020202020204" pitchFamily="34" charset="0"/>
                      </a:endParaRPr>
                    </a:p>
                  </a:txBody>
                  <a:tcPr marL="9525" marR="9525" marT="9525" marB="0" anchor="ctr"/>
                </a:tc>
                <a:tc>
                  <a:txBody>
                    <a:bodyPr/>
                    <a:lstStyle/>
                    <a:p>
                      <a:pPr algn="ctr" fontAlgn="ctr"/>
                      <a:r>
                        <a:rPr lang="en-US" sz="1100" u="none" strike="noStrike">
                          <a:effectLst/>
                        </a:rPr>
                        <a:t>✔</a:t>
                      </a:r>
                      <a:endParaRPr lang="en-US" sz="1100" b="0" i="0" u="none" strike="noStrike">
                        <a:solidFill>
                          <a:srgbClr val="2D3748"/>
                        </a:solidFill>
                        <a:effectLst/>
                        <a:latin typeface="Arial" panose="020B0604020202020204" pitchFamily="34" charset="0"/>
                      </a:endParaRPr>
                    </a:p>
                  </a:txBody>
                  <a:tcPr marL="9525" marR="9525" marT="9525" marB="0" anchor="ctr"/>
                </a:tc>
                <a:tc>
                  <a:txBody>
                    <a:bodyPr/>
                    <a:lstStyle/>
                    <a:p>
                      <a:pPr algn="ctr" fontAlgn="ctr"/>
                      <a:r>
                        <a:rPr lang="en-US" sz="1100" u="none" strike="noStrike">
                          <a:effectLst/>
                        </a:rPr>
                        <a:t>✔</a:t>
                      </a:r>
                      <a:endParaRPr lang="en-US" sz="1100" b="0" i="0" u="none" strike="noStrike">
                        <a:solidFill>
                          <a:srgbClr val="2D3748"/>
                        </a:solidFill>
                        <a:effectLst/>
                        <a:latin typeface="Arial" panose="020B0604020202020204" pitchFamily="34" charset="0"/>
                      </a:endParaRPr>
                    </a:p>
                  </a:txBody>
                  <a:tcPr marL="9525" marR="9525" marT="9525" marB="0" anchor="ctr"/>
                </a:tc>
              </a:tr>
              <a:tr h="215476">
                <a:tc>
                  <a:txBody>
                    <a:bodyPr/>
                    <a:lstStyle/>
                    <a:p>
                      <a:pPr lvl="1" algn="l" fontAlgn="ctr"/>
                      <a:r>
                        <a:rPr lang="en-US" sz="1100" u="none" strike="noStrike">
                          <a:effectLst/>
                        </a:rPr>
                        <a:t>ACID-compliant transactions</a:t>
                      </a:r>
                      <a:endParaRPr lang="en-US" sz="1100" b="0" i="0" u="none" strike="noStrike">
                        <a:solidFill>
                          <a:srgbClr val="2D3748"/>
                        </a:solidFill>
                        <a:effectLst/>
                        <a:latin typeface="Arial" panose="020B0604020202020204" pitchFamily="34" charset="0"/>
                      </a:endParaRPr>
                    </a:p>
                  </a:txBody>
                  <a:tcPr marL="9525" marR="9525" marT="9525" marB="0" anchor="ctr"/>
                </a:tc>
                <a:tc>
                  <a:txBody>
                    <a:bodyPr/>
                    <a:lstStyle/>
                    <a:p>
                      <a:pPr algn="ctr" fontAlgn="ctr"/>
                      <a:r>
                        <a:rPr lang="en-US" sz="1100" u="none" strike="noStrike">
                          <a:effectLst/>
                        </a:rPr>
                        <a:t>✔</a:t>
                      </a:r>
                      <a:endParaRPr lang="en-US" sz="1100" b="0" i="0" u="none" strike="noStrike">
                        <a:solidFill>
                          <a:srgbClr val="2D3748"/>
                        </a:solidFill>
                        <a:effectLst/>
                        <a:latin typeface="Arial" panose="020B0604020202020204" pitchFamily="34" charset="0"/>
                      </a:endParaRPr>
                    </a:p>
                  </a:txBody>
                  <a:tcPr marL="9525" marR="9525" marT="9525" marB="0" anchor="ctr"/>
                </a:tc>
                <a:tc>
                  <a:txBody>
                    <a:bodyPr/>
                    <a:lstStyle/>
                    <a:p>
                      <a:pPr algn="ctr" fontAlgn="ctr"/>
                      <a:r>
                        <a:rPr lang="en-US" sz="1100" u="none" strike="noStrike">
                          <a:effectLst/>
                        </a:rPr>
                        <a:t>✔</a:t>
                      </a:r>
                      <a:endParaRPr lang="en-US" sz="1100" b="0" i="0" u="none" strike="noStrike">
                        <a:solidFill>
                          <a:srgbClr val="2D3748"/>
                        </a:solidFill>
                        <a:effectLst/>
                        <a:latin typeface="Arial" panose="020B0604020202020204" pitchFamily="34" charset="0"/>
                      </a:endParaRPr>
                    </a:p>
                  </a:txBody>
                  <a:tcPr marL="9525" marR="9525" marT="9525" marB="0" anchor="ctr"/>
                </a:tc>
              </a:tr>
              <a:tr h="215476">
                <a:tc>
                  <a:txBody>
                    <a:bodyPr/>
                    <a:lstStyle/>
                    <a:p>
                      <a:pPr lvl="1" algn="l" fontAlgn="ctr"/>
                      <a:r>
                        <a:rPr lang="en-US" sz="1100" u="none" strike="noStrike">
                          <a:effectLst/>
                        </a:rPr>
                        <a:t>Cypher graph query language</a:t>
                      </a:r>
                      <a:endParaRPr lang="en-US" sz="1100" b="0" i="0" u="none" strike="noStrike">
                        <a:solidFill>
                          <a:srgbClr val="2D3748"/>
                        </a:solidFill>
                        <a:effectLst/>
                        <a:latin typeface="Arial" panose="020B0604020202020204" pitchFamily="34" charset="0"/>
                      </a:endParaRPr>
                    </a:p>
                  </a:txBody>
                  <a:tcPr marL="9525" marR="9525" marT="9525" marB="0" anchor="ctr"/>
                </a:tc>
                <a:tc>
                  <a:txBody>
                    <a:bodyPr/>
                    <a:lstStyle/>
                    <a:p>
                      <a:pPr algn="ctr" fontAlgn="ctr"/>
                      <a:r>
                        <a:rPr lang="en-US" sz="1100" u="none" strike="noStrike">
                          <a:effectLst/>
                        </a:rPr>
                        <a:t>✔</a:t>
                      </a:r>
                      <a:endParaRPr lang="en-US" sz="1100" b="0" i="0" u="none" strike="noStrike">
                        <a:solidFill>
                          <a:srgbClr val="2D3748"/>
                        </a:solidFill>
                        <a:effectLst/>
                        <a:latin typeface="Arial" panose="020B0604020202020204" pitchFamily="34" charset="0"/>
                      </a:endParaRPr>
                    </a:p>
                  </a:txBody>
                  <a:tcPr marL="9525" marR="9525" marT="9525" marB="0" anchor="ctr"/>
                </a:tc>
                <a:tc>
                  <a:txBody>
                    <a:bodyPr/>
                    <a:lstStyle/>
                    <a:p>
                      <a:pPr algn="ctr" fontAlgn="ctr"/>
                      <a:r>
                        <a:rPr lang="en-US" sz="1100" u="none" strike="noStrike">
                          <a:effectLst/>
                        </a:rPr>
                        <a:t>✔</a:t>
                      </a:r>
                      <a:endParaRPr lang="en-US" sz="1100" b="0" i="0" u="none" strike="noStrike">
                        <a:solidFill>
                          <a:srgbClr val="2D3748"/>
                        </a:solidFill>
                        <a:effectLst/>
                        <a:latin typeface="Arial" panose="020B0604020202020204" pitchFamily="34" charset="0"/>
                      </a:endParaRPr>
                    </a:p>
                  </a:txBody>
                  <a:tcPr marL="9525" marR="9525" marT="9525" marB="0" anchor="ctr"/>
                </a:tc>
              </a:tr>
              <a:tr h="215476">
                <a:tc>
                  <a:txBody>
                    <a:bodyPr/>
                    <a:lstStyle/>
                    <a:p>
                      <a:pPr lvl="1" algn="l" fontAlgn="ctr"/>
                      <a:r>
                        <a:rPr lang="en-US" sz="1100" u="none" strike="noStrike">
                          <a:effectLst/>
                        </a:rPr>
                        <a:t>Neo4j Browser with syntax highlighting</a:t>
                      </a:r>
                      <a:endParaRPr lang="en-US" sz="1100" b="0" i="0" u="none" strike="noStrike">
                        <a:solidFill>
                          <a:srgbClr val="2D3748"/>
                        </a:solidFill>
                        <a:effectLst/>
                        <a:latin typeface="Arial" panose="020B0604020202020204" pitchFamily="34" charset="0"/>
                      </a:endParaRPr>
                    </a:p>
                  </a:txBody>
                  <a:tcPr marL="9525" marR="9525" marT="9525" marB="0" anchor="ctr"/>
                </a:tc>
                <a:tc>
                  <a:txBody>
                    <a:bodyPr/>
                    <a:lstStyle/>
                    <a:p>
                      <a:pPr algn="ctr" fontAlgn="ctr"/>
                      <a:r>
                        <a:rPr lang="en-US" sz="1100" u="none" strike="noStrike">
                          <a:effectLst/>
                        </a:rPr>
                        <a:t>✔</a:t>
                      </a:r>
                      <a:endParaRPr lang="en-US" sz="1100" b="0" i="0" u="none" strike="noStrike">
                        <a:solidFill>
                          <a:srgbClr val="2D3748"/>
                        </a:solidFill>
                        <a:effectLst/>
                        <a:latin typeface="Arial" panose="020B0604020202020204" pitchFamily="34" charset="0"/>
                      </a:endParaRPr>
                    </a:p>
                  </a:txBody>
                  <a:tcPr marL="9525" marR="9525" marT="9525" marB="0" anchor="ctr"/>
                </a:tc>
                <a:tc>
                  <a:txBody>
                    <a:bodyPr/>
                    <a:lstStyle/>
                    <a:p>
                      <a:pPr algn="ctr" fontAlgn="ctr"/>
                      <a:r>
                        <a:rPr lang="en-US" sz="1100" u="none" strike="noStrike">
                          <a:effectLst/>
                        </a:rPr>
                        <a:t>✔</a:t>
                      </a:r>
                      <a:endParaRPr lang="en-US" sz="1100" b="0" i="0" u="none" strike="noStrike">
                        <a:solidFill>
                          <a:srgbClr val="2D3748"/>
                        </a:solidFill>
                        <a:effectLst/>
                        <a:latin typeface="Arial" panose="020B0604020202020204" pitchFamily="34" charset="0"/>
                      </a:endParaRPr>
                    </a:p>
                  </a:txBody>
                  <a:tcPr marL="9525" marR="9525" marT="9525" marB="0" anchor="ctr"/>
                </a:tc>
              </a:tr>
              <a:tr h="215476">
                <a:tc>
                  <a:txBody>
                    <a:bodyPr/>
                    <a:lstStyle/>
                    <a:p>
                      <a:pPr lvl="1" algn="l" fontAlgn="ctr"/>
                      <a:r>
                        <a:rPr lang="en-US" sz="1100" u="none" strike="noStrike">
                          <a:effectLst/>
                        </a:rPr>
                        <a:t>Bolt Protocol</a:t>
                      </a:r>
                      <a:endParaRPr lang="en-US" sz="1100" b="0" i="0" u="none" strike="noStrike">
                        <a:solidFill>
                          <a:srgbClr val="2D3748"/>
                        </a:solidFill>
                        <a:effectLst/>
                        <a:latin typeface="Arial" panose="020B0604020202020204" pitchFamily="34" charset="0"/>
                      </a:endParaRPr>
                    </a:p>
                  </a:txBody>
                  <a:tcPr marL="9525" marR="9525" marT="9525" marB="0" anchor="ctr"/>
                </a:tc>
                <a:tc>
                  <a:txBody>
                    <a:bodyPr/>
                    <a:lstStyle/>
                    <a:p>
                      <a:pPr algn="ctr" fontAlgn="ctr"/>
                      <a:r>
                        <a:rPr lang="en-US" sz="1100" u="none" strike="noStrike">
                          <a:effectLst/>
                        </a:rPr>
                        <a:t>✔</a:t>
                      </a:r>
                      <a:endParaRPr lang="en-US" sz="1100" b="0" i="0" u="none" strike="noStrike">
                        <a:solidFill>
                          <a:srgbClr val="2D3748"/>
                        </a:solidFill>
                        <a:effectLst/>
                        <a:latin typeface="Arial" panose="020B0604020202020204" pitchFamily="34" charset="0"/>
                      </a:endParaRPr>
                    </a:p>
                  </a:txBody>
                  <a:tcPr marL="9525" marR="9525" marT="9525" marB="0" anchor="ctr"/>
                </a:tc>
                <a:tc>
                  <a:txBody>
                    <a:bodyPr/>
                    <a:lstStyle/>
                    <a:p>
                      <a:pPr algn="ctr" fontAlgn="ctr"/>
                      <a:r>
                        <a:rPr lang="en-US" sz="1100" u="none" strike="noStrike">
                          <a:effectLst/>
                        </a:rPr>
                        <a:t>✔</a:t>
                      </a:r>
                      <a:endParaRPr lang="en-US" sz="1100" b="0" i="0" u="none" strike="noStrike">
                        <a:solidFill>
                          <a:srgbClr val="2D3748"/>
                        </a:solidFill>
                        <a:effectLst/>
                        <a:latin typeface="Arial" panose="020B0604020202020204" pitchFamily="34" charset="0"/>
                      </a:endParaRPr>
                    </a:p>
                  </a:txBody>
                  <a:tcPr marL="9525" marR="9525" marT="9525" marB="0" anchor="ctr"/>
                </a:tc>
              </a:tr>
              <a:tr h="224871">
                <a:tc>
                  <a:txBody>
                    <a:bodyPr/>
                    <a:lstStyle/>
                    <a:p>
                      <a:pPr lvl="1" algn="l" fontAlgn="ctr"/>
                      <a:r>
                        <a:rPr lang="en-US" sz="1100" u="none" strike="noStrike" baseline="0" dirty="0">
                          <a:effectLst/>
                          <a:uFillTx/>
                        </a:rPr>
                        <a:t>Language drivers for C#, Java, JavaScript &amp; Python [1\]</a:t>
                      </a:r>
                      <a:endParaRPr lang="en-US" sz="1100" b="0" i="0" u="none" strike="noStrike" baseline="0" dirty="0">
                        <a:solidFill>
                          <a:srgbClr val="0563C1"/>
                        </a:solidFill>
                        <a:effectLst/>
                        <a:uFillTx/>
                        <a:latin typeface="Calibri" panose="020F0502020204030204" pitchFamily="34" charset="0"/>
                      </a:endParaRPr>
                    </a:p>
                  </a:txBody>
                  <a:tcPr marL="9525" marR="9525" marT="9525" marB="0" anchor="ctr"/>
                </a:tc>
                <a:tc>
                  <a:txBody>
                    <a:bodyPr/>
                    <a:lstStyle/>
                    <a:p>
                      <a:pPr algn="ctr" fontAlgn="ctr"/>
                      <a:r>
                        <a:rPr lang="en-US" sz="1100" u="none" strike="noStrike">
                          <a:effectLst/>
                        </a:rPr>
                        <a:t>✔</a:t>
                      </a:r>
                      <a:endParaRPr lang="en-US" sz="1100" b="0" i="0" u="none" strike="noStrike">
                        <a:solidFill>
                          <a:srgbClr val="2D3748"/>
                        </a:solidFill>
                        <a:effectLst/>
                        <a:latin typeface="Arial" panose="020B0604020202020204" pitchFamily="34" charset="0"/>
                      </a:endParaRPr>
                    </a:p>
                  </a:txBody>
                  <a:tcPr marL="9525" marR="9525" marT="9525" marB="0" anchor="ctr"/>
                </a:tc>
                <a:tc>
                  <a:txBody>
                    <a:bodyPr/>
                    <a:lstStyle/>
                    <a:p>
                      <a:pPr algn="ctr" fontAlgn="ctr"/>
                      <a:r>
                        <a:rPr lang="en-US" sz="1100" u="none" strike="noStrike">
                          <a:effectLst/>
                        </a:rPr>
                        <a:t>✔</a:t>
                      </a:r>
                      <a:endParaRPr lang="en-US" sz="1100" b="0" i="0" u="none" strike="noStrike">
                        <a:solidFill>
                          <a:srgbClr val="2D3748"/>
                        </a:solidFill>
                        <a:effectLst/>
                        <a:latin typeface="Arial" panose="020B0604020202020204" pitchFamily="34" charset="0"/>
                      </a:endParaRPr>
                    </a:p>
                  </a:txBody>
                  <a:tcPr marL="9525" marR="9525" marT="9525" marB="0" anchor="ctr"/>
                </a:tc>
              </a:tr>
              <a:tr h="215476">
                <a:tc>
                  <a:txBody>
                    <a:bodyPr/>
                    <a:lstStyle/>
                    <a:p>
                      <a:pPr lvl="1" algn="l" fontAlgn="ctr"/>
                      <a:r>
                        <a:rPr lang="en-US" sz="1100" u="none" strike="noStrike">
                          <a:effectLst/>
                        </a:rPr>
                        <a:t>High-performance native API</a:t>
                      </a:r>
                      <a:endParaRPr lang="en-US" sz="1100" b="0" i="0" u="none" strike="noStrike">
                        <a:solidFill>
                          <a:srgbClr val="2D3748"/>
                        </a:solidFill>
                        <a:effectLst/>
                        <a:latin typeface="Arial" panose="020B0604020202020204" pitchFamily="34" charset="0"/>
                      </a:endParaRPr>
                    </a:p>
                  </a:txBody>
                  <a:tcPr marL="9525" marR="9525" marT="9525" marB="0" anchor="ctr"/>
                </a:tc>
                <a:tc>
                  <a:txBody>
                    <a:bodyPr/>
                    <a:lstStyle/>
                    <a:p>
                      <a:pPr algn="ctr" fontAlgn="ctr"/>
                      <a:r>
                        <a:rPr lang="en-US" sz="1100" u="none" strike="noStrike">
                          <a:effectLst/>
                        </a:rPr>
                        <a:t>✔</a:t>
                      </a:r>
                      <a:endParaRPr lang="en-US" sz="1100" b="0" i="0" u="none" strike="noStrike">
                        <a:solidFill>
                          <a:srgbClr val="2D3748"/>
                        </a:solidFill>
                        <a:effectLst/>
                        <a:latin typeface="Arial" panose="020B0604020202020204" pitchFamily="34" charset="0"/>
                      </a:endParaRPr>
                    </a:p>
                  </a:txBody>
                  <a:tcPr marL="9525" marR="9525" marT="9525" marB="0" anchor="ctr"/>
                </a:tc>
                <a:tc>
                  <a:txBody>
                    <a:bodyPr/>
                    <a:lstStyle/>
                    <a:p>
                      <a:pPr algn="ctr" fontAlgn="ctr"/>
                      <a:r>
                        <a:rPr lang="en-US" sz="1100" u="none" strike="noStrike">
                          <a:effectLst/>
                        </a:rPr>
                        <a:t>✔</a:t>
                      </a:r>
                      <a:endParaRPr lang="en-US" sz="1100" b="0" i="0" u="none" strike="noStrike">
                        <a:solidFill>
                          <a:srgbClr val="2D3748"/>
                        </a:solidFill>
                        <a:effectLst/>
                        <a:latin typeface="Arial" panose="020B0604020202020204" pitchFamily="34" charset="0"/>
                      </a:endParaRPr>
                    </a:p>
                  </a:txBody>
                  <a:tcPr marL="9525" marR="9525" marT="9525" marB="0" anchor="ctr"/>
                </a:tc>
              </a:tr>
              <a:tr h="215476">
                <a:tc>
                  <a:txBody>
                    <a:bodyPr/>
                    <a:lstStyle/>
                    <a:p>
                      <a:pPr lvl="1" algn="l" fontAlgn="ctr"/>
                      <a:r>
                        <a:rPr lang="en-US" sz="1100" u="none" strike="noStrike">
                          <a:effectLst/>
                        </a:rPr>
                        <a:t>High-performance caching</a:t>
                      </a:r>
                      <a:endParaRPr lang="en-US" sz="1100" b="0" i="0" u="none" strike="noStrike">
                        <a:solidFill>
                          <a:srgbClr val="2D3748"/>
                        </a:solidFill>
                        <a:effectLst/>
                        <a:latin typeface="Arial" panose="020B0604020202020204" pitchFamily="34" charset="0"/>
                      </a:endParaRPr>
                    </a:p>
                  </a:txBody>
                  <a:tcPr marL="9525" marR="9525" marT="9525" marB="0" anchor="ctr"/>
                </a:tc>
                <a:tc>
                  <a:txBody>
                    <a:bodyPr/>
                    <a:lstStyle/>
                    <a:p>
                      <a:pPr algn="ctr" fontAlgn="ctr"/>
                      <a:r>
                        <a:rPr lang="en-US" sz="1100" u="none" strike="noStrike">
                          <a:effectLst/>
                        </a:rPr>
                        <a:t>✔</a:t>
                      </a:r>
                      <a:endParaRPr lang="en-US" sz="1100" b="0" i="0" u="none" strike="noStrike">
                        <a:solidFill>
                          <a:srgbClr val="2D3748"/>
                        </a:solidFill>
                        <a:effectLst/>
                        <a:latin typeface="Arial" panose="020B0604020202020204" pitchFamily="34" charset="0"/>
                      </a:endParaRPr>
                    </a:p>
                  </a:txBody>
                  <a:tcPr marL="9525" marR="9525" marT="9525" marB="0" anchor="ctr"/>
                </a:tc>
                <a:tc>
                  <a:txBody>
                    <a:bodyPr/>
                    <a:lstStyle/>
                    <a:p>
                      <a:pPr algn="ctr" fontAlgn="ctr"/>
                      <a:r>
                        <a:rPr lang="en-US" sz="1100" u="none" strike="noStrike">
                          <a:effectLst/>
                        </a:rPr>
                        <a:t>✔</a:t>
                      </a:r>
                      <a:endParaRPr lang="en-US" sz="1100" b="0" i="0" u="none" strike="noStrike">
                        <a:solidFill>
                          <a:srgbClr val="2D3748"/>
                        </a:solidFill>
                        <a:effectLst/>
                        <a:latin typeface="Arial" panose="020B0604020202020204" pitchFamily="34" charset="0"/>
                      </a:endParaRPr>
                    </a:p>
                  </a:txBody>
                  <a:tcPr marL="9525" marR="9525" marT="9525" marB="0" anchor="ctr"/>
                </a:tc>
              </a:tr>
              <a:tr h="215476">
                <a:tc>
                  <a:txBody>
                    <a:bodyPr/>
                    <a:lstStyle/>
                    <a:p>
                      <a:pPr lvl="1" algn="l" fontAlgn="ctr"/>
                      <a:r>
                        <a:rPr lang="en-US" sz="1100" u="none" strike="noStrike">
                          <a:effectLst/>
                        </a:rPr>
                        <a:t>Cost-based query optimizer</a:t>
                      </a:r>
                      <a:endParaRPr lang="en-US" sz="1100" b="0" i="0" u="none" strike="noStrike">
                        <a:solidFill>
                          <a:srgbClr val="2D3748"/>
                        </a:solidFill>
                        <a:effectLst/>
                        <a:latin typeface="Arial" panose="020B0604020202020204" pitchFamily="34" charset="0"/>
                      </a:endParaRPr>
                    </a:p>
                  </a:txBody>
                  <a:tcPr marL="9525" marR="9525" marT="9525" marB="0" anchor="ctr"/>
                </a:tc>
                <a:tc>
                  <a:txBody>
                    <a:bodyPr/>
                    <a:lstStyle/>
                    <a:p>
                      <a:pPr algn="ctr" fontAlgn="ctr"/>
                      <a:r>
                        <a:rPr lang="en-US" sz="1100" u="none" strike="noStrike">
                          <a:effectLst/>
                        </a:rPr>
                        <a:t>✔</a:t>
                      </a:r>
                      <a:endParaRPr lang="en-US" sz="1100" b="0" i="0" u="none" strike="noStrike">
                        <a:solidFill>
                          <a:srgbClr val="2D3748"/>
                        </a:solidFill>
                        <a:effectLst/>
                        <a:latin typeface="Arial" panose="020B0604020202020204" pitchFamily="34" charset="0"/>
                      </a:endParaRPr>
                    </a:p>
                  </a:txBody>
                  <a:tcPr marL="9525" marR="9525" marT="9525" marB="0" anchor="ctr"/>
                </a:tc>
                <a:tc>
                  <a:txBody>
                    <a:bodyPr/>
                    <a:lstStyle/>
                    <a:p>
                      <a:pPr algn="ctr" fontAlgn="ctr"/>
                      <a:r>
                        <a:rPr lang="en-US" sz="1100" u="none" strike="noStrike">
                          <a:effectLst/>
                        </a:rPr>
                        <a:t>✔</a:t>
                      </a:r>
                      <a:endParaRPr lang="en-US" sz="1100" b="0" i="0" u="none" strike="noStrike">
                        <a:solidFill>
                          <a:srgbClr val="2D3748"/>
                        </a:solidFill>
                        <a:effectLst/>
                        <a:latin typeface="Arial" panose="020B0604020202020204" pitchFamily="34" charset="0"/>
                      </a:endParaRPr>
                    </a:p>
                  </a:txBody>
                  <a:tcPr marL="9525" marR="9525" marT="9525" marB="0" anchor="ctr"/>
                </a:tc>
              </a:tr>
              <a:tr h="286633">
                <a:tc>
                  <a:txBody>
                    <a:bodyPr/>
                    <a:lstStyle/>
                    <a:p>
                      <a:pPr lvl="1" algn="l" fontAlgn="ctr"/>
                      <a:r>
                        <a:rPr lang="en-US" sz="1100" u="sng" strike="noStrike" dirty="0">
                          <a:effectLst/>
                        </a:rPr>
                        <a:t>Graph algorithms library to support AI initiatives [1\]</a:t>
                      </a:r>
                      <a:endParaRPr lang="en-US" sz="1100" b="0" i="0" u="sng" strike="noStrike" dirty="0">
                        <a:solidFill>
                          <a:srgbClr val="0563C1"/>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a:t>
                      </a:r>
                      <a:endParaRPr lang="en-US" sz="1100" b="0" i="0" u="none" strike="noStrike">
                        <a:solidFill>
                          <a:srgbClr val="2D3748"/>
                        </a:solidFill>
                        <a:effectLst/>
                        <a:latin typeface="Arial" panose="020B0604020202020204" pitchFamily="34" charset="0"/>
                      </a:endParaRPr>
                    </a:p>
                  </a:txBody>
                  <a:tcPr marL="9525" marR="9525" marT="9525" marB="0" anchor="ctr"/>
                </a:tc>
                <a:tc>
                  <a:txBody>
                    <a:bodyPr/>
                    <a:lstStyle/>
                    <a:p>
                      <a:pPr algn="ctr" fontAlgn="ctr"/>
                      <a:r>
                        <a:rPr lang="en-US" sz="1100" u="none" strike="noStrike">
                          <a:effectLst/>
                        </a:rPr>
                        <a:t>✔</a:t>
                      </a:r>
                      <a:endParaRPr lang="en-US" sz="1100" b="0" i="0" u="none" strike="noStrike">
                        <a:solidFill>
                          <a:srgbClr val="2D3748"/>
                        </a:solidFill>
                        <a:effectLst/>
                        <a:latin typeface="Arial" panose="020B0604020202020204" pitchFamily="34" charset="0"/>
                      </a:endParaRPr>
                    </a:p>
                  </a:txBody>
                  <a:tcPr marL="9525" marR="9525" marT="9525" marB="0" anchor="ctr"/>
                </a:tc>
              </a:tr>
              <a:tr h="215476">
                <a:tc>
                  <a:txBody>
                    <a:bodyPr/>
                    <a:lstStyle/>
                    <a:p>
                      <a:pPr lvl="1" algn="l" fontAlgn="ctr"/>
                      <a:r>
                        <a:rPr lang="en-US" sz="1100" u="none" strike="noStrike">
                          <a:effectLst/>
                        </a:rPr>
                        <a:t>Fast writes via native label indexes</a:t>
                      </a:r>
                      <a:endParaRPr lang="en-US" sz="1100" b="0" i="0" u="none" strike="noStrike">
                        <a:solidFill>
                          <a:srgbClr val="2D3748"/>
                        </a:solidFill>
                        <a:effectLst/>
                        <a:latin typeface="Arial" panose="020B0604020202020204" pitchFamily="34" charset="0"/>
                      </a:endParaRPr>
                    </a:p>
                  </a:txBody>
                  <a:tcPr marL="9525" marR="9525" marT="9525" marB="0" anchor="ctr"/>
                </a:tc>
                <a:tc>
                  <a:txBody>
                    <a:bodyPr/>
                    <a:lstStyle/>
                    <a:p>
                      <a:pPr algn="ctr" fontAlgn="ctr"/>
                      <a:r>
                        <a:rPr lang="en-US" sz="1100" u="none" strike="noStrike">
                          <a:effectLst/>
                        </a:rPr>
                        <a:t>✔</a:t>
                      </a:r>
                      <a:endParaRPr lang="en-US" sz="1100" b="0" i="0" u="none" strike="noStrike">
                        <a:solidFill>
                          <a:srgbClr val="2D3748"/>
                        </a:solidFill>
                        <a:effectLst/>
                        <a:latin typeface="Arial" panose="020B0604020202020204" pitchFamily="34" charset="0"/>
                      </a:endParaRPr>
                    </a:p>
                  </a:txBody>
                  <a:tcPr marL="9525" marR="9525" marT="9525" marB="0" anchor="ctr"/>
                </a:tc>
                <a:tc>
                  <a:txBody>
                    <a:bodyPr/>
                    <a:lstStyle/>
                    <a:p>
                      <a:pPr algn="ctr" fontAlgn="ctr"/>
                      <a:r>
                        <a:rPr lang="en-US" sz="1100" u="none" strike="noStrike">
                          <a:effectLst/>
                        </a:rPr>
                        <a:t>✔</a:t>
                      </a:r>
                      <a:endParaRPr lang="en-US" sz="1100" b="0" i="0" u="none" strike="noStrike">
                        <a:solidFill>
                          <a:srgbClr val="2D3748"/>
                        </a:solidFill>
                        <a:effectLst/>
                        <a:latin typeface="Arial" panose="020B0604020202020204" pitchFamily="34" charset="0"/>
                      </a:endParaRPr>
                    </a:p>
                  </a:txBody>
                  <a:tcPr marL="9525" marR="9525" marT="9525" marB="0" anchor="ctr"/>
                </a:tc>
              </a:tr>
              <a:tr h="215476">
                <a:tc>
                  <a:txBody>
                    <a:bodyPr/>
                    <a:lstStyle/>
                    <a:p>
                      <a:pPr lvl="1" algn="l" fontAlgn="ctr"/>
                      <a:r>
                        <a:rPr lang="en-US" sz="1100" u="none" strike="noStrike" dirty="0">
                          <a:effectLst/>
                        </a:rPr>
                        <a:t>Composite indexes</a:t>
                      </a:r>
                      <a:endParaRPr lang="en-US" sz="1100" b="0" i="0" u="none" strike="noStrike" dirty="0">
                        <a:solidFill>
                          <a:srgbClr val="2D3748"/>
                        </a:solidFill>
                        <a:effectLst/>
                        <a:latin typeface="Arial" panose="020B0604020202020204" pitchFamily="34" charset="0"/>
                      </a:endParaRPr>
                    </a:p>
                  </a:txBody>
                  <a:tcPr marL="9525" marR="9525" marT="9525" marB="0" anchor="ctr"/>
                </a:tc>
                <a:tc>
                  <a:txBody>
                    <a:bodyPr/>
                    <a:lstStyle/>
                    <a:p>
                      <a:pPr algn="ctr" fontAlgn="ctr"/>
                      <a:r>
                        <a:rPr lang="en-US" sz="1100" u="none" strike="noStrike">
                          <a:effectLst/>
                        </a:rPr>
                        <a:t>✔</a:t>
                      </a:r>
                      <a:endParaRPr lang="en-US" sz="1100" b="0" i="0" u="none" strike="noStrike">
                        <a:solidFill>
                          <a:srgbClr val="2D3748"/>
                        </a:solidFill>
                        <a:effectLst/>
                        <a:latin typeface="Arial" panose="020B0604020202020204" pitchFamily="34" charset="0"/>
                      </a:endParaRPr>
                    </a:p>
                  </a:txBody>
                  <a:tcPr marL="9525" marR="9525" marT="9525" marB="0" anchor="ctr"/>
                </a:tc>
                <a:tc>
                  <a:txBody>
                    <a:bodyPr/>
                    <a:lstStyle/>
                    <a:p>
                      <a:pPr algn="ctr" fontAlgn="ctr"/>
                      <a:r>
                        <a:rPr lang="en-US" sz="1100" u="none" strike="noStrike">
                          <a:effectLst/>
                        </a:rPr>
                        <a:t>✔</a:t>
                      </a:r>
                      <a:endParaRPr lang="en-US" sz="1100" b="0" i="0" u="none" strike="noStrike">
                        <a:solidFill>
                          <a:srgbClr val="2D3748"/>
                        </a:solidFill>
                        <a:effectLst/>
                        <a:latin typeface="Arial" panose="020B0604020202020204" pitchFamily="34" charset="0"/>
                      </a:endParaRPr>
                    </a:p>
                  </a:txBody>
                  <a:tcPr marL="9525" marR="9525" marT="9525" marB="0" anchor="ctr"/>
                </a:tc>
              </a:tr>
              <a:tr h="215476">
                <a:tc>
                  <a:txBody>
                    <a:bodyPr/>
                    <a:lstStyle/>
                    <a:p>
                      <a:pPr lvl="1" algn="l" fontAlgn="ctr"/>
                      <a:r>
                        <a:rPr lang="en-US" sz="1100" u="none" strike="noStrike">
                          <a:effectLst/>
                        </a:rPr>
                        <a:t>Full-text node &amp; relationship indexes</a:t>
                      </a:r>
                      <a:endParaRPr lang="en-US" sz="1100" b="0" i="0" u="none" strike="noStrike">
                        <a:solidFill>
                          <a:srgbClr val="2D3748"/>
                        </a:solidFill>
                        <a:effectLst/>
                        <a:latin typeface="Arial" panose="020B0604020202020204" pitchFamily="34" charset="0"/>
                      </a:endParaRPr>
                    </a:p>
                  </a:txBody>
                  <a:tcPr marL="9525" marR="9525" marT="9525" marB="0" anchor="ctr"/>
                </a:tc>
                <a:tc>
                  <a:txBody>
                    <a:bodyPr/>
                    <a:lstStyle/>
                    <a:p>
                      <a:pPr algn="ctr" fontAlgn="ctr"/>
                      <a:r>
                        <a:rPr lang="en-US" sz="1100" u="none" strike="noStrike">
                          <a:effectLst/>
                        </a:rPr>
                        <a:t>✔</a:t>
                      </a:r>
                      <a:endParaRPr lang="en-US" sz="1100" b="0" i="0" u="none" strike="noStrike">
                        <a:solidFill>
                          <a:srgbClr val="2D3748"/>
                        </a:solidFill>
                        <a:effectLst/>
                        <a:latin typeface="Arial" panose="020B0604020202020204" pitchFamily="34" charset="0"/>
                      </a:endParaRPr>
                    </a:p>
                  </a:txBody>
                  <a:tcPr marL="9525" marR="9525" marT="9525" marB="0" anchor="ctr"/>
                </a:tc>
                <a:tc>
                  <a:txBody>
                    <a:bodyPr/>
                    <a:lstStyle/>
                    <a:p>
                      <a:pPr algn="ctr" fontAlgn="ctr"/>
                      <a:r>
                        <a:rPr lang="en-US" sz="1100" u="none" strike="noStrike">
                          <a:effectLst/>
                        </a:rPr>
                        <a:t>✔</a:t>
                      </a:r>
                      <a:endParaRPr lang="en-US" sz="1100" b="0" i="0" u="none" strike="noStrike">
                        <a:solidFill>
                          <a:srgbClr val="2D3748"/>
                        </a:solidFill>
                        <a:effectLst/>
                        <a:latin typeface="Arial" panose="020B0604020202020204" pitchFamily="34" charset="0"/>
                      </a:endParaRPr>
                    </a:p>
                  </a:txBody>
                  <a:tcPr marL="9525" marR="9525" marT="9525" marB="0" anchor="ctr"/>
                </a:tc>
              </a:tr>
              <a:tr h="215476">
                <a:tc>
                  <a:txBody>
                    <a:bodyPr/>
                    <a:lstStyle/>
                    <a:p>
                      <a:pPr lvl="1" algn="l" fontAlgn="ctr"/>
                      <a:r>
                        <a:rPr lang="en-US" sz="1100" u="none" strike="noStrike">
                          <a:effectLst/>
                        </a:rPr>
                        <a:t>Store copy</a:t>
                      </a:r>
                      <a:endParaRPr lang="en-US" sz="1100" b="0" i="0" u="none" strike="noStrike">
                        <a:solidFill>
                          <a:srgbClr val="2D3748"/>
                        </a:solidFill>
                        <a:effectLst/>
                        <a:latin typeface="Arial" panose="020B0604020202020204" pitchFamily="34" charset="0"/>
                      </a:endParaRPr>
                    </a:p>
                  </a:txBody>
                  <a:tcPr marL="9525" marR="9525" marT="9525" marB="0" anchor="ctr"/>
                </a:tc>
                <a:tc>
                  <a:txBody>
                    <a:bodyPr/>
                    <a:lstStyle/>
                    <a:p>
                      <a:pPr algn="ctr" fontAlgn="ctr"/>
                      <a:r>
                        <a:rPr lang="en-US" sz="1100" u="none" strike="noStrike">
                          <a:effectLst/>
                        </a:rPr>
                        <a:t>✔</a:t>
                      </a:r>
                      <a:endParaRPr lang="en-US" sz="1100" b="0" i="0" u="none" strike="noStrike">
                        <a:solidFill>
                          <a:srgbClr val="2D3748"/>
                        </a:solidFill>
                        <a:effectLst/>
                        <a:latin typeface="Arial" panose="020B0604020202020204" pitchFamily="34" charset="0"/>
                      </a:endParaRPr>
                    </a:p>
                  </a:txBody>
                  <a:tcPr marL="9525" marR="9525" marT="9525" marB="0" anchor="ctr"/>
                </a:tc>
                <a:tc>
                  <a:txBody>
                    <a:bodyPr/>
                    <a:lstStyle/>
                    <a:p>
                      <a:pPr algn="ctr" fontAlgn="ctr"/>
                      <a:r>
                        <a:rPr lang="en-US" sz="1100" u="none" strike="noStrike">
                          <a:effectLst/>
                        </a:rPr>
                        <a:t>✔</a:t>
                      </a:r>
                      <a:endParaRPr lang="en-US" sz="1100" b="0" i="0" u="none" strike="noStrike">
                        <a:solidFill>
                          <a:srgbClr val="2D3748"/>
                        </a:solidFill>
                        <a:effectLst/>
                        <a:latin typeface="Arial" panose="020B0604020202020204" pitchFamily="34" charset="0"/>
                      </a:endParaRPr>
                    </a:p>
                  </a:txBody>
                  <a:tcPr marL="9525" marR="9525" marT="9525" marB="0" anchor="ctr"/>
                </a:tc>
              </a:tr>
              <a:tr h="215476">
                <a:tc>
                  <a:txBody>
                    <a:bodyPr/>
                    <a:lstStyle/>
                    <a:p>
                      <a:pPr lvl="1" algn="l" fontAlgn="ctr"/>
                      <a:r>
                        <a:rPr lang="en-US" sz="1100" u="none" strike="noStrike">
                          <a:effectLst/>
                        </a:rPr>
                        <a:t>Auto-reuse of space</a:t>
                      </a:r>
                      <a:endParaRPr lang="en-US" sz="1100" b="0" i="0" u="none" strike="noStrike">
                        <a:solidFill>
                          <a:srgbClr val="2D3748"/>
                        </a:solidFill>
                        <a:effectLst/>
                        <a:latin typeface="Arial" panose="020B0604020202020204" pitchFamily="34" charset="0"/>
                      </a:endParaRPr>
                    </a:p>
                  </a:txBody>
                  <a:tcPr marL="9525" marR="9525" marT="9525" marB="0" anchor="ctr"/>
                </a:tc>
                <a:tc>
                  <a:txBody>
                    <a:bodyPr/>
                    <a:lstStyle/>
                    <a:p>
                      <a:pPr algn="ctr" fontAlgn="ctr"/>
                      <a:r>
                        <a:rPr lang="en-US" sz="1100" u="none" strike="noStrike">
                          <a:effectLst/>
                        </a:rPr>
                        <a:t>✔</a:t>
                      </a:r>
                      <a:endParaRPr lang="en-US" sz="1100" b="0" i="0" u="none" strike="noStrike">
                        <a:solidFill>
                          <a:srgbClr val="2D3748"/>
                        </a:solidFill>
                        <a:effectLst/>
                        <a:latin typeface="Arial" panose="020B0604020202020204" pitchFamily="34" charset="0"/>
                      </a:endParaRPr>
                    </a:p>
                  </a:txBody>
                  <a:tcPr marL="9525" marR="9525" marT="9525" marB="0" anchor="ctr"/>
                </a:tc>
                <a:tc>
                  <a:txBody>
                    <a:bodyPr/>
                    <a:lstStyle/>
                    <a:p>
                      <a:pPr algn="ctr" fontAlgn="ctr"/>
                      <a:r>
                        <a:rPr lang="en-US" sz="1100" u="none" strike="noStrike">
                          <a:effectLst/>
                        </a:rPr>
                        <a:t>✔</a:t>
                      </a:r>
                      <a:endParaRPr lang="en-US" sz="1100" b="0" i="0" u="none" strike="noStrike">
                        <a:solidFill>
                          <a:srgbClr val="2D3748"/>
                        </a:solidFill>
                        <a:effectLst/>
                        <a:latin typeface="Arial" panose="020B0604020202020204" pitchFamily="34" charset="0"/>
                      </a:endParaRPr>
                    </a:p>
                  </a:txBody>
                  <a:tcPr marL="9525" marR="9525" marT="9525" marB="0" anchor="ctr"/>
                </a:tc>
              </a:tr>
              <a:tr h="238237">
                <a:tc>
                  <a:txBody>
                    <a:bodyPr/>
                    <a:lstStyle/>
                    <a:p>
                      <a:pPr lvl="1" algn="l" fontAlgn="ctr"/>
                      <a:r>
                        <a:rPr lang="en-US" sz="1100" u="none" strike="noStrike">
                          <a:effectLst/>
                        </a:rPr>
                        <a:t>Multiple databases (beyond the </a:t>
                      </a:r>
                      <a:r>
                        <a:rPr lang="en-US" sz="1045" u="none" strike="noStrike">
                          <a:effectLst/>
                        </a:rPr>
                        <a:t>system</a:t>
                      </a:r>
                      <a:r>
                        <a:rPr lang="en-US" sz="1100" u="none" strike="noStrike">
                          <a:effectLst/>
                        </a:rPr>
                        <a:t> and default databases)</a:t>
                      </a:r>
                      <a:endParaRPr lang="en-US" sz="1100" b="0" i="0" u="none" strike="noStrike">
                        <a:solidFill>
                          <a:srgbClr val="2D3748"/>
                        </a:solidFill>
                        <a:effectLst/>
                        <a:latin typeface="Arial" panose="020B0604020202020204" pitchFamily="34" charset="0"/>
                      </a:endParaRPr>
                    </a:p>
                  </a:txBody>
                  <a:tcPr marL="9525" marR="9525" marT="9525" marB="0" anchor="ctr"/>
                </a:tc>
                <a:tc>
                  <a:txBody>
                    <a:bodyPr/>
                    <a:lstStyle/>
                    <a:p>
                      <a:pPr algn="ctr" fontAlgn="ctr"/>
                      <a:r>
                        <a:rPr lang="en-US" sz="1100" u="none" strike="noStrike">
                          <a:effectLst/>
                        </a:rPr>
                        <a:t>✖</a:t>
                      </a:r>
                      <a:endParaRPr lang="en-US" sz="1100" b="0" i="0" u="none" strike="noStrike">
                        <a:solidFill>
                          <a:srgbClr val="2D3748"/>
                        </a:solidFill>
                        <a:effectLst/>
                        <a:latin typeface="Arial" panose="020B0604020202020204" pitchFamily="34" charset="0"/>
                      </a:endParaRPr>
                    </a:p>
                  </a:txBody>
                  <a:tcPr marL="9525" marR="9525" marT="9525" marB="0" anchor="ctr"/>
                </a:tc>
                <a:tc>
                  <a:txBody>
                    <a:bodyPr/>
                    <a:lstStyle/>
                    <a:p>
                      <a:pPr algn="ctr" fontAlgn="ctr"/>
                      <a:r>
                        <a:rPr lang="en-US" sz="1100" u="none" strike="noStrike">
                          <a:effectLst/>
                        </a:rPr>
                        <a:t>✔</a:t>
                      </a:r>
                      <a:endParaRPr lang="en-US" sz="1100" b="0" i="0" u="none" strike="noStrike">
                        <a:solidFill>
                          <a:srgbClr val="2D3748"/>
                        </a:solidFill>
                        <a:effectLst/>
                        <a:latin typeface="Arial" panose="020B0604020202020204" pitchFamily="34" charset="0"/>
                      </a:endParaRPr>
                    </a:p>
                  </a:txBody>
                  <a:tcPr marL="9525" marR="9525" marT="9525" marB="0" anchor="ctr"/>
                </a:tc>
              </a:tr>
              <a:tr h="215476">
                <a:tc>
                  <a:txBody>
                    <a:bodyPr/>
                    <a:lstStyle/>
                    <a:p>
                      <a:pPr lvl="1" algn="l" fontAlgn="ctr"/>
                      <a:r>
                        <a:rPr lang="en-US" sz="1100" u="none" strike="noStrike">
                          <a:effectLst/>
                        </a:rPr>
                        <a:t>Slotted and Pipelined Cypher runtimes</a:t>
                      </a:r>
                      <a:endParaRPr lang="en-US" sz="1100" b="0" i="1" u="none" strike="noStrike">
                        <a:solidFill>
                          <a:srgbClr val="2D3748"/>
                        </a:solidFill>
                        <a:effectLst/>
                        <a:latin typeface="Arial" panose="020B0604020202020204" pitchFamily="34" charset="0"/>
                      </a:endParaRPr>
                    </a:p>
                  </a:txBody>
                  <a:tcPr marL="9525" marR="9525" marT="9525" marB="0" anchor="ctr"/>
                </a:tc>
                <a:tc>
                  <a:txBody>
                    <a:bodyPr/>
                    <a:lstStyle/>
                    <a:p>
                      <a:pPr algn="ctr" fontAlgn="ctr"/>
                      <a:r>
                        <a:rPr lang="en-US" sz="1100" u="none" strike="noStrike">
                          <a:effectLst/>
                        </a:rPr>
                        <a:t>✖</a:t>
                      </a:r>
                      <a:endParaRPr lang="en-US" sz="1100" b="0" i="0" u="none" strike="noStrike">
                        <a:solidFill>
                          <a:srgbClr val="2D3748"/>
                        </a:solidFill>
                        <a:effectLst/>
                        <a:latin typeface="Arial" panose="020B0604020202020204" pitchFamily="34" charset="0"/>
                      </a:endParaRPr>
                    </a:p>
                  </a:txBody>
                  <a:tcPr marL="9525" marR="9525" marT="9525" marB="0" anchor="ctr"/>
                </a:tc>
                <a:tc>
                  <a:txBody>
                    <a:bodyPr/>
                    <a:lstStyle/>
                    <a:p>
                      <a:pPr algn="ctr" fontAlgn="ctr"/>
                      <a:r>
                        <a:rPr lang="en-US" sz="1100" u="none" strike="noStrike">
                          <a:effectLst/>
                        </a:rPr>
                        <a:t>✔</a:t>
                      </a:r>
                      <a:endParaRPr lang="en-US" sz="1100" b="0" i="0" u="none" strike="noStrike">
                        <a:solidFill>
                          <a:srgbClr val="2D3748"/>
                        </a:solidFill>
                        <a:effectLst/>
                        <a:latin typeface="Arial" panose="020B0604020202020204" pitchFamily="34" charset="0"/>
                      </a:endParaRPr>
                    </a:p>
                  </a:txBody>
                  <a:tcPr marL="9525" marR="9525" marT="9525" marB="0" anchor="ctr"/>
                </a:tc>
              </a:tr>
              <a:tr h="215476">
                <a:tc>
                  <a:txBody>
                    <a:bodyPr/>
                    <a:lstStyle/>
                    <a:p>
                      <a:pPr lvl="1" algn="l" fontAlgn="ctr"/>
                      <a:r>
                        <a:rPr lang="en-US" sz="1100" u="none" strike="noStrike">
                          <a:effectLst/>
                        </a:rPr>
                        <a:t>Property-existence constraints</a:t>
                      </a:r>
                      <a:endParaRPr lang="en-US" sz="1100" b="0" i="0" u="none" strike="noStrike">
                        <a:solidFill>
                          <a:srgbClr val="2D3748"/>
                        </a:solidFill>
                        <a:effectLst/>
                        <a:latin typeface="Arial" panose="020B0604020202020204" pitchFamily="34" charset="0"/>
                      </a:endParaRPr>
                    </a:p>
                  </a:txBody>
                  <a:tcPr marL="9525" marR="9525" marT="9525" marB="0" anchor="ctr"/>
                </a:tc>
                <a:tc>
                  <a:txBody>
                    <a:bodyPr/>
                    <a:lstStyle/>
                    <a:p>
                      <a:pPr algn="ctr" fontAlgn="ctr"/>
                      <a:r>
                        <a:rPr lang="en-US" sz="1100" u="none" strike="noStrike">
                          <a:effectLst/>
                        </a:rPr>
                        <a:t>✖</a:t>
                      </a:r>
                      <a:endParaRPr lang="en-US" sz="1100" b="0" i="0" u="none" strike="noStrike">
                        <a:solidFill>
                          <a:srgbClr val="2D3748"/>
                        </a:solidFill>
                        <a:effectLst/>
                        <a:latin typeface="Arial" panose="020B0604020202020204" pitchFamily="34" charset="0"/>
                      </a:endParaRPr>
                    </a:p>
                  </a:txBody>
                  <a:tcPr marL="9525" marR="9525" marT="9525" marB="0" anchor="ctr"/>
                </a:tc>
                <a:tc>
                  <a:txBody>
                    <a:bodyPr/>
                    <a:lstStyle/>
                    <a:p>
                      <a:pPr algn="ctr" fontAlgn="ctr"/>
                      <a:r>
                        <a:rPr lang="en-US" sz="1100" u="none" strike="noStrike">
                          <a:effectLst/>
                        </a:rPr>
                        <a:t>✔</a:t>
                      </a:r>
                      <a:endParaRPr lang="en-US" sz="1100" b="0" i="0" u="none" strike="noStrike">
                        <a:solidFill>
                          <a:srgbClr val="2D3748"/>
                        </a:solidFill>
                        <a:effectLst/>
                        <a:latin typeface="Arial" panose="020B0604020202020204" pitchFamily="34" charset="0"/>
                      </a:endParaRPr>
                    </a:p>
                  </a:txBody>
                  <a:tcPr marL="9525" marR="9525" marT="9525" marB="0" anchor="ctr"/>
                </a:tc>
              </a:tr>
              <a:tr h="215476">
                <a:tc>
                  <a:txBody>
                    <a:bodyPr/>
                    <a:lstStyle/>
                    <a:p>
                      <a:pPr lvl="1" algn="l" fontAlgn="ctr"/>
                      <a:r>
                        <a:rPr lang="en-US" sz="1100" u="none" strike="noStrike">
                          <a:effectLst/>
                        </a:rPr>
                        <a:t>Node Key constraints</a:t>
                      </a:r>
                      <a:endParaRPr lang="en-US" sz="1100" b="0" i="0" u="none" strike="noStrike">
                        <a:solidFill>
                          <a:srgbClr val="2D3748"/>
                        </a:solidFill>
                        <a:effectLst/>
                        <a:latin typeface="Arial" panose="020B0604020202020204" pitchFamily="34" charset="0"/>
                      </a:endParaRPr>
                    </a:p>
                  </a:txBody>
                  <a:tcPr marL="9525" marR="9525" marT="9525" marB="0" anchor="ctr"/>
                </a:tc>
                <a:tc>
                  <a:txBody>
                    <a:bodyPr/>
                    <a:lstStyle/>
                    <a:p>
                      <a:pPr algn="ctr" fontAlgn="ctr"/>
                      <a:r>
                        <a:rPr lang="en-US" sz="1100" u="none" strike="noStrike">
                          <a:effectLst/>
                        </a:rPr>
                        <a:t>✖</a:t>
                      </a:r>
                      <a:endParaRPr lang="en-US" sz="1100" b="0" i="0" u="none" strike="noStrike">
                        <a:solidFill>
                          <a:srgbClr val="2D3748"/>
                        </a:solidFill>
                        <a:effectLst/>
                        <a:latin typeface="Arial" panose="020B0604020202020204" pitchFamily="34" charset="0"/>
                      </a:endParaRPr>
                    </a:p>
                  </a:txBody>
                  <a:tcPr marL="9525" marR="9525" marT="9525" marB="0" anchor="ctr"/>
                </a:tc>
                <a:tc>
                  <a:txBody>
                    <a:bodyPr/>
                    <a:lstStyle/>
                    <a:p>
                      <a:pPr algn="ctr" fontAlgn="ctr"/>
                      <a:r>
                        <a:rPr lang="en-US" sz="1100" u="none" strike="noStrike">
                          <a:effectLst/>
                        </a:rPr>
                        <a:t>✔</a:t>
                      </a:r>
                      <a:endParaRPr lang="en-US" sz="1100" b="0" i="0" u="none" strike="noStrike">
                        <a:solidFill>
                          <a:srgbClr val="2D3748"/>
                        </a:solidFill>
                        <a:effectLst/>
                        <a:latin typeface="Arial" panose="020B0604020202020204" pitchFamily="34" charset="0"/>
                      </a:endParaRPr>
                    </a:p>
                  </a:txBody>
                  <a:tcPr marL="9525" marR="9525" marT="9525" marB="0" anchor="ctr"/>
                </a:tc>
              </a:tr>
              <a:tr h="215476">
                <a:tc>
                  <a:txBody>
                    <a:bodyPr/>
                    <a:lstStyle/>
                    <a:p>
                      <a:pPr lvl="1" algn="l" fontAlgn="ctr"/>
                      <a:r>
                        <a:rPr lang="en-US" sz="1100" u="none" strike="noStrike">
                          <a:effectLst/>
                        </a:rPr>
                        <a:t>Listing and terminating running queries</a:t>
                      </a:r>
                      <a:endParaRPr lang="en-US" sz="1100" b="0" i="0" u="none" strike="noStrike">
                        <a:solidFill>
                          <a:srgbClr val="2D3748"/>
                        </a:solidFill>
                        <a:effectLst/>
                        <a:latin typeface="Arial" panose="020B0604020202020204" pitchFamily="34" charset="0"/>
                      </a:endParaRPr>
                    </a:p>
                  </a:txBody>
                  <a:tcPr marL="9525" marR="9525" marT="9525" marB="0" anchor="ctr"/>
                </a:tc>
                <a:tc>
                  <a:txBody>
                    <a:bodyPr/>
                    <a:lstStyle/>
                    <a:p>
                      <a:pPr algn="ctr" fontAlgn="ctr"/>
                      <a:r>
                        <a:rPr lang="en-US" sz="1100" u="none" strike="noStrike">
                          <a:effectLst/>
                        </a:rPr>
                        <a:t>✖</a:t>
                      </a:r>
                      <a:endParaRPr lang="en-US" sz="1100" b="0" i="0" u="none" strike="noStrike">
                        <a:solidFill>
                          <a:srgbClr val="2D3748"/>
                        </a:solidFill>
                        <a:effectLst/>
                        <a:latin typeface="Arial" panose="020B0604020202020204" pitchFamily="34" charset="0"/>
                      </a:endParaRPr>
                    </a:p>
                  </a:txBody>
                  <a:tcPr marL="9525" marR="9525" marT="9525" marB="0" anchor="ctr"/>
                </a:tc>
                <a:tc>
                  <a:txBody>
                    <a:bodyPr/>
                    <a:lstStyle/>
                    <a:p>
                      <a:pPr algn="ctr" fontAlgn="ctr"/>
                      <a:r>
                        <a:rPr lang="en-US" sz="1100" u="none" strike="noStrike">
                          <a:effectLst/>
                        </a:rPr>
                        <a:t>✔</a:t>
                      </a:r>
                      <a:endParaRPr lang="en-US" sz="1100" b="0" i="0" u="none" strike="noStrike">
                        <a:solidFill>
                          <a:srgbClr val="2D3748"/>
                        </a:solidFill>
                        <a:effectLst/>
                        <a:latin typeface="Arial" panose="020B0604020202020204" pitchFamily="34" charset="0"/>
                      </a:endParaRPr>
                    </a:p>
                  </a:txBody>
                  <a:tcPr marL="9525" marR="9525" marT="9525" marB="0" anchor="ctr"/>
                </a:tc>
              </a:tr>
              <a:tr h="215476">
                <a:tc>
                  <a:txBody>
                    <a:bodyPr/>
                    <a:lstStyle/>
                    <a:p>
                      <a:pPr lvl="1" algn="l" fontAlgn="ctr"/>
                      <a:r>
                        <a:rPr lang="en-US" sz="1100" u="none" strike="noStrike">
                          <a:effectLst/>
                        </a:rPr>
                        <a:t>Role-based access control</a:t>
                      </a:r>
                      <a:endParaRPr lang="en-US" sz="1100" b="0" i="0" u="none" strike="noStrike">
                        <a:solidFill>
                          <a:srgbClr val="2D3748"/>
                        </a:solidFill>
                        <a:effectLst/>
                        <a:latin typeface="Arial" panose="020B0604020202020204" pitchFamily="34" charset="0"/>
                      </a:endParaRPr>
                    </a:p>
                  </a:txBody>
                  <a:tcPr marL="9525" marR="9525" marT="9525" marB="0" anchor="ctr"/>
                </a:tc>
                <a:tc>
                  <a:txBody>
                    <a:bodyPr/>
                    <a:lstStyle/>
                    <a:p>
                      <a:pPr algn="ctr" fontAlgn="ctr"/>
                      <a:r>
                        <a:rPr lang="en-US" sz="1100" u="none" strike="noStrike">
                          <a:effectLst/>
                        </a:rPr>
                        <a:t>✖</a:t>
                      </a:r>
                      <a:endParaRPr lang="en-US" sz="1100" b="0" i="0" u="none" strike="noStrike">
                        <a:solidFill>
                          <a:srgbClr val="2D3748"/>
                        </a:solidFill>
                        <a:effectLst/>
                        <a:latin typeface="Arial" panose="020B0604020202020204" pitchFamily="34" charset="0"/>
                      </a:endParaRPr>
                    </a:p>
                  </a:txBody>
                  <a:tcPr marL="9525" marR="9525" marT="9525" marB="0" anchor="ctr"/>
                </a:tc>
                <a:tc>
                  <a:txBody>
                    <a:bodyPr/>
                    <a:lstStyle/>
                    <a:p>
                      <a:pPr algn="ctr" fontAlgn="ctr"/>
                      <a:r>
                        <a:rPr lang="en-US" sz="1100" u="none" strike="noStrike">
                          <a:effectLst/>
                        </a:rPr>
                        <a:t>✔</a:t>
                      </a:r>
                      <a:endParaRPr lang="en-US" sz="1100" b="0" i="0" u="none" strike="noStrike">
                        <a:solidFill>
                          <a:srgbClr val="2D3748"/>
                        </a:solidFill>
                        <a:effectLst/>
                        <a:latin typeface="Arial" panose="020B0604020202020204" pitchFamily="34" charset="0"/>
                      </a:endParaRPr>
                    </a:p>
                  </a:txBody>
                  <a:tcPr marL="9525" marR="9525" marT="9525" marB="0" anchor="ctr"/>
                </a:tc>
              </a:tr>
              <a:tr h="215476">
                <a:tc>
                  <a:txBody>
                    <a:bodyPr/>
                    <a:lstStyle/>
                    <a:p>
                      <a:pPr lvl="1" algn="l" fontAlgn="ctr"/>
                      <a:r>
                        <a:rPr lang="en-US" sz="1100" u="none" strike="noStrike">
                          <a:effectLst/>
                        </a:rPr>
                        <a:t>Sub-graph access control</a:t>
                      </a:r>
                      <a:endParaRPr lang="en-US" sz="1100" b="0" i="0" u="none" strike="noStrike">
                        <a:solidFill>
                          <a:srgbClr val="2D3748"/>
                        </a:solidFill>
                        <a:effectLst/>
                        <a:latin typeface="Arial" panose="020B0604020202020204" pitchFamily="34" charset="0"/>
                      </a:endParaRPr>
                    </a:p>
                  </a:txBody>
                  <a:tcPr marL="9525" marR="9525" marT="9525" marB="0" anchor="ctr"/>
                </a:tc>
                <a:tc>
                  <a:txBody>
                    <a:bodyPr/>
                    <a:lstStyle/>
                    <a:p>
                      <a:pPr algn="ctr" fontAlgn="ctr"/>
                      <a:r>
                        <a:rPr lang="en-US" sz="1100" u="none" strike="noStrike">
                          <a:effectLst/>
                        </a:rPr>
                        <a:t>✖</a:t>
                      </a:r>
                      <a:endParaRPr lang="en-US" sz="1100" b="0" i="0" u="none" strike="noStrike">
                        <a:solidFill>
                          <a:srgbClr val="2D3748"/>
                        </a:solidFill>
                        <a:effectLst/>
                        <a:latin typeface="Arial" panose="020B0604020202020204" pitchFamily="34" charset="0"/>
                      </a:endParaRPr>
                    </a:p>
                  </a:txBody>
                  <a:tcPr marL="9525" marR="9525" marT="9525" marB="0" anchor="ctr"/>
                </a:tc>
                <a:tc>
                  <a:txBody>
                    <a:bodyPr/>
                    <a:lstStyle/>
                    <a:p>
                      <a:pPr algn="ctr" fontAlgn="ctr"/>
                      <a:r>
                        <a:rPr lang="en-US" sz="1100" u="none" strike="noStrike">
                          <a:effectLst/>
                        </a:rPr>
                        <a:t>✔</a:t>
                      </a:r>
                      <a:endParaRPr lang="en-US" sz="1100" b="0" i="0" u="none" strike="noStrike">
                        <a:solidFill>
                          <a:srgbClr val="2D3748"/>
                        </a:solidFill>
                        <a:effectLst/>
                        <a:latin typeface="Arial" panose="020B0604020202020204" pitchFamily="34" charset="0"/>
                      </a:endParaRPr>
                    </a:p>
                  </a:txBody>
                  <a:tcPr marL="9525" marR="9525" marT="9525" marB="0" anchor="ctr"/>
                </a:tc>
              </a:tr>
              <a:tr h="215476">
                <a:tc>
                  <a:txBody>
                    <a:bodyPr/>
                    <a:lstStyle/>
                    <a:p>
                      <a:pPr lvl="1" algn="l" fontAlgn="ctr"/>
                      <a:r>
                        <a:rPr lang="en-US" sz="1100" u="none" strike="noStrike">
                          <a:effectLst/>
                        </a:rPr>
                        <a:t>LDAP and Active Directory integration</a:t>
                      </a:r>
                      <a:endParaRPr lang="en-US" sz="1100" b="0" i="0" u="none" strike="noStrike">
                        <a:solidFill>
                          <a:srgbClr val="2D3748"/>
                        </a:solidFill>
                        <a:effectLst/>
                        <a:latin typeface="Arial" panose="020B0604020202020204" pitchFamily="34" charset="0"/>
                      </a:endParaRPr>
                    </a:p>
                  </a:txBody>
                  <a:tcPr marL="9525" marR="9525" marT="9525" marB="0" anchor="ctr"/>
                </a:tc>
                <a:tc>
                  <a:txBody>
                    <a:bodyPr/>
                    <a:lstStyle/>
                    <a:p>
                      <a:pPr algn="ctr" fontAlgn="ctr"/>
                      <a:r>
                        <a:rPr lang="en-US" sz="1100" u="none" strike="noStrike">
                          <a:effectLst/>
                        </a:rPr>
                        <a:t>✖</a:t>
                      </a:r>
                      <a:endParaRPr lang="en-US" sz="1100" b="0" i="0" u="none" strike="noStrike">
                        <a:solidFill>
                          <a:srgbClr val="2D3748"/>
                        </a:solidFill>
                        <a:effectLst/>
                        <a:latin typeface="Arial" panose="020B0604020202020204" pitchFamily="34" charset="0"/>
                      </a:endParaRPr>
                    </a:p>
                  </a:txBody>
                  <a:tcPr marL="9525" marR="9525" marT="9525" marB="0" anchor="ctr"/>
                </a:tc>
                <a:tc>
                  <a:txBody>
                    <a:bodyPr/>
                    <a:lstStyle/>
                    <a:p>
                      <a:pPr algn="ctr" fontAlgn="ctr"/>
                      <a:r>
                        <a:rPr lang="en-US" sz="1100" u="none" strike="noStrike">
                          <a:effectLst/>
                        </a:rPr>
                        <a:t>✔</a:t>
                      </a:r>
                      <a:endParaRPr lang="en-US" sz="1100" b="0" i="0" u="none" strike="noStrike">
                        <a:solidFill>
                          <a:srgbClr val="2D3748"/>
                        </a:solidFill>
                        <a:effectLst/>
                        <a:latin typeface="Arial" panose="020B0604020202020204" pitchFamily="34" charset="0"/>
                      </a:endParaRPr>
                    </a:p>
                  </a:txBody>
                  <a:tcPr marL="9525" marR="9525" marT="9525" marB="0" anchor="ctr"/>
                </a:tc>
              </a:tr>
              <a:tr h="215476">
                <a:tc>
                  <a:txBody>
                    <a:bodyPr/>
                    <a:lstStyle/>
                    <a:p>
                      <a:pPr lvl="1" algn="l" fontAlgn="ctr"/>
                      <a:r>
                        <a:rPr lang="en-US" sz="1100" u="none" strike="noStrike" dirty="0">
                          <a:effectLst/>
                        </a:rPr>
                        <a:t>Kerberos security option</a:t>
                      </a:r>
                      <a:endParaRPr lang="en-US" sz="1100" b="0" i="0" u="none" strike="noStrike" dirty="0">
                        <a:solidFill>
                          <a:srgbClr val="2D3748"/>
                        </a:solidFill>
                        <a:effectLst/>
                        <a:latin typeface="Arial" panose="020B0604020202020204" pitchFamily="34" charset="0"/>
                      </a:endParaRPr>
                    </a:p>
                  </a:txBody>
                  <a:tcPr marL="9525" marR="9525" marT="9525" marB="0" anchor="ctr"/>
                </a:tc>
                <a:tc>
                  <a:txBody>
                    <a:bodyPr/>
                    <a:lstStyle/>
                    <a:p>
                      <a:pPr algn="ctr" fontAlgn="ctr"/>
                      <a:r>
                        <a:rPr lang="en-US" sz="1100" u="none" strike="noStrike">
                          <a:effectLst/>
                        </a:rPr>
                        <a:t>✖</a:t>
                      </a:r>
                      <a:endParaRPr lang="en-US" sz="1100" b="0" i="0" u="none" strike="noStrike">
                        <a:solidFill>
                          <a:srgbClr val="2D3748"/>
                        </a:solidFill>
                        <a:effectLst/>
                        <a:latin typeface="Arial" panose="020B0604020202020204" pitchFamily="34" charset="0"/>
                      </a:endParaRPr>
                    </a:p>
                  </a:txBody>
                  <a:tcPr marL="9525" marR="9525" marT="9525" marB="0" anchor="ctr"/>
                </a:tc>
                <a:tc>
                  <a:txBody>
                    <a:bodyPr/>
                    <a:lstStyle/>
                    <a:p>
                      <a:pPr algn="ctr" fontAlgn="ctr"/>
                      <a:r>
                        <a:rPr lang="en-US" sz="1100" u="none" strike="noStrike" dirty="0">
                          <a:effectLst/>
                        </a:rPr>
                        <a:t>✔</a:t>
                      </a:r>
                      <a:endParaRPr lang="en-US" sz="1100" b="0" i="0" u="none" strike="noStrike" dirty="0">
                        <a:solidFill>
                          <a:srgbClr val="2D3748"/>
                        </a:solidFill>
                        <a:effectLst/>
                        <a:latin typeface="Arial" panose="020B0604020202020204" pitchFamily="34" charset="0"/>
                      </a:endParaRPr>
                    </a:p>
                  </a:txBody>
                  <a:tcPr marL="9525" marR="9525" marT="9525" marB="0" anchor="ctr"/>
                </a:tc>
              </a:tr>
            </a:tbl>
          </a:graphicData>
        </a:graphic>
      </p:graphicFrame>
      <p:sp>
        <p:nvSpPr>
          <p:cNvPr id="4" name="Title 1"/>
          <p:cNvSpPr txBox="1">
            <a:spLocks/>
          </p:cNvSpPr>
          <p:nvPr/>
        </p:nvSpPr>
        <p:spPr>
          <a:xfrm>
            <a:off x="477795" y="0"/>
            <a:ext cx="8995720" cy="444843"/>
          </a:xfrm>
          <a:prstGeom prst="rect">
            <a:avLst/>
          </a:prstGeom>
        </p:spPr>
        <p:txBody>
          <a:bodyPr vert="horz" lIns="91440" tIns="45720" rIns="91440" bIns="45720" rtlCol="0" anchor="t">
            <a:normAutofit fontScale="90000" lnSpcReduction="2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900" b="1" dirty="0" smtClean="0">
                <a:solidFill>
                  <a:srgbClr val="C00000"/>
                </a:solidFill>
              </a:rPr>
              <a:t>Neo4j – </a:t>
            </a:r>
            <a:r>
              <a:rPr lang="en-US" sz="2900" b="1" dirty="0">
                <a:solidFill>
                  <a:srgbClr val="C00000"/>
                </a:solidFill>
              </a:rPr>
              <a:t>K</a:t>
            </a:r>
            <a:r>
              <a:rPr lang="en-US" sz="2900" b="1" dirty="0" smtClean="0">
                <a:solidFill>
                  <a:srgbClr val="C00000"/>
                </a:solidFill>
              </a:rPr>
              <a:t>ey Features</a:t>
            </a:r>
            <a:r>
              <a:rPr lang="en-US" sz="2900" b="1" dirty="0" smtClean="0"/>
              <a:t>	</a:t>
            </a:r>
            <a:endParaRPr lang="en-US" sz="600" b="1" dirty="0"/>
          </a:p>
        </p:txBody>
      </p:sp>
      <p:cxnSp>
        <p:nvCxnSpPr>
          <p:cNvPr id="5" name="Straight Connector 4"/>
          <p:cNvCxnSpPr/>
          <p:nvPr/>
        </p:nvCxnSpPr>
        <p:spPr>
          <a:xfrm>
            <a:off x="469558" y="444508"/>
            <a:ext cx="10906896" cy="8573"/>
          </a:xfrm>
          <a:prstGeom prst="line">
            <a:avLst/>
          </a:prstGeom>
          <a:ln w="63500" cmpd="thinThick">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3042953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extLst>
              <p:ext uri="{D42A27DB-BD31-4B8C-83A1-F6EECF244321}">
                <p14:modId xmlns:p14="http://schemas.microsoft.com/office/powerpoint/2010/main" val="2057291598"/>
              </p:ext>
            </p:extLst>
          </p:nvPr>
        </p:nvGraphicFramePr>
        <p:xfrm>
          <a:off x="1682425" y="1328867"/>
          <a:ext cx="6799101" cy="3872616"/>
        </p:xfrm>
        <a:graphic>
          <a:graphicData uri="http://schemas.openxmlformats.org/drawingml/2006/table">
            <a:tbl>
              <a:tblPr>
                <a:tableStyleId>{ED083AE6-46FA-4A59-8FB0-9F97EB10719F}</a:tableStyleId>
              </a:tblPr>
              <a:tblGrid>
                <a:gridCol w="3667565"/>
                <a:gridCol w="1608086"/>
                <a:gridCol w="1523450"/>
              </a:tblGrid>
              <a:tr h="230766">
                <a:tc>
                  <a:txBody>
                    <a:bodyPr/>
                    <a:lstStyle/>
                    <a:p>
                      <a:pPr marL="0" lvl="1" algn="ctr" defTabSz="457200" rtl="0" eaLnBrk="1" fontAlgn="ctr" latinLnBrk="0" hangingPunct="1"/>
                      <a:r>
                        <a:rPr lang="en-US" sz="1400" b="1" u="none" strike="noStrike" kern="1200" dirty="0">
                          <a:solidFill>
                            <a:schemeClr val="tx1"/>
                          </a:solidFill>
                          <a:effectLst/>
                          <a:latin typeface="+mn-lt"/>
                          <a:ea typeface="+mn-ea"/>
                          <a:cs typeface="+mn-cs"/>
                        </a:rPr>
                        <a:t>Feature</a:t>
                      </a:r>
                    </a:p>
                  </a:txBody>
                  <a:tcPr marL="9525" marR="9525" marT="9525" marB="0">
                    <a:solidFill>
                      <a:schemeClr val="accent3"/>
                    </a:solidFill>
                  </a:tcPr>
                </a:tc>
                <a:tc>
                  <a:txBody>
                    <a:bodyPr/>
                    <a:lstStyle/>
                    <a:p>
                      <a:pPr marL="0" algn="ctr" defTabSz="457200" rtl="0" eaLnBrk="1" fontAlgn="ctr" latinLnBrk="0" hangingPunct="1"/>
                      <a:r>
                        <a:rPr lang="en-US" sz="1400" b="1" u="none" strike="noStrike" kern="1200" dirty="0">
                          <a:solidFill>
                            <a:schemeClr val="tx1"/>
                          </a:solidFill>
                          <a:effectLst/>
                          <a:latin typeface="+mn-lt"/>
                          <a:ea typeface="+mn-ea"/>
                          <a:cs typeface="+mn-cs"/>
                        </a:rPr>
                        <a:t>Community Edition</a:t>
                      </a:r>
                    </a:p>
                  </a:txBody>
                  <a:tcPr marL="9525" marR="9525" marT="9525" marB="0">
                    <a:solidFill>
                      <a:schemeClr val="accent3"/>
                    </a:solidFill>
                  </a:tcPr>
                </a:tc>
                <a:tc>
                  <a:txBody>
                    <a:bodyPr/>
                    <a:lstStyle/>
                    <a:p>
                      <a:pPr marL="0" algn="ctr" defTabSz="457200" rtl="0" eaLnBrk="1" fontAlgn="ctr" latinLnBrk="0" hangingPunct="1"/>
                      <a:r>
                        <a:rPr lang="en-US" sz="1400" b="1" u="none" strike="noStrike" kern="1200" dirty="0">
                          <a:solidFill>
                            <a:schemeClr val="tx1"/>
                          </a:solidFill>
                          <a:effectLst/>
                          <a:latin typeface="+mn-lt"/>
                          <a:ea typeface="+mn-ea"/>
                          <a:cs typeface="+mn-cs"/>
                        </a:rPr>
                        <a:t>Enterprise Edition</a:t>
                      </a:r>
                    </a:p>
                  </a:txBody>
                  <a:tcPr marL="9525" marR="9525" marT="9525" marB="0">
                    <a:solidFill>
                      <a:schemeClr val="accent3"/>
                    </a:solidFill>
                  </a:tcPr>
                </a:tc>
              </a:tr>
              <a:tr h="241755">
                <a:tc>
                  <a:txBody>
                    <a:bodyPr/>
                    <a:lstStyle/>
                    <a:p>
                      <a:pPr lvl="1" algn="l" fontAlgn="ctr"/>
                      <a:r>
                        <a:rPr lang="en-US" sz="1100" u="none" strike="noStrike" dirty="0">
                          <a:effectLst/>
                        </a:rPr>
                        <a:t>Causal Clustering </a:t>
                      </a:r>
                      <a:r>
                        <a:rPr lang="en-US" sz="1100" u="none" strike="noStrike" kern="1200" dirty="0">
                          <a:effectLst/>
                        </a:rPr>
                        <a:t>for</a:t>
                      </a:r>
                      <a:r>
                        <a:rPr lang="en-US" sz="1100" u="none" strike="noStrike" dirty="0">
                          <a:effectLst/>
                        </a:rPr>
                        <a:t> global scale applications</a:t>
                      </a:r>
                      <a:endParaRPr lang="en-US" sz="1100" b="0" i="0" u="none" strike="noStrike" dirty="0">
                        <a:solidFill>
                          <a:srgbClr val="2D3748"/>
                        </a:solidFill>
                        <a:effectLst/>
                        <a:latin typeface="Arial" panose="020B0604020202020204" pitchFamily="34" charset="0"/>
                      </a:endParaRPr>
                    </a:p>
                  </a:txBody>
                  <a:tcPr marL="9525" marR="9525" marT="9525" marB="0" anchor="ctr"/>
                </a:tc>
                <a:tc>
                  <a:txBody>
                    <a:bodyPr/>
                    <a:lstStyle/>
                    <a:p>
                      <a:pPr algn="ctr" fontAlgn="ctr"/>
                      <a:r>
                        <a:rPr lang="en-US" sz="1100" u="none" strike="noStrike">
                          <a:effectLst/>
                        </a:rPr>
                        <a:t>✖</a:t>
                      </a:r>
                      <a:endParaRPr lang="en-US" sz="1100" b="0" i="0" u="none" strike="noStrike">
                        <a:solidFill>
                          <a:srgbClr val="2D3748"/>
                        </a:solidFill>
                        <a:effectLst/>
                        <a:latin typeface="Arial" panose="020B0604020202020204" pitchFamily="34" charset="0"/>
                      </a:endParaRPr>
                    </a:p>
                  </a:txBody>
                  <a:tcPr marL="9525" marR="9525" marT="9525" marB="0" anchor="ctr"/>
                </a:tc>
                <a:tc>
                  <a:txBody>
                    <a:bodyPr/>
                    <a:lstStyle/>
                    <a:p>
                      <a:pPr algn="ctr" fontAlgn="ctr"/>
                      <a:r>
                        <a:rPr lang="en-US" sz="1100" u="none" strike="noStrike">
                          <a:effectLst/>
                        </a:rPr>
                        <a:t>✔</a:t>
                      </a:r>
                      <a:endParaRPr lang="en-US" sz="1100" b="0" i="0" u="none" strike="noStrike">
                        <a:solidFill>
                          <a:srgbClr val="2D3748"/>
                        </a:solidFill>
                        <a:effectLst/>
                        <a:latin typeface="Arial" panose="020B0604020202020204" pitchFamily="34" charset="0"/>
                      </a:endParaRPr>
                    </a:p>
                  </a:txBody>
                  <a:tcPr marL="9525" marR="9525" marT="9525" marB="0" anchor="ctr"/>
                </a:tc>
              </a:tr>
              <a:tr h="428566">
                <a:tc>
                  <a:txBody>
                    <a:bodyPr/>
                    <a:lstStyle/>
                    <a:p>
                      <a:pPr lvl="1" algn="l" fontAlgn="ctr"/>
                      <a:r>
                        <a:rPr lang="en-US" sz="1100" u="none" strike="noStrike">
                          <a:effectLst/>
                        </a:rPr>
                        <a:t>Enterprise lock manager accesses all cores on server</a:t>
                      </a:r>
                      <a:endParaRPr lang="en-US" sz="1100" b="0" i="0" u="none" strike="noStrike">
                        <a:solidFill>
                          <a:srgbClr val="2D3748"/>
                        </a:solidFill>
                        <a:effectLst/>
                        <a:latin typeface="Arial" panose="020B0604020202020204" pitchFamily="34" charset="0"/>
                      </a:endParaRPr>
                    </a:p>
                  </a:txBody>
                  <a:tcPr marL="9525" marR="9525" marT="9525" marB="0" anchor="ctr"/>
                </a:tc>
                <a:tc>
                  <a:txBody>
                    <a:bodyPr/>
                    <a:lstStyle/>
                    <a:p>
                      <a:pPr algn="ctr" fontAlgn="ctr"/>
                      <a:r>
                        <a:rPr lang="en-US" sz="1100" u="none" strike="noStrike">
                          <a:effectLst/>
                        </a:rPr>
                        <a:t>✖</a:t>
                      </a:r>
                      <a:endParaRPr lang="en-US" sz="1100" b="0" i="0" u="none" strike="noStrike">
                        <a:solidFill>
                          <a:srgbClr val="2D3748"/>
                        </a:solidFill>
                        <a:effectLst/>
                        <a:latin typeface="Arial" panose="020B0604020202020204" pitchFamily="34" charset="0"/>
                      </a:endParaRPr>
                    </a:p>
                  </a:txBody>
                  <a:tcPr marL="9525" marR="9525" marT="9525" marB="0" anchor="ctr"/>
                </a:tc>
                <a:tc>
                  <a:txBody>
                    <a:bodyPr/>
                    <a:lstStyle/>
                    <a:p>
                      <a:pPr algn="ctr" fontAlgn="ctr"/>
                      <a:r>
                        <a:rPr lang="en-US" sz="1100" u="none" strike="noStrike">
                          <a:effectLst/>
                        </a:rPr>
                        <a:t>✔</a:t>
                      </a:r>
                      <a:endParaRPr lang="en-US" sz="1100" b="0" i="0" u="none" strike="noStrike">
                        <a:solidFill>
                          <a:srgbClr val="2D3748"/>
                        </a:solidFill>
                        <a:effectLst/>
                        <a:latin typeface="Arial" panose="020B0604020202020204" pitchFamily="34" charset="0"/>
                      </a:endParaRPr>
                    </a:p>
                  </a:txBody>
                  <a:tcPr marL="9525" marR="9525" marT="9525" marB="0" anchor="ctr"/>
                </a:tc>
              </a:tr>
              <a:tr h="230766">
                <a:tc>
                  <a:txBody>
                    <a:bodyPr/>
                    <a:lstStyle/>
                    <a:p>
                      <a:pPr lvl="1" algn="l" fontAlgn="ctr"/>
                      <a:r>
                        <a:rPr lang="en-US" sz="1100" u="none" strike="noStrike">
                          <a:effectLst/>
                        </a:rPr>
                        <a:t>Intra-cluster encryption</a:t>
                      </a:r>
                      <a:endParaRPr lang="en-US" sz="1100" b="0" i="0" u="none" strike="noStrike">
                        <a:solidFill>
                          <a:srgbClr val="2D3748"/>
                        </a:solidFill>
                        <a:effectLst/>
                        <a:latin typeface="Arial" panose="020B0604020202020204" pitchFamily="34" charset="0"/>
                      </a:endParaRPr>
                    </a:p>
                  </a:txBody>
                  <a:tcPr marL="9525" marR="9525" marT="9525" marB="0" anchor="ctr"/>
                </a:tc>
                <a:tc>
                  <a:txBody>
                    <a:bodyPr/>
                    <a:lstStyle/>
                    <a:p>
                      <a:pPr algn="ctr" fontAlgn="ctr"/>
                      <a:r>
                        <a:rPr lang="en-US" sz="1100" u="none" strike="noStrike">
                          <a:effectLst/>
                        </a:rPr>
                        <a:t>✖</a:t>
                      </a:r>
                      <a:endParaRPr lang="en-US" sz="1100" b="0" i="0" u="none" strike="noStrike">
                        <a:solidFill>
                          <a:srgbClr val="2D3748"/>
                        </a:solidFill>
                        <a:effectLst/>
                        <a:latin typeface="Arial" panose="020B0604020202020204" pitchFamily="34" charset="0"/>
                      </a:endParaRPr>
                    </a:p>
                  </a:txBody>
                  <a:tcPr marL="9525" marR="9525" marT="9525" marB="0" anchor="ctr"/>
                </a:tc>
                <a:tc>
                  <a:txBody>
                    <a:bodyPr/>
                    <a:lstStyle/>
                    <a:p>
                      <a:pPr algn="ctr" fontAlgn="ctr"/>
                      <a:r>
                        <a:rPr lang="en-US" sz="1100" u="none" strike="noStrike">
                          <a:effectLst/>
                        </a:rPr>
                        <a:t>✔</a:t>
                      </a:r>
                      <a:endParaRPr lang="en-US" sz="1100" b="0" i="0" u="none" strike="noStrike">
                        <a:solidFill>
                          <a:srgbClr val="2D3748"/>
                        </a:solidFill>
                        <a:effectLst/>
                        <a:latin typeface="Arial" panose="020B0604020202020204" pitchFamily="34" charset="0"/>
                      </a:endParaRPr>
                    </a:p>
                  </a:txBody>
                  <a:tcPr marL="9525" marR="9525" marT="9525" marB="0" anchor="ctr"/>
                </a:tc>
              </a:tr>
              <a:tr h="230766">
                <a:tc>
                  <a:txBody>
                    <a:bodyPr/>
                    <a:lstStyle/>
                    <a:p>
                      <a:pPr lvl="1" algn="l" fontAlgn="ctr"/>
                      <a:r>
                        <a:rPr lang="en-US" sz="1100" u="none" strike="noStrike">
                          <a:effectLst/>
                        </a:rPr>
                        <a:t>Offline backups</a:t>
                      </a:r>
                      <a:endParaRPr lang="en-US" sz="1100" b="0" i="0" u="none" strike="noStrike">
                        <a:solidFill>
                          <a:srgbClr val="2D3748"/>
                        </a:solidFill>
                        <a:effectLst/>
                        <a:latin typeface="Arial" panose="020B0604020202020204" pitchFamily="34" charset="0"/>
                      </a:endParaRPr>
                    </a:p>
                  </a:txBody>
                  <a:tcPr marL="9525" marR="9525" marT="9525" marB="0" anchor="ctr"/>
                </a:tc>
                <a:tc>
                  <a:txBody>
                    <a:bodyPr/>
                    <a:lstStyle/>
                    <a:p>
                      <a:pPr algn="ctr" fontAlgn="ctr"/>
                      <a:r>
                        <a:rPr lang="en-US" sz="1100" u="none" strike="noStrike">
                          <a:effectLst/>
                        </a:rPr>
                        <a:t>✔</a:t>
                      </a:r>
                      <a:endParaRPr lang="en-US" sz="1100" b="0" i="0" u="none" strike="noStrike">
                        <a:solidFill>
                          <a:srgbClr val="2D3748"/>
                        </a:solidFill>
                        <a:effectLst/>
                        <a:latin typeface="Arial" panose="020B0604020202020204" pitchFamily="34" charset="0"/>
                      </a:endParaRPr>
                    </a:p>
                  </a:txBody>
                  <a:tcPr marL="9525" marR="9525" marT="9525" marB="0" anchor="ctr"/>
                </a:tc>
                <a:tc>
                  <a:txBody>
                    <a:bodyPr/>
                    <a:lstStyle/>
                    <a:p>
                      <a:pPr algn="ctr" fontAlgn="ctr"/>
                      <a:r>
                        <a:rPr lang="en-US" sz="1100" u="none" strike="noStrike">
                          <a:effectLst/>
                        </a:rPr>
                        <a:t>✔</a:t>
                      </a:r>
                      <a:endParaRPr lang="en-US" sz="1100" b="0" i="0" u="none" strike="noStrike">
                        <a:solidFill>
                          <a:srgbClr val="2D3748"/>
                        </a:solidFill>
                        <a:effectLst/>
                        <a:latin typeface="Arial" panose="020B0604020202020204" pitchFamily="34" charset="0"/>
                      </a:endParaRPr>
                    </a:p>
                  </a:txBody>
                  <a:tcPr marL="9525" marR="9525" marT="9525" marB="0" anchor="ctr"/>
                </a:tc>
              </a:tr>
              <a:tr h="230766">
                <a:tc>
                  <a:txBody>
                    <a:bodyPr/>
                    <a:lstStyle/>
                    <a:p>
                      <a:pPr lvl="1" algn="l" fontAlgn="ctr"/>
                      <a:r>
                        <a:rPr lang="en-US" sz="1100" u="none" strike="noStrike">
                          <a:effectLst/>
                        </a:rPr>
                        <a:t>Online backups</a:t>
                      </a:r>
                      <a:endParaRPr lang="en-US" sz="1100" b="0" i="0" u="none" strike="noStrike">
                        <a:solidFill>
                          <a:srgbClr val="2D3748"/>
                        </a:solidFill>
                        <a:effectLst/>
                        <a:latin typeface="Arial" panose="020B0604020202020204" pitchFamily="34" charset="0"/>
                      </a:endParaRPr>
                    </a:p>
                  </a:txBody>
                  <a:tcPr marL="9525" marR="9525" marT="9525" marB="0" anchor="ctr"/>
                </a:tc>
                <a:tc>
                  <a:txBody>
                    <a:bodyPr/>
                    <a:lstStyle/>
                    <a:p>
                      <a:pPr algn="ctr" fontAlgn="ctr"/>
                      <a:r>
                        <a:rPr lang="en-US" sz="1100" u="none" strike="noStrike">
                          <a:effectLst/>
                        </a:rPr>
                        <a:t>✖</a:t>
                      </a:r>
                      <a:endParaRPr lang="en-US" sz="1100" b="0" i="0" u="none" strike="noStrike">
                        <a:solidFill>
                          <a:srgbClr val="2D3748"/>
                        </a:solidFill>
                        <a:effectLst/>
                        <a:latin typeface="Arial" panose="020B0604020202020204" pitchFamily="34" charset="0"/>
                      </a:endParaRPr>
                    </a:p>
                  </a:txBody>
                  <a:tcPr marL="9525" marR="9525" marT="9525" marB="0" anchor="ctr"/>
                </a:tc>
                <a:tc>
                  <a:txBody>
                    <a:bodyPr/>
                    <a:lstStyle/>
                    <a:p>
                      <a:pPr algn="ctr" fontAlgn="ctr"/>
                      <a:r>
                        <a:rPr lang="en-US" sz="1100" u="none" strike="noStrike">
                          <a:effectLst/>
                        </a:rPr>
                        <a:t>✔</a:t>
                      </a:r>
                      <a:endParaRPr lang="en-US" sz="1100" b="0" i="0" u="none" strike="noStrike">
                        <a:solidFill>
                          <a:srgbClr val="2D3748"/>
                        </a:solidFill>
                        <a:effectLst/>
                        <a:latin typeface="Arial" panose="020B0604020202020204" pitchFamily="34" charset="0"/>
                      </a:endParaRPr>
                    </a:p>
                  </a:txBody>
                  <a:tcPr marL="9525" marR="9525" marT="9525" marB="0" anchor="ctr"/>
                </a:tc>
              </a:tr>
              <a:tr h="230766">
                <a:tc>
                  <a:txBody>
                    <a:bodyPr/>
                    <a:lstStyle/>
                    <a:p>
                      <a:pPr lvl="1" algn="l" fontAlgn="ctr"/>
                      <a:r>
                        <a:rPr lang="en-US" sz="1100" u="none" strike="noStrike" dirty="0">
                          <a:effectLst/>
                        </a:rPr>
                        <a:t>Encrypted backups</a:t>
                      </a:r>
                      <a:endParaRPr lang="en-US" sz="1100" b="0" i="0" u="none" strike="noStrike" dirty="0">
                        <a:solidFill>
                          <a:srgbClr val="2D3748"/>
                        </a:solidFill>
                        <a:effectLst/>
                        <a:latin typeface="Arial" panose="020B0604020202020204" pitchFamily="34" charset="0"/>
                      </a:endParaRPr>
                    </a:p>
                  </a:txBody>
                  <a:tcPr marL="9525" marR="9525" marT="9525" marB="0" anchor="ctr"/>
                </a:tc>
                <a:tc>
                  <a:txBody>
                    <a:bodyPr/>
                    <a:lstStyle/>
                    <a:p>
                      <a:pPr algn="ctr" fontAlgn="ctr"/>
                      <a:r>
                        <a:rPr lang="en-US" sz="1100" u="none" strike="noStrike">
                          <a:effectLst/>
                        </a:rPr>
                        <a:t>✖</a:t>
                      </a:r>
                      <a:endParaRPr lang="en-US" sz="1100" b="0" i="0" u="none" strike="noStrike">
                        <a:solidFill>
                          <a:srgbClr val="2D3748"/>
                        </a:solidFill>
                        <a:effectLst/>
                        <a:latin typeface="Arial" panose="020B0604020202020204" pitchFamily="34" charset="0"/>
                      </a:endParaRPr>
                    </a:p>
                  </a:txBody>
                  <a:tcPr marL="9525" marR="9525" marT="9525" marB="0" anchor="ctr"/>
                </a:tc>
                <a:tc>
                  <a:txBody>
                    <a:bodyPr/>
                    <a:lstStyle/>
                    <a:p>
                      <a:pPr algn="ctr" fontAlgn="ctr"/>
                      <a:r>
                        <a:rPr lang="en-US" sz="1100" u="none" strike="noStrike">
                          <a:effectLst/>
                        </a:rPr>
                        <a:t>✔</a:t>
                      </a:r>
                      <a:endParaRPr lang="en-US" sz="1100" b="0" i="0" u="none" strike="noStrike">
                        <a:solidFill>
                          <a:srgbClr val="2D3748"/>
                        </a:solidFill>
                        <a:effectLst/>
                        <a:latin typeface="Arial" panose="020B0604020202020204" pitchFamily="34" charset="0"/>
                      </a:endParaRPr>
                    </a:p>
                  </a:txBody>
                  <a:tcPr marL="9525" marR="9525" marT="9525" marB="0" anchor="ctr"/>
                </a:tc>
              </a:tr>
              <a:tr h="230766">
                <a:tc>
                  <a:txBody>
                    <a:bodyPr/>
                    <a:lstStyle/>
                    <a:p>
                      <a:pPr lvl="1" algn="l" fontAlgn="ctr"/>
                      <a:r>
                        <a:rPr lang="en-US" sz="1100" u="none" strike="noStrike" dirty="0">
                          <a:effectLst/>
                        </a:rPr>
                        <a:t>Rolling upgrades</a:t>
                      </a:r>
                      <a:endParaRPr lang="en-US" sz="1100" b="0" i="0" u="none" strike="noStrike" dirty="0">
                        <a:solidFill>
                          <a:srgbClr val="2D3748"/>
                        </a:solidFill>
                        <a:effectLst/>
                        <a:latin typeface="Arial" panose="020B0604020202020204" pitchFamily="34" charset="0"/>
                      </a:endParaRPr>
                    </a:p>
                  </a:txBody>
                  <a:tcPr marL="9525" marR="9525" marT="9525" marB="0" anchor="ctr"/>
                </a:tc>
                <a:tc>
                  <a:txBody>
                    <a:bodyPr/>
                    <a:lstStyle/>
                    <a:p>
                      <a:pPr algn="ctr" fontAlgn="ctr"/>
                      <a:r>
                        <a:rPr lang="en-US" sz="1100" u="none" strike="noStrike">
                          <a:effectLst/>
                        </a:rPr>
                        <a:t>✖</a:t>
                      </a:r>
                      <a:endParaRPr lang="en-US" sz="1100" b="0" i="0" u="none" strike="noStrike">
                        <a:solidFill>
                          <a:srgbClr val="2D3748"/>
                        </a:solidFill>
                        <a:effectLst/>
                        <a:latin typeface="Arial" panose="020B0604020202020204" pitchFamily="34" charset="0"/>
                      </a:endParaRPr>
                    </a:p>
                  </a:txBody>
                  <a:tcPr marL="9525" marR="9525" marT="9525" marB="0" anchor="ctr"/>
                </a:tc>
                <a:tc>
                  <a:txBody>
                    <a:bodyPr/>
                    <a:lstStyle/>
                    <a:p>
                      <a:pPr algn="ctr" fontAlgn="ctr"/>
                      <a:r>
                        <a:rPr lang="en-US" sz="1100" u="none" strike="noStrike">
                          <a:effectLst/>
                        </a:rPr>
                        <a:t>✔</a:t>
                      </a:r>
                      <a:endParaRPr lang="en-US" sz="1100" b="0" i="0" u="none" strike="noStrike">
                        <a:solidFill>
                          <a:srgbClr val="2D3748"/>
                        </a:solidFill>
                        <a:effectLst/>
                        <a:latin typeface="Arial" panose="020B0604020202020204" pitchFamily="34" charset="0"/>
                      </a:endParaRPr>
                    </a:p>
                  </a:txBody>
                  <a:tcPr marL="9525" marR="9525" marT="9525" marB="0" anchor="ctr"/>
                </a:tc>
              </a:tr>
              <a:tr h="230766">
                <a:tc>
                  <a:txBody>
                    <a:bodyPr/>
                    <a:lstStyle/>
                    <a:p>
                      <a:pPr lvl="1" algn="l" fontAlgn="ctr"/>
                      <a:r>
                        <a:rPr lang="en-US" sz="1100" u="none" strike="noStrike" dirty="0">
                          <a:effectLst/>
                        </a:rPr>
                        <a:t>Automatic cache warming</a:t>
                      </a:r>
                      <a:endParaRPr lang="en-US" sz="1100" b="0" i="0" u="none" strike="noStrike" dirty="0">
                        <a:solidFill>
                          <a:srgbClr val="2D3748"/>
                        </a:solidFill>
                        <a:effectLst/>
                        <a:latin typeface="Arial" panose="020B0604020202020204" pitchFamily="34" charset="0"/>
                      </a:endParaRPr>
                    </a:p>
                  </a:txBody>
                  <a:tcPr marL="9525" marR="9525" marT="9525" marB="0" anchor="ctr"/>
                </a:tc>
                <a:tc>
                  <a:txBody>
                    <a:bodyPr/>
                    <a:lstStyle/>
                    <a:p>
                      <a:pPr algn="ctr" fontAlgn="ctr"/>
                      <a:r>
                        <a:rPr lang="en-US" sz="1100" u="none" strike="noStrike">
                          <a:effectLst/>
                        </a:rPr>
                        <a:t>✖</a:t>
                      </a:r>
                      <a:endParaRPr lang="en-US" sz="1100" b="0" i="0" u="none" strike="noStrike">
                        <a:solidFill>
                          <a:srgbClr val="2D3748"/>
                        </a:solidFill>
                        <a:effectLst/>
                        <a:latin typeface="Arial" panose="020B0604020202020204" pitchFamily="34" charset="0"/>
                      </a:endParaRPr>
                    </a:p>
                  </a:txBody>
                  <a:tcPr marL="9525" marR="9525" marT="9525" marB="0" anchor="ctr"/>
                </a:tc>
                <a:tc>
                  <a:txBody>
                    <a:bodyPr/>
                    <a:lstStyle/>
                    <a:p>
                      <a:pPr algn="ctr" fontAlgn="ctr"/>
                      <a:r>
                        <a:rPr lang="en-US" sz="1100" u="none" strike="noStrike">
                          <a:effectLst/>
                        </a:rPr>
                        <a:t>✔</a:t>
                      </a:r>
                      <a:endParaRPr lang="en-US" sz="1100" b="0" i="0" u="none" strike="noStrike">
                        <a:solidFill>
                          <a:srgbClr val="2D3748"/>
                        </a:solidFill>
                        <a:effectLst/>
                        <a:latin typeface="Arial" panose="020B0604020202020204" pitchFamily="34" charset="0"/>
                      </a:endParaRPr>
                    </a:p>
                  </a:txBody>
                  <a:tcPr marL="9525" marR="9525" marT="9525" marB="0" anchor="ctr"/>
                </a:tc>
              </a:tr>
              <a:tr h="230766">
                <a:tc>
                  <a:txBody>
                    <a:bodyPr/>
                    <a:lstStyle/>
                    <a:p>
                      <a:pPr lvl="1" algn="l" fontAlgn="ctr"/>
                      <a:r>
                        <a:rPr lang="en-US" sz="1100" u="none" strike="noStrike" dirty="0">
                          <a:effectLst/>
                        </a:rPr>
                        <a:t>Routing and load balancing with Neo4j Drivers</a:t>
                      </a:r>
                      <a:endParaRPr lang="en-US" sz="1100" b="0" i="0" u="none" strike="noStrike" dirty="0">
                        <a:solidFill>
                          <a:srgbClr val="2D3748"/>
                        </a:solidFill>
                        <a:effectLst/>
                        <a:latin typeface="Arial" panose="020B0604020202020204" pitchFamily="34" charset="0"/>
                      </a:endParaRPr>
                    </a:p>
                  </a:txBody>
                  <a:tcPr marL="9525" marR="9525" marT="9525" marB="0" anchor="ctr"/>
                </a:tc>
                <a:tc>
                  <a:txBody>
                    <a:bodyPr/>
                    <a:lstStyle/>
                    <a:p>
                      <a:pPr algn="ctr" fontAlgn="ctr"/>
                      <a:r>
                        <a:rPr lang="en-US" sz="1100" u="none" strike="noStrike">
                          <a:effectLst/>
                        </a:rPr>
                        <a:t>✖</a:t>
                      </a:r>
                      <a:endParaRPr lang="en-US" sz="1100" b="0" i="0" u="none" strike="noStrike">
                        <a:solidFill>
                          <a:srgbClr val="2D3748"/>
                        </a:solidFill>
                        <a:effectLst/>
                        <a:latin typeface="Arial" panose="020B0604020202020204" pitchFamily="34" charset="0"/>
                      </a:endParaRPr>
                    </a:p>
                  </a:txBody>
                  <a:tcPr marL="9525" marR="9525" marT="9525" marB="0" anchor="ctr"/>
                </a:tc>
                <a:tc>
                  <a:txBody>
                    <a:bodyPr/>
                    <a:lstStyle/>
                    <a:p>
                      <a:pPr algn="ctr" fontAlgn="ctr"/>
                      <a:r>
                        <a:rPr lang="en-US" sz="1100" u="none" strike="noStrike">
                          <a:effectLst/>
                        </a:rPr>
                        <a:t>✔</a:t>
                      </a:r>
                      <a:endParaRPr lang="en-US" sz="1100" b="0" i="0" u="none" strike="noStrike">
                        <a:solidFill>
                          <a:srgbClr val="2D3748"/>
                        </a:solidFill>
                        <a:effectLst/>
                        <a:latin typeface="Arial" panose="020B0604020202020204" pitchFamily="34" charset="0"/>
                      </a:endParaRPr>
                    </a:p>
                  </a:txBody>
                  <a:tcPr marL="9525" marR="9525" marT="9525" marB="0" anchor="ctr"/>
                </a:tc>
              </a:tr>
              <a:tr h="230766">
                <a:tc>
                  <a:txBody>
                    <a:bodyPr/>
                    <a:lstStyle/>
                    <a:p>
                      <a:pPr lvl="1" algn="l" fontAlgn="ctr"/>
                      <a:r>
                        <a:rPr lang="en-US" sz="1100" u="none" strike="noStrike" dirty="0">
                          <a:effectLst/>
                        </a:rPr>
                        <a:t>Advanced monitoring</a:t>
                      </a:r>
                      <a:endParaRPr lang="en-US" sz="1100" b="0" i="0" u="none" strike="noStrike" dirty="0">
                        <a:solidFill>
                          <a:srgbClr val="2D3748"/>
                        </a:solidFill>
                        <a:effectLst/>
                        <a:latin typeface="Arial" panose="020B0604020202020204" pitchFamily="34" charset="0"/>
                      </a:endParaRPr>
                    </a:p>
                  </a:txBody>
                  <a:tcPr marL="9525" marR="9525" marT="9525" marB="0" anchor="ctr"/>
                </a:tc>
                <a:tc>
                  <a:txBody>
                    <a:bodyPr/>
                    <a:lstStyle/>
                    <a:p>
                      <a:pPr algn="ctr" fontAlgn="ctr"/>
                      <a:r>
                        <a:rPr lang="en-US" sz="1100" u="none" strike="noStrike">
                          <a:effectLst/>
                        </a:rPr>
                        <a:t>✖</a:t>
                      </a:r>
                      <a:endParaRPr lang="en-US" sz="1100" b="0" i="0" u="none" strike="noStrike">
                        <a:solidFill>
                          <a:srgbClr val="2D3748"/>
                        </a:solidFill>
                        <a:effectLst/>
                        <a:latin typeface="Arial" panose="020B0604020202020204" pitchFamily="34" charset="0"/>
                      </a:endParaRPr>
                    </a:p>
                  </a:txBody>
                  <a:tcPr marL="9525" marR="9525" marT="9525" marB="0" anchor="ctr"/>
                </a:tc>
                <a:tc>
                  <a:txBody>
                    <a:bodyPr/>
                    <a:lstStyle/>
                    <a:p>
                      <a:pPr algn="ctr" fontAlgn="ctr"/>
                      <a:r>
                        <a:rPr lang="en-US" sz="1100" u="none" strike="noStrike">
                          <a:effectLst/>
                        </a:rPr>
                        <a:t>✔</a:t>
                      </a:r>
                      <a:endParaRPr lang="en-US" sz="1100" b="0" i="0" u="none" strike="noStrike">
                        <a:solidFill>
                          <a:srgbClr val="2D3748"/>
                        </a:solidFill>
                        <a:effectLst/>
                        <a:latin typeface="Arial" panose="020B0604020202020204" pitchFamily="34" charset="0"/>
                      </a:endParaRPr>
                    </a:p>
                  </a:txBody>
                  <a:tcPr marL="9525" marR="9525" marT="9525" marB="0" anchor="ctr"/>
                </a:tc>
              </a:tr>
              <a:tr h="663869">
                <a:tc>
                  <a:txBody>
                    <a:bodyPr/>
                    <a:lstStyle/>
                    <a:p>
                      <a:pPr lvl="1" algn="l" fontAlgn="ctr"/>
                      <a:r>
                        <a:rPr lang="en-US" sz="1100" u="none" strike="noStrike" dirty="0">
                          <a:effectLst/>
                        </a:rPr>
                        <a:t>Graph size limitations</a:t>
                      </a:r>
                      <a:endParaRPr lang="en-US" sz="1100" b="0" i="0" u="none" strike="noStrike" dirty="0">
                        <a:solidFill>
                          <a:srgbClr val="2D3748"/>
                        </a:solidFill>
                        <a:effectLst/>
                        <a:latin typeface="Arial" panose="020B0604020202020204" pitchFamily="34" charset="0"/>
                      </a:endParaRPr>
                    </a:p>
                  </a:txBody>
                  <a:tcPr marL="9525" marR="9525" marT="9525" marB="0" anchor="ctr"/>
                </a:tc>
                <a:tc>
                  <a:txBody>
                    <a:bodyPr/>
                    <a:lstStyle/>
                    <a:p>
                      <a:pPr algn="ctr" fontAlgn="ctr"/>
                      <a:r>
                        <a:rPr lang="en-US" sz="1100" u="none" strike="noStrike">
                          <a:effectLst/>
                        </a:rPr>
                        <a:t>34 billion nodes, 34 billion relationships, and 68 billion properties</a:t>
                      </a:r>
                      <a:endParaRPr lang="en-US" sz="1100" b="0" i="0" u="none" strike="noStrike">
                        <a:solidFill>
                          <a:srgbClr val="2D3748"/>
                        </a:solidFill>
                        <a:effectLst/>
                        <a:latin typeface="Arial" panose="020B0604020202020204" pitchFamily="34" charset="0"/>
                      </a:endParaRPr>
                    </a:p>
                  </a:txBody>
                  <a:tcPr marL="9525" marR="9525" marT="9525" marB="0" anchor="ctr"/>
                </a:tc>
                <a:tc>
                  <a:txBody>
                    <a:bodyPr/>
                    <a:lstStyle/>
                    <a:p>
                      <a:pPr algn="ctr" fontAlgn="ctr"/>
                      <a:r>
                        <a:rPr lang="en-US" sz="1100" u="none" strike="noStrike">
                          <a:effectLst/>
                        </a:rPr>
                        <a:t>No limit</a:t>
                      </a:r>
                      <a:endParaRPr lang="en-US" sz="1100" b="0" i="0" u="none" strike="noStrike">
                        <a:solidFill>
                          <a:srgbClr val="2D3748"/>
                        </a:solidFill>
                        <a:effectLst/>
                        <a:latin typeface="Arial" panose="020B0604020202020204" pitchFamily="34" charset="0"/>
                      </a:endParaRPr>
                    </a:p>
                  </a:txBody>
                  <a:tcPr marL="9525" marR="9525" marT="9525" marB="0" anchor="ctr"/>
                </a:tc>
              </a:tr>
              <a:tr h="230766">
                <a:tc>
                  <a:txBody>
                    <a:bodyPr/>
                    <a:lstStyle/>
                    <a:p>
                      <a:pPr lvl="1" algn="l" fontAlgn="ctr"/>
                      <a:r>
                        <a:rPr lang="en-US" sz="1100" u="none" strike="noStrike">
                          <a:effectLst/>
                        </a:rPr>
                        <a:t>Bulk import tool</a:t>
                      </a:r>
                      <a:endParaRPr lang="en-US" sz="1100" b="0" i="0" u="none" strike="noStrike">
                        <a:solidFill>
                          <a:srgbClr val="2D3748"/>
                        </a:solidFill>
                        <a:effectLst/>
                        <a:latin typeface="Arial" panose="020B0604020202020204" pitchFamily="34" charset="0"/>
                      </a:endParaRPr>
                    </a:p>
                  </a:txBody>
                  <a:tcPr marL="9525" marR="9525" marT="9525" marB="0" anchor="ctr"/>
                </a:tc>
                <a:tc>
                  <a:txBody>
                    <a:bodyPr/>
                    <a:lstStyle/>
                    <a:p>
                      <a:pPr algn="ctr" fontAlgn="ctr"/>
                      <a:r>
                        <a:rPr lang="en-US" sz="1100" u="none" strike="noStrike">
                          <a:effectLst/>
                        </a:rPr>
                        <a:t>✔</a:t>
                      </a:r>
                      <a:endParaRPr lang="en-US" sz="1100" b="0" i="0" u="none" strike="noStrike">
                        <a:solidFill>
                          <a:srgbClr val="2D3748"/>
                        </a:solidFill>
                        <a:effectLst/>
                        <a:latin typeface="Arial" panose="020B0604020202020204" pitchFamily="34" charset="0"/>
                      </a:endParaRPr>
                    </a:p>
                  </a:txBody>
                  <a:tcPr marL="9525" marR="9525" marT="9525" marB="0" anchor="ctr"/>
                </a:tc>
                <a:tc>
                  <a:txBody>
                    <a:bodyPr/>
                    <a:lstStyle/>
                    <a:p>
                      <a:pPr algn="ctr" fontAlgn="ctr"/>
                      <a:r>
                        <a:rPr lang="en-US" sz="1100" u="none" strike="noStrike">
                          <a:effectLst/>
                        </a:rPr>
                        <a:t>✔</a:t>
                      </a:r>
                      <a:endParaRPr lang="en-US" sz="1100" b="0" i="0" u="none" strike="noStrike">
                        <a:solidFill>
                          <a:srgbClr val="2D3748"/>
                        </a:solidFill>
                        <a:effectLst/>
                        <a:latin typeface="Arial" panose="020B0604020202020204" pitchFamily="34" charset="0"/>
                      </a:endParaRPr>
                    </a:p>
                  </a:txBody>
                  <a:tcPr marL="9525" marR="9525" marT="9525" marB="0" anchor="ctr"/>
                </a:tc>
              </a:tr>
              <a:tr h="230766">
                <a:tc>
                  <a:txBody>
                    <a:bodyPr/>
                    <a:lstStyle/>
                    <a:p>
                      <a:pPr lvl="1" algn="l" fontAlgn="ctr"/>
                      <a:r>
                        <a:rPr lang="en-US" sz="1100" u="none" strike="noStrike" dirty="0">
                          <a:effectLst/>
                        </a:rPr>
                        <a:t>Bulk import tool, </a:t>
                      </a:r>
                      <a:r>
                        <a:rPr lang="en-US" sz="1100" u="none" strike="noStrike" dirty="0" err="1">
                          <a:effectLst/>
                        </a:rPr>
                        <a:t>resumable</a:t>
                      </a:r>
                      <a:endParaRPr lang="en-US" sz="1100" b="0" i="0" u="none" strike="noStrike" dirty="0">
                        <a:solidFill>
                          <a:srgbClr val="2D3748"/>
                        </a:solidFill>
                        <a:effectLst/>
                        <a:latin typeface="Arial" panose="020B0604020202020204" pitchFamily="34" charset="0"/>
                      </a:endParaRPr>
                    </a:p>
                  </a:txBody>
                  <a:tcPr marL="9525" marR="9525" marT="9525" marB="0" anchor="ctr"/>
                </a:tc>
                <a:tc>
                  <a:txBody>
                    <a:bodyPr/>
                    <a:lstStyle/>
                    <a:p>
                      <a:pPr algn="ctr" fontAlgn="ctr"/>
                      <a:r>
                        <a:rPr lang="en-US" sz="1100" u="none" strike="noStrike">
                          <a:effectLst/>
                        </a:rPr>
                        <a:t>✖</a:t>
                      </a:r>
                      <a:endParaRPr lang="en-US" sz="1100" b="0" i="0" u="none" strike="noStrike">
                        <a:solidFill>
                          <a:srgbClr val="2D3748"/>
                        </a:solidFill>
                        <a:effectLst/>
                        <a:latin typeface="Arial" panose="020B0604020202020204" pitchFamily="34" charset="0"/>
                      </a:endParaRPr>
                    </a:p>
                  </a:txBody>
                  <a:tcPr marL="9525" marR="9525" marT="9525" marB="0" anchor="ctr"/>
                </a:tc>
                <a:tc>
                  <a:txBody>
                    <a:bodyPr/>
                    <a:lstStyle/>
                    <a:p>
                      <a:pPr algn="ctr" fontAlgn="ctr"/>
                      <a:r>
                        <a:rPr lang="en-US" sz="1100" u="none" strike="noStrike" dirty="0">
                          <a:effectLst/>
                        </a:rPr>
                        <a:t>✔</a:t>
                      </a:r>
                      <a:endParaRPr lang="en-US" sz="1100" b="0" i="0" u="none" strike="noStrike" dirty="0">
                        <a:solidFill>
                          <a:srgbClr val="2D3748"/>
                        </a:solidFill>
                        <a:effectLst/>
                        <a:latin typeface="Arial" panose="020B0604020202020204" pitchFamily="34" charset="0"/>
                      </a:endParaRPr>
                    </a:p>
                  </a:txBody>
                  <a:tcPr marL="9525" marR="9525" marT="9525" marB="0" anchor="ctr"/>
                </a:tc>
              </a:tr>
            </a:tbl>
          </a:graphicData>
        </a:graphic>
      </p:graphicFrame>
      <p:sp>
        <p:nvSpPr>
          <p:cNvPr id="4" name="Title 1"/>
          <p:cNvSpPr txBox="1">
            <a:spLocks/>
          </p:cNvSpPr>
          <p:nvPr/>
        </p:nvSpPr>
        <p:spPr>
          <a:xfrm>
            <a:off x="477795" y="0"/>
            <a:ext cx="8995720" cy="444843"/>
          </a:xfrm>
          <a:prstGeom prst="rect">
            <a:avLst/>
          </a:prstGeom>
        </p:spPr>
        <p:txBody>
          <a:bodyPr vert="horz" lIns="91440" tIns="45720" rIns="91440" bIns="45720" rtlCol="0" anchor="t">
            <a:normAutofit fontScale="90000" lnSpcReduction="2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900" b="1" dirty="0" smtClean="0">
                <a:solidFill>
                  <a:srgbClr val="C00000"/>
                </a:solidFill>
              </a:rPr>
              <a:t>Neo4j – Performance and Scalability Features</a:t>
            </a:r>
            <a:r>
              <a:rPr lang="en-US" sz="2900" b="1" dirty="0" smtClean="0"/>
              <a:t>	</a:t>
            </a:r>
            <a:endParaRPr lang="en-US" sz="600" b="1" dirty="0"/>
          </a:p>
        </p:txBody>
      </p:sp>
      <p:cxnSp>
        <p:nvCxnSpPr>
          <p:cNvPr id="5" name="Straight Connector 4"/>
          <p:cNvCxnSpPr/>
          <p:nvPr/>
        </p:nvCxnSpPr>
        <p:spPr>
          <a:xfrm>
            <a:off x="469558" y="444508"/>
            <a:ext cx="10906896" cy="8573"/>
          </a:xfrm>
          <a:prstGeom prst="line">
            <a:avLst/>
          </a:prstGeom>
          <a:ln w="63500" cmpd="thinThick">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972659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stretch>
            <a:fillRect/>
          </a:stretch>
        </p:blipFill>
        <p:spPr>
          <a:xfrm>
            <a:off x="281198" y="511676"/>
            <a:ext cx="6102949" cy="3339887"/>
          </a:xfrm>
          <a:prstGeom prst="rect">
            <a:avLst/>
          </a:prstGeom>
        </p:spPr>
      </p:pic>
      <p:sp>
        <p:nvSpPr>
          <p:cNvPr id="4" name="Title 1"/>
          <p:cNvSpPr txBox="1">
            <a:spLocks/>
          </p:cNvSpPr>
          <p:nvPr/>
        </p:nvSpPr>
        <p:spPr>
          <a:xfrm>
            <a:off x="477795" y="0"/>
            <a:ext cx="8995720" cy="444843"/>
          </a:xfrm>
          <a:prstGeom prst="rect">
            <a:avLst/>
          </a:prstGeom>
        </p:spPr>
        <p:txBody>
          <a:bodyPr vert="horz" lIns="91440" tIns="45720" rIns="91440" bIns="45720" rtlCol="0" anchor="t">
            <a:normAutofit fontScale="90000" lnSpcReduction="2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900" b="1" dirty="0" smtClean="0">
                <a:solidFill>
                  <a:srgbClr val="C00000"/>
                </a:solidFill>
              </a:rPr>
              <a:t>Neo4j - Graph </a:t>
            </a:r>
            <a:r>
              <a:rPr lang="en-US" sz="2900" b="1" dirty="0" smtClean="0">
                <a:solidFill>
                  <a:srgbClr val="C00000"/>
                </a:solidFill>
              </a:rPr>
              <a:t>Platform</a:t>
            </a:r>
            <a:r>
              <a:rPr lang="en-US" sz="2900" b="1" dirty="0" smtClean="0"/>
              <a:t>	</a:t>
            </a:r>
            <a:endParaRPr lang="en-US" sz="600" b="1" dirty="0"/>
          </a:p>
        </p:txBody>
      </p:sp>
      <p:cxnSp>
        <p:nvCxnSpPr>
          <p:cNvPr id="5" name="Straight Connector 4"/>
          <p:cNvCxnSpPr/>
          <p:nvPr/>
        </p:nvCxnSpPr>
        <p:spPr>
          <a:xfrm>
            <a:off x="469558" y="444508"/>
            <a:ext cx="10906896" cy="8573"/>
          </a:xfrm>
          <a:prstGeom prst="line">
            <a:avLst/>
          </a:prstGeom>
          <a:ln w="63500" cmpd="thinThick">
            <a:solidFill>
              <a:schemeClr val="accent4"/>
            </a:solidFill>
          </a:ln>
        </p:spPr>
        <p:style>
          <a:lnRef idx="1">
            <a:schemeClr val="accent1"/>
          </a:lnRef>
          <a:fillRef idx="0">
            <a:schemeClr val="accent1"/>
          </a:fillRef>
          <a:effectRef idx="0">
            <a:schemeClr val="accent1"/>
          </a:effectRef>
          <a:fontRef idx="minor">
            <a:schemeClr val="tx1"/>
          </a:fontRef>
        </p:style>
      </p:cxnSp>
      <p:sp>
        <p:nvSpPr>
          <p:cNvPr id="7" name="Content Placeholder 2"/>
          <p:cNvSpPr txBox="1">
            <a:spLocks/>
          </p:cNvSpPr>
          <p:nvPr/>
        </p:nvSpPr>
        <p:spPr>
          <a:xfrm>
            <a:off x="424841" y="4068147"/>
            <a:ext cx="10901958" cy="2789853"/>
          </a:xfrm>
          <a:prstGeom prst="rect">
            <a:avLst/>
          </a:prstGeom>
        </p:spPr>
        <p:txBody>
          <a:bodyPr vert="horz" lIns="91440" tIns="45720" rIns="91440" bIns="45720" numCol="2"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US" sz="1600" dirty="0" smtClean="0"/>
              <a:t>Neo4j has following product suite that was built to meet business and technical need to maximize business value from the data.</a:t>
            </a:r>
          </a:p>
          <a:p>
            <a:pPr lvl="1"/>
            <a:r>
              <a:rPr lang="en-US" dirty="0" smtClean="0"/>
              <a:t>Neo4j Graph Database				</a:t>
            </a:r>
          </a:p>
          <a:p>
            <a:pPr lvl="1"/>
            <a:r>
              <a:rPr lang="en-US" dirty="0" smtClean="0"/>
              <a:t>Neo4j Desktop</a:t>
            </a:r>
          </a:p>
          <a:p>
            <a:pPr lvl="1"/>
            <a:r>
              <a:rPr lang="en-US" dirty="0" smtClean="0"/>
              <a:t>Neo4j Bloom</a:t>
            </a:r>
          </a:p>
          <a:p>
            <a:pPr lvl="1"/>
            <a:r>
              <a:rPr lang="en-US" dirty="0" smtClean="0"/>
              <a:t>Neo4j Aura</a:t>
            </a:r>
          </a:p>
          <a:p>
            <a:pPr lvl="1"/>
            <a:r>
              <a:rPr lang="en-US" dirty="0" smtClean="0"/>
              <a:t>Neo4j Browser</a:t>
            </a:r>
          </a:p>
          <a:p>
            <a:pPr lvl="1"/>
            <a:endParaRPr lang="en-US" dirty="0" smtClean="0"/>
          </a:p>
          <a:p>
            <a:pPr lvl="1"/>
            <a:endParaRPr lang="en-US" dirty="0"/>
          </a:p>
          <a:p>
            <a:r>
              <a:rPr lang="en-US" dirty="0" smtClean="0"/>
              <a:t>Graph Data Science</a:t>
            </a:r>
          </a:p>
          <a:p>
            <a:r>
              <a:rPr lang="en-US" dirty="0" smtClean="0"/>
              <a:t>APOC</a:t>
            </a:r>
          </a:p>
          <a:p>
            <a:r>
              <a:rPr lang="en-US" dirty="0" err="1" smtClean="0"/>
              <a:t>GraphQL</a:t>
            </a:r>
            <a:r>
              <a:rPr lang="en-US" dirty="0" smtClean="0"/>
              <a:t> and </a:t>
            </a:r>
            <a:r>
              <a:rPr lang="en-US" dirty="0" err="1" smtClean="0"/>
              <a:t>GRANDStack</a:t>
            </a:r>
            <a:endParaRPr lang="en-US" dirty="0" smtClean="0"/>
          </a:p>
          <a:p>
            <a:r>
              <a:rPr lang="en-US" dirty="0" smtClean="0"/>
              <a:t>ETL Tool</a:t>
            </a:r>
            <a:endParaRPr lang="en-US" dirty="0"/>
          </a:p>
        </p:txBody>
      </p:sp>
      <p:pic>
        <p:nvPicPr>
          <p:cNvPr id="9" name="Picture 8"/>
          <p:cNvPicPr>
            <a:picLocks noChangeAspect="1"/>
          </p:cNvPicPr>
          <p:nvPr/>
        </p:nvPicPr>
        <p:blipFill>
          <a:blip r:embed="rId3"/>
          <a:stretch>
            <a:fillRect/>
          </a:stretch>
        </p:blipFill>
        <p:spPr>
          <a:xfrm>
            <a:off x="6991927" y="2749015"/>
            <a:ext cx="4357110" cy="2054326"/>
          </a:xfrm>
          <a:prstGeom prst="rect">
            <a:avLst/>
          </a:prstGeom>
        </p:spPr>
      </p:pic>
    </p:spTree>
    <p:extLst>
      <p:ext uri="{BB962C8B-B14F-4D97-AF65-F5344CB8AC3E}">
        <p14:creationId xmlns:p14="http://schemas.microsoft.com/office/powerpoint/2010/main" val="107739845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17114" y="498043"/>
            <a:ext cx="11477721" cy="6359957"/>
          </a:xfrm>
        </p:spPr>
        <p:txBody>
          <a:bodyPr/>
          <a:lstStyle/>
          <a:p>
            <a:r>
              <a:rPr lang="en-US" dirty="0" smtClean="0"/>
              <a:t>Raft is a consensus algorithm that offers a generic way to distribute a “state machine” across a cluster of computing systems, ensuring that each node in the cluster agrees upon the same series of state transition.</a:t>
            </a:r>
          </a:p>
          <a:p>
            <a:r>
              <a:rPr lang="en-US" dirty="0" smtClean="0"/>
              <a:t>Raft </a:t>
            </a:r>
            <a:r>
              <a:rPr lang="en-US" dirty="0"/>
              <a:t>is named after Reliable, Replicated, Redundant, And Fault-Tolerant</a:t>
            </a:r>
            <a:r>
              <a:rPr lang="en-US" dirty="0" smtClean="0"/>
              <a:t>.</a:t>
            </a:r>
          </a:p>
          <a:p>
            <a:pPr algn="just"/>
            <a:r>
              <a:rPr lang="en-US" dirty="0"/>
              <a:t>Raft achieves consensus via an elected leader. A server in a raft cluster is either a </a:t>
            </a:r>
            <a:r>
              <a:rPr lang="en-US" i="1" dirty="0"/>
              <a:t>leader</a:t>
            </a:r>
            <a:r>
              <a:rPr lang="en-US" dirty="0"/>
              <a:t> or a </a:t>
            </a:r>
            <a:r>
              <a:rPr lang="en-US" i="1" dirty="0"/>
              <a:t>follower</a:t>
            </a:r>
            <a:r>
              <a:rPr lang="en-US" dirty="0"/>
              <a:t>, and can be a </a:t>
            </a:r>
            <a:r>
              <a:rPr lang="en-US" i="1" dirty="0"/>
              <a:t>candidate</a:t>
            </a:r>
            <a:r>
              <a:rPr lang="en-US" dirty="0"/>
              <a:t> in the precise case of an election (leader unavailable). The cluster has one and only one elected </a:t>
            </a:r>
            <a:r>
              <a:rPr lang="en-US" dirty="0" smtClean="0"/>
              <a:t>leader. The </a:t>
            </a:r>
            <a:r>
              <a:rPr lang="en-US" dirty="0"/>
              <a:t>leader is responsible for log replication to the followers</a:t>
            </a:r>
            <a:r>
              <a:rPr lang="en-US" dirty="0" smtClean="0"/>
              <a:t>. </a:t>
            </a:r>
            <a:r>
              <a:rPr lang="en-US" dirty="0"/>
              <a:t>A leader leads until it fails or disconnects, in which case a new leader is elected.</a:t>
            </a:r>
            <a:r>
              <a:rPr lang="en-US" dirty="0" smtClean="0"/>
              <a:t> </a:t>
            </a:r>
            <a:r>
              <a:rPr lang="en-US" dirty="0"/>
              <a:t>It regularly informs the followers of its existence by sending a heartbeat message. Each follower has a timeout (typically between 150 and 300 </a:t>
            </a:r>
            <a:r>
              <a:rPr lang="en-US" dirty="0" err="1"/>
              <a:t>ms</a:t>
            </a:r>
            <a:r>
              <a:rPr lang="en-US" dirty="0"/>
              <a:t>) in which it expects the heartbeat from the leader. The timeout is reset on receiving the heartbeat. If no heartbeat is received the follower changes its status to candidate and starts a leader </a:t>
            </a:r>
            <a:r>
              <a:rPr lang="en-US" dirty="0" smtClean="0"/>
              <a:t>election.</a:t>
            </a:r>
          </a:p>
          <a:p>
            <a:pPr algn="just"/>
            <a:r>
              <a:rPr lang="en-US" b="1" dirty="0" smtClean="0"/>
              <a:t>Log Replication: </a:t>
            </a:r>
            <a:r>
              <a:rPr lang="en-US" dirty="0" smtClean="0"/>
              <a:t>The </a:t>
            </a:r>
            <a:r>
              <a:rPr lang="en-US" dirty="0"/>
              <a:t>leader is responsible for the log replication. It accepts client requests. Each client request consists of a command to be executed by the replicated state machines in the cluster. After being appended to the leader's log as a new entry, each of the requests is forwarded to the followers as </a:t>
            </a:r>
            <a:r>
              <a:rPr lang="en-US" dirty="0" err="1"/>
              <a:t>AppendEntries</a:t>
            </a:r>
            <a:r>
              <a:rPr lang="en-US" dirty="0"/>
              <a:t> messages</a:t>
            </a:r>
            <a:r>
              <a:rPr lang="en-US" dirty="0" smtClean="0"/>
              <a:t>.</a:t>
            </a:r>
            <a:r>
              <a:rPr lang="en-US" dirty="0"/>
              <a:t> Once the leader receives confirmation from the majority of its followers that the entry has been replicated, the leader applies the entry to its local state machine, and the request is considered </a:t>
            </a:r>
            <a:r>
              <a:rPr lang="en-US" i="1" dirty="0"/>
              <a:t>committed</a:t>
            </a:r>
            <a:r>
              <a:rPr lang="en-US" dirty="0" smtClean="0"/>
              <a:t>.</a:t>
            </a:r>
            <a:r>
              <a:rPr lang="en-US" dirty="0"/>
              <a:t> This event also commits all previous entries in the leader's log. Once a follower learns that a log entry is committed, it applies the entry to its local state machine. This ensures consistency of the logs between all the servers through the cluster, ensuring that the safety rule of Log Matching is respected.</a:t>
            </a:r>
            <a:endParaRPr lang="en-US" dirty="0" smtClean="0"/>
          </a:p>
          <a:p>
            <a:endParaRPr lang="en-US" dirty="0"/>
          </a:p>
        </p:txBody>
      </p:sp>
      <p:sp>
        <p:nvSpPr>
          <p:cNvPr id="4" name="Title 1"/>
          <p:cNvSpPr txBox="1">
            <a:spLocks/>
          </p:cNvSpPr>
          <p:nvPr/>
        </p:nvSpPr>
        <p:spPr>
          <a:xfrm>
            <a:off x="477795" y="0"/>
            <a:ext cx="5699070" cy="444843"/>
          </a:xfrm>
          <a:prstGeom prst="rect">
            <a:avLst/>
          </a:prstGeom>
        </p:spPr>
        <p:txBody>
          <a:bodyPr vert="horz" lIns="91440" tIns="45720" rIns="91440" bIns="45720" rtlCol="0" anchor="t">
            <a:normAutofit fontScale="90000" lnSpcReduction="2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900" b="1" dirty="0" smtClean="0">
                <a:solidFill>
                  <a:srgbClr val="C00000"/>
                </a:solidFill>
              </a:rPr>
              <a:t>Raft Consensus Algorithm</a:t>
            </a:r>
            <a:r>
              <a:rPr lang="en-US" sz="2900" b="1" dirty="0" smtClean="0"/>
              <a:t>	</a:t>
            </a:r>
            <a:endParaRPr lang="en-US" sz="600" b="1" dirty="0"/>
          </a:p>
        </p:txBody>
      </p:sp>
      <p:cxnSp>
        <p:nvCxnSpPr>
          <p:cNvPr id="5" name="Straight Connector 4"/>
          <p:cNvCxnSpPr/>
          <p:nvPr/>
        </p:nvCxnSpPr>
        <p:spPr>
          <a:xfrm>
            <a:off x="469558" y="444508"/>
            <a:ext cx="10906896" cy="8573"/>
          </a:xfrm>
          <a:prstGeom prst="line">
            <a:avLst/>
          </a:prstGeom>
          <a:ln w="63500" cmpd="thinThick">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0041133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20075" y="550335"/>
            <a:ext cx="5321640" cy="4291645"/>
          </a:xfrm>
          <a:prstGeom prst="rect">
            <a:avLst/>
          </a:prstGeom>
        </p:spPr>
      </p:pic>
      <p:sp>
        <p:nvSpPr>
          <p:cNvPr id="5" name="Title 1"/>
          <p:cNvSpPr txBox="1">
            <a:spLocks/>
          </p:cNvSpPr>
          <p:nvPr/>
        </p:nvSpPr>
        <p:spPr>
          <a:xfrm>
            <a:off x="477795" y="0"/>
            <a:ext cx="5699070" cy="444843"/>
          </a:xfrm>
          <a:prstGeom prst="rect">
            <a:avLst/>
          </a:prstGeom>
        </p:spPr>
        <p:txBody>
          <a:bodyPr vert="horz" lIns="91440" tIns="45720" rIns="91440" bIns="45720" rtlCol="0" anchor="t">
            <a:normAutofit fontScale="90000" lnSpcReduction="2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900" b="1" dirty="0" smtClean="0">
                <a:solidFill>
                  <a:srgbClr val="C00000"/>
                </a:solidFill>
              </a:rPr>
              <a:t>Raft Consensus Algorithm</a:t>
            </a:r>
            <a:r>
              <a:rPr lang="en-US" sz="2900" b="1" dirty="0" smtClean="0"/>
              <a:t>	</a:t>
            </a:r>
            <a:endParaRPr lang="en-US" sz="600" b="1" dirty="0"/>
          </a:p>
        </p:txBody>
      </p:sp>
      <p:cxnSp>
        <p:nvCxnSpPr>
          <p:cNvPr id="6" name="Straight Connector 5"/>
          <p:cNvCxnSpPr/>
          <p:nvPr/>
        </p:nvCxnSpPr>
        <p:spPr>
          <a:xfrm>
            <a:off x="469558" y="444508"/>
            <a:ext cx="10906896" cy="8573"/>
          </a:xfrm>
          <a:prstGeom prst="line">
            <a:avLst/>
          </a:prstGeom>
          <a:ln w="63500" cmpd="thinThick">
            <a:solidFill>
              <a:schemeClr val="accent4"/>
            </a:solidFill>
          </a:ln>
        </p:spPr>
        <p:style>
          <a:lnRef idx="1">
            <a:schemeClr val="accent1"/>
          </a:lnRef>
          <a:fillRef idx="0">
            <a:schemeClr val="accent1"/>
          </a:fillRef>
          <a:effectRef idx="0">
            <a:schemeClr val="accent1"/>
          </a:effectRef>
          <a:fontRef idx="minor">
            <a:schemeClr val="tx1"/>
          </a:fontRef>
        </p:style>
      </p:cxnSp>
      <p:pic>
        <p:nvPicPr>
          <p:cNvPr id="7" name="Picture 6"/>
          <p:cNvPicPr>
            <a:picLocks noChangeAspect="1"/>
          </p:cNvPicPr>
          <p:nvPr/>
        </p:nvPicPr>
        <p:blipFill>
          <a:blip r:embed="rId3"/>
          <a:stretch>
            <a:fillRect/>
          </a:stretch>
        </p:blipFill>
        <p:spPr>
          <a:xfrm>
            <a:off x="8131244" y="582965"/>
            <a:ext cx="3552756" cy="3994804"/>
          </a:xfrm>
          <a:prstGeom prst="rect">
            <a:avLst/>
          </a:prstGeom>
        </p:spPr>
      </p:pic>
      <p:pic>
        <p:nvPicPr>
          <p:cNvPr id="8" name="Picture 7"/>
          <p:cNvPicPr>
            <a:picLocks noChangeAspect="1"/>
          </p:cNvPicPr>
          <p:nvPr/>
        </p:nvPicPr>
        <p:blipFill>
          <a:blip r:embed="rId4"/>
          <a:stretch>
            <a:fillRect/>
          </a:stretch>
        </p:blipFill>
        <p:spPr>
          <a:xfrm>
            <a:off x="4882110" y="4722711"/>
            <a:ext cx="4013758" cy="2135289"/>
          </a:xfrm>
          <a:prstGeom prst="rect">
            <a:avLst/>
          </a:prstGeom>
        </p:spPr>
      </p:pic>
    </p:spTree>
    <p:extLst>
      <p:ext uri="{BB962C8B-B14F-4D97-AF65-F5344CB8AC3E}">
        <p14:creationId xmlns:p14="http://schemas.microsoft.com/office/powerpoint/2010/main" val="69017681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50981" y="443347"/>
            <a:ext cx="11517745" cy="6377709"/>
          </a:xfrm>
        </p:spPr>
        <p:txBody>
          <a:bodyPr>
            <a:normAutofit/>
          </a:bodyPr>
          <a:lstStyle/>
          <a:p>
            <a:r>
              <a:rPr lang="en-US" sz="1400" dirty="0" smtClean="0"/>
              <a:t>Causal Consistency is one of the major memory consistency models.</a:t>
            </a:r>
          </a:p>
          <a:p>
            <a:pPr lvl="1"/>
            <a:r>
              <a:rPr lang="en-US" sz="1200" dirty="0" smtClean="0"/>
              <a:t>Consistency Models are used in distributed systems like distributed data stores, databases, file systems, replication systems etc.</a:t>
            </a:r>
          </a:p>
          <a:p>
            <a:pPr lvl="1"/>
            <a:r>
              <a:rPr lang="en-US" sz="1200" dirty="0"/>
              <a:t>The data consistency model specifies a contract between programmer and system, wherein the system guarantees that if the programmer follows the rules, memory will be </a:t>
            </a:r>
            <a:r>
              <a:rPr lang="en-US" sz="1200" dirty="0">
                <a:hlinkClick r:id="rId2" tooltip="Consistent"/>
              </a:rPr>
              <a:t>consistent</a:t>
            </a:r>
            <a:r>
              <a:rPr lang="en-US" sz="1200" dirty="0"/>
              <a:t> and the results of reading, writing, or updating memory will be predictable</a:t>
            </a:r>
            <a:r>
              <a:rPr lang="en-US" sz="1200" dirty="0" smtClean="0"/>
              <a:t>.</a:t>
            </a:r>
          </a:p>
          <a:p>
            <a:pPr lvl="1"/>
            <a:r>
              <a:rPr lang="en-US" sz="1200" dirty="0"/>
              <a:t>Consistency deals with the ordering of operations to multiple locations with respect to all processors</a:t>
            </a:r>
            <a:r>
              <a:rPr lang="en-US" sz="1200" dirty="0" smtClean="0"/>
              <a:t>.</a:t>
            </a:r>
          </a:p>
          <a:p>
            <a:r>
              <a:rPr lang="en-US" sz="1400" dirty="0">
                <a:hlinkClick r:id="rId3" tooltip="Causal consistency"/>
              </a:rPr>
              <a:t>Causal consistency</a:t>
            </a:r>
            <a:r>
              <a:rPr lang="en-US" sz="1400" dirty="0"/>
              <a:t> </a:t>
            </a:r>
            <a:r>
              <a:rPr lang="en-US" sz="1400" dirty="0" smtClean="0"/>
              <a:t>categorize </a:t>
            </a:r>
            <a:r>
              <a:rPr lang="en-US" sz="1400" dirty="0"/>
              <a:t>events into those causally related and those that are not. It defines that only write operations that are causally related, need to be seen in the same order by all processes</a:t>
            </a:r>
            <a:r>
              <a:rPr lang="en-US" sz="1400" dirty="0" smtClean="0"/>
              <a:t>.</a:t>
            </a:r>
          </a:p>
          <a:p>
            <a:r>
              <a:rPr lang="en-US" sz="1400" dirty="0"/>
              <a:t>Causal consistency captures the potential causal relationships between operations, and guarantees that all processes observe causally-related operations in a common order. In other words, all processes in the system agree on the order of the causally-related operations</a:t>
            </a:r>
            <a:r>
              <a:rPr lang="en-US" sz="1400" dirty="0" smtClean="0"/>
              <a:t>.</a:t>
            </a:r>
          </a:p>
          <a:p>
            <a:r>
              <a:rPr lang="en-US" sz="1400" dirty="0" smtClean="0"/>
              <a:t>Example : </a:t>
            </a:r>
          </a:p>
          <a:p>
            <a:pPr lvl="1"/>
            <a:r>
              <a:rPr lang="en-US" sz="1200" dirty="0" smtClean="0"/>
              <a:t>If </a:t>
            </a:r>
            <a:r>
              <a:rPr lang="en-US" sz="1200" dirty="0"/>
              <a:t>some process performs a write operation A, and some (the same or another) process that observed A then performs a write operation B, then it is possible that A is the cause of B; we say that A “potentially causes” or “causally precedes” B</a:t>
            </a:r>
            <a:r>
              <a:rPr lang="en-US" sz="1200" dirty="0" smtClean="0"/>
              <a:t>.</a:t>
            </a:r>
          </a:p>
          <a:p>
            <a:pPr lvl="1"/>
            <a:r>
              <a:rPr lang="en-US" sz="1200" dirty="0"/>
              <a:t>Causal Consistency guarantees that if A causally-precedes B, then every process in the system observes A before observing B</a:t>
            </a:r>
            <a:r>
              <a:rPr lang="en-US" sz="1200" dirty="0" smtClean="0"/>
              <a:t>.</a:t>
            </a:r>
          </a:p>
          <a:p>
            <a:pPr lvl="1"/>
            <a:r>
              <a:rPr lang="en-US" sz="1200" dirty="0"/>
              <a:t>Conversely, two write operations C and D are said concurrent, or causally independent, if neither causally precedes the other. In this case, a process may observe either C before D, or D before C</a:t>
            </a:r>
            <a:r>
              <a:rPr lang="en-US" sz="1200" dirty="0" smtClean="0"/>
              <a:t>.</a:t>
            </a:r>
          </a:p>
          <a:p>
            <a:endParaRPr lang="en-US" dirty="0"/>
          </a:p>
        </p:txBody>
      </p:sp>
      <p:sp>
        <p:nvSpPr>
          <p:cNvPr id="4" name="Title 1"/>
          <p:cNvSpPr txBox="1">
            <a:spLocks/>
          </p:cNvSpPr>
          <p:nvPr/>
        </p:nvSpPr>
        <p:spPr>
          <a:xfrm>
            <a:off x="477795" y="0"/>
            <a:ext cx="4168096" cy="444843"/>
          </a:xfrm>
          <a:prstGeom prst="rect">
            <a:avLst/>
          </a:prstGeom>
        </p:spPr>
        <p:txBody>
          <a:bodyPr vert="horz" lIns="91440" tIns="45720" rIns="91440" bIns="45720" rtlCol="0" anchor="t">
            <a:normAutofit fontScale="90000" lnSpcReduction="2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900" b="1" dirty="0" smtClean="0">
                <a:solidFill>
                  <a:srgbClr val="C00000"/>
                </a:solidFill>
              </a:rPr>
              <a:t>Causal Consistency</a:t>
            </a:r>
            <a:r>
              <a:rPr lang="en-US" sz="2900" b="1" dirty="0" smtClean="0"/>
              <a:t>	</a:t>
            </a:r>
            <a:endParaRPr lang="en-US" sz="600" b="1" dirty="0"/>
          </a:p>
        </p:txBody>
      </p:sp>
      <p:cxnSp>
        <p:nvCxnSpPr>
          <p:cNvPr id="5" name="Straight Connector 4"/>
          <p:cNvCxnSpPr/>
          <p:nvPr/>
        </p:nvCxnSpPr>
        <p:spPr>
          <a:xfrm>
            <a:off x="469558" y="444508"/>
            <a:ext cx="10906896" cy="8573"/>
          </a:xfrm>
          <a:prstGeom prst="line">
            <a:avLst/>
          </a:prstGeom>
          <a:ln w="63500" cmpd="thinThick">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6032378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32509" y="2909455"/>
            <a:ext cx="11406909" cy="3948545"/>
          </a:xfrm>
        </p:spPr>
        <p:txBody>
          <a:bodyPr/>
          <a:lstStyle/>
          <a:p>
            <a:r>
              <a:rPr lang="en-US" dirty="0"/>
              <a:t>The causal consistency model can be refined into four </a:t>
            </a:r>
            <a:r>
              <a:rPr lang="en-US" b="1" dirty="0"/>
              <a:t>session guarantees</a:t>
            </a:r>
            <a:r>
              <a:rPr lang="en-US" b="1" dirty="0" smtClean="0"/>
              <a:t>.</a:t>
            </a:r>
          </a:p>
          <a:p>
            <a:pPr lvl="1"/>
            <a:r>
              <a:rPr lang="en-US" b="1" dirty="0"/>
              <a:t>Read Your Writes</a:t>
            </a:r>
            <a:r>
              <a:rPr lang="en-US" dirty="0"/>
              <a:t>: If a process performs a write, the same process later observes the result of its write.</a:t>
            </a:r>
          </a:p>
          <a:p>
            <a:pPr lvl="1"/>
            <a:r>
              <a:rPr lang="en-US" b="1" dirty="0"/>
              <a:t>Monotonic Reads</a:t>
            </a:r>
            <a:r>
              <a:rPr lang="en-US" dirty="0"/>
              <a:t>: the set of writes observed (read) by a process is guaranteed to be monotonically non-decreasing.</a:t>
            </a:r>
          </a:p>
          <a:p>
            <a:pPr lvl="1"/>
            <a:r>
              <a:rPr lang="en-US" b="1" dirty="0"/>
              <a:t>Writes Follow Reads</a:t>
            </a:r>
            <a:r>
              <a:rPr lang="en-US" dirty="0"/>
              <a:t>: if some process performs a read followed by a write, and another process observes the result of the write, then it can also observe the read (unless it has been overwritten).</a:t>
            </a:r>
          </a:p>
          <a:p>
            <a:pPr lvl="1"/>
            <a:r>
              <a:rPr lang="en-US" b="1" dirty="0"/>
              <a:t>Monotonic Writes</a:t>
            </a:r>
            <a:r>
              <a:rPr lang="en-US" dirty="0"/>
              <a:t>: If some process performs a write, followed some time later by another write, other processes will observe them in the same order.</a:t>
            </a:r>
          </a:p>
          <a:p>
            <a:pPr lvl="2"/>
            <a:endParaRPr lang="en-US" dirty="0"/>
          </a:p>
        </p:txBody>
      </p:sp>
      <p:sp>
        <p:nvSpPr>
          <p:cNvPr id="4" name="Title 1"/>
          <p:cNvSpPr txBox="1">
            <a:spLocks/>
          </p:cNvSpPr>
          <p:nvPr/>
        </p:nvSpPr>
        <p:spPr>
          <a:xfrm>
            <a:off x="477795" y="0"/>
            <a:ext cx="4168096" cy="444843"/>
          </a:xfrm>
          <a:prstGeom prst="rect">
            <a:avLst/>
          </a:prstGeom>
        </p:spPr>
        <p:txBody>
          <a:bodyPr vert="horz" lIns="91440" tIns="45720" rIns="91440" bIns="45720" rtlCol="0" anchor="t">
            <a:normAutofit fontScale="90000" lnSpcReduction="2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900" b="1" dirty="0" smtClean="0">
                <a:solidFill>
                  <a:srgbClr val="C00000"/>
                </a:solidFill>
              </a:rPr>
              <a:t>Causal Consistency</a:t>
            </a:r>
            <a:r>
              <a:rPr lang="en-US" sz="2900" b="1" dirty="0" smtClean="0"/>
              <a:t>	</a:t>
            </a:r>
            <a:endParaRPr lang="en-US" sz="600" b="1" dirty="0"/>
          </a:p>
        </p:txBody>
      </p:sp>
      <p:cxnSp>
        <p:nvCxnSpPr>
          <p:cNvPr id="5" name="Straight Connector 4"/>
          <p:cNvCxnSpPr/>
          <p:nvPr/>
        </p:nvCxnSpPr>
        <p:spPr>
          <a:xfrm>
            <a:off x="469558" y="444508"/>
            <a:ext cx="10906896" cy="8573"/>
          </a:xfrm>
          <a:prstGeom prst="line">
            <a:avLst/>
          </a:prstGeom>
          <a:ln w="63500" cmpd="thinThick">
            <a:solidFill>
              <a:schemeClr val="accent4"/>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295564" y="665017"/>
            <a:ext cx="6234545" cy="2267287"/>
          </a:xfrm>
          <a:prstGeom prst="rect">
            <a:avLst/>
          </a:prstGeom>
          <a:noFill/>
        </p:spPr>
        <p:txBody>
          <a:bodyPr wrap="square" rtlCol="0">
            <a:spAutoFit/>
          </a:bodyPr>
          <a:lstStyle/>
          <a:p>
            <a:pPr marL="342900" indent="-342900">
              <a:spcBef>
                <a:spcPts val="1000"/>
              </a:spcBef>
              <a:buClr>
                <a:schemeClr val="accent1"/>
              </a:buClr>
              <a:buSzPct val="80000"/>
              <a:buFont typeface="Wingdings 3" charset="2"/>
              <a:buChar char=""/>
            </a:pPr>
            <a:r>
              <a:rPr lang="en-US" sz="1200" dirty="0">
                <a:solidFill>
                  <a:schemeClr val="tx1">
                    <a:lumMod val="75000"/>
                    <a:lumOff val="25000"/>
                  </a:schemeClr>
                </a:solidFill>
              </a:rPr>
              <a:t>Process P2 observes, reads the earlier write W(x)1 that is done by process P1.</a:t>
            </a:r>
          </a:p>
          <a:p>
            <a:pPr marL="342900" indent="-342900">
              <a:spcBef>
                <a:spcPts val="1000"/>
              </a:spcBef>
              <a:buClr>
                <a:schemeClr val="accent1"/>
              </a:buClr>
              <a:buSzPct val="80000"/>
              <a:buFont typeface="Wingdings 3" charset="2"/>
              <a:buChar char=""/>
            </a:pPr>
            <a:r>
              <a:rPr lang="en-US" sz="1200" dirty="0">
                <a:solidFill>
                  <a:schemeClr val="tx1">
                    <a:lumMod val="75000"/>
                    <a:lumOff val="25000"/>
                  </a:schemeClr>
                </a:solidFill>
              </a:rPr>
              <a:t>The process P2 then write W(x)2.</a:t>
            </a:r>
          </a:p>
          <a:p>
            <a:pPr marL="342900" indent="-342900">
              <a:spcBef>
                <a:spcPts val="1000"/>
              </a:spcBef>
              <a:buClr>
                <a:schemeClr val="accent1"/>
              </a:buClr>
              <a:buSzPct val="80000"/>
              <a:buFont typeface="Wingdings 3" charset="2"/>
              <a:buChar char=""/>
            </a:pPr>
            <a:r>
              <a:rPr lang="en-US" sz="1200" dirty="0">
                <a:solidFill>
                  <a:schemeClr val="tx1">
                    <a:lumMod val="75000"/>
                    <a:lumOff val="25000"/>
                  </a:schemeClr>
                </a:solidFill>
              </a:rPr>
              <a:t>The two writes </a:t>
            </a:r>
            <a:r>
              <a:rPr lang="en-US" sz="1200" dirty="0">
                <a:solidFill>
                  <a:schemeClr val="tx1">
                    <a:lumMod val="75000"/>
                    <a:lumOff val="25000"/>
                  </a:schemeClr>
                </a:solidFill>
              </a:rPr>
              <a:t>W(x)1 </a:t>
            </a:r>
            <a:r>
              <a:rPr lang="en-US" sz="1200" dirty="0">
                <a:solidFill>
                  <a:schemeClr val="tx1">
                    <a:lumMod val="75000"/>
                    <a:lumOff val="25000"/>
                  </a:schemeClr>
                </a:solidFill>
              </a:rPr>
              <a:t> and W(x)2 are causally related.</a:t>
            </a:r>
          </a:p>
          <a:p>
            <a:pPr marL="342900" indent="-342900">
              <a:spcBef>
                <a:spcPts val="1000"/>
              </a:spcBef>
              <a:buClr>
                <a:schemeClr val="accent1"/>
              </a:buClr>
              <a:buSzPct val="80000"/>
              <a:buFont typeface="Wingdings 3" charset="2"/>
              <a:buChar char=""/>
            </a:pPr>
            <a:r>
              <a:rPr lang="en-US" sz="1200" dirty="0">
                <a:solidFill>
                  <a:schemeClr val="tx1">
                    <a:lumMod val="75000"/>
                    <a:lumOff val="25000"/>
                  </a:schemeClr>
                </a:solidFill>
              </a:rPr>
              <a:t>Under causal consistency, every process observes W(x)1 first, before observing W(x)2</a:t>
            </a:r>
            <a:r>
              <a:rPr lang="en-US" sz="1200" dirty="0">
                <a:solidFill>
                  <a:schemeClr val="tx1">
                    <a:lumMod val="75000"/>
                    <a:lumOff val="25000"/>
                  </a:schemeClr>
                </a:solidFill>
              </a:rPr>
              <a:t>.</a:t>
            </a:r>
          </a:p>
          <a:p>
            <a:pPr marL="342900" indent="-342900">
              <a:spcBef>
                <a:spcPts val="1000"/>
              </a:spcBef>
              <a:buClr>
                <a:schemeClr val="accent1"/>
              </a:buClr>
              <a:buSzPct val="80000"/>
              <a:buFont typeface="Wingdings 3" charset="2"/>
              <a:buChar char=""/>
            </a:pPr>
            <a:r>
              <a:rPr lang="en-US" sz="1200" dirty="0">
                <a:solidFill>
                  <a:schemeClr val="tx1">
                    <a:lumMod val="75000"/>
                    <a:lumOff val="25000"/>
                  </a:schemeClr>
                </a:solidFill>
              </a:rPr>
              <a:t>The </a:t>
            </a:r>
            <a:r>
              <a:rPr lang="en-US" sz="1200" dirty="0">
                <a:solidFill>
                  <a:schemeClr val="tx1">
                    <a:lumMod val="75000"/>
                    <a:lumOff val="25000"/>
                  </a:schemeClr>
                </a:solidFill>
              </a:rPr>
              <a:t>two write operations W(x)2 and W(x)3, with no intervening read operations, are concurrent, and processes P3 and P4 observe (read) them in different orders.</a:t>
            </a:r>
            <a:endParaRPr lang="en-US" sz="1200" dirty="0">
              <a:solidFill>
                <a:schemeClr val="tx1">
                  <a:lumMod val="75000"/>
                  <a:lumOff val="25000"/>
                </a:schemeClr>
              </a:solidFill>
            </a:endParaRPr>
          </a:p>
          <a:p>
            <a:pPr marL="171450" indent="-171450">
              <a:buFont typeface="Wingdings" panose="05000000000000000000" pitchFamily="2" charset="2"/>
              <a:buChar char="ü"/>
            </a:pPr>
            <a:endParaRPr lang="en-US" sz="1200" dirty="0" smtClean="0"/>
          </a:p>
          <a:p>
            <a:pPr marL="171450" indent="-171450">
              <a:buFont typeface="Wingdings" panose="05000000000000000000" pitchFamily="2" charset="2"/>
              <a:buChar char="ü"/>
            </a:pPr>
            <a:endParaRPr lang="en-US" sz="1200" dirty="0"/>
          </a:p>
        </p:txBody>
      </p:sp>
      <p:graphicFrame>
        <p:nvGraphicFramePr>
          <p:cNvPr id="7" name="Table 6"/>
          <p:cNvGraphicFramePr>
            <a:graphicFrameLocks noGrp="1"/>
          </p:cNvGraphicFramePr>
          <p:nvPr>
            <p:extLst>
              <p:ext uri="{D42A27DB-BD31-4B8C-83A1-F6EECF244321}">
                <p14:modId xmlns:p14="http://schemas.microsoft.com/office/powerpoint/2010/main" val="2910100829"/>
              </p:ext>
            </p:extLst>
          </p:nvPr>
        </p:nvGraphicFramePr>
        <p:xfrm>
          <a:off x="6713968" y="758305"/>
          <a:ext cx="5163996" cy="1463040"/>
        </p:xfrm>
        <a:graphic>
          <a:graphicData uri="http://schemas.openxmlformats.org/drawingml/2006/table">
            <a:tbl>
              <a:tblPr/>
              <a:tblGrid>
                <a:gridCol w="860666"/>
                <a:gridCol w="860666"/>
                <a:gridCol w="860666"/>
                <a:gridCol w="860666"/>
                <a:gridCol w="860666"/>
                <a:gridCol w="860666"/>
              </a:tblGrid>
              <a:tr h="300734">
                <a:tc>
                  <a:txBody>
                    <a:bodyPr/>
                    <a:lstStyle/>
                    <a:p>
                      <a:r>
                        <a:rPr lang="en-US" sz="1800" u="sng" cap="none" baseline="0" dirty="0"/>
                        <a:t>P1 :</a:t>
                      </a:r>
                    </a:p>
                  </a:txBody>
                  <a:tcPr anchor="ctr">
                    <a:lnL>
                      <a:noFill/>
                    </a:lnL>
                    <a:lnR>
                      <a:noFill/>
                    </a:lnR>
                    <a:lnT>
                      <a:noFill/>
                    </a:lnT>
                    <a:lnB>
                      <a:noFill/>
                    </a:lnB>
                    <a:solidFill>
                      <a:srgbClr val="FFFFFF"/>
                    </a:solidFill>
                  </a:tcPr>
                </a:tc>
                <a:tc>
                  <a:txBody>
                    <a:bodyPr/>
                    <a:lstStyle/>
                    <a:p>
                      <a:r>
                        <a:rPr lang="en-US" sz="1800" u="sng" cap="none" baseline="0"/>
                        <a:t>W(x)1</a:t>
                      </a:r>
                    </a:p>
                  </a:txBody>
                  <a:tcPr anchor="ctr">
                    <a:lnL>
                      <a:noFill/>
                    </a:lnL>
                    <a:lnR>
                      <a:noFill/>
                    </a:lnR>
                    <a:lnT>
                      <a:noFill/>
                    </a:lnT>
                    <a:lnB>
                      <a:noFill/>
                    </a:lnB>
                    <a:solidFill>
                      <a:srgbClr val="FFFFFF"/>
                    </a:solidFill>
                  </a:tcPr>
                </a:tc>
                <a:tc>
                  <a:txBody>
                    <a:bodyPr/>
                    <a:lstStyle/>
                    <a:p>
                      <a:endParaRPr lang="en-US" sz="1800" u="sng" cap="none" baseline="0"/>
                    </a:p>
                  </a:txBody>
                  <a:tcPr anchor="ctr">
                    <a:lnL>
                      <a:noFill/>
                    </a:lnL>
                    <a:lnR>
                      <a:noFill/>
                    </a:lnR>
                    <a:lnT>
                      <a:noFill/>
                    </a:lnT>
                    <a:lnB>
                      <a:noFill/>
                    </a:lnB>
                    <a:solidFill>
                      <a:srgbClr val="FFFFFF"/>
                    </a:solidFill>
                  </a:tcPr>
                </a:tc>
                <a:tc>
                  <a:txBody>
                    <a:bodyPr/>
                    <a:lstStyle/>
                    <a:p>
                      <a:r>
                        <a:rPr lang="en-US" sz="1800" u="sng" cap="none" baseline="0" dirty="0"/>
                        <a:t>W(x)3</a:t>
                      </a:r>
                    </a:p>
                  </a:txBody>
                  <a:tcPr anchor="ctr">
                    <a:lnL>
                      <a:noFill/>
                    </a:lnL>
                    <a:lnR>
                      <a:noFill/>
                    </a:lnR>
                    <a:lnT>
                      <a:noFill/>
                    </a:lnT>
                    <a:lnB>
                      <a:noFill/>
                    </a:lnB>
                    <a:solidFill>
                      <a:srgbClr val="FFFFFF"/>
                    </a:solidFill>
                  </a:tcPr>
                </a:tc>
                <a:tc>
                  <a:txBody>
                    <a:bodyPr/>
                    <a:lstStyle/>
                    <a:p>
                      <a:endParaRPr lang="en-US" sz="1800" u="sng" cap="none" baseline="0"/>
                    </a:p>
                  </a:txBody>
                  <a:tcPr anchor="ctr">
                    <a:lnL>
                      <a:noFill/>
                    </a:lnL>
                    <a:lnR>
                      <a:noFill/>
                    </a:lnR>
                    <a:lnT>
                      <a:noFill/>
                    </a:lnT>
                    <a:lnB>
                      <a:noFill/>
                    </a:lnB>
                    <a:solidFill>
                      <a:srgbClr val="FFFFFF"/>
                    </a:solidFill>
                  </a:tcPr>
                </a:tc>
                <a:tc>
                  <a:txBody>
                    <a:bodyPr/>
                    <a:lstStyle/>
                    <a:p>
                      <a:endParaRPr lang="en-US" sz="1800" u="sng" cap="none" baseline="0"/>
                    </a:p>
                  </a:txBody>
                  <a:tcPr anchor="ctr">
                    <a:lnL>
                      <a:noFill/>
                    </a:lnL>
                    <a:lnR>
                      <a:noFill/>
                    </a:lnR>
                    <a:lnT>
                      <a:noFill/>
                    </a:lnT>
                    <a:lnB>
                      <a:noFill/>
                    </a:lnB>
                    <a:solidFill>
                      <a:srgbClr val="FFFFFF"/>
                    </a:solidFill>
                  </a:tcPr>
                </a:tc>
              </a:tr>
              <a:tr h="300734">
                <a:tc>
                  <a:txBody>
                    <a:bodyPr/>
                    <a:lstStyle/>
                    <a:p>
                      <a:r>
                        <a:rPr lang="en-US" sz="1800" u="sng" cap="none" baseline="0"/>
                        <a:t>P2 :</a:t>
                      </a:r>
                    </a:p>
                  </a:txBody>
                  <a:tcPr anchor="ctr">
                    <a:lnL>
                      <a:noFill/>
                    </a:lnL>
                    <a:lnR>
                      <a:noFill/>
                    </a:lnR>
                    <a:lnT>
                      <a:noFill/>
                    </a:lnT>
                    <a:lnB>
                      <a:noFill/>
                    </a:lnB>
                    <a:solidFill>
                      <a:srgbClr val="FFFFFF"/>
                    </a:solidFill>
                  </a:tcPr>
                </a:tc>
                <a:tc>
                  <a:txBody>
                    <a:bodyPr/>
                    <a:lstStyle/>
                    <a:p>
                      <a:r>
                        <a:rPr lang="en-US" sz="1800" u="sng" cap="none" baseline="0" dirty="0"/>
                        <a:t>R(x)1</a:t>
                      </a:r>
                    </a:p>
                  </a:txBody>
                  <a:tcPr anchor="ctr">
                    <a:lnL>
                      <a:noFill/>
                    </a:lnL>
                    <a:lnR>
                      <a:noFill/>
                    </a:lnR>
                    <a:lnT>
                      <a:noFill/>
                    </a:lnT>
                    <a:lnB>
                      <a:noFill/>
                    </a:lnB>
                    <a:solidFill>
                      <a:srgbClr val="FFFFFF"/>
                    </a:solidFill>
                  </a:tcPr>
                </a:tc>
                <a:tc>
                  <a:txBody>
                    <a:bodyPr/>
                    <a:lstStyle/>
                    <a:p>
                      <a:r>
                        <a:rPr lang="en-US" sz="1800" u="sng" cap="none" baseline="0"/>
                        <a:t>W(x)2</a:t>
                      </a:r>
                    </a:p>
                  </a:txBody>
                  <a:tcPr anchor="ctr">
                    <a:lnL>
                      <a:noFill/>
                    </a:lnL>
                    <a:lnR>
                      <a:noFill/>
                    </a:lnR>
                    <a:lnT>
                      <a:noFill/>
                    </a:lnT>
                    <a:lnB>
                      <a:noFill/>
                    </a:lnB>
                    <a:solidFill>
                      <a:srgbClr val="FFFFFF"/>
                    </a:solidFill>
                  </a:tcPr>
                </a:tc>
                <a:tc>
                  <a:txBody>
                    <a:bodyPr/>
                    <a:lstStyle/>
                    <a:p>
                      <a:endParaRPr lang="en-US" sz="1800" u="sng" cap="none" baseline="0"/>
                    </a:p>
                  </a:txBody>
                  <a:tcPr anchor="ctr">
                    <a:lnL>
                      <a:noFill/>
                    </a:lnL>
                    <a:lnR>
                      <a:noFill/>
                    </a:lnR>
                    <a:lnT>
                      <a:noFill/>
                    </a:lnT>
                    <a:lnB>
                      <a:noFill/>
                    </a:lnB>
                    <a:solidFill>
                      <a:srgbClr val="FFFFFF"/>
                    </a:solidFill>
                  </a:tcPr>
                </a:tc>
                <a:tc>
                  <a:txBody>
                    <a:bodyPr/>
                    <a:lstStyle/>
                    <a:p>
                      <a:endParaRPr lang="en-US" sz="1800" u="sng" cap="none" baseline="0" dirty="0"/>
                    </a:p>
                  </a:txBody>
                  <a:tcPr anchor="ctr">
                    <a:lnL>
                      <a:noFill/>
                    </a:lnL>
                    <a:lnR>
                      <a:noFill/>
                    </a:lnR>
                    <a:lnT>
                      <a:noFill/>
                    </a:lnT>
                    <a:lnB>
                      <a:noFill/>
                    </a:lnB>
                    <a:solidFill>
                      <a:srgbClr val="FFFFFF"/>
                    </a:solidFill>
                  </a:tcPr>
                </a:tc>
                <a:tc>
                  <a:txBody>
                    <a:bodyPr/>
                    <a:lstStyle/>
                    <a:p>
                      <a:endParaRPr lang="en-US" sz="1800" u="sng" cap="none" baseline="0"/>
                    </a:p>
                  </a:txBody>
                  <a:tcPr anchor="ctr">
                    <a:lnL>
                      <a:noFill/>
                    </a:lnL>
                    <a:lnR>
                      <a:noFill/>
                    </a:lnR>
                    <a:lnT>
                      <a:noFill/>
                    </a:lnT>
                    <a:lnB>
                      <a:noFill/>
                    </a:lnB>
                    <a:solidFill>
                      <a:srgbClr val="FFFFFF"/>
                    </a:solidFill>
                  </a:tcPr>
                </a:tc>
              </a:tr>
              <a:tr h="300734">
                <a:tc>
                  <a:txBody>
                    <a:bodyPr/>
                    <a:lstStyle/>
                    <a:p>
                      <a:r>
                        <a:rPr lang="en-US" sz="1800" u="sng" cap="none" baseline="0"/>
                        <a:t>P3 :</a:t>
                      </a:r>
                    </a:p>
                  </a:txBody>
                  <a:tcPr anchor="ctr">
                    <a:lnL>
                      <a:noFill/>
                    </a:lnL>
                    <a:lnR>
                      <a:noFill/>
                    </a:lnR>
                    <a:lnT>
                      <a:noFill/>
                    </a:lnT>
                    <a:lnB>
                      <a:noFill/>
                    </a:lnB>
                    <a:solidFill>
                      <a:srgbClr val="FFFFFF"/>
                    </a:solidFill>
                  </a:tcPr>
                </a:tc>
                <a:tc>
                  <a:txBody>
                    <a:bodyPr/>
                    <a:lstStyle/>
                    <a:p>
                      <a:r>
                        <a:rPr lang="en-US" sz="1800" u="sng" cap="none" baseline="0"/>
                        <a:t>R(x)1</a:t>
                      </a:r>
                    </a:p>
                  </a:txBody>
                  <a:tcPr anchor="ctr">
                    <a:lnL>
                      <a:noFill/>
                    </a:lnL>
                    <a:lnR>
                      <a:noFill/>
                    </a:lnR>
                    <a:lnT>
                      <a:noFill/>
                    </a:lnT>
                    <a:lnB>
                      <a:noFill/>
                    </a:lnB>
                    <a:solidFill>
                      <a:srgbClr val="FFFFFF"/>
                    </a:solidFill>
                  </a:tcPr>
                </a:tc>
                <a:tc>
                  <a:txBody>
                    <a:bodyPr/>
                    <a:lstStyle/>
                    <a:p>
                      <a:endParaRPr lang="en-US" sz="1800" u="sng" cap="none" baseline="0"/>
                    </a:p>
                  </a:txBody>
                  <a:tcPr anchor="ctr">
                    <a:lnL>
                      <a:noFill/>
                    </a:lnL>
                    <a:lnR>
                      <a:noFill/>
                    </a:lnR>
                    <a:lnT>
                      <a:noFill/>
                    </a:lnT>
                    <a:lnB>
                      <a:noFill/>
                    </a:lnB>
                    <a:solidFill>
                      <a:srgbClr val="FFFFFF"/>
                    </a:solidFill>
                  </a:tcPr>
                </a:tc>
                <a:tc>
                  <a:txBody>
                    <a:bodyPr/>
                    <a:lstStyle/>
                    <a:p>
                      <a:endParaRPr lang="en-US" sz="1800" u="sng" cap="none" baseline="0"/>
                    </a:p>
                  </a:txBody>
                  <a:tcPr anchor="ctr">
                    <a:lnL>
                      <a:noFill/>
                    </a:lnL>
                    <a:lnR>
                      <a:noFill/>
                    </a:lnR>
                    <a:lnT>
                      <a:noFill/>
                    </a:lnT>
                    <a:lnB>
                      <a:noFill/>
                    </a:lnB>
                    <a:solidFill>
                      <a:srgbClr val="FFFFFF"/>
                    </a:solidFill>
                  </a:tcPr>
                </a:tc>
                <a:tc>
                  <a:txBody>
                    <a:bodyPr/>
                    <a:lstStyle/>
                    <a:p>
                      <a:r>
                        <a:rPr lang="en-US" sz="1800" u="sng" cap="none" baseline="0"/>
                        <a:t>R(x)3</a:t>
                      </a:r>
                    </a:p>
                  </a:txBody>
                  <a:tcPr anchor="ctr">
                    <a:lnL>
                      <a:noFill/>
                    </a:lnL>
                    <a:lnR>
                      <a:noFill/>
                    </a:lnR>
                    <a:lnT>
                      <a:noFill/>
                    </a:lnT>
                    <a:lnB>
                      <a:noFill/>
                    </a:lnB>
                    <a:solidFill>
                      <a:srgbClr val="FFFFFF"/>
                    </a:solidFill>
                  </a:tcPr>
                </a:tc>
                <a:tc>
                  <a:txBody>
                    <a:bodyPr/>
                    <a:lstStyle/>
                    <a:p>
                      <a:r>
                        <a:rPr lang="en-US" sz="1800" u="sng" cap="none" baseline="0"/>
                        <a:t>R(x)2</a:t>
                      </a:r>
                    </a:p>
                  </a:txBody>
                  <a:tcPr anchor="ctr">
                    <a:lnL>
                      <a:noFill/>
                    </a:lnL>
                    <a:lnR>
                      <a:noFill/>
                    </a:lnR>
                    <a:lnT>
                      <a:noFill/>
                    </a:lnT>
                    <a:lnB>
                      <a:noFill/>
                    </a:lnB>
                    <a:solidFill>
                      <a:srgbClr val="FFFFFF"/>
                    </a:solidFill>
                  </a:tcPr>
                </a:tc>
              </a:tr>
              <a:tr h="300734">
                <a:tc>
                  <a:txBody>
                    <a:bodyPr/>
                    <a:lstStyle/>
                    <a:p>
                      <a:r>
                        <a:rPr lang="en-US" sz="1800" u="sng" cap="none" baseline="0"/>
                        <a:t>P4 :</a:t>
                      </a:r>
                    </a:p>
                  </a:txBody>
                  <a:tcPr anchor="ctr">
                    <a:lnL>
                      <a:noFill/>
                    </a:lnL>
                    <a:lnR>
                      <a:noFill/>
                    </a:lnR>
                    <a:lnT>
                      <a:noFill/>
                    </a:lnT>
                    <a:lnB>
                      <a:noFill/>
                    </a:lnB>
                    <a:solidFill>
                      <a:srgbClr val="FFFFFF"/>
                    </a:solidFill>
                  </a:tcPr>
                </a:tc>
                <a:tc>
                  <a:txBody>
                    <a:bodyPr/>
                    <a:lstStyle/>
                    <a:p>
                      <a:r>
                        <a:rPr lang="en-US" sz="1800" u="sng" cap="none" baseline="0" dirty="0"/>
                        <a:t>R(x)1</a:t>
                      </a:r>
                    </a:p>
                  </a:txBody>
                  <a:tcPr anchor="ctr">
                    <a:lnL>
                      <a:noFill/>
                    </a:lnL>
                    <a:lnR>
                      <a:noFill/>
                    </a:lnR>
                    <a:lnT>
                      <a:noFill/>
                    </a:lnT>
                    <a:lnB>
                      <a:noFill/>
                    </a:lnB>
                    <a:solidFill>
                      <a:srgbClr val="FFFFFF"/>
                    </a:solidFill>
                  </a:tcPr>
                </a:tc>
                <a:tc>
                  <a:txBody>
                    <a:bodyPr/>
                    <a:lstStyle/>
                    <a:p>
                      <a:endParaRPr lang="en-US" sz="1800" u="sng" cap="none" baseline="0"/>
                    </a:p>
                  </a:txBody>
                  <a:tcPr anchor="ctr">
                    <a:lnL>
                      <a:noFill/>
                    </a:lnL>
                    <a:lnR>
                      <a:noFill/>
                    </a:lnR>
                    <a:lnT>
                      <a:noFill/>
                    </a:lnT>
                    <a:lnB>
                      <a:noFill/>
                    </a:lnB>
                    <a:solidFill>
                      <a:srgbClr val="FFFFFF"/>
                    </a:solidFill>
                  </a:tcPr>
                </a:tc>
                <a:tc>
                  <a:txBody>
                    <a:bodyPr/>
                    <a:lstStyle/>
                    <a:p>
                      <a:endParaRPr lang="en-US" sz="1800" u="sng" cap="none" baseline="0"/>
                    </a:p>
                  </a:txBody>
                  <a:tcPr anchor="ctr">
                    <a:lnL>
                      <a:noFill/>
                    </a:lnL>
                    <a:lnR>
                      <a:noFill/>
                    </a:lnR>
                    <a:lnT>
                      <a:noFill/>
                    </a:lnT>
                    <a:lnB>
                      <a:noFill/>
                    </a:lnB>
                    <a:solidFill>
                      <a:srgbClr val="FFFFFF"/>
                    </a:solidFill>
                  </a:tcPr>
                </a:tc>
                <a:tc>
                  <a:txBody>
                    <a:bodyPr/>
                    <a:lstStyle/>
                    <a:p>
                      <a:r>
                        <a:rPr lang="en-US" sz="1800" u="sng" cap="none" baseline="0"/>
                        <a:t>R(x)2</a:t>
                      </a:r>
                    </a:p>
                  </a:txBody>
                  <a:tcPr anchor="ctr">
                    <a:lnL>
                      <a:noFill/>
                    </a:lnL>
                    <a:lnR>
                      <a:noFill/>
                    </a:lnR>
                    <a:lnT>
                      <a:noFill/>
                    </a:lnT>
                    <a:lnB>
                      <a:noFill/>
                    </a:lnB>
                    <a:solidFill>
                      <a:srgbClr val="FFFFFF"/>
                    </a:solidFill>
                  </a:tcPr>
                </a:tc>
                <a:tc>
                  <a:txBody>
                    <a:bodyPr/>
                    <a:lstStyle/>
                    <a:p>
                      <a:r>
                        <a:rPr lang="en-US" sz="1800" u="sng" cap="none" baseline="0" dirty="0"/>
                        <a:t>R(x)3</a:t>
                      </a:r>
                    </a:p>
                  </a:txBody>
                  <a:tcPr anchor="ctr">
                    <a:lnL>
                      <a:noFill/>
                    </a:lnL>
                    <a:lnR>
                      <a:noFill/>
                    </a:lnR>
                    <a:lnT>
                      <a:noFill/>
                    </a:lnT>
                    <a:lnB>
                      <a:noFill/>
                    </a:lnB>
                    <a:solidFill>
                      <a:srgbClr val="FFFFFF"/>
                    </a:solidFill>
                  </a:tcPr>
                </a:tc>
              </a:tr>
            </a:tbl>
          </a:graphicData>
        </a:graphic>
      </p:graphicFrame>
    </p:spTree>
    <p:extLst>
      <p:ext uri="{BB962C8B-B14F-4D97-AF65-F5344CB8AC3E}">
        <p14:creationId xmlns:p14="http://schemas.microsoft.com/office/powerpoint/2010/main" val="185095506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06184" y="453080"/>
            <a:ext cx="10879653" cy="6236043"/>
          </a:xfrm>
        </p:spPr>
        <p:txBody>
          <a:bodyPr/>
          <a:lstStyle/>
          <a:p>
            <a:r>
              <a:rPr lang="en-US" dirty="0"/>
              <a:t> </a:t>
            </a:r>
            <a:r>
              <a:rPr lang="en-US" dirty="0" smtClean="0"/>
              <a:t>A</a:t>
            </a:r>
            <a:r>
              <a:rPr lang="en-US" dirty="0"/>
              <a:t> </a:t>
            </a:r>
            <a:r>
              <a:rPr lang="en-US" b="1" dirty="0" smtClean="0"/>
              <a:t>graph</a:t>
            </a:r>
            <a:r>
              <a:rPr lang="en-US" dirty="0"/>
              <a:t> is a structure amounting to a </a:t>
            </a:r>
            <a:r>
              <a:rPr lang="en-US" dirty="0">
                <a:hlinkClick r:id="rId2" tooltip="Set (mathematics)"/>
              </a:rPr>
              <a:t>set</a:t>
            </a:r>
            <a:r>
              <a:rPr lang="en-US" dirty="0"/>
              <a:t> of objects in which some pairs of the objects are in some sense "related". </a:t>
            </a:r>
          </a:p>
          <a:p>
            <a:r>
              <a:rPr lang="en-US" dirty="0" smtClean="0"/>
              <a:t>The objects correspond to vertices ( also called as nodes).</a:t>
            </a:r>
          </a:p>
          <a:p>
            <a:r>
              <a:rPr lang="en-US" dirty="0" smtClean="0"/>
              <a:t>Each of the related vertices are connected through an edge (also called as link). These links define the relationships between nodes.</a:t>
            </a:r>
          </a:p>
          <a:p>
            <a:r>
              <a:rPr lang="en-US" dirty="0" smtClean="0"/>
              <a:t>Edge can be directed or undirected.</a:t>
            </a:r>
          </a:p>
          <a:p>
            <a:r>
              <a:rPr lang="en-US" dirty="0" smtClean="0"/>
              <a:t>The structure of how nodes and relationships are connected to each other makes a graph.</a:t>
            </a:r>
          </a:p>
          <a:p>
            <a:endParaRPr lang="en-US" dirty="0" smtClean="0"/>
          </a:p>
          <a:p>
            <a:endParaRPr lang="en-US" dirty="0"/>
          </a:p>
        </p:txBody>
      </p:sp>
      <p:sp>
        <p:nvSpPr>
          <p:cNvPr id="4" name="Title 1"/>
          <p:cNvSpPr txBox="1">
            <a:spLocks/>
          </p:cNvSpPr>
          <p:nvPr/>
        </p:nvSpPr>
        <p:spPr>
          <a:xfrm>
            <a:off x="477795" y="0"/>
            <a:ext cx="8995720" cy="444843"/>
          </a:xfrm>
          <a:prstGeom prst="rect">
            <a:avLst/>
          </a:prstGeom>
        </p:spPr>
        <p:txBody>
          <a:bodyPr vert="horz" lIns="91440" tIns="45720" rIns="91440" bIns="45720" rtlCol="0" anchor="t">
            <a:normAutofit fontScale="90000" lnSpcReduction="2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900" b="1" dirty="0" smtClean="0">
                <a:solidFill>
                  <a:srgbClr val="C00000"/>
                </a:solidFill>
              </a:rPr>
              <a:t>What is Graph</a:t>
            </a:r>
            <a:r>
              <a:rPr lang="en-US" sz="2900" b="1" dirty="0" smtClean="0"/>
              <a:t>	</a:t>
            </a:r>
            <a:endParaRPr lang="en-US" sz="600" b="1" dirty="0"/>
          </a:p>
        </p:txBody>
      </p:sp>
      <p:cxnSp>
        <p:nvCxnSpPr>
          <p:cNvPr id="5" name="Straight Connector 4"/>
          <p:cNvCxnSpPr/>
          <p:nvPr/>
        </p:nvCxnSpPr>
        <p:spPr>
          <a:xfrm>
            <a:off x="469558" y="444508"/>
            <a:ext cx="10906896" cy="8573"/>
          </a:xfrm>
          <a:prstGeom prst="line">
            <a:avLst/>
          </a:prstGeom>
          <a:ln w="63500" cmpd="thinThick">
            <a:solidFill>
              <a:schemeClr val="accent4"/>
            </a:solidFill>
          </a:ln>
        </p:spPr>
        <p:style>
          <a:lnRef idx="1">
            <a:schemeClr val="accent1"/>
          </a:lnRef>
          <a:fillRef idx="0">
            <a:schemeClr val="accent1"/>
          </a:fillRef>
          <a:effectRef idx="0">
            <a:schemeClr val="accent1"/>
          </a:effectRef>
          <a:fontRef idx="minor">
            <a:schemeClr val="tx1"/>
          </a:fontRef>
        </p:style>
      </p:cxnSp>
      <p:grpSp>
        <p:nvGrpSpPr>
          <p:cNvPr id="19" name="Group 18"/>
          <p:cNvGrpSpPr/>
          <p:nvPr/>
        </p:nvGrpSpPr>
        <p:grpSpPr>
          <a:xfrm>
            <a:off x="550507" y="3625040"/>
            <a:ext cx="4758612" cy="1671179"/>
            <a:chOff x="550507" y="2514697"/>
            <a:chExt cx="4758612" cy="1671179"/>
          </a:xfrm>
        </p:grpSpPr>
        <p:pic>
          <p:nvPicPr>
            <p:cNvPr id="13" name="Picture 12"/>
            <p:cNvPicPr>
              <a:picLocks noChangeAspect="1"/>
            </p:cNvPicPr>
            <p:nvPr/>
          </p:nvPicPr>
          <p:blipFill>
            <a:blip r:embed="rId3"/>
            <a:stretch>
              <a:fillRect/>
            </a:stretch>
          </p:blipFill>
          <p:spPr>
            <a:xfrm>
              <a:off x="732453" y="2514697"/>
              <a:ext cx="1608660" cy="1413492"/>
            </a:xfrm>
            <a:prstGeom prst="rect">
              <a:avLst/>
            </a:prstGeom>
          </p:spPr>
        </p:pic>
        <p:sp>
          <p:nvSpPr>
            <p:cNvPr id="14" name="TextBox 13"/>
            <p:cNvSpPr txBox="1"/>
            <p:nvPr/>
          </p:nvSpPr>
          <p:spPr>
            <a:xfrm>
              <a:off x="550507" y="3862873"/>
              <a:ext cx="2351313" cy="215444"/>
            </a:xfrm>
            <a:prstGeom prst="rect">
              <a:avLst/>
            </a:prstGeom>
            <a:noFill/>
          </p:spPr>
          <p:txBody>
            <a:bodyPr wrap="square" rtlCol="0">
              <a:spAutoFit/>
            </a:bodyPr>
            <a:lstStyle/>
            <a:p>
              <a:pPr algn="ctr"/>
              <a:r>
                <a:rPr lang="en-US" sz="800" b="1" dirty="0"/>
                <a:t>A graph with three vertices and three edges</a:t>
              </a:r>
            </a:p>
          </p:txBody>
        </p:sp>
        <p:pic>
          <p:nvPicPr>
            <p:cNvPr id="17" name="Picture 16"/>
            <p:cNvPicPr>
              <a:picLocks noChangeAspect="1"/>
            </p:cNvPicPr>
            <p:nvPr/>
          </p:nvPicPr>
          <p:blipFill>
            <a:blip r:embed="rId4"/>
            <a:stretch>
              <a:fillRect/>
            </a:stretch>
          </p:blipFill>
          <p:spPr>
            <a:xfrm>
              <a:off x="3520353" y="2519266"/>
              <a:ext cx="1443533" cy="1279771"/>
            </a:xfrm>
            <a:prstGeom prst="rect">
              <a:avLst/>
            </a:prstGeom>
          </p:spPr>
        </p:pic>
        <p:sp>
          <p:nvSpPr>
            <p:cNvPr id="18" name="TextBox 17"/>
            <p:cNvSpPr txBox="1"/>
            <p:nvPr/>
          </p:nvSpPr>
          <p:spPr>
            <a:xfrm>
              <a:off x="3203511" y="3847322"/>
              <a:ext cx="2105608" cy="338554"/>
            </a:xfrm>
            <a:prstGeom prst="rect">
              <a:avLst/>
            </a:prstGeom>
            <a:noFill/>
          </p:spPr>
          <p:txBody>
            <a:bodyPr wrap="square" rtlCol="0">
              <a:spAutoFit/>
            </a:bodyPr>
            <a:lstStyle/>
            <a:p>
              <a:pPr algn="ctr"/>
              <a:r>
                <a:rPr lang="en-US" sz="800" dirty="0"/>
                <a:t>A directed graph with three vertices and four directed edges</a:t>
              </a:r>
              <a:endParaRPr lang="en-US" sz="800" b="1" dirty="0"/>
            </a:p>
          </p:txBody>
        </p:sp>
      </p:grpSp>
      <p:grpSp>
        <p:nvGrpSpPr>
          <p:cNvPr id="28" name="Group 27"/>
          <p:cNvGrpSpPr/>
          <p:nvPr/>
        </p:nvGrpSpPr>
        <p:grpSpPr>
          <a:xfrm>
            <a:off x="6581865" y="3493097"/>
            <a:ext cx="2916446" cy="1715656"/>
            <a:chOff x="6385922" y="3511758"/>
            <a:chExt cx="2916446" cy="1715656"/>
          </a:xfrm>
        </p:grpSpPr>
        <p:sp>
          <p:nvSpPr>
            <p:cNvPr id="7" name="Oval 6"/>
            <p:cNvSpPr/>
            <p:nvPr/>
          </p:nvSpPr>
          <p:spPr>
            <a:xfrm>
              <a:off x="6385922" y="4749619"/>
              <a:ext cx="609600" cy="47779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smtClean="0">
                  <a:solidFill>
                    <a:schemeClr val="tx1"/>
                  </a:solidFill>
                </a:rPr>
                <a:t>Alice</a:t>
              </a:r>
              <a:endParaRPr lang="en-US" sz="800" b="1" dirty="0">
                <a:solidFill>
                  <a:schemeClr val="tx1"/>
                </a:solidFill>
              </a:endParaRPr>
            </a:p>
          </p:txBody>
        </p:sp>
        <p:sp>
          <p:nvSpPr>
            <p:cNvPr id="8" name="Oval 7"/>
            <p:cNvSpPr/>
            <p:nvPr/>
          </p:nvSpPr>
          <p:spPr>
            <a:xfrm>
              <a:off x="8692768" y="4738354"/>
              <a:ext cx="609600" cy="47779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smtClean="0">
                  <a:solidFill>
                    <a:schemeClr val="tx1"/>
                  </a:solidFill>
                </a:rPr>
                <a:t>Bob</a:t>
              </a:r>
              <a:endParaRPr lang="en-US" sz="800" b="1" dirty="0">
                <a:solidFill>
                  <a:schemeClr val="tx1"/>
                </a:solidFill>
              </a:endParaRPr>
            </a:p>
          </p:txBody>
        </p:sp>
        <p:cxnSp>
          <p:nvCxnSpPr>
            <p:cNvPr id="10" name="Straight Arrow Connector 9"/>
            <p:cNvCxnSpPr>
              <a:stCxn id="7" idx="6"/>
              <a:endCxn id="8" idx="2"/>
            </p:cNvCxnSpPr>
            <p:nvPr/>
          </p:nvCxnSpPr>
          <p:spPr>
            <a:xfrm flipV="1">
              <a:off x="6995522" y="4977252"/>
              <a:ext cx="1697246" cy="112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7452974" y="4841328"/>
              <a:ext cx="562022" cy="215444"/>
            </a:xfrm>
            <a:prstGeom prst="rect">
              <a:avLst/>
            </a:prstGeom>
            <a:solidFill>
              <a:schemeClr val="bg1"/>
            </a:solidFill>
          </p:spPr>
          <p:txBody>
            <a:bodyPr wrap="square" rtlCol="0">
              <a:spAutoFit/>
            </a:bodyPr>
            <a:lstStyle/>
            <a:p>
              <a:pPr algn="ctr"/>
              <a:r>
                <a:rPr lang="en-US" sz="800" b="1" dirty="0" smtClean="0"/>
                <a:t>Wife of</a:t>
              </a:r>
              <a:endParaRPr lang="en-US" sz="800" b="1" dirty="0"/>
            </a:p>
          </p:txBody>
        </p:sp>
        <p:sp>
          <p:nvSpPr>
            <p:cNvPr id="21" name="Oval 20"/>
            <p:cNvSpPr/>
            <p:nvPr/>
          </p:nvSpPr>
          <p:spPr>
            <a:xfrm>
              <a:off x="7415400" y="3511758"/>
              <a:ext cx="609600" cy="47779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smtClean="0">
                  <a:solidFill>
                    <a:schemeClr val="tx1"/>
                  </a:solidFill>
                </a:rPr>
                <a:t>John</a:t>
              </a:r>
              <a:endParaRPr lang="en-US" sz="800" b="1" dirty="0">
                <a:solidFill>
                  <a:schemeClr val="tx1"/>
                </a:solidFill>
              </a:endParaRPr>
            </a:p>
          </p:txBody>
        </p:sp>
        <p:cxnSp>
          <p:nvCxnSpPr>
            <p:cNvPr id="23" name="Straight Arrow Connector 22"/>
            <p:cNvCxnSpPr>
              <a:stCxn id="7" idx="0"/>
              <a:endCxn id="21" idx="3"/>
            </p:cNvCxnSpPr>
            <p:nvPr/>
          </p:nvCxnSpPr>
          <p:spPr>
            <a:xfrm flipV="1">
              <a:off x="6690722" y="3919582"/>
              <a:ext cx="813952" cy="830037"/>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6877586" y="4163303"/>
              <a:ext cx="562022" cy="338554"/>
            </a:xfrm>
            <a:prstGeom prst="rect">
              <a:avLst/>
            </a:prstGeom>
            <a:solidFill>
              <a:schemeClr val="bg1"/>
            </a:solidFill>
          </p:spPr>
          <p:txBody>
            <a:bodyPr wrap="square" rtlCol="0">
              <a:spAutoFit/>
            </a:bodyPr>
            <a:lstStyle/>
            <a:p>
              <a:pPr algn="ctr"/>
              <a:r>
                <a:rPr lang="en-US" sz="800" b="1" dirty="0" smtClean="0"/>
                <a:t>Friend of</a:t>
              </a:r>
              <a:endParaRPr lang="en-US" sz="800" b="1" dirty="0"/>
            </a:p>
          </p:txBody>
        </p:sp>
        <p:cxnSp>
          <p:nvCxnSpPr>
            <p:cNvPr id="26" name="Straight Arrow Connector 25"/>
            <p:cNvCxnSpPr>
              <a:stCxn id="8" idx="0"/>
              <a:endCxn id="21" idx="5"/>
            </p:cNvCxnSpPr>
            <p:nvPr/>
          </p:nvCxnSpPr>
          <p:spPr>
            <a:xfrm flipH="1" flipV="1">
              <a:off x="7935726" y="3919582"/>
              <a:ext cx="1061842" cy="81877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8093675" y="4222396"/>
              <a:ext cx="751745" cy="215444"/>
            </a:xfrm>
            <a:prstGeom prst="rect">
              <a:avLst/>
            </a:prstGeom>
            <a:solidFill>
              <a:schemeClr val="bg1"/>
            </a:solidFill>
          </p:spPr>
          <p:txBody>
            <a:bodyPr wrap="square" rtlCol="0">
              <a:spAutoFit/>
            </a:bodyPr>
            <a:lstStyle/>
            <a:p>
              <a:pPr algn="ctr"/>
              <a:r>
                <a:rPr lang="en-US" sz="800" b="1" dirty="0" smtClean="0"/>
                <a:t>Colleagues</a:t>
              </a:r>
              <a:endParaRPr lang="en-US" sz="800" b="1" dirty="0"/>
            </a:p>
          </p:txBody>
        </p:sp>
      </p:grpSp>
    </p:spTree>
    <p:extLst>
      <p:ext uri="{BB962C8B-B14F-4D97-AF65-F5344CB8AC3E}">
        <p14:creationId xmlns:p14="http://schemas.microsoft.com/office/powerpoint/2010/main" val="184198105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47869" y="475862"/>
            <a:ext cx="11430000" cy="6382138"/>
          </a:xfrm>
        </p:spPr>
        <p:txBody>
          <a:bodyPr/>
          <a:lstStyle/>
          <a:p>
            <a:r>
              <a:rPr lang="en-US" dirty="0"/>
              <a:t>From an operational point of view, the cluster is composed of servers with two different roles: Cores and Read Replicas.</a:t>
            </a:r>
          </a:p>
          <a:p>
            <a:r>
              <a:rPr lang="en-US" dirty="0"/>
              <a:t>The two roles are foundational in any production deployment but are managed at different scales from one another and undertake different roles in managing the fault tolerance and scalability of the overall cluster.</a:t>
            </a:r>
          </a:p>
          <a:p>
            <a:r>
              <a:rPr lang="en-US" dirty="0" smtClean="0"/>
              <a:t>Neo4j’s </a:t>
            </a:r>
            <a:r>
              <a:rPr lang="en-US" dirty="0"/>
              <a:t>Causal Clustering provides three main features:</a:t>
            </a:r>
          </a:p>
          <a:p>
            <a:pPr lvl="1"/>
            <a:r>
              <a:rPr lang="en-US" b="1" dirty="0"/>
              <a:t>Safety:</a:t>
            </a:r>
            <a:r>
              <a:rPr lang="en-US" dirty="0"/>
              <a:t> Core Servers provide a </a:t>
            </a:r>
            <a:r>
              <a:rPr lang="en-US" b="1" dirty="0" smtClean="0"/>
              <a:t>Fault </a:t>
            </a:r>
            <a:r>
              <a:rPr lang="en-US" b="1" dirty="0"/>
              <a:t>T</a:t>
            </a:r>
            <a:r>
              <a:rPr lang="en-US" b="1" dirty="0" smtClean="0"/>
              <a:t>olerant</a:t>
            </a:r>
            <a:r>
              <a:rPr lang="en-US" dirty="0" smtClean="0"/>
              <a:t> </a:t>
            </a:r>
            <a:r>
              <a:rPr lang="en-US" dirty="0"/>
              <a:t>platform for transaction processing which will remain available while a simple majority of those Core Servers are functioning</a:t>
            </a:r>
            <a:r>
              <a:rPr lang="en-US" dirty="0"/>
              <a:t>. High availability is achieved via the causal cluster architecture. If a server </a:t>
            </a:r>
            <a:r>
              <a:rPr lang="en-US" dirty="0" smtClean="0"/>
              <a:t>fails </a:t>
            </a:r>
            <a:r>
              <a:rPr lang="en-US" dirty="0"/>
              <a:t>the other </a:t>
            </a:r>
            <a:r>
              <a:rPr lang="en-US" dirty="0" smtClean="0"/>
              <a:t>core servers will </a:t>
            </a:r>
            <a:r>
              <a:rPr lang="en-US" dirty="0"/>
              <a:t>automatically handle the requests.</a:t>
            </a:r>
            <a:endParaRPr lang="en-US" dirty="0"/>
          </a:p>
          <a:p>
            <a:pPr lvl="1"/>
            <a:r>
              <a:rPr lang="en-US" b="1" dirty="0"/>
              <a:t>Scale:</a:t>
            </a:r>
            <a:r>
              <a:rPr lang="en-US" dirty="0"/>
              <a:t> Read Replicas provide a massively </a:t>
            </a:r>
            <a:r>
              <a:rPr lang="en-US" b="1" dirty="0" smtClean="0"/>
              <a:t>Scalable</a:t>
            </a:r>
            <a:r>
              <a:rPr lang="en-US" dirty="0" smtClean="0"/>
              <a:t> </a:t>
            </a:r>
            <a:r>
              <a:rPr lang="en-US" dirty="0"/>
              <a:t>platform for graph queries that enables very large graph workloads to be executed in a widely distributed topology.</a:t>
            </a:r>
          </a:p>
          <a:p>
            <a:pPr lvl="1"/>
            <a:r>
              <a:rPr lang="en-US" b="1" dirty="0"/>
              <a:t>Causal consistency:</a:t>
            </a:r>
            <a:r>
              <a:rPr lang="en-US" dirty="0"/>
              <a:t> when invoked, a client application is guaranteed to read at least its own writes</a:t>
            </a:r>
            <a:r>
              <a:rPr lang="en-US" dirty="0" smtClean="0"/>
              <a:t>.</a:t>
            </a:r>
          </a:p>
          <a:p>
            <a:r>
              <a:rPr lang="en-US" dirty="0"/>
              <a:t>Together, this allows the end-user system to be fully functional and both read and write to the database in the event of multiple hardware and network failures and makes reasoning about database interactions straightforward</a:t>
            </a:r>
            <a:r>
              <a:rPr lang="en-US" dirty="0" smtClean="0"/>
              <a:t>.</a:t>
            </a:r>
            <a:endParaRPr lang="en-US" dirty="0" smtClean="0"/>
          </a:p>
        </p:txBody>
      </p:sp>
      <p:sp>
        <p:nvSpPr>
          <p:cNvPr id="4" name="Title 1"/>
          <p:cNvSpPr txBox="1">
            <a:spLocks/>
          </p:cNvSpPr>
          <p:nvPr/>
        </p:nvSpPr>
        <p:spPr>
          <a:xfrm>
            <a:off x="477795" y="0"/>
            <a:ext cx="5699070" cy="444843"/>
          </a:xfrm>
          <a:prstGeom prst="rect">
            <a:avLst/>
          </a:prstGeom>
        </p:spPr>
        <p:txBody>
          <a:bodyPr vert="horz" lIns="91440" tIns="45720" rIns="91440" bIns="45720" rtlCol="0" anchor="t">
            <a:normAutofit fontScale="90000" lnSpcReduction="2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900" b="1" dirty="0" smtClean="0">
                <a:solidFill>
                  <a:srgbClr val="C00000"/>
                </a:solidFill>
              </a:rPr>
              <a:t>Neo4j – Causal Cluster Architecture</a:t>
            </a:r>
            <a:r>
              <a:rPr lang="en-US" sz="2900" b="1" dirty="0" smtClean="0"/>
              <a:t>	</a:t>
            </a:r>
            <a:endParaRPr lang="en-US" sz="600" b="1" dirty="0"/>
          </a:p>
        </p:txBody>
      </p:sp>
      <p:cxnSp>
        <p:nvCxnSpPr>
          <p:cNvPr id="5" name="Straight Connector 4"/>
          <p:cNvCxnSpPr/>
          <p:nvPr/>
        </p:nvCxnSpPr>
        <p:spPr>
          <a:xfrm>
            <a:off x="469558" y="444508"/>
            <a:ext cx="10906896" cy="8573"/>
          </a:xfrm>
          <a:prstGeom prst="line">
            <a:avLst/>
          </a:prstGeom>
          <a:ln w="63500" cmpd="thinThick">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0791839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stretch>
            <a:fillRect/>
          </a:stretch>
        </p:blipFill>
        <p:spPr>
          <a:xfrm>
            <a:off x="368849" y="473724"/>
            <a:ext cx="5886450" cy="5724525"/>
          </a:xfrm>
          <a:prstGeom prst="rect">
            <a:avLst/>
          </a:prstGeom>
        </p:spPr>
      </p:pic>
      <p:sp>
        <p:nvSpPr>
          <p:cNvPr id="4" name="Title 1"/>
          <p:cNvSpPr txBox="1">
            <a:spLocks/>
          </p:cNvSpPr>
          <p:nvPr/>
        </p:nvSpPr>
        <p:spPr>
          <a:xfrm>
            <a:off x="477795" y="0"/>
            <a:ext cx="8995720" cy="444843"/>
          </a:xfrm>
          <a:prstGeom prst="rect">
            <a:avLst/>
          </a:prstGeom>
        </p:spPr>
        <p:txBody>
          <a:bodyPr vert="horz" lIns="91440" tIns="45720" rIns="91440" bIns="45720" rtlCol="0" anchor="t">
            <a:normAutofit fontScale="90000" lnSpcReduction="2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900" b="1" dirty="0" smtClean="0">
                <a:solidFill>
                  <a:srgbClr val="C00000"/>
                </a:solidFill>
              </a:rPr>
              <a:t>Neo4j – Causal Cluster Architecture</a:t>
            </a:r>
            <a:r>
              <a:rPr lang="en-US" sz="2900" b="1" dirty="0" smtClean="0"/>
              <a:t>	</a:t>
            </a:r>
            <a:endParaRPr lang="en-US" sz="600" b="1" dirty="0"/>
          </a:p>
        </p:txBody>
      </p:sp>
      <p:cxnSp>
        <p:nvCxnSpPr>
          <p:cNvPr id="5" name="Straight Connector 4"/>
          <p:cNvCxnSpPr/>
          <p:nvPr/>
        </p:nvCxnSpPr>
        <p:spPr>
          <a:xfrm>
            <a:off x="469558" y="444508"/>
            <a:ext cx="10906896" cy="8573"/>
          </a:xfrm>
          <a:prstGeom prst="line">
            <a:avLst/>
          </a:prstGeom>
          <a:ln w="63500" cmpd="thinThick">
            <a:solidFill>
              <a:schemeClr val="accent4"/>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5859625" y="653143"/>
            <a:ext cx="5579706" cy="6848029"/>
          </a:xfrm>
          <a:prstGeom prst="rect">
            <a:avLst/>
          </a:prstGeom>
          <a:noFill/>
        </p:spPr>
        <p:txBody>
          <a:bodyPr wrap="square" rtlCol="0">
            <a:spAutoFit/>
          </a:bodyPr>
          <a:lstStyle/>
          <a:p>
            <a:pPr algn="just"/>
            <a:r>
              <a:rPr lang="en-US" b="1" dirty="0" smtClean="0"/>
              <a:t>Core Servers : </a:t>
            </a:r>
          </a:p>
          <a:p>
            <a:pPr marL="285750" indent="-285750" algn="just">
              <a:lnSpc>
                <a:spcPct val="150000"/>
              </a:lnSpc>
              <a:buFont typeface="Wingdings" panose="05000000000000000000" pitchFamily="2" charset="2"/>
              <a:buChar char="ü"/>
            </a:pPr>
            <a:r>
              <a:rPr lang="en-US" sz="1400" dirty="0" smtClean="0"/>
              <a:t>In a Cluster, one Core Server is a leader elected by other core servers.</a:t>
            </a:r>
          </a:p>
          <a:p>
            <a:pPr marL="285750" indent="-285750" algn="just">
              <a:lnSpc>
                <a:spcPct val="150000"/>
              </a:lnSpc>
              <a:buFont typeface="Wingdings" panose="05000000000000000000" pitchFamily="2" charset="2"/>
              <a:buChar char="ü"/>
            </a:pPr>
            <a:r>
              <a:rPr lang="en-US" sz="1400" dirty="0" smtClean="0"/>
              <a:t>Its </a:t>
            </a:r>
            <a:r>
              <a:rPr lang="en-US" sz="1400" dirty="0" smtClean="0"/>
              <a:t>main responsibility is to safeguard data by replicating all transactions using the Raft </a:t>
            </a:r>
            <a:r>
              <a:rPr lang="en-US" sz="1400" dirty="0" smtClean="0"/>
              <a:t>protocol</a:t>
            </a:r>
            <a:r>
              <a:rPr lang="en-US" sz="1400" dirty="0" smtClean="0"/>
              <a:t>.</a:t>
            </a:r>
            <a:endParaRPr lang="en-US" sz="1400" dirty="0" smtClean="0"/>
          </a:p>
          <a:p>
            <a:pPr marL="285750" indent="-285750" algn="just">
              <a:lnSpc>
                <a:spcPct val="150000"/>
              </a:lnSpc>
              <a:buFont typeface="Wingdings" panose="05000000000000000000" pitchFamily="2" charset="2"/>
              <a:buChar char="ü"/>
            </a:pPr>
            <a:r>
              <a:rPr lang="en-US" sz="1400" dirty="0" smtClean="0"/>
              <a:t>Raft </a:t>
            </a:r>
            <a:r>
              <a:rPr lang="en-US" sz="1400" dirty="0"/>
              <a:t>ensures that the data is safely durable before confirming transaction commit to the end user </a:t>
            </a:r>
            <a:r>
              <a:rPr lang="en-US" sz="1400" dirty="0" smtClean="0"/>
              <a:t>application.</a:t>
            </a:r>
          </a:p>
          <a:p>
            <a:pPr marL="285750" indent="-285750" algn="just">
              <a:lnSpc>
                <a:spcPct val="150000"/>
              </a:lnSpc>
              <a:buFont typeface="Wingdings" panose="05000000000000000000" pitchFamily="2" charset="2"/>
              <a:buChar char="ü"/>
            </a:pPr>
            <a:r>
              <a:rPr lang="en-US" sz="1400" dirty="0" smtClean="0"/>
              <a:t>Once </a:t>
            </a:r>
            <a:r>
              <a:rPr lang="en-US" sz="1400" dirty="0"/>
              <a:t>a majority of Core Servers in a cluster (N/2+1) have accepted the transaction, it is safe to acknowledge the commit to the end user application</a:t>
            </a:r>
            <a:r>
              <a:rPr lang="en-US" sz="1400" dirty="0" smtClean="0"/>
              <a:t>.</a:t>
            </a:r>
          </a:p>
          <a:p>
            <a:pPr marL="285750" indent="-285750" algn="just">
              <a:lnSpc>
                <a:spcPct val="150000"/>
              </a:lnSpc>
              <a:buFont typeface="Wingdings" panose="05000000000000000000" pitchFamily="2" charset="2"/>
              <a:buChar char="ü"/>
            </a:pPr>
            <a:r>
              <a:rPr lang="en-US" sz="1400" dirty="0"/>
              <a:t>In practice there are relatively few machines in a typical Core Server cluster, enough to provide sufficient fault tolerance for the specific deployment</a:t>
            </a:r>
            <a:r>
              <a:rPr lang="en-US" sz="1400" dirty="0" smtClean="0"/>
              <a:t>.</a:t>
            </a:r>
          </a:p>
          <a:p>
            <a:pPr marL="285750" indent="-285750" algn="just">
              <a:lnSpc>
                <a:spcPct val="150000"/>
              </a:lnSpc>
              <a:buFont typeface="Wingdings" panose="05000000000000000000" pitchFamily="2" charset="2"/>
              <a:buChar char="ü"/>
            </a:pPr>
            <a:r>
              <a:rPr lang="en-US" sz="1400" dirty="0"/>
              <a:t>This is calculated with the formula M = 2F + 1 where M is the number of Core Servers required to tolerate F faults</a:t>
            </a:r>
            <a:r>
              <a:rPr lang="en-US" sz="1400" dirty="0" smtClean="0"/>
              <a:t>.</a:t>
            </a:r>
          </a:p>
          <a:p>
            <a:pPr marL="285750" indent="-285750" algn="just">
              <a:lnSpc>
                <a:spcPct val="150000"/>
              </a:lnSpc>
              <a:buFont typeface="Wingdings" panose="05000000000000000000" pitchFamily="2" charset="2"/>
              <a:buChar char="ü"/>
            </a:pPr>
            <a:r>
              <a:rPr lang="en-US" sz="1400" dirty="0"/>
              <a:t>The smallest </a:t>
            </a:r>
            <a:r>
              <a:rPr lang="en-US" sz="1400" i="1" dirty="0"/>
              <a:t>fault tolerant</a:t>
            </a:r>
            <a:r>
              <a:rPr lang="en-US" sz="1400" dirty="0"/>
              <a:t> cluster, a cluster that can tolerate one fault, must have three Cores</a:t>
            </a:r>
            <a:r>
              <a:rPr lang="en-US" sz="1400" dirty="0" smtClean="0"/>
              <a:t>.</a:t>
            </a:r>
          </a:p>
          <a:p>
            <a:pPr marL="285750" indent="-285750" algn="just">
              <a:lnSpc>
                <a:spcPct val="150000"/>
              </a:lnSpc>
              <a:buFont typeface="Wingdings" panose="05000000000000000000" pitchFamily="2" charset="2"/>
              <a:buChar char="ü"/>
            </a:pPr>
            <a:r>
              <a:rPr lang="en-US" sz="1400" dirty="0" smtClean="0"/>
              <a:t>They do query routing along with the bolt protocol drivers.</a:t>
            </a:r>
            <a:endParaRPr lang="en-US" sz="1400" dirty="0" smtClean="0"/>
          </a:p>
          <a:p>
            <a:endParaRPr lang="en-US" dirty="0"/>
          </a:p>
          <a:p>
            <a:pPr algn="just"/>
            <a:endParaRPr lang="en-US" sz="1000" i="1" dirty="0" smtClean="0"/>
          </a:p>
          <a:p>
            <a:endParaRPr lang="en-US" b="1" dirty="0"/>
          </a:p>
          <a:p>
            <a:endParaRPr lang="en-US" b="1" dirty="0"/>
          </a:p>
        </p:txBody>
      </p:sp>
    </p:spTree>
    <p:extLst>
      <p:ext uri="{BB962C8B-B14F-4D97-AF65-F5344CB8AC3E}">
        <p14:creationId xmlns:p14="http://schemas.microsoft.com/office/powerpoint/2010/main" val="111126176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3399" y="481078"/>
            <a:ext cx="7766870" cy="6376922"/>
          </a:xfrm>
        </p:spPr>
        <p:txBody>
          <a:bodyPr numCol="2"/>
          <a:lstStyle/>
          <a:p>
            <a:r>
              <a:rPr lang="en-US" b="1" dirty="0" smtClean="0"/>
              <a:t>Read Replicas : </a:t>
            </a:r>
          </a:p>
          <a:p>
            <a:pPr marL="685800" lvl="2" algn="just">
              <a:lnSpc>
                <a:spcPct val="150000"/>
              </a:lnSpc>
              <a:buFont typeface="Wingdings" panose="05000000000000000000" pitchFamily="2" charset="2"/>
              <a:buChar char="ü"/>
            </a:pPr>
            <a:r>
              <a:rPr lang="en-US" sz="1200" dirty="0">
                <a:solidFill>
                  <a:schemeClr val="tx1"/>
                </a:solidFill>
              </a:rPr>
              <a:t>The main responsibility of Read Replicas is to scale out graph workloads. </a:t>
            </a:r>
            <a:endParaRPr lang="en-US" sz="1200" dirty="0" smtClean="0">
              <a:solidFill>
                <a:schemeClr val="tx1"/>
              </a:solidFill>
            </a:endParaRPr>
          </a:p>
          <a:p>
            <a:pPr marL="685800" lvl="2" algn="just">
              <a:lnSpc>
                <a:spcPct val="150000"/>
              </a:lnSpc>
              <a:buFont typeface="Wingdings" panose="05000000000000000000" pitchFamily="2" charset="2"/>
              <a:buChar char="ü"/>
            </a:pPr>
            <a:r>
              <a:rPr lang="en-US" sz="1200" dirty="0" smtClean="0">
                <a:solidFill>
                  <a:schemeClr val="tx1"/>
                </a:solidFill>
              </a:rPr>
              <a:t>Read </a:t>
            </a:r>
            <a:r>
              <a:rPr lang="en-US" sz="1200" dirty="0">
                <a:solidFill>
                  <a:schemeClr val="tx1"/>
                </a:solidFill>
              </a:rPr>
              <a:t>Replicas act like caches for the graph data that the Core Servers safeguard and are fully capable of executing arbitrary (read-only) queries and procedures.</a:t>
            </a:r>
          </a:p>
          <a:p>
            <a:pPr marL="685800" lvl="1" algn="just">
              <a:lnSpc>
                <a:spcPct val="150000"/>
              </a:lnSpc>
              <a:buFont typeface="Wingdings" panose="05000000000000000000" pitchFamily="2" charset="2"/>
              <a:buChar char="ü"/>
            </a:pPr>
            <a:r>
              <a:rPr lang="en-US" sz="1200" dirty="0">
                <a:solidFill>
                  <a:schemeClr val="tx1"/>
                </a:solidFill>
              </a:rPr>
              <a:t>Read Replicas are asynchronously replicated from Core Servers via transaction log shipping. They will periodically poll an upstream server for new transactions and have these shipped over. </a:t>
            </a:r>
            <a:endParaRPr lang="en-US" sz="1200" dirty="0" smtClean="0">
              <a:solidFill>
                <a:schemeClr val="tx1"/>
              </a:solidFill>
            </a:endParaRPr>
          </a:p>
          <a:p>
            <a:pPr marL="685800" lvl="1" algn="just">
              <a:lnSpc>
                <a:spcPct val="150000"/>
              </a:lnSpc>
              <a:buFont typeface="Wingdings" panose="05000000000000000000" pitchFamily="2" charset="2"/>
              <a:buChar char="ü"/>
            </a:pPr>
            <a:r>
              <a:rPr lang="en-US" sz="1200" dirty="0">
                <a:solidFill>
                  <a:schemeClr val="tx1"/>
                </a:solidFill>
              </a:rPr>
              <a:t>Many Read Replicas can be fed data from a relatively small number of Core Servers, allowing for a large fan out of the query workload for scale.</a:t>
            </a:r>
          </a:p>
          <a:p>
            <a:pPr marL="685800" algn="just">
              <a:lnSpc>
                <a:spcPct val="150000"/>
              </a:lnSpc>
              <a:buFont typeface="Wingdings" panose="05000000000000000000" pitchFamily="2" charset="2"/>
              <a:buChar char="ü"/>
            </a:pPr>
            <a:r>
              <a:rPr lang="en-US" sz="1200" dirty="0">
                <a:solidFill>
                  <a:schemeClr val="tx1"/>
                </a:solidFill>
              </a:rPr>
              <a:t>Read Replicas should typically be run in relatively large numbers and treated as disposable. Losing a Read Replica does not impact the cluster’s availability, aside from the loss of its fraction of graph query throughput. It does not affect the fault tolerance capabilities of the cluster.</a:t>
            </a:r>
          </a:p>
          <a:p>
            <a:pPr marL="685800" algn="just">
              <a:lnSpc>
                <a:spcPct val="150000"/>
              </a:lnSpc>
              <a:buFont typeface="Wingdings" panose="05000000000000000000" pitchFamily="2" charset="2"/>
              <a:buChar char="ü"/>
            </a:pPr>
            <a:endParaRPr lang="en-US" sz="1200" dirty="0">
              <a:solidFill>
                <a:schemeClr val="tx1"/>
              </a:solidFill>
            </a:endParaRPr>
          </a:p>
        </p:txBody>
      </p:sp>
      <p:sp>
        <p:nvSpPr>
          <p:cNvPr id="4" name="Title 1"/>
          <p:cNvSpPr txBox="1">
            <a:spLocks/>
          </p:cNvSpPr>
          <p:nvPr/>
        </p:nvSpPr>
        <p:spPr>
          <a:xfrm>
            <a:off x="477795" y="0"/>
            <a:ext cx="5699070" cy="444843"/>
          </a:xfrm>
          <a:prstGeom prst="rect">
            <a:avLst/>
          </a:prstGeom>
        </p:spPr>
        <p:txBody>
          <a:bodyPr vert="horz" lIns="91440" tIns="45720" rIns="91440" bIns="45720" rtlCol="0" anchor="t">
            <a:normAutofit fontScale="90000" lnSpcReduction="2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900" b="1" dirty="0" smtClean="0">
                <a:solidFill>
                  <a:srgbClr val="C00000"/>
                </a:solidFill>
              </a:rPr>
              <a:t>Neo4j – Causal Cluster Architecture</a:t>
            </a:r>
            <a:r>
              <a:rPr lang="en-US" sz="2900" b="1" dirty="0" smtClean="0"/>
              <a:t>	</a:t>
            </a:r>
            <a:endParaRPr lang="en-US" sz="600" b="1" dirty="0"/>
          </a:p>
        </p:txBody>
      </p:sp>
      <p:cxnSp>
        <p:nvCxnSpPr>
          <p:cNvPr id="5" name="Straight Connector 4"/>
          <p:cNvCxnSpPr/>
          <p:nvPr/>
        </p:nvCxnSpPr>
        <p:spPr>
          <a:xfrm>
            <a:off x="469558" y="444508"/>
            <a:ext cx="10906896" cy="8573"/>
          </a:xfrm>
          <a:prstGeom prst="line">
            <a:avLst/>
          </a:prstGeom>
          <a:ln w="63500" cmpd="thinThick">
            <a:solidFill>
              <a:schemeClr val="accent4"/>
            </a:solidFill>
          </a:ln>
        </p:spPr>
        <p:style>
          <a:lnRef idx="1">
            <a:schemeClr val="accent1"/>
          </a:lnRef>
          <a:fillRef idx="0">
            <a:schemeClr val="accent1"/>
          </a:fillRef>
          <a:effectRef idx="0">
            <a:schemeClr val="accent1"/>
          </a:effectRef>
          <a:fontRef idx="minor">
            <a:schemeClr val="tx1"/>
          </a:fontRef>
        </p:style>
      </p:cxnSp>
      <p:pic>
        <p:nvPicPr>
          <p:cNvPr id="7" name="Picture 6"/>
          <p:cNvPicPr>
            <a:picLocks noChangeAspect="1"/>
          </p:cNvPicPr>
          <p:nvPr/>
        </p:nvPicPr>
        <p:blipFill>
          <a:blip r:embed="rId2"/>
          <a:stretch>
            <a:fillRect/>
          </a:stretch>
        </p:blipFill>
        <p:spPr>
          <a:xfrm>
            <a:off x="4933992" y="1426493"/>
            <a:ext cx="5333481" cy="5161674"/>
          </a:xfrm>
          <a:prstGeom prst="rect">
            <a:avLst/>
          </a:prstGeom>
        </p:spPr>
      </p:pic>
    </p:spTree>
    <p:extLst>
      <p:ext uri="{BB962C8B-B14F-4D97-AF65-F5344CB8AC3E}">
        <p14:creationId xmlns:p14="http://schemas.microsoft.com/office/powerpoint/2010/main" val="307906701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38539" y="485192"/>
            <a:ext cx="11402008" cy="6372807"/>
          </a:xfrm>
        </p:spPr>
        <p:txBody>
          <a:bodyPr/>
          <a:lstStyle/>
          <a:p>
            <a:r>
              <a:rPr lang="en-US" b="1" dirty="0" smtClean="0"/>
              <a:t>Causal Consistency:</a:t>
            </a:r>
          </a:p>
          <a:p>
            <a:pPr lvl="1" algn="just"/>
            <a:r>
              <a:rPr lang="en-US" dirty="0"/>
              <a:t>Causal consistency makes it possible to write to Core Servers (where data is safe) and read those writes from a Read Replica (where graph operations are scaled out</a:t>
            </a:r>
            <a:r>
              <a:rPr lang="en-US" dirty="0" smtClean="0"/>
              <a:t>).</a:t>
            </a:r>
          </a:p>
          <a:p>
            <a:pPr lvl="1" algn="just"/>
            <a:r>
              <a:rPr lang="en-US" dirty="0"/>
              <a:t>On executing a transaction, the client can ask for a bookmark which it then presents as a parameter to subsequent transactions. Using that bookmark the cluster can ensure that only servers which have processed the client’s bookmarked transaction will run its next transaction. This provides a </a:t>
            </a:r>
            <a:r>
              <a:rPr lang="en-US" i="1" dirty="0"/>
              <a:t>causal chain</a:t>
            </a:r>
            <a:r>
              <a:rPr lang="en-US" dirty="0"/>
              <a:t> which ensures correct read-after-write semantics from the client’s point of view.</a:t>
            </a:r>
            <a:endParaRPr lang="en-US" b="1" dirty="0" smtClean="0"/>
          </a:p>
          <a:p>
            <a:pPr lvl="1">
              <a:buFont typeface="Wingdings" panose="05000000000000000000" pitchFamily="2" charset="2"/>
              <a:buChar char="q"/>
            </a:pPr>
            <a:r>
              <a:rPr lang="en-US" sz="1200" i="1" dirty="0">
                <a:solidFill>
                  <a:schemeClr val="tx1"/>
                </a:solidFill>
              </a:rPr>
              <a:t>Causal consistency is one of numerous consistency models used in distributed computing. It ensures that causally related operations are seen by every instance in the system in the same order. Consequently, client applications are guaranteed to read their own writes, regardless of which instance they communicate with. This simplifies interaction with large clusters, allowing clients to treat them as a single (logical) server</a:t>
            </a:r>
            <a:r>
              <a:rPr lang="en-US" sz="1200" i="1" dirty="0" smtClean="0">
                <a:solidFill>
                  <a:schemeClr val="tx1"/>
                </a:solidFill>
              </a:rPr>
              <a:t>.</a:t>
            </a:r>
          </a:p>
          <a:p>
            <a:pPr>
              <a:buFont typeface="Wingdings" panose="05000000000000000000" pitchFamily="2" charset="2"/>
              <a:buChar char="Ø"/>
            </a:pPr>
            <a:r>
              <a:rPr lang="en-US" sz="1400" dirty="0"/>
              <a:t>Neo4j drivers work together with the Causal Cluster to offer one of the industry’s most comprehensive ACID-compliant tunable clustering consistency models</a:t>
            </a:r>
            <a:r>
              <a:rPr lang="en-US" sz="1400" dirty="0" smtClean="0"/>
              <a:t>.</a:t>
            </a:r>
          </a:p>
          <a:p>
            <a:pPr>
              <a:buFont typeface="Wingdings" panose="05000000000000000000" pitchFamily="2" charset="2"/>
              <a:buChar char="Ø"/>
            </a:pPr>
            <a:r>
              <a:rPr lang="en-US" sz="1400" dirty="0"/>
              <a:t>Causal </a:t>
            </a:r>
            <a:r>
              <a:rPr lang="en-US" sz="1400" dirty="0"/>
              <a:t>consistency enables support of a wider variety of applications where eventual consistency is unacceptable</a:t>
            </a:r>
            <a:r>
              <a:rPr lang="en-US" sz="1400" dirty="0"/>
              <a:t>.</a:t>
            </a:r>
          </a:p>
          <a:p>
            <a:pPr>
              <a:buFont typeface="Wingdings" panose="05000000000000000000" pitchFamily="2" charset="2"/>
              <a:buChar char="Ø"/>
            </a:pPr>
            <a:r>
              <a:rPr lang="en-US" sz="1400" dirty="0"/>
              <a:t>Causal consistency allows you to specify guarantees around query ordering, including the ability to read your own writes, view the last data you read, and later on, committed writes from other users</a:t>
            </a:r>
            <a:r>
              <a:rPr lang="en-US" sz="1400" dirty="0" smtClean="0"/>
              <a:t>.</a:t>
            </a:r>
          </a:p>
          <a:p>
            <a:pPr>
              <a:buFont typeface="Wingdings" panose="05000000000000000000" pitchFamily="2" charset="2"/>
              <a:buChar char="Ø"/>
            </a:pPr>
            <a:r>
              <a:rPr lang="en-US" sz="1400" dirty="0"/>
              <a:t>The Bolt drivers collaborate with the core servers to ensure that all transactions are applied in the same order using a simple concept: a bookmark</a:t>
            </a:r>
            <a:r>
              <a:rPr lang="en-US" sz="1400" dirty="0" smtClean="0"/>
              <a:t>.</a:t>
            </a:r>
          </a:p>
          <a:p>
            <a:pPr>
              <a:buFont typeface="Wingdings" panose="05000000000000000000" pitchFamily="2" charset="2"/>
              <a:buChar char="Ø"/>
            </a:pPr>
            <a:r>
              <a:rPr lang="en-US" sz="1400" dirty="0"/>
              <a:t>The cluster returns a bookmark when it commits an update transaction, so then the driver links a bookmark to the user’s next transaction. The server that receives that next query starts a new bookmarked transaction only when its internal state reaches the desired bookmark. This ensures that the view of related data is always consistent, that all servers are eventually updated, and that users reading and re-reading data always see the same — and the latest — data.</a:t>
            </a:r>
            <a:endParaRPr lang="en-US" sz="1400" i="1" dirty="0">
              <a:solidFill>
                <a:schemeClr val="tx1"/>
              </a:solidFill>
            </a:endParaRPr>
          </a:p>
        </p:txBody>
      </p:sp>
      <p:sp>
        <p:nvSpPr>
          <p:cNvPr id="4" name="Title 1"/>
          <p:cNvSpPr txBox="1">
            <a:spLocks/>
          </p:cNvSpPr>
          <p:nvPr/>
        </p:nvSpPr>
        <p:spPr>
          <a:xfrm>
            <a:off x="477795" y="0"/>
            <a:ext cx="5699070" cy="444843"/>
          </a:xfrm>
          <a:prstGeom prst="rect">
            <a:avLst/>
          </a:prstGeom>
        </p:spPr>
        <p:txBody>
          <a:bodyPr vert="horz" lIns="91440" tIns="45720" rIns="91440" bIns="45720" rtlCol="0" anchor="t">
            <a:normAutofit fontScale="90000" lnSpcReduction="2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900" b="1" dirty="0" smtClean="0">
                <a:solidFill>
                  <a:srgbClr val="C00000"/>
                </a:solidFill>
              </a:rPr>
              <a:t>Neo4j – Causal Cluster Architecture</a:t>
            </a:r>
            <a:r>
              <a:rPr lang="en-US" sz="2900" b="1" dirty="0" smtClean="0"/>
              <a:t>	</a:t>
            </a:r>
            <a:endParaRPr lang="en-US" sz="600" b="1" dirty="0"/>
          </a:p>
        </p:txBody>
      </p:sp>
      <p:cxnSp>
        <p:nvCxnSpPr>
          <p:cNvPr id="5" name="Straight Connector 4"/>
          <p:cNvCxnSpPr/>
          <p:nvPr/>
        </p:nvCxnSpPr>
        <p:spPr>
          <a:xfrm>
            <a:off x="469558" y="444508"/>
            <a:ext cx="10906896" cy="8573"/>
          </a:xfrm>
          <a:prstGeom prst="line">
            <a:avLst/>
          </a:prstGeom>
          <a:ln w="63500" cmpd="thinThick">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3474672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95564" y="508000"/>
            <a:ext cx="11333018" cy="6349999"/>
          </a:xfrm>
        </p:spPr>
        <p:txBody>
          <a:bodyPr/>
          <a:lstStyle/>
          <a:p>
            <a:r>
              <a:rPr lang="en-US" dirty="0" smtClean="0"/>
              <a:t>Load balancing </a:t>
            </a:r>
            <a:r>
              <a:rPr lang="en-US" dirty="0"/>
              <a:t>is </a:t>
            </a:r>
            <a:r>
              <a:rPr lang="en-US" dirty="0" smtClean="0"/>
              <a:t>fully </a:t>
            </a:r>
            <a:r>
              <a:rPr lang="en-US" dirty="0"/>
              <a:t>handled by Neo4j Bolt drivers, which operate in concert with the Causal Cluster to spread the workload</a:t>
            </a:r>
            <a:r>
              <a:rPr lang="en-US" dirty="0" smtClean="0"/>
              <a:t>.</a:t>
            </a:r>
          </a:p>
          <a:p>
            <a:r>
              <a:rPr lang="en-US" dirty="0"/>
              <a:t>New cluster-aware sessions, managed on the client-side by the Bolt drivers, alleviate complex infrastructure concerns for developers</a:t>
            </a:r>
            <a:endParaRPr lang="en-US" dirty="0"/>
          </a:p>
        </p:txBody>
      </p:sp>
      <p:sp>
        <p:nvSpPr>
          <p:cNvPr id="4" name="Title 1"/>
          <p:cNvSpPr txBox="1">
            <a:spLocks/>
          </p:cNvSpPr>
          <p:nvPr/>
        </p:nvSpPr>
        <p:spPr>
          <a:xfrm>
            <a:off x="477795" y="0"/>
            <a:ext cx="5699070" cy="444843"/>
          </a:xfrm>
          <a:prstGeom prst="rect">
            <a:avLst/>
          </a:prstGeom>
        </p:spPr>
        <p:txBody>
          <a:bodyPr vert="horz" lIns="91440" tIns="45720" rIns="91440" bIns="45720" rtlCol="0" anchor="t">
            <a:normAutofit fontScale="90000" lnSpcReduction="2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900" b="1" dirty="0" smtClean="0">
                <a:solidFill>
                  <a:srgbClr val="C00000"/>
                </a:solidFill>
              </a:rPr>
              <a:t>Neo4j – </a:t>
            </a:r>
            <a:r>
              <a:rPr lang="en-US" sz="2900" b="1" dirty="0" smtClean="0">
                <a:solidFill>
                  <a:srgbClr val="C00000"/>
                </a:solidFill>
              </a:rPr>
              <a:t>Built in Load Balancing</a:t>
            </a:r>
            <a:r>
              <a:rPr lang="en-US" sz="2900" b="1" dirty="0" smtClean="0"/>
              <a:t>	</a:t>
            </a:r>
            <a:endParaRPr lang="en-US" sz="600" b="1" dirty="0"/>
          </a:p>
        </p:txBody>
      </p:sp>
      <p:cxnSp>
        <p:nvCxnSpPr>
          <p:cNvPr id="5" name="Straight Connector 4"/>
          <p:cNvCxnSpPr/>
          <p:nvPr/>
        </p:nvCxnSpPr>
        <p:spPr>
          <a:xfrm>
            <a:off x="469558" y="444508"/>
            <a:ext cx="10906896" cy="8573"/>
          </a:xfrm>
          <a:prstGeom prst="line">
            <a:avLst/>
          </a:prstGeom>
          <a:ln w="63500" cmpd="thinThick">
            <a:solidFill>
              <a:schemeClr val="accent4"/>
            </a:solidFill>
          </a:ln>
        </p:spPr>
        <p:style>
          <a:lnRef idx="1">
            <a:schemeClr val="accent1"/>
          </a:lnRef>
          <a:fillRef idx="0">
            <a:schemeClr val="accent1"/>
          </a:fillRef>
          <a:effectRef idx="0">
            <a:schemeClr val="accent1"/>
          </a:effectRef>
          <a:fontRef idx="minor">
            <a:schemeClr val="tx1"/>
          </a:fontRef>
        </p:style>
      </p:cxnSp>
      <p:pic>
        <p:nvPicPr>
          <p:cNvPr id="6" name="Picture 5"/>
          <p:cNvPicPr>
            <a:picLocks noChangeAspect="1"/>
          </p:cNvPicPr>
          <p:nvPr/>
        </p:nvPicPr>
        <p:blipFill>
          <a:blip r:embed="rId2"/>
          <a:stretch>
            <a:fillRect/>
          </a:stretch>
        </p:blipFill>
        <p:spPr>
          <a:xfrm>
            <a:off x="2175596" y="2304039"/>
            <a:ext cx="6677025" cy="4448175"/>
          </a:xfrm>
          <a:prstGeom prst="rect">
            <a:avLst/>
          </a:prstGeom>
        </p:spPr>
      </p:pic>
    </p:spTree>
    <p:extLst>
      <p:ext uri="{BB962C8B-B14F-4D97-AF65-F5344CB8AC3E}">
        <p14:creationId xmlns:p14="http://schemas.microsoft.com/office/powerpoint/2010/main" val="20191843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Picture 3"/>
          <p:cNvPicPr>
            <a:picLocks noChangeAspect="1"/>
          </p:cNvPicPr>
          <p:nvPr/>
        </p:nvPicPr>
        <p:blipFill>
          <a:blip r:embed="rId2"/>
          <a:stretch>
            <a:fillRect/>
          </a:stretch>
        </p:blipFill>
        <p:spPr>
          <a:xfrm>
            <a:off x="506124" y="480291"/>
            <a:ext cx="10791825" cy="5638800"/>
          </a:xfrm>
          <a:prstGeom prst="rect">
            <a:avLst/>
          </a:prstGeom>
        </p:spPr>
      </p:pic>
    </p:spTree>
    <p:extLst>
      <p:ext uri="{BB962C8B-B14F-4D97-AF65-F5344CB8AC3E}">
        <p14:creationId xmlns:p14="http://schemas.microsoft.com/office/powerpoint/2010/main" val="11959884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50762" y="499740"/>
            <a:ext cx="11349825" cy="6358260"/>
          </a:xfrm>
        </p:spPr>
        <p:txBody>
          <a:bodyPr/>
          <a:lstStyle/>
          <a:p>
            <a:r>
              <a:rPr lang="en-US" dirty="0"/>
              <a:t>As with any database management system, but perhaps even more so for a graph database management system such as Neo4j, your queries will drive your model</a:t>
            </a:r>
            <a:r>
              <a:rPr lang="en-US" b="1" dirty="0"/>
              <a:t>.</a:t>
            </a:r>
            <a:endParaRPr lang="en-US" dirty="0" smtClean="0"/>
          </a:p>
          <a:p>
            <a:r>
              <a:rPr lang="en-US" dirty="0" smtClean="0"/>
              <a:t>There </a:t>
            </a:r>
            <a:r>
              <a:rPr lang="en-US" dirty="0"/>
              <a:t>is </a:t>
            </a:r>
            <a:r>
              <a:rPr lang="en-US" b="1" dirty="0"/>
              <a:t>no one perfect way to model </a:t>
            </a:r>
            <a:r>
              <a:rPr lang="en-US" dirty="0"/>
              <a:t>in a graph database such as </a:t>
            </a:r>
            <a:r>
              <a:rPr lang="en-US" dirty="0" smtClean="0"/>
              <a:t>Neo4j.</a:t>
            </a:r>
            <a:r>
              <a:rPr lang="en-US" dirty="0"/>
              <a:t> It will all depend on the questions that you want to ask of the data and this will drive your design and model</a:t>
            </a:r>
            <a:r>
              <a:rPr lang="en-US" dirty="0" smtClean="0"/>
              <a:t>.</a:t>
            </a:r>
          </a:p>
          <a:p>
            <a:r>
              <a:rPr lang="en-US" dirty="0"/>
              <a:t>Graph Data Model = </a:t>
            </a:r>
            <a:r>
              <a:rPr lang="en-US" b="1" dirty="0"/>
              <a:t>Whiteboard-Friendly</a:t>
            </a:r>
          </a:p>
          <a:p>
            <a:pPr lvl="1"/>
            <a:r>
              <a:rPr lang="en-US" sz="1400" dirty="0" smtClean="0"/>
              <a:t>In relational world, when </a:t>
            </a:r>
            <a:r>
              <a:rPr lang="en-US" sz="1400" dirty="0"/>
              <a:t>designing a data model, people draw example data on the whiteboard and connect it to other data drawn to show how different items connect. The whiteboard model is then re-formatted and structured to fit normalized tables for a relational model</a:t>
            </a:r>
            <a:r>
              <a:rPr lang="en-US" sz="1400" dirty="0" smtClean="0"/>
              <a:t>.</a:t>
            </a:r>
          </a:p>
          <a:p>
            <a:pPr lvl="1"/>
            <a:r>
              <a:rPr lang="en-US" sz="1400" dirty="0" smtClean="0"/>
              <a:t>In </a:t>
            </a:r>
            <a:r>
              <a:rPr lang="en-US" sz="1400" dirty="0"/>
              <a:t>graph data </a:t>
            </a:r>
            <a:r>
              <a:rPr lang="en-US" sz="1400" dirty="0" smtClean="0"/>
              <a:t>modeling, instead </a:t>
            </a:r>
            <a:r>
              <a:rPr lang="en-US" sz="1400" dirty="0"/>
              <a:t>of modifying the data model to fit a normalized table structure, the graph data model stays exactly as it was drawn on the whiteboard. This is where the graph data model gets its name for being "whiteboard-friendly</a:t>
            </a:r>
            <a:r>
              <a:rPr lang="en-US" sz="1400" dirty="0" smtClean="0"/>
              <a:t>".</a:t>
            </a:r>
          </a:p>
          <a:p>
            <a:r>
              <a:rPr lang="en-US" dirty="0"/>
              <a:t>The ability to easily whiteboard your data model makes the graph data model incredibly simple and visual. There is no need to draw up business model versions or explain ERD terms to business users. Instead, the graph data model is easily understood by anyone.</a:t>
            </a:r>
          </a:p>
        </p:txBody>
      </p:sp>
      <p:sp>
        <p:nvSpPr>
          <p:cNvPr id="4" name="Title 1"/>
          <p:cNvSpPr txBox="1">
            <a:spLocks/>
          </p:cNvSpPr>
          <p:nvPr/>
        </p:nvSpPr>
        <p:spPr>
          <a:xfrm>
            <a:off x="477795" y="0"/>
            <a:ext cx="5699070" cy="444843"/>
          </a:xfrm>
          <a:prstGeom prst="rect">
            <a:avLst/>
          </a:prstGeom>
        </p:spPr>
        <p:txBody>
          <a:bodyPr vert="horz" lIns="91440" tIns="45720" rIns="91440" bIns="45720" rtlCol="0" anchor="t">
            <a:normAutofit fontScale="90000" lnSpcReduction="2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900" b="1" dirty="0" smtClean="0">
                <a:solidFill>
                  <a:srgbClr val="C00000"/>
                </a:solidFill>
              </a:rPr>
              <a:t>Neo4j – Data Modeling</a:t>
            </a:r>
            <a:r>
              <a:rPr lang="en-US" sz="2900" b="1" dirty="0" smtClean="0"/>
              <a:t>	</a:t>
            </a:r>
            <a:endParaRPr lang="en-US" sz="600" b="1" dirty="0"/>
          </a:p>
        </p:txBody>
      </p:sp>
      <p:cxnSp>
        <p:nvCxnSpPr>
          <p:cNvPr id="5" name="Straight Connector 4"/>
          <p:cNvCxnSpPr/>
          <p:nvPr/>
        </p:nvCxnSpPr>
        <p:spPr>
          <a:xfrm>
            <a:off x="469558" y="444508"/>
            <a:ext cx="10906896" cy="8573"/>
          </a:xfrm>
          <a:prstGeom prst="line">
            <a:avLst/>
          </a:prstGeom>
          <a:ln w="63500" cmpd="thinThick">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1604303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465210" y="615821"/>
            <a:ext cx="4043322" cy="2497494"/>
          </a:xfrm>
          <a:prstGeom prst="rect">
            <a:avLst/>
          </a:prstGeom>
        </p:spPr>
      </p:pic>
      <p:pic>
        <p:nvPicPr>
          <p:cNvPr id="5" name="Picture 4"/>
          <p:cNvPicPr>
            <a:picLocks noChangeAspect="1"/>
          </p:cNvPicPr>
          <p:nvPr/>
        </p:nvPicPr>
        <p:blipFill>
          <a:blip r:embed="rId3"/>
          <a:stretch>
            <a:fillRect/>
          </a:stretch>
        </p:blipFill>
        <p:spPr>
          <a:xfrm>
            <a:off x="5701005" y="582894"/>
            <a:ext cx="4478304" cy="2579893"/>
          </a:xfrm>
          <a:prstGeom prst="rect">
            <a:avLst/>
          </a:prstGeom>
        </p:spPr>
      </p:pic>
      <p:sp>
        <p:nvSpPr>
          <p:cNvPr id="6" name="Title 1"/>
          <p:cNvSpPr txBox="1">
            <a:spLocks/>
          </p:cNvSpPr>
          <p:nvPr/>
        </p:nvSpPr>
        <p:spPr>
          <a:xfrm>
            <a:off x="356491" y="0"/>
            <a:ext cx="6482847" cy="444843"/>
          </a:xfrm>
          <a:prstGeom prst="rect">
            <a:avLst/>
          </a:prstGeom>
        </p:spPr>
        <p:txBody>
          <a:bodyPr vert="horz" lIns="91440" tIns="45720" rIns="91440" bIns="45720" rtlCol="0" anchor="t">
            <a:normAutofit fontScale="82500" lnSpcReduction="1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900" b="1" dirty="0" smtClean="0">
                <a:solidFill>
                  <a:srgbClr val="C00000"/>
                </a:solidFill>
              </a:rPr>
              <a:t>Neo4j – Data Modeling --</a:t>
            </a:r>
            <a:r>
              <a:rPr lang="en-US" sz="2900" b="1" dirty="0" err="1" smtClean="0">
                <a:solidFill>
                  <a:srgbClr val="C00000"/>
                </a:solidFill>
              </a:rPr>
              <a:t>Whiteboarding</a:t>
            </a:r>
            <a:r>
              <a:rPr lang="en-US" sz="2900" b="1" dirty="0" smtClean="0"/>
              <a:t>	</a:t>
            </a:r>
            <a:endParaRPr lang="en-US" sz="600" b="1" dirty="0"/>
          </a:p>
        </p:txBody>
      </p:sp>
      <p:cxnSp>
        <p:nvCxnSpPr>
          <p:cNvPr id="7" name="Straight Connector 6"/>
          <p:cNvCxnSpPr/>
          <p:nvPr/>
        </p:nvCxnSpPr>
        <p:spPr>
          <a:xfrm>
            <a:off x="469558" y="444508"/>
            <a:ext cx="10906896" cy="8573"/>
          </a:xfrm>
          <a:prstGeom prst="line">
            <a:avLst/>
          </a:prstGeom>
          <a:ln w="63500" cmpd="thinThick">
            <a:solidFill>
              <a:schemeClr val="accent4"/>
            </a:solidFill>
          </a:ln>
        </p:spPr>
        <p:style>
          <a:lnRef idx="1">
            <a:schemeClr val="accent1"/>
          </a:lnRef>
          <a:fillRef idx="0">
            <a:schemeClr val="accent1"/>
          </a:fillRef>
          <a:effectRef idx="0">
            <a:schemeClr val="accent1"/>
          </a:effectRef>
          <a:fontRef idx="minor">
            <a:schemeClr val="tx1"/>
          </a:fontRef>
        </p:style>
      </p:cxnSp>
      <p:sp>
        <p:nvSpPr>
          <p:cNvPr id="8" name="Right Arrow 7"/>
          <p:cNvSpPr/>
          <p:nvPr/>
        </p:nvSpPr>
        <p:spPr>
          <a:xfrm>
            <a:off x="4590661" y="1586204"/>
            <a:ext cx="989045" cy="2332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p:cNvPicPr>
            <a:picLocks noChangeAspect="1"/>
          </p:cNvPicPr>
          <p:nvPr/>
        </p:nvPicPr>
        <p:blipFill>
          <a:blip r:embed="rId4"/>
          <a:stretch>
            <a:fillRect/>
          </a:stretch>
        </p:blipFill>
        <p:spPr>
          <a:xfrm>
            <a:off x="5738356" y="3900195"/>
            <a:ext cx="4520913" cy="2323323"/>
          </a:xfrm>
          <a:prstGeom prst="rect">
            <a:avLst/>
          </a:prstGeom>
        </p:spPr>
      </p:pic>
      <p:sp>
        <p:nvSpPr>
          <p:cNvPr id="10" name="Down Arrow 9"/>
          <p:cNvSpPr/>
          <p:nvPr/>
        </p:nvSpPr>
        <p:spPr>
          <a:xfrm>
            <a:off x="7735077" y="3237724"/>
            <a:ext cx="345233" cy="58782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p:nvPicPr>
        <p:blipFill>
          <a:blip r:embed="rId5"/>
          <a:stretch>
            <a:fillRect/>
          </a:stretch>
        </p:blipFill>
        <p:spPr>
          <a:xfrm>
            <a:off x="2528595" y="3538777"/>
            <a:ext cx="2017355" cy="2852496"/>
          </a:xfrm>
          <a:prstGeom prst="rect">
            <a:avLst/>
          </a:prstGeom>
        </p:spPr>
      </p:pic>
      <p:sp>
        <p:nvSpPr>
          <p:cNvPr id="12" name="Left Arrow 11"/>
          <p:cNvSpPr/>
          <p:nvPr/>
        </p:nvSpPr>
        <p:spPr>
          <a:xfrm>
            <a:off x="4647305" y="4777273"/>
            <a:ext cx="979713" cy="33590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7234073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19878" y="541176"/>
            <a:ext cx="11047444" cy="6316823"/>
          </a:xfrm>
        </p:spPr>
        <p:txBody>
          <a:bodyPr/>
          <a:lstStyle/>
          <a:p>
            <a:r>
              <a:rPr lang="en-US" dirty="0" smtClean="0"/>
              <a:t>We will take a simple scenario to describe the process of designing the Graph Data Model</a:t>
            </a:r>
          </a:p>
          <a:p>
            <a:endParaRPr lang="en-US" dirty="0" smtClean="0"/>
          </a:p>
          <a:p>
            <a:endParaRPr lang="en-US" dirty="0"/>
          </a:p>
          <a:p>
            <a:endParaRPr lang="en-US" dirty="0" smtClean="0"/>
          </a:p>
          <a:p>
            <a:r>
              <a:rPr lang="en-US" dirty="0" smtClean="0"/>
              <a:t>In Graph Data Modeling, there are </a:t>
            </a:r>
          </a:p>
          <a:p>
            <a:pPr lvl="1"/>
            <a:r>
              <a:rPr lang="en-US" dirty="0" smtClean="0"/>
              <a:t>Nodes</a:t>
            </a:r>
          </a:p>
          <a:p>
            <a:pPr lvl="1"/>
            <a:r>
              <a:rPr lang="en-US" dirty="0" smtClean="0"/>
              <a:t>Relationships</a:t>
            </a:r>
          </a:p>
          <a:p>
            <a:pPr lvl="1"/>
            <a:r>
              <a:rPr lang="en-US" dirty="0" smtClean="0"/>
              <a:t>Label</a:t>
            </a:r>
          </a:p>
          <a:p>
            <a:pPr lvl="1"/>
            <a:r>
              <a:rPr lang="en-US" dirty="0" smtClean="0"/>
              <a:t>Properties</a:t>
            </a:r>
          </a:p>
          <a:p>
            <a:r>
              <a:rPr lang="en-US" b="1" dirty="0" smtClean="0">
                <a:solidFill>
                  <a:srgbClr val="C00000"/>
                </a:solidFill>
              </a:rPr>
              <a:t>Nodes</a:t>
            </a:r>
            <a:r>
              <a:rPr lang="en-US" dirty="0" smtClean="0"/>
              <a:t> represent the business entities like person, car, account, company etc. </a:t>
            </a:r>
            <a:r>
              <a:rPr lang="en-US" dirty="0"/>
              <a:t>You can often find nodes for the graph model by identifying nouns in your </a:t>
            </a:r>
            <a:r>
              <a:rPr lang="en-US" dirty="0" smtClean="0"/>
              <a:t>domain/scenario.</a:t>
            </a:r>
          </a:p>
          <a:p>
            <a:r>
              <a:rPr lang="en-US" dirty="0" smtClean="0"/>
              <a:t>First try to identify the business entities and use them as nodes. Conceptually, we assume that node would be a unique.</a:t>
            </a:r>
          </a:p>
          <a:p>
            <a:r>
              <a:rPr lang="en-US" dirty="0" smtClean="0"/>
              <a:t>Nodes are John, Sally and “Graph Database”.</a:t>
            </a:r>
          </a:p>
        </p:txBody>
      </p:sp>
      <p:sp>
        <p:nvSpPr>
          <p:cNvPr id="4" name="Title 1"/>
          <p:cNvSpPr txBox="1">
            <a:spLocks/>
          </p:cNvSpPr>
          <p:nvPr/>
        </p:nvSpPr>
        <p:spPr>
          <a:xfrm>
            <a:off x="356490" y="0"/>
            <a:ext cx="9683249" cy="444843"/>
          </a:xfrm>
          <a:prstGeom prst="rect">
            <a:avLst/>
          </a:prstGeom>
        </p:spPr>
        <p:txBody>
          <a:bodyPr vert="horz" lIns="91440" tIns="45720" rIns="91440" bIns="45720" rtlCol="0" anchor="t">
            <a:normAutofit fontScale="82500" lnSpcReduction="1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900" b="1" dirty="0" smtClean="0">
                <a:solidFill>
                  <a:srgbClr val="C00000"/>
                </a:solidFill>
              </a:rPr>
              <a:t>Neo4j – Data Modeling – Process of Designing Graph Data Model</a:t>
            </a:r>
            <a:r>
              <a:rPr lang="en-US" sz="2900" b="1" dirty="0" smtClean="0"/>
              <a:t>	</a:t>
            </a:r>
            <a:endParaRPr lang="en-US" sz="600" b="1" dirty="0"/>
          </a:p>
        </p:txBody>
      </p:sp>
      <p:cxnSp>
        <p:nvCxnSpPr>
          <p:cNvPr id="5" name="Straight Connector 4"/>
          <p:cNvCxnSpPr/>
          <p:nvPr/>
        </p:nvCxnSpPr>
        <p:spPr>
          <a:xfrm>
            <a:off x="469558" y="444508"/>
            <a:ext cx="10906896" cy="8573"/>
          </a:xfrm>
          <a:prstGeom prst="line">
            <a:avLst/>
          </a:prstGeom>
          <a:ln w="63500" cmpd="thinThick">
            <a:solidFill>
              <a:schemeClr val="accent4"/>
            </a:solidFill>
          </a:ln>
        </p:spPr>
        <p:style>
          <a:lnRef idx="1">
            <a:schemeClr val="accent1"/>
          </a:lnRef>
          <a:fillRef idx="0">
            <a:schemeClr val="accent1"/>
          </a:fillRef>
          <a:effectRef idx="0">
            <a:schemeClr val="accent1"/>
          </a:effectRef>
          <a:fontRef idx="minor">
            <a:schemeClr val="tx1"/>
          </a:fontRef>
        </p:style>
      </p:cxnSp>
      <p:pic>
        <p:nvPicPr>
          <p:cNvPr id="6" name="Picture 5"/>
          <p:cNvPicPr>
            <a:picLocks noChangeAspect="1"/>
          </p:cNvPicPr>
          <p:nvPr/>
        </p:nvPicPr>
        <p:blipFill>
          <a:blip r:embed="rId2"/>
          <a:stretch>
            <a:fillRect/>
          </a:stretch>
        </p:blipFill>
        <p:spPr>
          <a:xfrm>
            <a:off x="798351" y="1035600"/>
            <a:ext cx="7105650" cy="923925"/>
          </a:xfrm>
          <a:prstGeom prst="rect">
            <a:avLst/>
          </a:prstGeom>
        </p:spPr>
      </p:pic>
      <p:pic>
        <p:nvPicPr>
          <p:cNvPr id="7" name="Picture 6"/>
          <p:cNvPicPr>
            <a:picLocks noChangeAspect="1"/>
          </p:cNvPicPr>
          <p:nvPr/>
        </p:nvPicPr>
        <p:blipFill>
          <a:blip r:embed="rId3"/>
          <a:stretch>
            <a:fillRect/>
          </a:stretch>
        </p:blipFill>
        <p:spPr>
          <a:xfrm>
            <a:off x="807875" y="6038850"/>
            <a:ext cx="7086600" cy="819150"/>
          </a:xfrm>
          <a:prstGeom prst="rect">
            <a:avLst/>
          </a:prstGeom>
        </p:spPr>
      </p:pic>
    </p:spTree>
    <p:extLst>
      <p:ext uri="{BB962C8B-B14F-4D97-AF65-F5344CB8AC3E}">
        <p14:creationId xmlns:p14="http://schemas.microsoft.com/office/powerpoint/2010/main" val="39531139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7455" y="490409"/>
            <a:ext cx="11695059" cy="6367591"/>
          </a:xfrm>
        </p:spPr>
        <p:txBody>
          <a:bodyPr/>
          <a:lstStyle/>
          <a:p>
            <a:r>
              <a:rPr lang="en-US" sz="1600" dirty="0" smtClean="0"/>
              <a:t>Remember that a </a:t>
            </a:r>
            <a:r>
              <a:rPr lang="en-US" sz="1600" dirty="0"/>
              <a:t>graph database takes each instance of an entity as a separate node (John and Sally would be two separate nodes, even though they are both people), and Graph Databases would be a separate node from another book</a:t>
            </a:r>
            <a:r>
              <a:rPr lang="en-US" sz="1600" dirty="0" smtClean="0"/>
              <a:t>.</a:t>
            </a:r>
          </a:p>
          <a:p>
            <a:endParaRPr lang="en-US" dirty="0"/>
          </a:p>
          <a:p>
            <a:endParaRPr lang="en-US" dirty="0" smtClean="0"/>
          </a:p>
          <a:p>
            <a:endParaRPr lang="en-US" dirty="0"/>
          </a:p>
          <a:p>
            <a:endParaRPr lang="en-US" dirty="0" smtClean="0"/>
          </a:p>
          <a:p>
            <a:r>
              <a:rPr lang="en-US" sz="1600" dirty="0" smtClean="0"/>
              <a:t>A </a:t>
            </a:r>
            <a:r>
              <a:rPr lang="en-US" sz="1600" b="1" dirty="0" smtClean="0">
                <a:solidFill>
                  <a:srgbClr val="C00000"/>
                </a:solidFill>
              </a:rPr>
              <a:t>Label</a:t>
            </a:r>
            <a:r>
              <a:rPr lang="en-US" sz="1600" dirty="0" smtClean="0"/>
              <a:t> is a named graph construct that is used to group nodes into sets. All nodes labeled with the same label belongs to the same set.</a:t>
            </a:r>
          </a:p>
          <a:p>
            <a:r>
              <a:rPr lang="en-US" sz="1600" dirty="0"/>
              <a:t>Many database queries can work with these sets instead of the whole graph, making queries easier to write and more efficient. </a:t>
            </a:r>
            <a:endParaRPr lang="en-US" sz="1600" dirty="0" smtClean="0"/>
          </a:p>
          <a:p>
            <a:r>
              <a:rPr lang="en-US" sz="1600" dirty="0" smtClean="0"/>
              <a:t>A </a:t>
            </a:r>
            <a:r>
              <a:rPr lang="en-US" sz="1600" dirty="0"/>
              <a:t>node may be labeled with any number of labels, including none, making labels an optional addition to the graph</a:t>
            </a:r>
            <a:r>
              <a:rPr lang="en-US" sz="1600" dirty="0" smtClean="0"/>
              <a:t>.</a:t>
            </a:r>
          </a:p>
          <a:p>
            <a:r>
              <a:rPr lang="en-US" sz="1600" dirty="0"/>
              <a:t>To find out if we can group objects in our </a:t>
            </a:r>
            <a:r>
              <a:rPr lang="en-US" sz="1600" dirty="0" smtClean="0"/>
              <a:t>scenario</a:t>
            </a:r>
            <a:r>
              <a:rPr lang="en-US" sz="1600" dirty="0"/>
              <a:t>, we will start by identifying the roles of our nodes (John, Sally, Graph Databases) mentioned in the statement</a:t>
            </a:r>
            <a:r>
              <a:rPr lang="en-US" sz="1600" dirty="0" smtClean="0"/>
              <a:t>.</a:t>
            </a:r>
          </a:p>
          <a:p>
            <a:endParaRPr lang="en-US" sz="1600" dirty="0"/>
          </a:p>
          <a:p>
            <a:endParaRPr lang="en-US" sz="1600" dirty="0" smtClean="0"/>
          </a:p>
          <a:p>
            <a:endParaRPr lang="en-US" sz="1600" dirty="0"/>
          </a:p>
          <a:p>
            <a:r>
              <a:rPr lang="en-US" sz="1600" dirty="0" smtClean="0"/>
              <a:t>The labels are “Person” and “Book”.</a:t>
            </a:r>
          </a:p>
          <a:p>
            <a:endParaRPr lang="en-US" dirty="0"/>
          </a:p>
          <a:p>
            <a:endParaRPr lang="en-US" dirty="0"/>
          </a:p>
        </p:txBody>
      </p:sp>
      <p:sp>
        <p:nvSpPr>
          <p:cNvPr id="4" name="Title 1"/>
          <p:cNvSpPr txBox="1">
            <a:spLocks/>
          </p:cNvSpPr>
          <p:nvPr/>
        </p:nvSpPr>
        <p:spPr>
          <a:xfrm>
            <a:off x="356490" y="0"/>
            <a:ext cx="9683249" cy="444843"/>
          </a:xfrm>
          <a:prstGeom prst="rect">
            <a:avLst/>
          </a:prstGeom>
        </p:spPr>
        <p:txBody>
          <a:bodyPr vert="horz" lIns="91440" tIns="45720" rIns="91440" bIns="45720" rtlCol="0" anchor="t">
            <a:normAutofit fontScale="82500" lnSpcReduction="1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900" b="1" dirty="0" smtClean="0">
                <a:solidFill>
                  <a:srgbClr val="C00000"/>
                </a:solidFill>
              </a:rPr>
              <a:t>Neo4j – Data Modeling – Process of Designing Graph Data Model</a:t>
            </a:r>
            <a:r>
              <a:rPr lang="en-US" sz="2900" b="1" dirty="0" smtClean="0"/>
              <a:t>	</a:t>
            </a:r>
            <a:endParaRPr lang="en-US" sz="600" b="1" dirty="0"/>
          </a:p>
        </p:txBody>
      </p:sp>
      <p:cxnSp>
        <p:nvCxnSpPr>
          <p:cNvPr id="5" name="Straight Connector 4"/>
          <p:cNvCxnSpPr/>
          <p:nvPr/>
        </p:nvCxnSpPr>
        <p:spPr>
          <a:xfrm>
            <a:off x="469558" y="444508"/>
            <a:ext cx="10906896" cy="8573"/>
          </a:xfrm>
          <a:prstGeom prst="line">
            <a:avLst/>
          </a:prstGeom>
          <a:ln w="63500" cmpd="thinThick">
            <a:solidFill>
              <a:schemeClr val="accent4"/>
            </a:solidFill>
          </a:ln>
        </p:spPr>
        <p:style>
          <a:lnRef idx="1">
            <a:schemeClr val="accent1"/>
          </a:lnRef>
          <a:fillRef idx="0">
            <a:schemeClr val="accent1"/>
          </a:fillRef>
          <a:effectRef idx="0">
            <a:schemeClr val="accent1"/>
          </a:effectRef>
          <a:fontRef idx="minor">
            <a:schemeClr val="tx1"/>
          </a:fontRef>
        </p:style>
      </p:cxnSp>
      <p:pic>
        <p:nvPicPr>
          <p:cNvPr id="6" name="Picture 5"/>
          <p:cNvPicPr>
            <a:picLocks noChangeAspect="1"/>
          </p:cNvPicPr>
          <p:nvPr/>
        </p:nvPicPr>
        <p:blipFill>
          <a:blip r:embed="rId2"/>
          <a:stretch>
            <a:fillRect/>
          </a:stretch>
        </p:blipFill>
        <p:spPr>
          <a:xfrm>
            <a:off x="4807375" y="1119674"/>
            <a:ext cx="1929326" cy="1511540"/>
          </a:xfrm>
          <a:prstGeom prst="rect">
            <a:avLst/>
          </a:prstGeom>
        </p:spPr>
      </p:pic>
      <p:pic>
        <p:nvPicPr>
          <p:cNvPr id="7" name="Picture 6"/>
          <p:cNvPicPr>
            <a:picLocks noChangeAspect="1"/>
          </p:cNvPicPr>
          <p:nvPr/>
        </p:nvPicPr>
        <p:blipFill>
          <a:blip r:embed="rId3"/>
          <a:stretch>
            <a:fillRect/>
          </a:stretch>
        </p:blipFill>
        <p:spPr>
          <a:xfrm>
            <a:off x="8140707" y="4982548"/>
            <a:ext cx="2034131" cy="1574152"/>
          </a:xfrm>
          <a:prstGeom prst="rect">
            <a:avLst/>
          </a:prstGeom>
        </p:spPr>
      </p:pic>
      <p:pic>
        <p:nvPicPr>
          <p:cNvPr id="8" name="Picture 7"/>
          <p:cNvPicPr>
            <a:picLocks noChangeAspect="1"/>
          </p:cNvPicPr>
          <p:nvPr/>
        </p:nvPicPr>
        <p:blipFill>
          <a:blip r:embed="rId4"/>
          <a:stretch>
            <a:fillRect/>
          </a:stretch>
        </p:blipFill>
        <p:spPr>
          <a:xfrm>
            <a:off x="605712" y="5006651"/>
            <a:ext cx="6781800" cy="838200"/>
          </a:xfrm>
          <a:prstGeom prst="rect">
            <a:avLst/>
          </a:prstGeom>
        </p:spPr>
      </p:pic>
    </p:spTree>
    <p:extLst>
      <p:ext uri="{BB962C8B-B14F-4D97-AF65-F5344CB8AC3E}">
        <p14:creationId xmlns:p14="http://schemas.microsoft.com/office/powerpoint/2010/main" val="412552402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3846155" y="4057650"/>
            <a:ext cx="3771900" cy="2800350"/>
          </a:xfrm>
          <a:prstGeom prst="rect">
            <a:avLst/>
          </a:prstGeom>
        </p:spPr>
      </p:pic>
      <p:sp>
        <p:nvSpPr>
          <p:cNvPr id="3" name="Content Placeholder 2"/>
          <p:cNvSpPr>
            <a:spLocks noGrp="1"/>
          </p:cNvSpPr>
          <p:nvPr>
            <p:ph idx="1"/>
          </p:nvPr>
        </p:nvSpPr>
        <p:spPr>
          <a:xfrm>
            <a:off x="397415" y="443757"/>
            <a:ext cx="11135221" cy="6302276"/>
          </a:xfrm>
        </p:spPr>
        <p:txBody>
          <a:bodyPr>
            <a:normAutofit/>
          </a:bodyPr>
          <a:lstStyle/>
          <a:p>
            <a:r>
              <a:rPr lang="en-US" sz="1400" dirty="0" smtClean="0"/>
              <a:t>A Graph Database uses </a:t>
            </a:r>
            <a:r>
              <a:rPr lang="en-US" sz="1400" b="1" dirty="0" smtClean="0"/>
              <a:t>highly inter-linked data structures </a:t>
            </a:r>
            <a:r>
              <a:rPr lang="en-US" sz="1400" dirty="0" smtClean="0"/>
              <a:t>built from nodes, relationships and properties.</a:t>
            </a:r>
          </a:p>
          <a:p>
            <a:r>
              <a:rPr lang="en-US" sz="1400" dirty="0"/>
              <a:t>The most widely used model for graph databases is the </a:t>
            </a:r>
            <a:r>
              <a:rPr lang="en-US" sz="1400" i="1" dirty="0"/>
              <a:t>labeled property graph model.</a:t>
            </a:r>
          </a:p>
          <a:p>
            <a:r>
              <a:rPr lang="en-US" sz="1400" dirty="0"/>
              <a:t>The </a:t>
            </a:r>
            <a:r>
              <a:rPr lang="en-US" sz="1400" b="1" dirty="0">
                <a:solidFill>
                  <a:schemeClr val="tx1"/>
                </a:solidFill>
              </a:rPr>
              <a:t>fundamental components </a:t>
            </a:r>
            <a:r>
              <a:rPr lang="en-US" sz="1400" dirty="0"/>
              <a:t>of the labeled property graph model are </a:t>
            </a:r>
            <a:r>
              <a:rPr lang="en-US" sz="1400" b="1" dirty="0">
                <a:solidFill>
                  <a:schemeClr val="tx1"/>
                </a:solidFill>
              </a:rPr>
              <a:t>nodes and relationships </a:t>
            </a:r>
            <a:r>
              <a:rPr lang="en-US" sz="1400" dirty="0"/>
              <a:t>(you may also know these as vertices and edges) and constraints.</a:t>
            </a:r>
          </a:p>
          <a:p>
            <a:r>
              <a:rPr lang="en-US" sz="1400" b="1" dirty="0" smtClean="0"/>
              <a:t>Each </a:t>
            </a:r>
            <a:r>
              <a:rPr lang="en-US" sz="1400" b="1" u="sng" dirty="0" smtClean="0">
                <a:solidFill>
                  <a:schemeClr val="tx1"/>
                </a:solidFill>
              </a:rPr>
              <a:t>node</a:t>
            </a:r>
            <a:r>
              <a:rPr lang="en-US" sz="1400" b="1" dirty="0" smtClean="0"/>
              <a:t> </a:t>
            </a:r>
            <a:r>
              <a:rPr lang="en-US" sz="1400" b="1" dirty="0"/>
              <a:t>represents an entity </a:t>
            </a:r>
            <a:r>
              <a:rPr lang="en-US" sz="1400" dirty="0"/>
              <a:t>(a person, place, thing, category or </a:t>
            </a:r>
            <a:r>
              <a:rPr lang="en-US" sz="1400" dirty="0" smtClean="0"/>
              <a:t>other piece </a:t>
            </a:r>
            <a:r>
              <a:rPr lang="en-US" sz="1400" dirty="0"/>
              <a:t>of data). You can optionally add </a:t>
            </a:r>
            <a:r>
              <a:rPr lang="en-US" sz="1400" dirty="0" smtClean="0"/>
              <a:t>label(s) </a:t>
            </a:r>
            <a:r>
              <a:rPr lang="en-US" sz="1400" dirty="0"/>
              <a:t>to a node, which indicates the node’s role in the graph.</a:t>
            </a:r>
            <a:endParaRPr lang="en-US" sz="1400" dirty="0" smtClean="0"/>
          </a:p>
          <a:p>
            <a:r>
              <a:rPr lang="en-US" sz="1400" b="1" dirty="0" smtClean="0"/>
              <a:t>Each </a:t>
            </a:r>
            <a:r>
              <a:rPr lang="en-US" sz="1400" b="1" u="sng" dirty="0" smtClean="0">
                <a:solidFill>
                  <a:schemeClr val="tx1"/>
                </a:solidFill>
              </a:rPr>
              <a:t>relationship</a:t>
            </a:r>
            <a:r>
              <a:rPr lang="en-US" sz="1400" b="1" dirty="0" smtClean="0"/>
              <a:t> represents how two nodes are associated/linked</a:t>
            </a:r>
            <a:r>
              <a:rPr lang="en-US" sz="1400" dirty="0" smtClean="0"/>
              <a:t>. Relationships are singly typed, directed or self referencing and has start and end node. </a:t>
            </a:r>
            <a:r>
              <a:rPr lang="en-US" sz="1400" dirty="0"/>
              <a:t>Any number of relationships of any type, in any direction </a:t>
            </a:r>
            <a:r>
              <a:rPr lang="en-US" sz="1400" dirty="0" smtClean="0"/>
              <a:t>can be </a:t>
            </a:r>
            <a:r>
              <a:rPr lang="en-US" sz="1400" dirty="0"/>
              <a:t>attached to a </a:t>
            </a:r>
            <a:r>
              <a:rPr lang="en-US" sz="1400" dirty="0" smtClean="0"/>
              <a:t>node.</a:t>
            </a:r>
          </a:p>
          <a:p>
            <a:r>
              <a:rPr lang="en-US" sz="1400" b="1" u="sng" dirty="0" smtClean="0">
                <a:solidFill>
                  <a:schemeClr val="tx1"/>
                </a:solidFill>
              </a:rPr>
              <a:t>Properties </a:t>
            </a:r>
            <a:r>
              <a:rPr lang="en-US" sz="1400" b="1" dirty="0" smtClean="0"/>
              <a:t>are the attributes associated with a node or relationship</a:t>
            </a:r>
            <a:r>
              <a:rPr lang="en-US" sz="1400" dirty="0" smtClean="0"/>
              <a:t>.</a:t>
            </a:r>
            <a:r>
              <a:rPr lang="en-US" sz="1400" dirty="0"/>
              <a:t> </a:t>
            </a:r>
            <a:r>
              <a:rPr lang="en-US" sz="1400" dirty="0" smtClean="0"/>
              <a:t>Properties are </a:t>
            </a:r>
            <a:r>
              <a:rPr lang="en-US" sz="1400" dirty="0"/>
              <a:t>name-value pairs, where the name of the property comes first and </a:t>
            </a:r>
            <a:r>
              <a:rPr lang="en-US" sz="1400" dirty="0" smtClean="0"/>
              <a:t>then its value. Data Type of a property can be string, integer, spatial or temporal.</a:t>
            </a:r>
          </a:p>
          <a:p>
            <a:r>
              <a:rPr lang="en-US" sz="1400" dirty="0"/>
              <a:t>Twitter</a:t>
            </a:r>
            <a:r>
              <a:rPr lang="en-US" sz="1400" dirty="0" smtClean="0"/>
              <a:t> is a typical example of Graph Database. Below Graph data model represents nodes (labeled “User”) belonging to single person and is connected with relationships describing how each user is connected.</a:t>
            </a:r>
            <a:endParaRPr lang="en-US" sz="1400" dirty="0"/>
          </a:p>
        </p:txBody>
      </p:sp>
      <p:sp>
        <p:nvSpPr>
          <p:cNvPr id="4" name="Title 1"/>
          <p:cNvSpPr txBox="1">
            <a:spLocks/>
          </p:cNvSpPr>
          <p:nvPr/>
        </p:nvSpPr>
        <p:spPr>
          <a:xfrm>
            <a:off x="477795" y="0"/>
            <a:ext cx="8995720" cy="444843"/>
          </a:xfrm>
          <a:prstGeom prst="rect">
            <a:avLst/>
          </a:prstGeom>
        </p:spPr>
        <p:txBody>
          <a:bodyPr vert="horz" lIns="91440" tIns="45720" rIns="91440" bIns="45720" rtlCol="0" anchor="t">
            <a:normAutofit fontScale="90000" lnSpcReduction="2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900" b="1" dirty="0" smtClean="0">
                <a:solidFill>
                  <a:srgbClr val="C00000"/>
                </a:solidFill>
              </a:rPr>
              <a:t>What is Graph Database</a:t>
            </a:r>
            <a:r>
              <a:rPr lang="en-US" sz="2900" b="1" dirty="0" smtClean="0"/>
              <a:t>	</a:t>
            </a:r>
            <a:endParaRPr lang="en-US" sz="600" b="1" dirty="0"/>
          </a:p>
        </p:txBody>
      </p:sp>
      <p:cxnSp>
        <p:nvCxnSpPr>
          <p:cNvPr id="5" name="Straight Connector 4"/>
          <p:cNvCxnSpPr/>
          <p:nvPr/>
        </p:nvCxnSpPr>
        <p:spPr>
          <a:xfrm>
            <a:off x="469558" y="444508"/>
            <a:ext cx="10906896" cy="8573"/>
          </a:xfrm>
          <a:prstGeom prst="line">
            <a:avLst/>
          </a:prstGeom>
          <a:ln w="63500" cmpd="thinThick">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595248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79917" y="531845"/>
            <a:ext cx="11411339" cy="6326155"/>
          </a:xfrm>
        </p:spPr>
        <p:txBody>
          <a:bodyPr>
            <a:normAutofit/>
          </a:bodyPr>
          <a:lstStyle/>
          <a:p>
            <a:pPr algn="just"/>
            <a:r>
              <a:rPr lang="en-US" sz="1600" dirty="0"/>
              <a:t>A </a:t>
            </a:r>
            <a:r>
              <a:rPr lang="en-US" sz="1600" b="1" dirty="0" smtClean="0">
                <a:solidFill>
                  <a:srgbClr val="C00000"/>
                </a:solidFill>
              </a:rPr>
              <a:t>Relationship</a:t>
            </a:r>
            <a:r>
              <a:rPr lang="en-US" sz="1600" dirty="0" smtClean="0"/>
              <a:t> </a:t>
            </a:r>
            <a:r>
              <a:rPr lang="en-US" sz="1600" dirty="0"/>
              <a:t>connects two nodes and allows us to find related nodes of data. It has a source node and a target node that shows the direction of the arrow. </a:t>
            </a:r>
            <a:endParaRPr lang="en-US" sz="1600" dirty="0" smtClean="0"/>
          </a:p>
          <a:p>
            <a:pPr algn="just"/>
            <a:r>
              <a:rPr lang="en-US" sz="1600" dirty="0" smtClean="0"/>
              <a:t>Although </a:t>
            </a:r>
            <a:r>
              <a:rPr lang="en-US" sz="1600" dirty="0"/>
              <a:t>you must store a relationship in a particular direction, Neo4j has equal traversal performance in either direction, so you can query the relationship without specifying direction.</a:t>
            </a:r>
            <a:endParaRPr lang="en-US" sz="1600" dirty="0" smtClean="0"/>
          </a:p>
          <a:p>
            <a:pPr algn="just"/>
            <a:r>
              <a:rPr lang="en-US" sz="1600" dirty="0"/>
              <a:t>The one core, consistent rule in a graph database is </a:t>
            </a:r>
            <a:r>
              <a:rPr lang="en-US" sz="1600" b="1" dirty="0"/>
              <a:t>"No broken links"</a:t>
            </a:r>
            <a:r>
              <a:rPr lang="en-US" sz="1600" dirty="0"/>
              <a:t>, ensuring that an existing relationship will never point to a non-existing endpoint. Since a relationship always has a start and end node, you cannot delete a node without also deleting its associated relationships</a:t>
            </a:r>
            <a:r>
              <a:rPr lang="en-US" sz="1600" dirty="0" smtClean="0"/>
              <a:t>.</a:t>
            </a:r>
          </a:p>
          <a:p>
            <a:pPr algn="just"/>
            <a:r>
              <a:rPr lang="en-US" sz="1600" dirty="0" smtClean="0"/>
              <a:t>We </a:t>
            </a:r>
            <a:r>
              <a:rPr lang="en-US" sz="1600" dirty="0"/>
              <a:t>can often find relationships for the graph model by identifying actions or verbs in your domain. Actions such as DRIVES, HAS_READ, MANAGES, ACTED_IN, and others similar can be defined as different types of relationships to exist between nodes</a:t>
            </a:r>
            <a:r>
              <a:rPr lang="en-US" sz="1600" dirty="0" smtClean="0"/>
              <a:t>.</a:t>
            </a:r>
          </a:p>
          <a:p>
            <a:pPr algn="just"/>
            <a:endParaRPr lang="en-US" sz="1600" dirty="0"/>
          </a:p>
          <a:p>
            <a:pPr algn="just"/>
            <a:endParaRPr lang="en-US" sz="1600" dirty="0" smtClean="0"/>
          </a:p>
          <a:p>
            <a:pPr algn="just"/>
            <a:r>
              <a:rPr lang="en-US" sz="1600" dirty="0"/>
              <a:t>Relationships between nodes</a:t>
            </a:r>
            <a:r>
              <a:rPr lang="en-US" sz="1600" dirty="0" smtClean="0"/>
              <a:t>:</a:t>
            </a:r>
          </a:p>
          <a:p>
            <a:pPr lvl="1" algn="just"/>
            <a:r>
              <a:rPr lang="en-US" sz="1200" dirty="0"/>
              <a:t>John </a:t>
            </a:r>
            <a:r>
              <a:rPr lang="en-US" sz="1200" u="sng" dirty="0"/>
              <a:t>is friends with</a:t>
            </a:r>
            <a:r>
              <a:rPr lang="en-US" sz="1200" dirty="0"/>
              <a:t> </a:t>
            </a:r>
            <a:r>
              <a:rPr lang="en-US" sz="1200" dirty="0" smtClean="0"/>
              <a:t>Sally</a:t>
            </a:r>
          </a:p>
          <a:p>
            <a:pPr lvl="1" algn="just"/>
            <a:r>
              <a:rPr lang="en-US" sz="1200" dirty="0" smtClean="0"/>
              <a:t>Sally</a:t>
            </a:r>
            <a:r>
              <a:rPr lang="en-US" sz="1200" dirty="0"/>
              <a:t> </a:t>
            </a:r>
            <a:r>
              <a:rPr lang="en-US" sz="1200" u="sng" dirty="0"/>
              <a:t>is friends with</a:t>
            </a:r>
            <a:r>
              <a:rPr lang="en-US" sz="1200" dirty="0"/>
              <a:t> </a:t>
            </a:r>
            <a:r>
              <a:rPr lang="en-US" sz="1200" dirty="0" smtClean="0"/>
              <a:t>John</a:t>
            </a:r>
          </a:p>
          <a:p>
            <a:pPr lvl="1" algn="just"/>
            <a:r>
              <a:rPr lang="en-US" sz="1200" dirty="0"/>
              <a:t>John </a:t>
            </a:r>
            <a:r>
              <a:rPr lang="en-US" sz="1200" u="sng" dirty="0"/>
              <a:t>has read</a:t>
            </a:r>
            <a:r>
              <a:rPr lang="en-US" sz="1200" dirty="0"/>
              <a:t> Graph </a:t>
            </a:r>
            <a:r>
              <a:rPr lang="en-US" sz="1200" dirty="0" smtClean="0"/>
              <a:t>Databases</a:t>
            </a:r>
          </a:p>
          <a:p>
            <a:pPr lvl="1" algn="just"/>
            <a:r>
              <a:rPr lang="en-US" sz="1200" dirty="0"/>
              <a:t>Sally </a:t>
            </a:r>
            <a:r>
              <a:rPr lang="en-US" sz="1200" u="sng" dirty="0"/>
              <a:t>has read</a:t>
            </a:r>
            <a:r>
              <a:rPr lang="en-US" sz="1200" dirty="0"/>
              <a:t> Graph Databases</a:t>
            </a:r>
          </a:p>
          <a:p>
            <a:pPr marL="0" indent="0" algn="just">
              <a:buNone/>
            </a:pPr>
            <a:endParaRPr lang="en-US" sz="1600" dirty="0" smtClean="0"/>
          </a:p>
          <a:p>
            <a:pPr algn="just"/>
            <a:endParaRPr lang="en-US" sz="1600" dirty="0"/>
          </a:p>
        </p:txBody>
      </p:sp>
      <p:sp>
        <p:nvSpPr>
          <p:cNvPr id="4" name="Title 1"/>
          <p:cNvSpPr txBox="1">
            <a:spLocks/>
          </p:cNvSpPr>
          <p:nvPr/>
        </p:nvSpPr>
        <p:spPr>
          <a:xfrm>
            <a:off x="356490" y="0"/>
            <a:ext cx="9683249" cy="444843"/>
          </a:xfrm>
          <a:prstGeom prst="rect">
            <a:avLst/>
          </a:prstGeom>
        </p:spPr>
        <p:txBody>
          <a:bodyPr vert="horz" lIns="91440" tIns="45720" rIns="91440" bIns="45720" rtlCol="0" anchor="t">
            <a:normAutofit fontScale="82500" lnSpcReduction="1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900" b="1" dirty="0" smtClean="0">
                <a:solidFill>
                  <a:srgbClr val="C00000"/>
                </a:solidFill>
              </a:rPr>
              <a:t>Neo4j – Data Modeling – Process of Designing Graph Data Model</a:t>
            </a:r>
            <a:r>
              <a:rPr lang="en-US" sz="2900" b="1" dirty="0" smtClean="0"/>
              <a:t>	</a:t>
            </a:r>
            <a:endParaRPr lang="en-US" sz="600" b="1" dirty="0"/>
          </a:p>
        </p:txBody>
      </p:sp>
      <p:cxnSp>
        <p:nvCxnSpPr>
          <p:cNvPr id="5" name="Straight Connector 4"/>
          <p:cNvCxnSpPr/>
          <p:nvPr/>
        </p:nvCxnSpPr>
        <p:spPr>
          <a:xfrm>
            <a:off x="469558" y="444508"/>
            <a:ext cx="10906896" cy="8573"/>
          </a:xfrm>
          <a:prstGeom prst="line">
            <a:avLst/>
          </a:prstGeom>
          <a:ln w="63500" cmpd="thinThick">
            <a:solidFill>
              <a:schemeClr val="accent4"/>
            </a:solidFill>
          </a:ln>
        </p:spPr>
        <p:style>
          <a:lnRef idx="1">
            <a:schemeClr val="accent1"/>
          </a:lnRef>
          <a:fillRef idx="0">
            <a:schemeClr val="accent1"/>
          </a:fillRef>
          <a:effectRef idx="0">
            <a:schemeClr val="accent1"/>
          </a:effectRef>
          <a:fontRef idx="minor">
            <a:schemeClr val="tx1"/>
          </a:fontRef>
        </p:style>
      </p:cxnSp>
      <p:pic>
        <p:nvPicPr>
          <p:cNvPr id="6" name="Picture 5"/>
          <p:cNvPicPr>
            <a:picLocks noChangeAspect="1"/>
          </p:cNvPicPr>
          <p:nvPr/>
        </p:nvPicPr>
        <p:blipFill>
          <a:blip r:embed="rId2"/>
          <a:stretch>
            <a:fillRect/>
          </a:stretch>
        </p:blipFill>
        <p:spPr>
          <a:xfrm>
            <a:off x="2606642" y="3257840"/>
            <a:ext cx="6829425" cy="771525"/>
          </a:xfrm>
          <a:prstGeom prst="rect">
            <a:avLst/>
          </a:prstGeom>
        </p:spPr>
      </p:pic>
      <p:pic>
        <p:nvPicPr>
          <p:cNvPr id="7" name="Picture 6"/>
          <p:cNvPicPr>
            <a:picLocks noChangeAspect="1"/>
          </p:cNvPicPr>
          <p:nvPr/>
        </p:nvPicPr>
        <p:blipFill>
          <a:blip r:embed="rId3"/>
          <a:stretch>
            <a:fillRect/>
          </a:stretch>
        </p:blipFill>
        <p:spPr>
          <a:xfrm>
            <a:off x="4413378" y="4468276"/>
            <a:ext cx="2957805" cy="2262281"/>
          </a:xfrm>
          <a:prstGeom prst="rect">
            <a:avLst/>
          </a:prstGeom>
        </p:spPr>
      </p:pic>
    </p:spTree>
    <p:extLst>
      <p:ext uri="{BB962C8B-B14F-4D97-AF65-F5344CB8AC3E}">
        <p14:creationId xmlns:p14="http://schemas.microsoft.com/office/powerpoint/2010/main" val="425967361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2770" y="453086"/>
            <a:ext cx="11387147" cy="6404914"/>
          </a:xfrm>
        </p:spPr>
        <p:txBody>
          <a:bodyPr>
            <a:normAutofit/>
          </a:bodyPr>
          <a:lstStyle/>
          <a:p>
            <a:r>
              <a:rPr lang="en-US" sz="1600" dirty="0"/>
              <a:t>Properties are name-value pairs of data that you can store on nodes or on relationships</a:t>
            </a:r>
            <a:r>
              <a:rPr lang="en-US" sz="1600" dirty="0" smtClean="0"/>
              <a:t>.</a:t>
            </a:r>
            <a:r>
              <a:rPr lang="en-US" sz="1600" dirty="0"/>
              <a:t> Properties allow you to store relevant data about the node or relationship with the entity it describes. They can often be found by knowing what kinds of questions your use case needs to ask of your data.</a:t>
            </a:r>
            <a:endParaRPr lang="en-US" sz="1600" dirty="0" smtClean="0"/>
          </a:p>
          <a:p>
            <a:r>
              <a:rPr lang="en-US" sz="1600" dirty="0"/>
              <a:t>Questions to ask of our John and Sally data model:</a:t>
            </a:r>
          </a:p>
          <a:p>
            <a:pPr lvl="1"/>
            <a:r>
              <a:rPr lang="en-US" sz="1100" dirty="0"/>
              <a:t>When did John and Sally become friends? Or how long have they been friends?</a:t>
            </a:r>
          </a:p>
          <a:p>
            <a:pPr lvl="1"/>
            <a:r>
              <a:rPr lang="en-US" sz="1100" dirty="0"/>
              <a:t>What is the average rating of the Graph Databases book?</a:t>
            </a:r>
          </a:p>
          <a:p>
            <a:pPr lvl="1"/>
            <a:r>
              <a:rPr lang="en-US" sz="1100" dirty="0"/>
              <a:t>Who is the author of the Graph Databases book?</a:t>
            </a:r>
          </a:p>
          <a:p>
            <a:pPr lvl="1"/>
            <a:r>
              <a:rPr lang="en-US" sz="1100" dirty="0"/>
              <a:t>How old is Sally?</a:t>
            </a:r>
          </a:p>
          <a:p>
            <a:pPr lvl="1"/>
            <a:r>
              <a:rPr lang="en-US" sz="1100" dirty="0"/>
              <a:t>How old is John?</a:t>
            </a:r>
          </a:p>
          <a:p>
            <a:pPr lvl="1"/>
            <a:r>
              <a:rPr lang="en-US" sz="1100" dirty="0"/>
              <a:t>Who is older, Sally or John?</a:t>
            </a:r>
          </a:p>
          <a:p>
            <a:pPr lvl="1"/>
            <a:r>
              <a:rPr lang="en-US" sz="1100" dirty="0"/>
              <a:t>Who read the </a:t>
            </a:r>
            <a:r>
              <a:rPr lang="en-US" sz="1100" i="1" dirty="0"/>
              <a:t>Graph Databases</a:t>
            </a:r>
            <a:r>
              <a:rPr lang="en-US" sz="1100" dirty="0"/>
              <a:t> book first, Sally or John?</a:t>
            </a:r>
          </a:p>
          <a:p>
            <a:r>
              <a:rPr lang="en-US" sz="1400" dirty="0"/>
              <a:t>From this list of questions, you can identify the attributes that we need to store on the entities within our data model in order to answer these questions.</a:t>
            </a:r>
          </a:p>
        </p:txBody>
      </p:sp>
      <p:sp>
        <p:nvSpPr>
          <p:cNvPr id="4" name="Title 1"/>
          <p:cNvSpPr txBox="1">
            <a:spLocks/>
          </p:cNvSpPr>
          <p:nvPr/>
        </p:nvSpPr>
        <p:spPr>
          <a:xfrm>
            <a:off x="356490" y="0"/>
            <a:ext cx="9683249" cy="444843"/>
          </a:xfrm>
          <a:prstGeom prst="rect">
            <a:avLst/>
          </a:prstGeom>
        </p:spPr>
        <p:txBody>
          <a:bodyPr vert="horz" lIns="91440" tIns="45720" rIns="91440" bIns="45720" rtlCol="0" anchor="t">
            <a:normAutofit fontScale="82500" lnSpcReduction="1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900" b="1" dirty="0" smtClean="0">
                <a:solidFill>
                  <a:srgbClr val="C00000"/>
                </a:solidFill>
              </a:rPr>
              <a:t>Neo4j – Data Modeling – Process of Designing Graph Data Model</a:t>
            </a:r>
            <a:r>
              <a:rPr lang="en-US" sz="2900" b="1" dirty="0" smtClean="0"/>
              <a:t>	</a:t>
            </a:r>
            <a:endParaRPr lang="en-US" sz="600" b="1" dirty="0"/>
          </a:p>
        </p:txBody>
      </p:sp>
      <p:cxnSp>
        <p:nvCxnSpPr>
          <p:cNvPr id="5" name="Straight Connector 4"/>
          <p:cNvCxnSpPr/>
          <p:nvPr/>
        </p:nvCxnSpPr>
        <p:spPr>
          <a:xfrm>
            <a:off x="469558" y="444508"/>
            <a:ext cx="10906896" cy="8573"/>
          </a:xfrm>
          <a:prstGeom prst="line">
            <a:avLst/>
          </a:prstGeom>
          <a:ln w="63500" cmpd="thinThick">
            <a:solidFill>
              <a:schemeClr val="accent4"/>
            </a:solidFill>
          </a:ln>
        </p:spPr>
        <p:style>
          <a:lnRef idx="1">
            <a:schemeClr val="accent1"/>
          </a:lnRef>
          <a:fillRef idx="0">
            <a:schemeClr val="accent1"/>
          </a:fillRef>
          <a:effectRef idx="0">
            <a:schemeClr val="accent1"/>
          </a:effectRef>
          <a:fontRef idx="minor">
            <a:schemeClr val="tx1"/>
          </a:fontRef>
        </p:style>
      </p:cxnSp>
      <p:pic>
        <p:nvPicPr>
          <p:cNvPr id="6" name="Picture 5"/>
          <p:cNvPicPr>
            <a:picLocks noChangeAspect="1"/>
          </p:cNvPicPr>
          <p:nvPr/>
        </p:nvPicPr>
        <p:blipFill>
          <a:blip r:embed="rId2"/>
          <a:stretch>
            <a:fillRect/>
          </a:stretch>
        </p:blipFill>
        <p:spPr>
          <a:xfrm>
            <a:off x="3107095" y="4182999"/>
            <a:ext cx="3489260" cy="2491206"/>
          </a:xfrm>
          <a:prstGeom prst="rect">
            <a:avLst/>
          </a:prstGeom>
        </p:spPr>
      </p:pic>
    </p:spTree>
    <p:extLst>
      <p:ext uri="{BB962C8B-B14F-4D97-AF65-F5344CB8AC3E}">
        <p14:creationId xmlns:p14="http://schemas.microsoft.com/office/powerpoint/2010/main" val="406660511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50761" y="434426"/>
            <a:ext cx="11583091" cy="6423574"/>
          </a:xfrm>
        </p:spPr>
        <p:txBody>
          <a:bodyPr>
            <a:normAutofit/>
          </a:bodyPr>
          <a:lstStyle/>
          <a:p>
            <a:r>
              <a:rPr lang="en-US" sz="1600" dirty="0"/>
              <a:t>In a graph, you do not need to worry about table joins and index lookups because graph data is structured by each, individual entity and its relationships with other individual </a:t>
            </a:r>
            <a:r>
              <a:rPr lang="en-US" sz="1600" dirty="0" smtClean="0"/>
              <a:t>entities.</a:t>
            </a:r>
          </a:p>
          <a:p>
            <a:r>
              <a:rPr lang="en-US" sz="1600" dirty="0" smtClean="0"/>
              <a:t>Relational </a:t>
            </a:r>
            <a:r>
              <a:rPr lang="en-US" sz="1600" dirty="0"/>
              <a:t>databases rely upon index lookups and table joins to connect different entities. This quickly becomes a problem for performance, especially when there are several tables joined, millions of rows on tables, or complex queries that traverse various levels through </a:t>
            </a:r>
            <a:r>
              <a:rPr lang="en-US" sz="1600" dirty="0" smtClean="0"/>
              <a:t>subqueries.</a:t>
            </a:r>
          </a:p>
          <a:p>
            <a:r>
              <a:rPr lang="en-US" sz="1600" dirty="0" smtClean="0"/>
              <a:t>Below are some of the steps and key components useful in translating relational data model to graph </a:t>
            </a:r>
            <a:r>
              <a:rPr lang="en-US" sz="1600" dirty="0" err="1" smtClean="0"/>
              <a:t>datamodel</a:t>
            </a:r>
            <a:r>
              <a:rPr lang="en-US" sz="1600" dirty="0" smtClean="0"/>
              <a:t>.</a:t>
            </a:r>
          </a:p>
          <a:p>
            <a:pPr lvl="1"/>
            <a:r>
              <a:rPr lang="en-US" sz="1400" b="1" i="1" dirty="0"/>
              <a:t>Table to Node Label</a:t>
            </a:r>
            <a:r>
              <a:rPr lang="en-US" sz="1400" dirty="0"/>
              <a:t> - each entity table in the relational model becomes a label on nodes in the graph model</a:t>
            </a:r>
            <a:r>
              <a:rPr lang="en-US" sz="1400" dirty="0" smtClean="0"/>
              <a:t>.</a:t>
            </a:r>
          </a:p>
          <a:p>
            <a:pPr lvl="1"/>
            <a:r>
              <a:rPr lang="en-US" sz="1400" b="1" i="1" dirty="0"/>
              <a:t>Row to Node</a:t>
            </a:r>
            <a:r>
              <a:rPr lang="en-US" sz="1400" dirty="0"/>
              <a:t> - each </a:t>
            </a:r>
            <a:r>
              <a:rPr lang="en-US" sz="1400" dirty="0" smtClean="0"/>
              <a:t>row </a:t>
            </a:r>
            <a:r>
              <a:rPr lang="en-US" sz="1400" dirty="0"/>
              <a:t>in a relational entity table becomes a node in the graph</a:t>
            </a:r>
            <a:r>
              <a:rPr lang="en-US" sz="1400" dirty="0" smtClean="0"/>
              <a:t>.</a:t>
            </a:r>
          </a:p>
          <a:p>
            <a:pPr lvl="1"/>
            <a:r>
              <a:rPr lang="en-US" sz="1400" b="1" i="1" dirty="0"/>
              <a:t>Column to Node Property</a:t>
            </a:r>
            <a:r>
              <a:rPr lang="en-US" sz="1400" dirty="0"/>
              <a:t> - columns (fields) on the relational tables become node properties in the graph</a:t>
            </a:r>
            <a:r>
              <a:rPr lang="en-US" sz="1400" dirty="0" smtClean="0"/>
              <a:t>.</a:t>
            </a:r>
          </a:p>
          <a:p>
            <a:pPr lvl="1"/>
            <a:r>
              <a:rPr lang="en-US" sz="1400" b="1" i="1" dirty="0"/>
              <a:t>Business primary keys only</a:t>
            </a:r>
            <a:r>
              <a:rPr lang="en-US" sz="1400" dirty="0"/>
              <a:t> - remove technical primary keys, keep business primary keys</a:t>
            </a:r>
            <a:r>
              <a:rPr lang="en-US" sz="1400" dirty="0" smtClean="0"/>
              <a:t>.</a:t>
            </a:r>
          </a:p>
          <a:p>
            <a:pPr lvl="1"/>
            <a:r>
              <a:rPr lang="en-US" sz="1400" b="1" i="1" dirty="0"/>
              <a:t>Add Constraints/Indexes</a:t>
            </a:r>
            <a:r>
              <a:rPr lang="en-US" sz="1400" dirty="0"/>
              <a:t> - add unique constraints for business primary keys, add indexes for frequent lookup attributes</a:t>
            </a:r>
            <a:r>
              <a:rPr lang="en-US" sz="1400" dirty="0" smtClean="0"/>
              <a:t>.</a:t>
            </a:r>
          </a:p>
          <a:p>
            <a:pPr lvl="1"/>
            <a:r>
              <a:rPr lang="en-US" sz="1400" b="1" i="1" dirty="0"/>
              <a:t>Foreign keys to Relationships</a:t>
            </a:r>
            <a:r>
              <a:rPr lang="en-US" sz="1400" dirty="0"/>
              <a:t> - replace foreign keys to the other table with relationships, remove them afterwards</a:t>
            </a:r>
            <a:r>
              <a:rPr lang="en-US" sz="1400" dirty="0" smtClean="0"/>
              <a:t>.</a:t>
            </a:r>
          </a:p>
          <a:p>
            <a:pPr lvl="1"/>
            <a:r>
              <a:rPr lang="en-US" sz="1400" b="1" i="1" dirty="0"/>
              <a:t>No defaults</a:t>
            </a:r>
            <a:r>
              <a:rPr lang="en-US" sz="1400" dirty="0"/>
              <a:t> - remove data with default values, no need to store those</a:t>
            </a:r>
            <a:r>
              <a:rPr lang="en-US" sz="1400" dirty="0" smtClean="0"/>
              <a:t>.</a:t>
            </a:r>
          </a:p>
          <a:p>
            <a:pPr lvl="1"/>
            <a:r>
              <a:rPr lang="en-US" sz="1400" b="1" i="1" dirty="0"/>
              <a:t>Clean up data</a:t>
            </a:r>
            <a:r>
              <a:rPr lang="en-US" sz="1400" dirty="0"/>
              <a:t> - duplicate data in </a:t>
            </a:r>
            <a:r>
              <a:rPr lang="en-US" sz="1400" dirty="0" err="1"/>
              <a:t>denormalized</a:t>
            </a:r>
            <a:r>
              <a:rPr lang="en-US" sz="1400" dirty="0"/>
              <a:t> tables might have to be pulled out into separate nodes to get a cleaner model</a:t>
            </a:r>
            <a:r>
              <a:rPr lang="en-US" sz="1400" dirty="0" smtClean="0"/>
              <a:t>.</a:t>
            </a:r>
          </a:p>
          <a:p>
            <a:pPr lvl="1"/>
            <a:r>
              <a:rPr lang="en-US" sz="1400" b="1" i="1" dirty="0"/>
              <a:t>Index Columns to Array</a:t>
            </a:r>
            <a:r>
              <a:rPr lang="en-US" sz="1400" dirty="0"/>
              <a:t> - indexed column names (like email1, email2, email3) might indicate an array property</a:t>
            </a:r>
            <a:r>
              <a:rPr lang="en-US" sz="1400" dirty="0" smtClean="0"/>
              <a:t>.</a:t>
            </a:r>
          </a:p>
          <a:p>
            <a:pPr lvl="1"/>
            <a:r>
              <a:rPr lang="en-US" sz="1400" b="1" i="1" dirty="0"/>
              <a:t>Join tables to Relationships</a:t>
            </a:r>
            <a:r>
              <a:rPr lang="en-US" sz="1400" dirty="0"/>
              <a:t> - join tables are transformed into relationships, columns on those tables become relationship properties</a:t>
            </a:r>
          </a:p>
        </p:txBody>
      </p:sp>
      <p:sp>
        <p:nvSpPr>
          <p:cNvPr id="4" name="Title 1"/>
          <p:cNvSpPr txBox="1">
            <a:spLocks/>
          </p:cNvSpPr>
          <p:nvPr/>
        </p:nvSpPr>
        <p:spPr>
          <a:xfrm>
            <a:off x="356490" y="0"/>
            <a:ext cx="9683249" cy="444843"/>
          </a:xfrm>
          <a:prstGeom prst="rect">
            <a:avLst/>
          </a:prstGeom>
        </p:spPr>
        <p:txBody>
          <a:bodyPr vert="horz" lIns="91440" tIns="45720" rIns="91440" bIns="45720" rtlCol="0" anchor="t">
            <a:normAutofit fontScale="90000" lnSpcReduction="2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900" b="1" dirty="0" smtClean="0">
                <a:solidFill>
                  <a:srgbClr val="C00000"/>
                </a:solidFill>
              </a:rPr>
              <a:t>Neo4j – Data Modeling – Relational to Graph</a:t>
            </a:r>
            <a:r>
              <a:rPr lang="en-US" sz="2900" b="1" dirty="0" smtClean="0"/>
              <a:t>	</a:t>
            </a:r>
            <a:endParaRPr lang="en-US" sz="600" b="1" dirty="0"/>
          </a:p>
        </p:txBody>
      </p:sp>
      <p:cxnSp>
        <p:nvCxnSpPr>
          <p:cNvPr id="5" name="Straight Connector 4"/>
          <p:cNvCxnSpPr/>
          <p:nvPr/>
        </p:nvCxnSpPr>
        <p:spPr>
          <a:xfrm>
            <a:off x="469558" y="444508"/>
            <a:ext cx="10906896" cy="8573"/>
          </a:xfrm>
          <a:prstGeom prst="line">
            <a:avLst/>
          </a:prstGeom>
          <a:ln w="63500" cmpd="thinThick">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0076314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stretch>
            <a:fillRect/>
          </a:stretch>
        </p:blipFill>
        <p:spPr>
          <a:xfrm>
            <a:off x="93309" y="522513"/>
            <a:ext cx="4292080" cy="3610797"/>
          </a:xfrm>
          <a:prstGeom prst="rect">
            <a:avLst/>
          </a:prstGeom>
        </p:spPr>
      </p:pic>
      <p:sp>
        <p:nvSpPr>
          <p:cNvPr id="4" name="Title 1"/>
          <p:cNvSpPr txBox="1">
            <a:spLocks/>
          </p:cNvSpPr>
          <p:nvPr/>
        </p:nvSpPr>
        <p:spPr>
          <a:xfrm>
            <a:off x="356490" y="0"/>
            <a:ext cx="9683249" cy="444843"/>
          </a:xfrm>
          <a:prstGeom prst="rect">
            <a:avLst/>
          </a:prstGeom>
        </p:spPr>
        <p:txBody>
          <a:bodyPr vert="horz" lIns="91440" tIns="45720" rIns="91440" bIns="45720" rtlCol="0" anchor="t">
            <a:normAutofit fontScale="90000" lnSpcReduction="2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900" b="1" dirty="0" smtClean="0">
                <a:solidFill>
                  <a:srgbClr val="C00000"/>
                </a:solidFill>
              </a:rPr>
              <a:t>Neo4j – Data Modeling – Relational to Graph</a:t>
            </a:r>
            <a:r>
              <a:rPr lang="en-US" sz="2900" b="1" dirty="0" smtClean="0"/>
              <a:t>	</a:t>
            </a:r>
            <a:endParaRPr lang="en-US" sz="600" b="1" dirty="0"/>
          </a:p>
        </p:txBody>
      </p:sp>
      <p:cxnSp>
        <p:nvCxnSpPr>
          <p:cNvPr id="5" name="Straight Connector 4"/>
          <p:cNvCxnSpPr/>
          <p:nvPr/>
        </p:nvCxnSpPr>
        <p:spPr>
          <a:xfrm>
            <a:off x="469558" y="444508"/>
            <a:ext cx="10906896" cy="8573"/>
          </a:xfrm>
          <a:prstGeom prst="line">
            <a:avLst/>
          </a:prstGeom>
          <a:ln w="63500" cmpd="thinThick">
            <a:solidFill>
              <a:schemeClr val="accent4"/>
            </a:solidFill>
          </a:ln>
        </p:spPr>
        <p:style>
          <a:lnRef idx="1">
            <a:schemeClr val="accent1"/>
          </a:lnRef>
          <a:fillRef idx="0">
            <a:schemeClr val="accent1"/>
          </a:fillRef>
          <a:effectRef idx="0">
            <a:schemeClr val="accent1"/>
          </a:effectRef>
          <a:fontRef idx="minor">
            <a:schemeClr val="tx1"/>
          </a:fontRef>
        </p:style>
      </p:cxnSp>
      <p:pic>
        <p:nvPicPr>
          <p:cNvPr id="7" name="Picture 6"/>
          <p:cNvPicPr>
            <a:picLocks noChangeAspect="1"/>
          </p:cNvPicPr>
          <p:nvPr/>
        </p:nvPicPr>
        <p:blipFill>
          <a:blip r:embed="rId3"/>
          <a:stretch>
            <a:fillRect/>
          </a:stretch>
        </p:blipFill>
        <p:spPr>
          <a:xfrm>
            <a:off x="6070833" y="522514"/>
            <a:ext cx="4752677" cy="3627499"/>
          </a:xfrm>
          <a:prstGeom prst="rect">
            <a:avLst/>
          </a:prstGeom>
        </p:spPr>
      </p:pic>
      <p:sp>
        <p:nvSpPr>
          <p:cNvPr id="8" name="Right Arrow 7"/>
          <p:cNvSpPr/>
          <p:nvPr/>
        </p:nvSpPr>
        <p:spPr>
          <a:xfrm>
            <a:off x="4469363" y="1912776"/>
            <a:ext cx="1502229" cy="5318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177280" y="4142791"/>
            <a:ext cx="11812556" cy="2793072"/>
          </a:xfrm>
          <a:prstGeom prst="rect">
            <a:avLst/>
          </a:prstGeom>
          <a:noFill/>
        </p:spPr>
        <p:txBody>
          <a:bodyPr wrap="square" numCol="3" rtlCol="0">
            <a:spAutoFit/>
          </a:bodyPr>
          <a:lstStyle/>
          <a:p>
            <a:r>
              <a:rPr lang="en-US" b="1" dirty="0" smtClean="0"/>
              <a:t>Conversion Steps</a:t>
            </a:r>
            <a:r>
              <a:rPr lang="en-US" dirty="0" smtClean="0"/>
              <a:t>:</a:t>
            </a:r>
          </a:p>
          <a:p>
            <a:pPr marL="228600" indent="-228600">
              <a:lnSpc>
                <a:spcPct val="150000"/>
              </a:lnSpc>
              <a:buAutoNum type="arabicPeriod"/>
            </a:pPr>
            <a:r>
              <a:rPr lang="en-US" sz="1050" dirty="0" smtClean="0"/>
              <a:t>Identify the main business entities/tables. These tables become labels in our graph model.</a:t>
            </a:r>
          </a:p>
          <a:p>
            <a:pPr marL="228600" indent="-228600">
              <a:lnSpc>
                <a:spcPct val="150000"/>
              </a:lnSpc>
              <a:buAutoNum type="arabicPeriod"/>
            </a:pPr>
            <a:r>
              <a:rPr lang="en-US" sz="1050" dirty="0"/>
              <a:t>The rows on our tables become their own nodes and the columns in those rows become the properties on those </a:t>
            </a:r>
            <a:r>
              <a:rPr lang="en-US" sz="1050" dirty="0" smtClean="0"/>
              <a:t>nodes. </a:t>
            </a:r>
            <a:r>
              <a:rPr lang="en-US" sz="1050" dirty="0" err="1" smtClean="0"/>
              <a:t>Eg</a:t>
            </a:r>
            <a:r>
              <a:rPr lang="en-US" sz="1050" dirty="0" smtClean="0"/>
              <a:t> </a:t>
            </a:r>
            <a:r>
              <a:rPr lang="en-US" sz="1050" dirty="0"/>
              <a:t>row on the Person table will become a node with </a:t>
            </a:r>
            <a:r>
              <a:rPr lang="en-US" sz="1050" dirty="0" smtClean="0"/>
              <a:t>a </a:t>
            </a:r>
            <a:r>
              <a:rPr lang="en-US" sz="1050" dirty="0"/>
              <a:t>name and date of birth as the properties on </a:t>
            </a:r>
            <a:r>
              <a:rPr lang="en-US" sz="1050" dirty="0" smtClean="0"/>
              <a:t>that </a:t>
            </a:r>
            <a:r>
              <a:rPr lang="en-US" sz="1050" dirty="0"/>
              <a:t>node. </a:t>
            </a:r>
            <a:endParaRPr lang="en-US" sz="1050" dirty="0" smtClean="0"/>
          </a:p>
          <a:p>
            <a:pPr marL="228600" indent="-228600">
              <a:lnSpc>
                <a:spcPct val="150000"/>
              </a:lnSpc>
              <a:buAutoNum type="arabicPeriod"/>
            </a:pPr>
            <a:r>
              <a:rPr lang="en-US" sz="1050" dirty="0"/>
              <a:t>Any indexed columns that allow multiple similar values will become an array (such as skill1, skill2, skill3 columns translate to three values stored in an array property on a node</a:t>
            </a:r>
            <a:r>
              <a:rPr lang="en-US" sz="1050" dirty="0" smtClean="0"/>
              <a:t>).</a:t>
            </a:r>
          </a:p>
          <a:p>
            <a:pPr marL="228600" indent="-228600">
              <a:buAutoNum type="arabicPeriod"/>
            </a:pPr>
            <a:endParaRPr lang="en-US" sz="1200" dirty="0" smtClean="0"/>
          </a:p>
          <a:p>
            <a:pPr marL="228600" indent="-228600">
              <a:lnSpc>
                <a:spcPct val="150000"/>
              </a:lnSpc>
              <a:buAutoNum type="arabicPeriod"/>
            </a:pPr>
            <a:r>
              <a:rPr lang="en-US" sz="1200" dirty="0" smtClean="0"/>
              <a:t>Remove any surrogate keys only keep the properties that are needed for business requirements. Keep the business primary keys. Add </a:t>
            </a:r>
            <a:r>
              <a:rPr lang="en-US" sz="1200" dirty="0"/>
              <a:t>unique constraints for the business primary keys in order to ensure the database will not allow </a:t>
            </a:r>
            <a:r>
              <a:rPr lang="en-US" sz="1200" dirty="0" smtClean="0"/>
              <a:t>duplicates.</a:t>
            </a:r>
          </a:p>
          <a:p>
            <a:pPr marL="228600" indent="-228600">
              <a:lnSpc>
                <a:spcPct val="150000"/>
              </a:lnSpc>
              <a:buAutoNum type="arabicPeriod"/>
            </a:pPr>
            <a:r>
              <a:rPr lang="en-US" sz="1200" dirty="0"/>
              <a:t>Foreign keys that would aid in relational join lookups are transformed into relationships, as they show the links between the nodes</a:t>
            </a:r>
            <a:r>
              <a:rPr lang="en-US" sz="1200" dirty="0" smtClean="0"/>
              <a:t>.</a:t>
            </a:r>
          </a:p>
          <a:p>
            <a:pPr marL="228600" indent="-228600">
              <a:lnSpc>
                <a:spcPct val="150000"/>
              </a:lnSpc>
              <a:buAutoNum type="arabicPeriod"/>
            </a:pPr>
            <a:r>
              <a:rPr lang="en-US" sz="1200" dirty="0"/>
              <a:t>Join tables (or associative entity tables) become relationships, as well, with any join table columns moved to relationship properties</a:t>
            </a:r>
            <a:r>
              <a:rPr lang="en-US" sz="1200" dirty="0" smtClean="0"/>
              <a:t>.</a:t>
            </a:r>
          </a:p>
          <a:p>
            <a:pPr marL="228600" indent="-228600">
              <a:lnSpc>
                <a:spcPct val="150000"/>
              </a:lnSpc>
              <a:buAutoNum type="arabicPeriod"/>
            </a:pPr>
            <a:r>
              <a:rPr lang="en-US" sz="1200" dirty="0" smtClean="0"/>
              <a:t>Only </a:t>
            </a:r>
            <a:r>
              <a:rPr lang="en-US" sz="1200" dirty="0"/>
              <a:t>store the needed properties in Neo4j, </a:t>
            </a:r>
            <a:r>
              <a:rPr lang="en-US" sz="1200" dirty="0" smtClean="0"/>
              <a:t>do </a:t>
            </a:r>
            <a:r>
              <a:rPr lang="en-US" sz="1200" dirty="0"/>
              <a:t>not </a:t>
            </a:r>
            <a:r>
              <a:rPr lang="en-US" sz="1200" dirty="0" smtClean="0"/>
              <a:t>store </a:t>
            </a:r>
            <a:r>
              <a:rPr lang="en-US" sz="1200" dirty="0"/>
              <a:t>nulls and empty </a:t>
            </a:r>
            <a:r>
              <a:rPr lang="en-US" sz="1200" dirty="0" smtClean="0"/>
              <a:t>values, remove any default values that may be created in a relational model.</a:t>
            </a:r>
          </a:p>
          <a:p>
            <a:pPr marL="228600" indent="-228600">
              <a:lnSpc>
                <a:spcPct val="150000"/>
              </a:lnSpc>
              <a:buAutoNum type="arabicPeriod"/>
            </a:pPr>
            <a:r>
              <a:rPr lang="en-US" sz="1200" dirty="0" smtClean="0"/>
              <a:t>Any </a:t>
            </a:r>
            <a:r>
              <a:rPr lang="en-US" sz="1200" dirty="0"/>
              <a:t>duplicate data created to normalize tables or de-normalize for simplicity’s sake needs removed, as it is unneeded in a graph.</a:t>
            </a:r>
            <a:endParaRPr lang="en-US" sz="1200" dirty="0" smtClean="0"/>
          </a:p>
          <a:p>
            <a:pPr marL="228600" indent="-228600">
              <a:buAutoNum type="arabicPeriod"/>
            </a:pPr>
            <a:endParaRPr lang="en-US" sz="1200" dirty="0"/>
          </a:p>
        </p:txBody>
      </p:sp>
    </p:spTree>
    <p:extLst>
      <p:ext uri="{BB962C8B-B14F-4D97-AF65-F5344CB8AC3E}">
        <p14:creationId xmlns:p14="http://schemas.microsoft.com/office/powerpoint/2010/main" val="149588020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13439" y="499740"/>
            <a:ext cx="11443131" cy="3880773"/>
          </a:xfrm>
        </p:spPr>
        <p:txBody>
          <a:bodyPr/>
          <a:lstStyle/>
          <a:p>
            <a:r>
              <a:rPr lang="en-US" dirty="0" smtClean="0"/>
              <a:t>The requirements are </a:t>
            </a:r>
            <a:r>
              <a:rPr lang="en-US" dirty="0"/>
              <a:t>e</a:t>
            </a:r>
            <a:r>
              <a:rPr lang="en-US" dirty="0" smtClean="0"/>
              <a:t>volving, changing and definitions and meanings also change overtime.</a:t>
            </a:r>
          </a:p>
          <a:p>
            <a:r>
              <a:rPr lang="en-US" dirty="0" smtClean="0"/>
              <a:t>Neo4j </a:t>
            </a:r>
            <a:r>
              <a:rPr lang="en-US" dirty="0"/>
              <a:t>is schema-free, which means that your data model can adapt and change easily with your business</a:t>
            </a:r>
            <a:r>
              <a:rPr lang="en-US" dirty="0" smtClean="0"/>
              <a:t>.</a:t>
            </a:r>
          </a:p>
          <a:p>
            <a:r>
              <a:rPr lang="en-US" dirty="0"/>
              <a:t>Neo4j allows you to effortlessly adjust detailed and broad changes across pieces or the entirety of the </a:t>
            </a:r>
            <a:r>
              <a:rPr lang="en-US" dirty="0" smtClean="0"/>
              <a:t>graph.</a:t>
            </a:r>
          </a:p>
          <a:p>
            <a:r>
              <a:rPr lang="en-US" dirty="0" smtClean="0"/>
              <a:t>While designing Graph data model, there are few different ways to look at the same data set and see how </a:t>
            </a:r>
            <a:r>
              <a:rPr lang="en-US" dirty="0"/>
              <a:t>e</a:t>
            </a:r>
            <a:r>
              <a:rPr lang="en-US" dirty="0" smtClean="0"/>
              <a:t>ach impacts queries and performance for traversing graph data.</a:t>
            </a:r>
            <a:r>
              <a:rPr lang="en-US" dirty="0"/>
              <a:t> </a:t>
            </a:r>
            <a:r>
              <a:rPr lang="en-US" sz="800" dirty="0"/>
              <a:t>&lt;https://neo4j.com/developer/modeling-designs/&gt;</a:t>
            </a:r>
          </a:p>
          <a:p>
            <a:pPr lvl="1"/>
            <a:r>
              <a:rPr lang="en-US" dirty="0" smtClean="0"/>
              <a:t>Property vs Relationship</a:t>
            </a:r>
          </a:p>
          <a:p>
            <a:pPr lvl="2"/>
            <a:r>
              <a:rPr lang="en-US" dirty="0" smtClean="0"/>
              <a:t>Depending upon requirements we can model an attribute as property on a node or as relationship to a separate node.</a:t>
            </a:r>
          </a:p>
        </p:txBody>
      </p:sp>
      <p:sp>
        <p:nvSpPr>
          <p:cNvPr id="4" name="Title 1"/>
          <p:cNvSpPr txBox="1">
            <a:spLocks/>
          </p:cNvSpPr>
          <p:nvPr/>
        </p:nvSpPr>
        <p:spPr>
          <a:xfrm>
            <a:off x="356490" y="0"/>
            <a:ext cx="9683249" cy="444843"/>
          </a:xfrm>
          <a:prstGeom prst="rect">
            <a:avLst/>
          </a:prstGeom>
        </p:spPr>
        <p:txBody>
          <a:bodyPr vert="horz" lIns="91440" tIns="45720" rIns="91440" bIns="45720" rtlCol="0" anchor="t">
            <a:normAutofit fontScale="82500" lnSpcReduction="1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900" b="1" dirty="0" smtClean="0">
                <a:solidFill>
                  <a:srgbClr val="C00000"/>
                </a:solidFill>
              </a:rPr>
              <a:t>Neo4j – Data Modeling –Why Data Model makes a difference</a:t>
            </a:r>
            <a:r>
              <a:rPr lang="en-US" sz="2900" b="1" dirty="0" smtClean="0"/>
              <a:t>	</a:t>
            </a:r>
            <a:endParaRPr lang="en-US" sz="600" b="1" dirty="0"/>
          </a:p>
        </p:txBody>
      </p:sp>
      <p:cxnSp>
        <p:nvCxnSpPr>
          <p:cNvPr id="5" name="Straight Connector 4"/>
          <p:cNvCxnSpPr/>
          <p:nvPr/>
        </p:nvCxnSpPr>
        <p:spPr>
          <a:xfrm>
            <a:off x="469558" y="444508"/>
            <a:ext cx="10906896" cy="8573"/>
          </a:xfrm>
          <a:prstGeom prst="line">
            <a:avLst/>
          </a:prstGeom>
          <a:ln w="63500" cmpd="thinThick">
            <a:solidFill>
              <a:schemeClr val="accent4"/>
            </a:solidFill>
          </a:ln>
        </p:spPr>
        <p:style>
          <a:lnRef idx="1">
            <a:schemeClr val="accent1"/>
          </a:lnRef>
          <a:fillRef idx="0">
            <a:schemeClr val="accent1"/>
          </a:fillRef>
          <a:effectRef idx="0">
            <a:schemeClr val="accent1"/>
          </a:effectRef>
          <a:fontRef idx="minor">
            <a:schemeClr val="tx1"/>
          </a:fontRef>
        </p:style>
      </p:cxnSp>
      <p:pic>
        <p:nvPicPr>
          <p:cNvPr id="6" name="Picture 5"/>
          <p:cNvPicPr>
            <a:picLocks noChangeAspect="1"/>
          </p:cNvPicPr>
          <p:nvPr/>
        </p:nvPicPr>
        <p:blipFill>
          <a:blip r:embed="rId2"/>
          <a:stretch>
            <a:fillRect/>
          </a:stretch>
        </p:blipFill>
        <p:spPr>
          <a:xfrm>
            <a:off x="1599714" y="3423848"/>
            <a:ext cx="4010025" cy="962025"/>
          </a:xfrm>
          <a:prstGeom prst="rect">
            <a:avLst/>
          </a:prstGeom>
        </p:spPr>
      </p:pic>
      <p:pic>
        <p:nvPicPr>
          <p:cNvPr id="7" name="Picture 6"/>
          <p:cNvPicPr>
            <a:picLocks noChangeAspect="1"/>
          </p:cNvPicPr>
          <p:nvPr/>
        </p:nvPicPr>
        <p:blipFill>
          <a:blip r:embed="rId3"/>
          <a:stretch>
            <a:fillRect/>
          </a:stretch>
        </p:blipFill>
        <p:spPr>
          <a:xfrm>
            <a:off x="6118257" y="3397995"/>
            <a:ext cx="3762375" cy="2581275"/>
          </a:xfrm>
          <a:prstGeom prst="rect">
            <a:avLst/>
          </a:prstGeom>
        </p:spPr>
      </p:pic>
    </p:spTree>
    <p:extLst>
      <p:ext uri="{BB962C8B-B14F-4D97-AF65-F5344CB8AC3E}">
        <p14:creationId xmlns:p14="http://schemas.microsoft.com/office/powerpoint/2010/main" val="280894037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94778" y="546393"/>
            <a:ext cx="11415140" cy="6311607"/>
          </a:xfrm>
        </p:spPr>
        <p:txBody>
          <a:bodyPr>
            <a:normAutofit/>
          </a:bodyPr>
          <a:lstStyle/>
          <a:p>
            <a:r>
              <a:rPr lang="en-US" dirty="0"/>
              <a:t>The requirements are evolving, changing and definitions and meanings also change overtime.</a:t>
            </a:r>
          </a:p>
          <a:p>
            <a:r>
              <a:rPr lang="en-US" dirty="0" smtClean="0"/>
              <a:t>We should </a:t>
            </a:r>
            <a:r>
              <a:rPr lang="en-US" dirty="0"/>
              <a:t>be able to evolve your graph model based on changing </a:t>
            </a:r>
            <a:r>
              <a:rPr lang="en-US" dirty="0" smtClean="0"/>
              <a:t>requirements.</a:t>
            </a:r>
          </a:p>
          <a:p>
            <a:r>
              <a:rPr lang="en-US" dirty="0"/>
              <a:t>Given the agile approach taken towards building graph models, graph refactoring (or migration) is something that all graph based projects will have to do at some stage. While many graph </a:t>
            </a:r>
            <a:r>
              <a:rPr lang="en-US" dirty="0" smtClean="0"/>
              <a:t>refactoring </a:t>
            </a:r>
            <a:r>
              <a:rPr lang="en-US" dirty="0"/>
              <a:t>can be done using Cypher directly, the APOC library provides tools to make the process easier.</a:t>
            </a:r>
          </a:p>
          <a:p>
            <a:r>
              <a:rPr lang="en-US" dirty="0" smtClean="0"/>
              <a:t>Some of the common refactoring items appear as part of accommodating requirements are</a:t>
            </a:r>
          </a:p>
          <a:p>
            <a:pPr lvl="1"/>
            <a:endParaRPr lang="en-US" dirty="0"/>
          </a:p>
          <a:p>
            <a:pPr lvl="1"/>
            <a:endParaRPr lang="en-US" dirty="0" smtClean="0"/>
          </a:p>
        </p:txBody>
      </p:sp>
      <p:sp>
        <p:nvSpPr>
          <p:cNvPr id="4" name="Title 1"/>
          <p:cNvSpPr txBox="1">
            <a:spLocks/>
          </p:cNvSpPr>
          <p:nvPr/>
        </p:nvSpPr>
        <p:spPr>
          <a:xfrm>
            <a:off x="356490" y="0"/>
            <a:ext cx="9683249" cy="444843"/>
          </a:xfrm>
          <a:prstGeom prst="rect">
            <a:avLst/>
          </a:prstGeom>
        </p:spPr>
        <p:txBody>
          <a:bodyPr vert="horz" lIns="91440" tIns="45720" rIns="91440" bIns="45720" rtlCol="0" anchor="t">
            <a:normAutofit fontScale="90000" lnSpcReduction="2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900" b="1" dirty="0" smtClean="0">
                <a:solidFill>
                  <a:srgbClr val="C00000"/>
                </a:solidFill>
              </a:rPr>
              <a:t>Neo4j – Data Modeling –Graph Model Refactoring</a:t>
            </a:r>
            <a:r>
              <a:rPr lang="en-US" sz="2900" b="1" dirty="0" smtClean="0"/>
              <a:t>	</a:t>
            </a:r>
            <a:endParaRPr lang="en-US" sz="600" b="1" dirty="0"/>
          </a:p>
        </p:txBody>
      </p:sp>
      <p:cxnSp>
        <p:nvCxnSpPr>
          <p:cNvPr id="5" name="Straight Connector 4"/>
          <p:cNvCxnSpPr/>
          <p:nvPr/>
        </p:nvCxnSpPr>
        <p:spPr>
          <a:xfrm>
            <a:off x="469558" y="444508"/>
            <a:ext cx="10906896" cy="8573"/>
          </a:xfrm>
          <a:prstGeom prst="line">
            <a:avLst/>
          </a:prstGeom>
          <a:ln w="63500" cmpd="thinThick">
            <a:solidFill>
              <a:schemeClr val="accent4"/>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718457" y="2771192"/>
            <a:ext cx="9563878" cy="3693319"/>
          </a:xfrm>
          <a:prstGeom prst="rect">
            <a:avLst/>
          </a:prstGeom>
          <a:noFill/>
        </p:spPr>
        <p:txBody>
          <a:bodyPr wrap="square" numCol="2" rtlCol="0">
            <a:spAutoFit/>
          </a:bodyPr>
          <a:lstStyle/>
          <a:p>
            <a:pPr marL="742950" lvl="1" indent="-285750">
              <a:buFont typeface="Wingdings" panose="05000000000000000000" pitchFamily="2" charset="2"/>
              <a:buChar char="ü"/>
            </a:pPr>
            <a:r>
              <a:rPr lang="en-US" dirty="0"/>
              <a:t>Convert Property to Boolean (Normalize As Boolean)</a:t>
            </a:r>
          </a:p>
          <a:p>
            <a:pPr marL="742950" lvl="1" indent="-285750">
              <a:buFont typeface="Wingdings" panose="05000000000000000000" pitchFamily="2" charset="2"/>
              <a:buChar char="ü"/>
            </a:pPr>
            <a:r>
              <a:rPr lang="en-US" dirty="0" smtClean="0"/>
              <a:t>Extract </a:t>
            </a:r>
            <a:r>
              <a:rPr lang="en-US" dirty="0"/>
              <a:t>node </a:t>
            </a:r>
            <a:r>
              <a:rPr lang="en-US" dirty="0" smtClean="0"/>
              <a:t>from Relationship</a:t>
            </a:r>
          </a:p>
          <a:p>
            <a:pPr marL="742950" lvl="1" indent="-285750">
              <a:buFont typeface="Wingdings" panose="05000000000000000000" pitchFamily="2" charset="2"/>
              <a:buChar char="ü"/>
            </a:pPr>
            <a:r>
              <a:rPr lang="en-US" dirty="0" smtClean="0"/>
              <a:t>Collapse </a:t>
            </a:r>
            <a:r>
              <a:rPr lang="en-US" dirty="0"/>
              <a:t>node </a:t>
            </a:r>
            <a:r>
              <a:rPr lang="en-US" dirty="0" smtClean="0"/>
              <a:t>to Relationship</a:t>
            </a:r>
            <a:endParaRPr lang="en-US" dirty="0"/>
          </a:p>
          <a:p>
            <a:pPr marL="742950" lvl="1" indent="-285750">
              <a:buFont typeface="Wingdings" panose="05000000000000000000" pitchFamily="2" charset="2"/>
              <a:buChar char="ü"/>
            </a:pPr>
            <a:r>
              <a:rPr lang="en-US" dirty="0" smtClean="0"/>
              <a:t>Clone Subgraphs</a:t>
            </a:r>
          </a:p>
          <a:p>
            <a:pPr marL="742950" lvl="1" indent="-285750">
              <a:buFont typeface="Wingdings" panose="05000000000000000000" pitchFamily="2" charset="2"/>
              <a:buChar char="ü"/>
            </a:pPr>
            <a:r>
              <a:rPr lang="en-US" dirty="0" smtClean="0"/>
              <a:t>Clone nodes</a:t>
            </a:r>
            <a:endParaRPr lang="en-US" dirty="0"/>
          </a:p>
          <a:p>
            <a:pPr marL="742950" lvl="1" indent="-285750">
              <a:buFont typeface="Wingdings" panose="05000000000000000000" pitchFamily="2" charset="2"/>
              <a:buChar char="ü"/>
            </a:pPr>
            <a:r>
              <a:rPr lang="en-US" dirty="0"/>
              <a:t>Create node from Property</a:t>
            </a:r>
          </a:p>
          <a:p>
            <a:pPr marL="742950" lvl="1" indent="-285750">
              <a:buFont typeface="Wingdings" panose="05000000000000000000" pitchFamily="2" charset="2"/>
              <a:buChar char="ü"/>
            </a:pPr>
            <a:r>
              <a:rPr lang="en-US" dirty="0"/>
              <a:t>Renaming </a:t>
            </a:r>
          </a:p>
          <a:p>
            <a:pPr marL="1200150" lvl="2" indent="-285750">
              <a:buFont typeface="Wingdings" panose="05000000000000000000" pitchFamily="2" charset="2"/>
              <a:buChar char="ü"/>
            </a:pPr>
            <a:r>
              <a:rPr lang="en-US" dirty="0"/>
              <a:t>Node labels</a:t>
            </a:r>
          </a:p>
          <a:p>
            <a:pPr marL="1200150" lvl="2" indent="-285750">
              <a:buFont typeface="Wingdings" panose="05000000000000000000" pitchFamily="2" charset="2"/>
              <a:buChar char="ü"/>
            </a:pPr>
            <a:r>
              <a:rPr lang="en-US" dirty="0"/>
              <a:t>Relationship Types</a:t>
            </a:r>
          </a:p>
          <a:p>
            <a:pPr marL="1200150" lvl="2" indent="-285750">
              <a:buFont typeface="Wingdings" panose="05000000000000000000" pitchFamily="2" charset="2"/>
              <a:buChar char="ü"/>
            </a:pPr>
            <a:r>
              <a:rPr lang="en-US" dirty="0"/>
              <a:t>Node Properties</a:t>
            </a:r>
          </a:p>
          <a:p>
            <a:pPr marL="1200150" lvl="2" indent="-285750">
              <a:buFont typeface="Wingdings" panose="05000000000000000000" pitchFamily="2" charset="2"/>
              <a:buChar char="ü"/>
            </a:pPr>
            <a:r>
              <a:rPr lang="en-US" dirty="0"/>
              <a:t>Relationship Properties</a:t>
            </a:r>
          </a:p>
          <a:p>
            <a:pPr marL="742950" lvl="1" indent="-285750">
              <a:buFont typeface="Wingdings" panose="05000000000000000000" pitchFamily="2" charset="2"/>
              <a:buChar char="ü"/>
            </a:pPr>
            <a:r>
              <a:rPr lang="en-US" dirty="0"/>
              <a:t>Set Relationship Types</a:t>
            </a:r>
          </a:p>
          <a:p>
            <a:pPr marL="742950" lvl="1" indent="-285750">
              <a:buFont typeface="Wingdings" panose="05000000000000000000" pitchFamily="2" charset="2"/>
              <a:buChar char="ü"/>
            </a:pPr>
            <a:r>
              <a:rPr lang="en-US" dirty="0"/>
              <a:t>Redirect Source or Target Node</a:t>
            </a:r>
          </a:p>
          <a:p>
            <a:pPr marL="742950" lvl="1" indent="-285750">
              <a:buFont typeface="Wingdings" panose="05000000000000000000" pitchFamily="2" charset="2"/>
              <a:buChar char="ü"/>
            </a:pPr>
            <a:r>
              <a:rPr lang="en-US" dirty="0"/>
              <a:t>Merge Nodes</a:t>
            </a:r>
          </a:p>
          <a:p>
            <a:pPr marL="742950" lvl="1" indent="-285750">
              <a:buFont typeface="Wingdings" panose="05000000000000000000" pitchFamily="2" charset="2"/>
              <a:buChar char="ü"/>
            </a:pPr>
            <a:r>
              <a:rPr lang="en-US" dirty="0"/>
              <a:t>Invert </a:t>
            </a:r>
            <a:r>
              <a:rPr lang="en-US" dirty="0" smtClean="0"/>
              <a:t>relationship</a:t>
            </a:r>
          </a:p>
          <a:p>
            <a:pPr marL="742950" lvl="1" indent="-285750">
              <a:buFont typeface="Wingdings" panose="05000000000000000000" pitchFamily="2" charset="2"/>
              <a:buChar char="ü"/>
            </a:pPr>
            <a:endParaRPr lang="en-US" dirty="0"/>
          </a:p>
          <a:p>
            <a:pPr marL="285750" indent="-285750">
              <a:buFont typeface="Wingdings" panose="05000000000000000000" pitchFamily="2" charset="2"/>
              <a:buChar char="ü"/>
            </a:pPr>
            <a:endParaRPr lang="en-US" dirty="0"/>
          </a:p>
        </p:txBody>
      </p:sp>
    </p:spTree>
    <p:extLst>
      <p:ext uri="{BB962C8B-B14F-4D97-AF65-F5344CB8AC3E}">
        <p14:creationId xmlns:p14="http://schemas.microsoft.com/office/powerpoint/2010/main" val="291025354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2770" y="481079"/>
            <a:ext cx="11508445" cy="2971248"/>
          </a:xfrm>
        </p:spPr>
        <p:txBody>
          <a:bodyPr>
            <a:normAutofit/>
          </a:bodyPr>
          <a:lstStyle/>
          <a:p>
            <a:r>
              <a:rPr lang="en-US" dirty="0" err="1" smtClean="0"/>
              <a:t>arrows.app</a:t>
            </a:r>
            <a:r>
              <a:rPr lang="en-US" dirty="0" smtClean="0"/>
              <a:t> is a web-based tool for drawing pictures of graphs and helping in the graph design and modeling activities.</a:t>
            </a:r>
          </a:p>
          <a:p>
            <a:pPr marL="0" indent="0">
              <a:buNone/>
            </a:pPr>
            <a:r>
              <a:rPr lang="en-US" dirty="0" smtClean="0"/>
              <a:t>					https</a:t>
            </a:r>
            <a:r>
              <a:rPr lang="en-US" dirty="0"/>
              <a:t>://</a:t>
            </a:r>
            <a:r>
              <a:rPr lang="en-US" dirty="0" smtClean="0"/>
              <a:t>arrows.app/</a:t>
            </a:r>
          </a:p>
          <a:p>
            <a:r>
              <a:rPr lang="en-US" b="1" dirty="0" smtClean="0"/>
              <a:t>Features</a:t>
            </a:r>
          </a:p>
          <a:p>
            <a:pPr lvl="1"/>
            <a:r>
              <a:rPr lang="en-US" b="1" dirty="0" smtClean="0"/>
              <a:t>Quick</a:t>
            </a:r>
            <a:r>
              <a:rPr lang="en-US" dirty="0"/>
              <a:t> Intuitive drawing with a mouse.</a:t>
            </a:r>
          </a:p>
          <a:p>
            <a:pPr lvl="1"/>
            <a:r>
              <a:rPr lang="en-US" b="1" dirty="0"/>
              <a:t>Neo4j Property Graph Model</a:t>
            </a:r>
            <a:r>
              <a:rPr lang="en-US" dirty="0"/>
              <a:t> Draw: nodes, relationships, properties, labels.</a:t>
            </a:r>
          </a:p>
          <a:p>
            <a:pPr lvl="1"/>
            <a:r>
              <a:rPr lang="en-US" b="1" dirty="0"/>
              <a:t>Fine-grained Styling</a:t>
            </a:r>
            <a:r>
              <a:rPr lang="en-US" dirty="0"/>
              <a:t> Control: sizes, layouts, colors.</a:t>
            </a:r>
          </a:p>
          <a:p>
            <a:pPr lvl="1"/>
            <a:r>
              <a:rPr lang="en-US" b="1" dirty="0"/>
              <a:t>Export as image or Cypher</a:t>
            </a:r>
            <a:r>
              <a:rPr lang="en-US" dirty="0"/>
              <a:t> Use images in documents or presentations. Run Cypher to create graphs in Neo4j.</a:t>
            </a:r>
          </a:p>
          <a:p>
            <a:endParaRPr lang="en-US" dirty="0"/>
          </a:p>
        </p:txBody>
      </p:sp>
      <p:sp>
        <p:nvSpPr>
          <p:cNvPr id="4" name="Title 1"/>
          <p:cNvSpPr txBox="1">
            <a:spLocks/>
          </p:cNvSpPr>
          <p:nvPr/>
        </p:nvSpPr>
        <p:spPr>
          <a:xfrm>
            <a:off x="356490" y="0"/>
            <a:ext cx="9683249" cy="444843"/>
          </a:xfrm>
          <a:prstGeom prst="rect">
            <a:avLst/>
          </a:prstGeom>
        </p:spPr>
        <p:txBody>
          <a:bodyPr vert="horz" lIns="91440" tIns="45720" rIns="91440" bIns="45720" rtlCol="0" anchor="t">
            <a:normAutofit fontScale="90000" lnSpcReduction="2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900" b="1" dirty="0" smtClean="0">
                <a:solidFill>
                  <a:srgbClr val="C00000"/>
                </a:solidFill>
              </a:rPr>
              <a:t>Neo4j – Data Modeling – Tool for drawing Graph	</a:t>
            </a:r>
            <a:r>
              <a:rPr lang="en-US" sz="2900" b="1" dirty="0" smtClean="0"/>
              <a:t>	</a:t>
            </a:r>
            <a:endParaRPr lang="en-US" sz="600" b="1" dirty="0"/>
          </a:p>
        </p:txBody>
      </p:sp>
      <p:cxnSp>
        <p:nvCxnSpPr>
          <p:cNvPr id="5" name="Straight Connector 4"/>
          <p:cNvCxnSpPr/>
          <p:nvPr/>
        </p:nvCxnSpPr>
        <p:spPr>
          <a:xfrm>
            <a:off x="469558" y="444508"/>
            <a:ext cx="10906896" cy="8573"/>
          </a:xfrm>
          <a:prstGeom prst="line">
            <a:avLst/>
          </a:prstGeom>
          <a:ln w="63500" cmpd="thinThick">
            <a:solidFill>
              <a:schemeClr val="accent4"/>
            </a:solidFill>
          </a:ln>
        </p:spPr>
        <p:style>
          <a:lnRef idx="1">
            <a:schemeClr val="accent1"/>
          </a:lnRef>
          <a:fillRef idx="0">
            <a:schemeClr val="accent1"/>
          </a:fillRef>
          <a:effectRef idx="0">
            <a:schemeClr val="accent1"/>
          </a:effectRef>
          <a:fontRef idx="minor">
            <a:schemeClr val="tx1"/>
          </a:fontRef>
        </p:style>
      </p:cxnSp>
      <p:pic>
        <p:nvPicPr>
          <p:cNvPr id="7" name="Picture 6"/>
          <p:cNvPicPr>
            <a:picLocks noChangeAspect="1"/>
          </p:cNvPicPr>
          <p:nvPr/>
        </p:nvPicPr>
        <p:blipFill>
          <a:blip r:embed="rId2"/>
          <a:stretch>
            <a:fillRect/>
          </a:stretch>
        </p:blipFill>
        <p:spPr>
          <a:xfrm>
            <a:off x="1592661" y="3377682"/>
            <a:ext cx="7682533" cy="3480318"/>
          </a:xfrm>
          <a:prstGeom prst="rect">
            <a:avLst/>
          </a:prstGeom>
        </p:spPr>
      </p:pic>
    </p:spTree>
    <p:extLst>
      <p:ext uri="{BB962C8B-B14F-4D97-AF65-F5344CB8AC3E}">
        <p14:creationId xmlns:p14="http://schemas.microsoft.com/office/powerpoint/2010/main" val="215543053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32101" y="509071"/>
            <a:ext cx="11321833" cy="6348929"/>
          </a:xfrm>
        </p:spPr>
        <p:txBody>
          <a:bodyPr/>
          <a:lstStyle/>
          <a:p>
            <a:r>
              <a:rPr lang="en-US" sz="1600" dirty="0"/>
              <a:t>Cypher is Neo4j’s graph query language that allows users to store and retrieve data from the graph database. </a:t>
            </a:r>
            <a:endParaRPr lang="en-US" sz="1600" dirty="0" smtClean="0"/>
          </a:p>
          <a:p>
            <a:r>
              <a:rPr lang="en-US" sz="1600" dirty="0" smtClean="0"/>
              <a:t>Neo4j’s </a:t>
            </a:r>
            <a:r>
              <a:rPr lang="en-US" sz="1600" dirty="0"/>
              <a:t>property graph model is composed of nodes and </a:t>
            </a:r>
            <a:r>
              <a:rPr lang="en-US" sz="1600" dirty="0" smtClean="0"/>
              <a:t>relationships that </a:t>
            </a:r>
            <a:r>
              <a:rPr lang="en-US" sz="1600" dirty="0"/>
              <a:t>build the most valuable and powerful piece of the property graph model - the pattern</a:t>
            </a:r>
            <a:r>
              <a:rPr lang="en-US" sz="1600" dirty="0" smtClean="0"/>
              <a:t>.</a:t>
            </a:r>
            <a:r>
              <a:rPr lang="en-US" sz="1600" dirty="0"/>
              <a:t> Patterns are comprised of node and relationship elements and can express simple or complex traversals and paths</a:t>
            </a:r>
            <a:r>
              <a:rPr lang="en-US" sz="1600" dirty="0" smtClean="0"/>
              <a:t>.</a:t>
            </a:r>
          </a:p>
          <a:p>
            <a:r>
              <a:rPr lang="en-US" sz="1600" dirty="0"/>
              <a:t>Pattern recognition is fundamental to the way that the brain works. Because of this, humans are very good at working with </a:t>
            </a:r>
            <a:r>
              <a:rPr lang="en-US" sz="1600" dirty="0" smtClean="0"/>
              <a:t>patterns.</a:t>
            </a:r>
          </a:p>
          <a:p>
            <a:r>
              <a:rPr lang="en-US" sz="1600" dirty="0"/>
              <a:t>Cypher is also heavily based on patterns and is designed to recognize various versions of these patterns in data, making it a simple and logical language for users to learn</a:t>
            </a:r>
            <a:r>
              <a:rPr lang="en-US" sz="1600" dirty="0" smtClean="0"/>
              <a:t>.</a:t>
            </a:r>
          </a:p>
          <a:p>
            <a:r>
              <a:rPr lang="en-US" sz="1600" dirty="0"/>
              <a:t>Cypher’s syntax provides a visual and logical way to match patterns of nodes and relationships in the graph. </a:t>
            </a:r>
            <a:endParaRPr lang="en-US" dirty="0" smtClean="0"/>
          </a:p>
          <a:p>
            <a:r>
              <a:rPr lang="en-US" sz="1600" dirty="0" smtClean="0"/>
              <a:t>Cypher is open source.</a:t>
            </a:r>
          </a:p>
          <a:p>
            <a:r>
              <a:rPr lang="en-US" sz="1600" dirty="0"/>
              <a:t>It is a declarative, SQL-inspired language for describing visual patterns in graphs using ASCII-Art syntax</a:t>
            </a:r>
            <a:r>
              <a:rPr lang="en-US" sz="1600" dirty="0" smtClean="0"/>
              <a:t>.</a:t>
            </a:r>
          </a:p>
          <a:p>
            <a:r>
              <a:rPr lang="en-US" sz="1600" dirty="0"/>
              <a:t>Through Cypher, users can construct expressive and efficient queries to handle needed create, read, update, and delete </a:t>
            </a:r>
            <a:r>
              <a:rPr lang="en-US" sz="1600" dirty="0" smtClean="0"/>
              <a:t>functionality </a:t>
            </a:r>
            <a:r>
              <a:rPr lang="en-US" sz="1600" dirty="0"/>
              <a:t>from our graph data without a description of exactly </a:t>
            </a:r>
            <a:r>
              <a:rPr lang="en-US" sz="1600" b="1" dirty="0"/>
              <a:t>how</a:t>
            </a:r>
            <a:r>
              <a:rPr lang="en-US" sz="1600" dirty="0"/>
              <a:t> to do </a:t>
            </a:r>
            <a:r>
              <a:rPr lang="en-US" sz="1600" dirty="0" smtClean="0"/>
              <a:t>it.</a:t>
            </a:r>
          </a:p>
          <a:p>
            <a:endParaRPr lang="en-US" sz="1600" dirty="0" smtClean="0"/>
          </a:p>
          <a:p>
            <a:endParaRPr lang="en-US" dirty="0"/>
          </a:p>
        </p:txBody>
      </p:sp>
      <p:sp>
        <p:nvSpPr>
          <p:cNvPr id="4" name="Title 1"/>
          <p:cNvSpPr txBox="1">
            <a:spLocks/>
          </p:cNvSpPr>
          <p:nvPr/>
        </p:nvSpPr>
        <p:spPr>
          <a:xfrm>
            <a:off x="356490" y="0"/>
            <a:ext cx="9683249" cy="444843"/>
          </a:xfrm>
          <a:prstGeom prst="rect">
            <a:avLst/>
          </a:prstGeom>
        </p:spPr>
        <p:txBody>
          <a:bodyPr vert="horz" lIns="91440" tIns="45720" rIns="91440" bIns="45720" rtlCol="0" anchor="t">
            <a:normAutofit fontScale="90000" lnSpcReduction="2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900" b="1" dirty="0" smtClean="0">
                <a:solidFill>
                  <a:srgbClr val="C00000"/>
                </a:solidFill>
              </a:rPr>
              <a:t>Neo4j – Cypher Query Language	</a:t>
            </a:r>
            <a:r>
              <a:rPr lang="en-US" sz="2900" b="1" dirty="0" smtClean="0"/>
              <a:t>	</a:t>
            </a:r>
            <a:endParaRPr lang="en-US" sz="600" b="1" dirty="0"/>
          </a:p>
        </p:txBody>
      </p:sp>
      <p:cxnSp>
        <p:nvCxnSpPr>
          <p:cNvPr id="5" name="Straight Connector 4"/>
          <p:cNvCxnSpPr/>
          <p:nvPr/>
        </p:nvCxnSpPr>
        <p:spPr>
          <a:xfrm>
            <a:off x="469558" y="444508"/>
            <a:ext cx="10906896" cy="8573"/>
          </a:xfrm>
          <a:prstGeom prst="line">
            <a:avLst/>
          </a:prstGeom>
          <a:ln w="63500" cmpd="thinThick">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8362763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50763" y="499740"/>
            <a:ext cx="10267474" cy="6236962"/>
          </a:xfrm>
        </p:spPr>
        <p:txBody>
          <a:bodyPr>
            <a:normAutofit/>
          </a:bodyPr>
          <a:lstStyle/>
          <a:p>
            <a:r>
              <a:rPr lang="en-US" sz="1600" dirty="0"/>
              <a:t>The Neo4j ETL tool was developed to </a:t>
            </a:r>
            <a:r>
              <a:rPr lang="en-US" sz="1600" dirty="0" smtClean="0"/>
              <a:t>import </a:t>
            </a:r>
            <a:r>
              <a:rPr lang="en-US" sz="1600" dirty="0"/>
              <a:t>the data from </a:t>
            </a:r>
            <a:r>
              <a:rPr lang="en-US" sz="1600" dirty="0" smtClean="0"/>
              <a:t>relational </a:t>
            </a:r>
            <a:r>
              <a:rPr lang="en-US" sz="1600" dirty="0"/>
              <a:t>systems into </a:t>
            </a:r>
            <a:r>
              <a:rPr lang="en-US" sz="1600" dirty="0" smtClean="0"/>
              <a:t>Neo4j.</a:t>
            </a:r>
          </a:p>
          <a:p>
            <a:r>
              <a:rPr lang="en-US" sz="1600" dirty="0"/>
              <a:t>It extracts the schema from any relational database and allows </a:t>
            </a:r>
            <a:r>
              <a:rPr lang="en-US" sz="1600" dirty="0" smtClean="0"/>
              <a:t>to </a:t>
            </a:r>
            <a:r>
              <a:rPr lang="en-US" sz="1600" dirty="0"/>
              <a:t>turn it into the graph schema you need</a:t>
            </a:r>
            <a:r>
              <a:rPr lang="en-US" sz="1600" dirty="0" smtClean="0"/>
              <a:t>.</a:t>
            </a:r>
          </a:p>
          <a:p>
            <a:r>
              <a:rPr lang="en-US" sz="1600" dirty="0"/>
              <a:t>Then it takes care of importing the data into </a:t>
            </a:r>
            <a:r>
              <a:rPr lang="en-US" sz="1600" dirty="0" smtClean="0"/>
              <a:t>your </a:t>
            </a:r>
            <a:r>
              <a:rPr lang="en-US" sz="1600" dirty="0"/>
              <a:t>graph either in bulk or online mode</a:t>
            </a:r>
            <a:r>
              <a:rPr lang="en-US" sz="1600" dirty="0" smtClean="0"/>
              <a:t>.</a:t>
            </a:r>
          </a:p>
          <a:p>
            <a:r>
              <a:rPr lang="en-US" sz="1600" dirty="0"/>
              <a:t>You don’t need to know Cypher to use this tool, it takes care of all the heavy-lifting</a:t>
            </a:r>
            <a:r>
              <a:rPr lang="en-US" sz="1600" dirty="0" smtClean="0"/>
              <a:t>.</a:t>
            </a:r>
          </a:p>
          <a:p>
            <a:r>
              <a:rPr lang="en-US" sz="1600" dirty="0"/>
              <a:t>Functionality Includes</a:t>
            </a:r>
          </a:p>
          <a:p>
            <a:pPr lvl="1"/>
            <a:endParaRPr lang="en-US" sz="1400" dirty="0"/>
          </a:p>
        </p:txBody>
      </p:sp>
      <p:sp>
        <p:nvSpPr>
          <p:cNvPr id="4" name="Title 1"/>
          <p:cNvSpPr txBox="1">
            <a:spLocks/>
          </p:cNvSpPr>
          <p:nvPr/>
        </p:nvSpPr>
        <p:spPr>
          <a:xfrm>
            <a:off x="356490" y="0"/>
            <a:ext cx="9683249" cy="444843"/>
          </a:xfrm>
          <a:prstGeom prst="rect">
            <a:avLst/>
          </a:prstGeom>
        </p:spPr>
        <p:txBody>
          <a:bodyPr vert="horz" lIns="91440" tIns="45720" rIns="91440" bIns="45720" rtlCol="0" anchor="t">
            <a:normAutofit fontScale="82500" lnSpcReduction="10000"/>
          </a:bodyPr>
          <a:lstStyle>
            <a:defPPr>
              <a:defRPr lang="en-US"/>
            </a:defPPr>
            <a:lvl1pPr>
              <a:spcBef>
                <a:spcPct val="0"/>
              </a:spcBef>
              <a:buNone/>
              <a:defRPr sz="2900" b="1">
                <a:solidFill>
                  <a:srgbClr val="C00000"/>
                </a:solidFill>
                <a:latin typeface="+mj-lt"/>
                <a:ea typeface="+mj-ea"/>
                <a:cs typeface="+mj-c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r>
              <a:rPr lang="en-US" dirty="0"/>
              <a:t>Neo4j – ETL Tool - Interactive Relational Database Data </a:t>
            </a:r>
            <a:r>
              <a:rPr lang="en-US" dirty="0" smtClean="0"/>
              <a:t>Import</a:t>
            </a:r>
            <a:endParaRPr lang="en-US" dirty="0"/>
          </a:p>
        </p:txBody>
      </p:sp>
      <p:cxnSp>
        <p:nvCxnSpPr>
          <p:cNvPr id="5" name="Straight Connector 4"/>
          <p:cNvCxnSpPr/>
          <p:nvPr/>
        </p:nvCxnSpPr>
        <p:spPr>
          <a:xfrm>
            <a:off x="469558" y="444508"/>
            <a:ext cx="10906896" cy="8573"/>
          </a:xfrm>
          <a:prstGeom prst="line">
            <a:avLst/>
          </a:prstGeom>
          <a:ln w="63500" cmpd="thinThick">
            <a:solidFill>
              <a:schemeClr val="accent4"/>
            </a:solidFill>
          </a:ln>
        </p:spPr>
        <p:style>
          <a:lnRef idx="1">
            <a:schemeClr val="accent1"/>
          </a:lnRef>
          <a:fillRef idx="0">
            <a:schemeClr val="accent1"/>
          </a:fillRef>
          <a:effectRef idx="0">
            <a:schemeClr val="accent1"/>
          </a:effectRef>
          <a:fontRef idx="minor">
            <a:schemeClr val="tx1"/>
          </a:fontRef>
        </p:style>
      </p:cxnSp>
      <p:pic>
        <p:nvPicPr>
          <p:cNvPr id="6" name="Picture 5"/>
          <p:cNvPicPr>
            <a:picLocks noChangeAspect="1"/>
          </p:cNvPicPr>
          <p:nvPr/>
        </p:nvPicPr>
        <p:blipFill>
          <a:blip r:embed="rId2"/>
          <a:stretch>
            <a:fillRect/>
          </a:stretch>
        </p:blipFill>
        <p:spPr>
          <a:xfrm>
            <a:off x="1488914" y="4236098"/>
            <a:ext cx="8004304" cy="2310589"/>
          </a:xfrm>
          <a:prstGeom prst="rect">
            <a:avLst/>
          </a:prstGeom>
        </p:spPr>
      </p:pic>
      <p:sp>
        <p:nvSpPr>
          <p:cNvPr id="8" name="TextBox 7"/>
          <p:cNvSpPr txBox="1"/>
          <p:nvPr/>
        </p:nvSpPr>
        <p:spPr>
          <a:xfrm>
            <a:off x="205272" y="2276671"/>
            <a:ext cx="9983755" cy="1754326"/>
          </a:xfrm>
          <a:prstGeom prst="rect">
            <a:avLst/>
          </a:prstGeom>
          <a:noFill/>
        </p:spPr>
        <p:txBody>
          <a:bodyPr wrap="square" numCol="3" rtlCol="0">
            <a:spAutoFit/>
          </a:bodyPr>
          <a:lstStyle/>
          <a:p>
            <a:pPr marL="742950" lvl="1" indent="-285750">
              <a:lnSpc>
                <a:spcPct val="150000"/>
              </a:lnSpc>
              <a:buFont typeface="Wingdings" panose="05000000000000000000" pitchFamily="2" charset="2"/>
              <a:buChar char="ü"/>
            </a:pPr>
            <a:r>
              <a:rPr lang="en-US" sz="1200" dirty="0"/>
              <a:t>Neo4j-ETL Graph App in Neo4j Desktop</a:t>
            </a:r>
          </a:p>
          <a:p>
            <a:pPr marL="742950" lvl="1" indent="-285750">
              <a:lnSpc>
                <a:spcPct val="150000"/>
              </a:lnSpc>
              <a:buFont typeface="Wingdings" panose="05000000000000000000" pitchFamily="2" charset="2"/>
              <a:buChar char="ü"/>
            </a:pPr>
            <a:r>
              <a:rPr lang="en-US" sz="1200" dirty="0"/>
              <a:t>Manage multiple RDBMS connections</a:t>
            </a:r>
          </a:p>
          <a:p>
            <a:pPr marL="742950" lvl="1" indent="-285750">
              <a:lnSpc>
                <a:spcPct val="150000"/>
              </a:lnSpc>
              <a:buFont typeface="Wingdings" panose="05000000000000000000" pitchFamily="2" charset="2"/>
              <a:buChar char="ü"/>
            </a:pPr>
            <a:r>
              <a:rPr lang="en-US" sz="1200" dirty="0"/>
              <a:t>automatically extract database metadata from relational database</a:t>
            </a:r>
          </a:p>
          <a:p>
            <a:pPr marL="742950" lvl="1" indent="-285750">
              <a:lnSpc>
                <a:spcPct val="150000"/>
              </a:lnSpc>
              <a:buFont typeface="Wingdings" panose="05000000000000000000" pitchFamily="2" charset="2"/>
              <a:buChar char="ü"/>
            </a:pPr>
            <a:r>
              <a:rPr lang="en-US" sz="1200" dirty="0"/>
              <a:t>derive graph model</a:t>
            </a:r>
          </a:p>
          <a:p>
            <a:pPr marL="742950" lvl="1" indent="-285750">
              <a:lnSpc>
                <a:spcPct val="150000"/>
              </a:lnSpc>
              <a:buFont typeface="Wingdings" panose="05000000000000000000" pitchFamily="2" charset="2"/>
              <a:buChar char="ü"/>
            </a:pPr>
            <a:r>
              <a:rPr lang="en-US" sz="1200" dirty="0"/>
              <a:t>visually edit labels, relationship-types, property-names and types</a:t>
            </a:r>
          </a:p>
          <a:p>
            <a:pPr marL="742950" lvl="1" indent="-285750">
              <a:lnSpc>
                <a:spcPct val="150000"/>
              </a:lnSpc>
              <a:buFont typeface="Wingdings" panose="05000000000000000000" pitchFamily="2" charset="2"/>
              <a:buChar char="ü"/>
            </a:pPr>
            <a:r>
              <a:rPr lang="en-US" sz="1200" dirty="0"/>
              <a:t>visualize current model as a graph</a:t>
            </a:r>
          </a:p>
          <a:p>
            <a:pPr marL="742950" lvl="1" indent="-285750">
              <a:lnSpc>
                <a:spcPct val="150000"/>
              </a:lnSpc>
              <a:buFont typeface="Wingdings" panose="05000000000000000000" pitchFamily="2" charset="2"/>
              <a:buChar char="ü"/>
            </a:pPr>
            <a:r>
              <a:rPr lang="en-US" sz="1200" dirty="0"/>
              <a:t>persist mapping as </a:t>
            </a:r>
            <a:r>
              <a:rPr lang="en-US" sz="1200" dirty="0" err="1"/>
              <a:t>json</a:t>
            </a:r>
            <a:endParaRPr lang="en-US" sz="1200" dirty="0"/>
          </a:p>
          <a:p>
            <a:pPr marL="742950" lvl="1" indent="-285750">
              <a:lnSpc>
                <a:spcPct val="150000"/>
              </a:lnSpc>
              <a:buFont typeface="Wingdings" panose="05000000000000000000" pitchFamily="2" charset="2"/>
              <a:buChar char="ü"/>
            </a:pPr>
            <a:r>
              <a:rPr lang="en-US" sz="1200" dirty="0"/>
              <a:t>retrieve relevant CSV data from relational databases</a:t>
            </a:r>
          </a:p>
          <a:p>
            <a:pPr marL="742950" lvl="1" indent="-285750">
              <a:lnSpc>
                <a:spcPct val="150000"/>
              </a:lnSpc>
              <a:buFont typeface="Wingdings" panose="05000000000000000000" pitchFamily="2" charset="2"/>
              <a:buChar char="ü"/>
            </a:pPr>
            <a:r>
              <a:rPr lang="en-US" sz="1200" dirty="0"/>
              <a:t>run bulk or online-import</a:t>
            </a:r>
          </a:p>
          <a:p>
            <a:pPr marL="742950" lvl="1" indent="-285750">
              <a:lnSpc>
                <a:spcPct val="150000"/>
              </a:lnSpc>
              <a:buFont typeface="Wingdings" panose="05000000000000000000" pitchFamily="2" charset="2"/>
              <a:buChar char="ü"/>
            </a:pPr>
            <a:r>
              <a:rPr lang="en-US" sz="1200" dirty="0"/>
              <a:t>bundles MySQL, PostgreSQL, allows custom JDBC driver with Neo4j Enterprise</a:t>
            </a:r>
            <a:endParaRPr lang="en-US" sz="1400" dirty="0"/>
          </a:p>
          <a:p>
            <a:pPr marL="285750" indent="-285750">
              <a:buFont typeface="Wingdings" panose="05000000000000000000" pitchFamily="2" charset="2"/>
              <a:buChar char="ü"/>
            </a:pPr>
            <a:endParaRPr lang="en-US" dirty="0"/>
          </a:p>
        </p:txBody>
      </p:sp>
    </p:spTree>
    <p:extLst>
      <p:ext uri="{BB962C8B-B14F-4D97-AF65-F5344CB8AC3E}">
        <p14:creationId xmlns:p14="http://schemas.microsoft.com/office/powerpoint/2010/main" val="235689727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50762" y="406434"/>
            <a:ext cx="11499116" cy="6451566"/>
          </a:xfrm>
        </p:spPr>
        <p:txBody>
          <a:bodyPr>
            <a:normAutofit/>
          </a:bodyPr>
          <a:lstStyle/>
          <a:p>
            <a:r>
              <a:rPr lang="en-US" sz="1600" dirty="0"/>
              <a:t>Fabric, introduced in Neo4j 4.0, is a way to store and retrieve data in multiple </a:t>
            </a:r>
            <a:r>
              <a:rPr lang="en-US" sz="1600" dirty="0" smtClean="0"/>
              <a:t>databases using </a:t>
            </a:r>
            <a:r>
              <a:rPr lang="en-US" sz="1600" dirty="0"/>
              <a:t>a single Cypher </a:t>
            </a:r>
            <a:r>
              <a:rPr lang="en-US" sz="1600" dirty="0" smtClean="0"/>
              <a:t>query</a:t>
            </a:r>
            <a:r>
              <a:rPr lang="en-US" sz="1600" dirty="0"/>
              <a:t>.</a:t>
            </a:r>
            <a:r>
              <a:rPr lang="en-US" sz="1600" dirty="0" smtClean="0"/>
              <a:t> Databases may be on </a:t>
            </a:r>
            <a:r>
              <a:rPr lang="en-US" sz="1600" dirty="0"/>
              <a:t>the same Neo4j DBMS or in multiple </a:t>
            </a:r>
            <a:r>
              <a:rPr lang="en-US" sz="1600" dirty="0" smtClean="0"/>
              <a:t>DBMSs.</a:t>
            </a:r>
          </a:p>
          <a:p>
            <a:r>
              <a:rPr lang="en-US" sz="1600" dirty="0" smtClean="0"/>
              <a:t>Fabric enables</a:t>
            </a:r>
          </a:p>
          <a:p>
            <a:pPr lvl="1"/>
            <a:r>
              <a:rPr lang="en-US" sz="1400" dirty="0"/>
              <a:t>a unified view of local and distributed data, accessible via a single client connection and user </a:t>
            </a:r>
            <a:r>
              <a:rPr lang="en-US" sz="1400" dirty="0" smtClean="0"/>
              <a:t>session</a:t>
            </a:r>
          </a:p>
          <a:p>
            <a:pPr lvl="1"/>
            <a:r>
              <a:rPr lang="en-US" sz="1400" dirty="0"/>
              <a:t>increased scalability for read/write operations, data volume and concurrency</a:t>
            </a:r>
          </a:p>
          <a:p>
            <a:pPr lvl="1"/>
            <a:r>
              <a:rPr lang="en-US" sz="1400" dirty="0"/>
              <a:t>predictable response time for queries executed during normal operations, a failover or other infrastructure changes</a:t>
            </a:r>
          </a:p>
          <a:p>
            <a:pPr lvl="1"/>
            <a:r>
              <a:rPr lang="en-US" sz="1400" dirty="0"/>
              <a:t>High Availability and No Single Point of Failure for large data volume.</a:t>
            </a:r>
          </a:p>
          <a:p>
            <a:r>
              <a:rPr lang="en-US" dirty="0"/>
              <a:t>Fabric provides the infrastructure and tooling for:</a:t>
            </a:r>
          </a:p>
          <a:p>
            <a:pPr lvl="1"/>
            <a:r>
              <a:rPr lang="en-US" b="1" dirty="0"/>
              <a:t>Data Federation</a:t>
            </a:r>
            <a:r>
              <a:rPr lang="en-US" dirty="0"/>
              <a:t>: the ability to access data available in distributed sources in the form of </a:t>
            </a:r>
            <a:r>
              <a:rPr lang="en-US" b="1" dirty="0"/>
              <a:t>disjointed graphs</a:t>
            </a:r>
            <a:r>
              <a:rPr lang="en-US" dirty="0"/>
              <a:t>.</a:t>
            </a:r>
          </a:p>
          <a:p>
            <a:pPr lvl="1"/>
            <a:r>
              <a:rPr lang="en-US" b="1" dirty="0"/>
              <a:t>Data Sharding</a:t>
            </a:r>
            <a:r>
              <a:rPr lang="en-US" dirty="0"/>
              <a:t>: the ability to access data available in distributed sources in the form of a </a:t>
            </a:r>
            <a:r>
              <a:rPr lang="en-US" b="1" dirty="0"/>
              <a:t>common graph partitioned on multiple databases</a:t>
            </a:r>
            <a:r>
              <a:rPr lang="en-US" dirty="0"/>
              <a:t>.</a:t>
            </a:r>
          </a:p>
          <a:p>
            <a:r>
              <a:rPr lang="en-US" sz="1600" dirty="0"/>
              <a:t>A Fabric setup includes a Fabric virtual database, which acts as the entry point to a federated or </a:t>
            </a:r>
            <a:r>
              <a:rPr lang="en-US" sz="1600" dirty="0" err="1"/>
              <a:t>sharded</a:t>
            </a:r>
            <a:r>
              <a:rPr lang="en-US" sz="1600" dirty="0"/>
              <a:t> graph infrastructure</a:t>
            </a:r>
            <a:r>
              <a:rPr lang="en-US" sz="1600" dirty="0" smtClean="0"/>
              <a:t>.</a:t>
            </a:r>
            <a:r>
              <a:rPr lang="en-US" sz="1600" dirty="0"/>
              <a:t> This database is the execution context in which multi-graph queries can be executed</a:t>
            </a:r>
            <a:r>
              <a:rPr lang="en-US" sz="1600" dirty="0" smtClean="0"/>
              <a:t>.</a:t>
            </a:r>
          </a:p>
          <a:p>
            <a:r>
              <a:rPr lang="en-US" sz="1600" dirty="0"/>
              <a:t>The Fabric virtual database (execution context) differs from normal databases in that it cannot store any data, and only relays data stored elsewhere</a:t>
            </a:r>
            <a:r>
              <a:rPr lang="en-US" sz="1600" dirty="0" smtClean="0"/>
              <a:t>.</a:t>
            </a:r>
          </a:p>
          <a:p>
            <a:r>
              <a:rPr lang="en-US" sz="1600" dirty="0"/>
              <a:t>The Fabric virtual database can be configured on a standalone Neo4j DBMS only, i.e. on a Neo4j DBMS where the configuration </a:t>
            </a:r>
            <a:r>
              <a:rPr lang="en-US" sz="1600" dirty="0" smtClean="0"/>
              <a:t>setting </a:t>
            </a:r>
            <a:r>
              <a:rPr lang="en-US" sz="1600" dirty="0" err="1" smtClean="0"/>
              <a:t>dbms.mode</a:t>
            </a:r>
            <a:r>
              <a:rPr lang="en-US" sz="1600" dirty="0" smtClean="0"/>
              <a:t> must be set to SINGLE.</a:t>
            </a:r>
          </a:p>
          <a:p>
            <a:r>
              <a:rPr lang="en-US" sz="1600" dirty="0"/>
              <a:t>In a Fabric virtual database, data is organized in the form of graphs. Graphs are seen by client applications as local logical structures, where physically data is stored in one or more databases</a:t>
            </a:r>
            <a:r>
              <a:rPr lang="en-US" sz="1600" dirty="0" smtClean="0"/>
              <a:t>.</a:t>
            </a:r>
            <a:r>
              <a:rPr lang="en-US" sz="1600" dirty="0"/>
              <a:t> Databases accessed as Fabric graphs can be local, </a:t>
            </a:r>
            <a:r>
              <a:rPr lang="en-US" sz="1600" dirty="0" err="1"/>
              <a:t>i.e</a:t>
            </a:r>
            <a:r>
              <a:rPr lang="en-US" sz="1600" dirty="0"/>
              <a:t> in the same Neo4j DBMS, or they can be located in external Neo4j </a:t>
            </a:r>
            <a:r>
              <a:rPr lang="en-US" sz="1600" dirty="0" smtClean="0"/>
              <a:t>DBMSs</a:t>
            </a:r>
            <a:r>
              <a:rPr lang="en-US" sz="1600" dirty="0"/>
              <a:t>. </a:t>
            </a:r>
          </a:p>
        </p:txBody>
      </p:sp>
      <p:sp>
        <p:nvSpPr>
          <p:cNvPr id="4" name="Title 1"/>
          <p:cNvSpPr txBox="1">
            <a:spLocks/>
          </p:cNvSpPr>
          <p:nvPr/>
        </p:nvSpPr>
        <p:spPr>
          <a:xfrm>
            <a:off x="356490" y="0"/>
            <a:ext cx="9683249" cy="444843"/>
          </a:xfrm>
          <a:prstGeom prst="rect">
            <a:avLst/>
          </a:prstGeom>
        </p:spPr>
        <p:txBody>
          <a:bodyPr vert="horz" lIns="91440" tIns="45720" rIns="91440" bIns="45720" rtlCol="0" anchor="t">
            <a:normAutofit fontScale="90000" lnSpcReduction="20000"/>
          </a:bodyPr>
          <a:lstStyle>
            <a:defPPr>
              <a:defRPr lang="en-US"/>
            </a:defPPr>
            <a:lvl1pPr>
              <a:spcBef>
                <a:spcPct val="0"/>
              </a:spcBef>
              <a:buNone/>
              <a:defRPr sz="2900" b="1">
                <a:solidFill>
                  <a:srgbClr val="C00000"/>
                </a:solidFill>
                <a:latin typeface="+mj-lt"/>
                <a:ea typeface="+mj-ea"/>
                <a:cs typeface="+mj-c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r>
              <a:rPr lang="en-US" dirty="0"/>
              <a:t>Neo4j – </a:t>
            </a:r>
            <a:r>
              <a:rPr lang="en-US" dirty="0" smtClean="0"/>
              <a:t>Fabric</a:t>
            </a:r>
            <a:endParaRPr lang="en-US" dirty="0"/>
          </a:p>
        </p:txBody>
      </p:sp>
      <p:cxnSp>
        <p:nvCxnSpPr>
          <p:cNvPr id="5" name="Straight Connector 4"/>
          <p:cNvCxnSpPr/>
          <p:nvPr/>
        </p:nvCxnSpPr>
        <p:spPr>
          <a:xfrm>
            <a:off x="469558" y="444508"/>
            <a:ext cx="10906896" cy="8573"/>
          </a:xfrm>
          <a:prstGeom prst="line">
            <a:avLst/>
          </a:prstGeom>
          <a:ln w="63500" cmpd="thinThick">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799044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2729" y="658361"/>
            <a:ext cx="10976601" cy="5714447"/>
          </a:xfrm>
        </p:spPr>
        <p:txBody>
          <a:bodyPr/>
          <a:lstStyle/>
          <a:p>
            <a:r>
              <a:rPr lang="en-US" sz="1400" b="1" u="sng" dirty="0" smtClean="0">
                <a:solidFill>
                  <a:schemeClr val="tx1"/>
                </a:solidFill>
              </a:rPr>
              <a:t>Labels</a:t>
            </a:r>
            <a:r>
              <a:rPr lang="en-US" sz="1400" dirty="0" smtClean="0"/>
              <a:t> </a:t>
            </a:r>
            <a:r>
              <a:rPr lang="en-US" sz="1400" dirty="0"/>
              <a:t>are a way of semantically categorizing the nodes in your graph</a:t>
            </a:r>
            <a:r>
              <a:rPr lang="en-US" sz="1400" dirty="0" smtClean="0"/>
              <a:t>.</a:t>
            </a:r>
            <a:r>
              <a:rPr lang="en-US" sz="1400" dirty="0"/>
              <a:t> A node can have zero, one, or more labels assigned to </a:t>
            </a:r>
            <a:r>
              <a:rPr lang="en-US" sz="1400" dirty="0" smtClean="0"/>
              <a:t>it.</a:t>
            </a:r>
          </a:p>
          <a:p>
            <a:r>
              <a:rPr lang="en-US" sz="1400" dirty="0" smtClean="0"/>
              <a:t>Graph </a:t>
            </a:r>
            <a:r>
              <a:rPr lang="en-US" sz="1400" dirty="0"/>
              <a:t>databases are general-purpose </a:t>
            </a:r>
            <a:r>
              <a:rPr lang="en-US" sz="1400" b="1" u="sng" dirty="0" smtClean="0">
                <a:solidFill>
                  <a:schemeClr val="tx1"/>
                </a:solidFill>
              </a:rPr>
              <a:t>NoSQL data technology</a:t>
            </a:r>
            <a:r>
              <a:rPr lang="en-US" sz="1400" dirty="0" smtClean="0"/>
              <a:t>.</a:t>
            </a:r>
            <a:r>
              <a:rPr lang="en-US" sz="1400" dirty="0"/>
              <a:t> They </a:t>
            </a:r>
            <a:r>
              <a:rPr lang="en-US" sz="1400" dirty="0" smtClean="0"/>
              <a:t>can be </a:t>
            </a:r>
            <a:r>
              <a:rPr lang="en-US" sz="1400" dirty="0"/>
              <a:t>used by a wide variety of </a:t>
            </a:r>
            <a:r>
              <a:rPr lang="en-US" sz="1400" dirty="0" smtClean="0"/>
              <a:t>domains.</a:t>
            </a:r>
          </a:p>
          <a:p>
            <a:r>
              <a:rPr lang="en-US" sz="1400" dirty="0"/>
              <a:t>A graph database builds a network of interconnected entities to represent its domain.</a:t>
            </a:r>
          </a:p>
          <a:p>
            <a:r>
              <a:rPr lang="en-US" sz="1400" dirty="0" smtClean="0"/>
              <a:t>The </a:t>
            </a:r>
            <a:r>
              <a:rPr lang="en-US" sz="1400" dirty="0"/>
              <a:t>key to understanding </a:t>
            </a:r>
            <a:r>
              <a:rPr lang="en-US" sz="1400" dirty="0" smtClean="0"/>
              <a:t>when to </a:t>
            </a:r>
            <a:r>
              <a:rPr lang="en-US" sz="1400" dirty="0"/>
              <a:t>use a graph database is the value of </a:t>
            </a:r>
            <a:r>
              <a:rPr lang="en-US" sz="1400" dirty="0" smtClean="0"/>
              <a:t>links(or relationships between nodes</a:t>
            </a:r>
            <a:r>
              <a:rPr lang="en-US" sz="1400" dirty="0" smtClean="0">
                <a:solidFill>
                  <a:schemeClr val="tx1"/>
                </a:solidFill>
              </a:rPr>
              <a:t>). </a:t>
            </a:r>
            <a:r>
              <a:rPr lang="en-US" sz="1400" u="sng" dirty="0" smtClean="0">
                <a:solidFill>
                  <a:schemeClr val="tx1"/>
                </a:solidFill>
              </a:rPr>
              <a:t>If </a:t>
            </a:r>
            <a:r>
              <a:rPr lang="en-US" sz="1400" b="1" u="sng" dirty="0" smtClean="0">
                <a:solidFill>
                  <a:schemeClr val="tx1"/>
                </a:solidFill>
              </a:rPr>
              <a:t>data is connected then graph databases are going to be a good choice</a:t>
            </a:r>
            <a:r>
              <a:rPr lang="en-US" sz="1400" u="sng" dirty="0" smtClean="0">
                <a:solidFill>
                  <a:schemeClr val="tx1"/>
                </a:solidFill>
              </a:rPr>
              <a:t>.</a:t>
            </a:r>
          </a:p>
          <a:p>
            <a:r>
              <a:rPr lang="en-US" sz="1400" dirty="0"/>
              <a:t>By declaring </a:t>
            </a:r>
            <a:r>
              <a:rPr lang="en-US" sz="1400" b="1" i="1" u="sng" dirty="0">
                <a:solidFill>
                  <a:schemeClr val="tx1"/>
                </a:solidFill>
              </a:rPr>
              <a:t>constraints</a:t>
            </a:r>
            <a:r>
              <a:rPr lang="en-US" sz="1400" dirty="0"/>
              <a:t>, </a:t>
            </a:r>
            <a:r>
              <a:rPr lang="en-US" sz="1400" dirty="0" smtClean="0"/>
              <a:t>database enforce </a:t>
            </a:r>
            <a:r>
              <a:rPr lang="en-US" sz="1400" dirty="0"/>
              <a:t>that certain properties must </a:t>
            </a:r>
            <a:r>
              <a:rPr lang="en-US" sz="1400" dirty="0" smtClean="0"/>
              <a:t>be present </a:t>
            </a:r>
            <a:r>
              <a:rPr lang="en-US" sz="1400" dirty="0"/>
              <a:t>for certain node labels or relationship </a:t>
            </a:r>
            <a:r>
              <a:rPr lang="en-US" sz="1400" dirty="0" smtClean="0"/>
              <a:t>types or certain fields have unique values.</a:t>
            </a:r>
          </a:p>
          <a:p>
            <a:r>
              <a:rPr lang="en-US" sz="1400" dirty="0"/>
              <a:t>Graph databases</a:t>
            </a:r>
            <a:r>
              <a:rPr lang="en-US" sz="1400" dirty="0" smtClean="0"/>
              <a:t> are </a:t>
            </a:r>
            <a:r>
              <a:rPr lang="en-US" sz="1400" b="1" u="sng" dirty="0" smtClean="0">
                <a:solidFill>
                  <a:schemeClr val="tx1"/>
                </a:solidFill>
              </a:rPr>
              <a:t>schema-less</a:t>
            </a:r>
            <a:r>
              <a:rPr lang="en-US" sz="1400" b="1" dirty="0" smtClean="0"/>
              <a:t> </a:t>
            </a:r>
            <a:r>
              <a:rPr lang="en-US" sz="1400" dirty="0" smtClean="0"/>
              <a:t>or optional schema and hence allow to grow data organically with the evolving requirements.</a:t>
            </a:r>
          </a:p>
          <a:p>
            <a:r>
              <a:rPr lang="en-US" sz="1400" dirty="0"/>
              <a:t>Graph </a:t>
            </a:r>
            <a:r>
              <a:rPr lang="en-US" sz="1400" dirty="0" smtClean="0"/>
              <a:t>databases </a:t>
            </a:r>
            <a:r>
              <a:rPr lang="en-US" sz="1400" dirty="0"/>
              <a:t>r</a:t>
            </a:r>
            <a:r>
              <a:rPr lang="en-US" sz="1400" dirty="0" smtClean="0"/>
              <a:t>epresent </a:t>
            </a:r>
            <a:r>
              <a:rPr lang="en-US" sz="1400" dirty="0"/>
              <a:t>data in a much more natural </a:t>
            </a:r>
            <a:r>
              <a:rPr lang="en-US" sz="1400" dirty="0" smtClean="0"/>
              <a:t>way and enables to apply various types of Graph Algorithms to </a:t>
            </a:r>
            <a:r>
              <a:rPr lang="en-US" sz="1400" b="1" u="sng" dirty="0" smtClean="0">
                <a:solidFill>
                  <a:schemeClr val="tx1"/>
                </a:solidFill>
              </a:rPr>
              <a:t>traverse the graph</a:t>
            </a:r>
            <a:r>
              <a:rPr lang="en-US" sz="1400" dirty="0" smtClean="0"/>
              <a:t> like BFS, DFS.</a:t>
            </a:r>
          </a:p>
          <a:p>
            <a:r>
              <a:rPr lang="en-US" sz="1400" dirty="0"/>
              <a:t>Graph </a:t>
            </a:r>
            <a:r>
              <a:rPr lang="en-US" sz="1400" dirty="0" smtClean="0"/>
              <a:t>databases provides capability to traverse graph from one node to another by following the relationships. This capability is referred as </a:t>
            </a:r>
            <a:r>
              <a:rPr lang="en-US" sz="1400" b="1" u="sng" dirty="0" smtClean="0">
                <a:solidFill>
                  <a:schemeClr val="tx1"/>
                </a:solidFill>
              </a:rPr>
              <a:t>index free adjacency </a:t>
            </a:r>
            <a:r>
              <a:rPr lang="en-US" sz="1400" dirty="0"/>
              <a:t>which essentially means that you can find adjacent/</a:t>
            </a:r>
            <a:r>
              <a:rPr lang="en-US" sz="1400" dirty="0" err="1"/>
              <a:t>neighbouring</a:t>
            </a:r>
            <a:r>
              <a:rPr lang="en-US" sz="1400" dirty="0"/>
              <a:t> nodes without having to do an index lookup--is key to the performance </a:t>
            </a:r>
            <a:r>
              <a:rPr lang="en-US" sz="1400" dirty="0" smtClean="0"/>
              <a:t>characteristics.</a:t>
            </a:r>
          </a:p>
          <a:p>
            <a:endParaRPr lang="en-US" dirty="0" smtClean="0"/>
          </a:p>
        </p:txBody>
      </p:sp>
      <p:sp>
        <p:nvSpPr>
          <p:cNvPr id="4" name="Title 1"/>
          <p:cNvSpPr txBox="1">
            <a:spLocks/>
          </p:cNvSpPr>
          <p:nvPr/>
        </p:nvSpPr>
        <p:spPr>
          <a:xfrm>
            <a:off x="477795" y="0"/>
            <a:ext cx="8995720" cy="444843"/>
          </a:xfrm>
          <a:prstGeom prst="rect">
            <a:avLst/>
          </a:prstGeom>
        </p:spPr>
        <p:txBody>
          <a:bodyPr vert="horz" lIns="91440" tIns="45720" rIns="91440" bIns="45720" rtlCol="0" anchor="t">
            <a:normAutofit fontScale="90000" lnSpcReduction="2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900" b="1" dirty="0" smtClean="0">
                <a:solidFill>
                  <a:srgbClr val="C00000"/>
                </a:solidFill>
              </a:rPr>
              <a:t>What is Graph Database</a:t>
            </a:r>
            <a:r>
              <a:rPr lang="en-US" sz="2900" b="1" dirty="0" smtClean="0"/>
              <a:t>	</a:t>
            </a:r>
            <a:endParaRPr lang="en-US" sz="600" b="1" dirty="0"/>
          </a:p>
        </p:txBody>
      </p:sp>
      <p:cxnSp>
        <p:nvCxnSpPr>
          <p:cNvPr id="5" name="Straight Connector 4"/>
          <p:cNvCxnSpPr/>
          <p:nvPr/>
        </p:nvCxnSpPr>
        <p:spPr>
          <a:xfrm>
            <a:off x="469558" y="444508"/>
            <a:ext cx="10906896" cy="8573"/>
          </a:xfrm>
          <a:prstGeom prst="line">
            <a:avLst/>
          </a:prstGeom>
          <a:ln w="63500" cmpd="thinThick">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8538605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356490" y="0"/>
            <a:ext cx="9683249" cy="444843"/>
          </a:xfrm>
          <a:prstGeom prst="rect">
            <a:avLst/>
          </a:prstGeom>
        </p:spPr>
        <p:txBody>
          <a:bodyPr vert="horz" lIns="91440" tIns="45720" rIns="91440" bIns="45720" rtlCol="0" anchor="t">
            <a:normAutofit fontScale="90000" lnSpcReduction="20000"/>
          </a:bodyPr>
          <a:lstStyle>
            <a:defPPr>
              <a:defRPr lang="en-US"/>
            </a:defPPr>
            <a:lvl1pPr>
              <a:spcBef>
                <a:spcPct val="0"/>
              </a:spcBef>
              <a:buNone/>
              <a:defRPr sz="2900" b="1">
                <a:solidFill>
                  <a:srgbClr val="C00000"/>
                </a:solidFill>
                <a:latin typeface="+mj-lt"/>
                <a:ea typeface="+mj-ea"/>
                <a:cs typeface="+mj-c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r>
              <a:rPr lang="en-US" dirty="0"/>
              <a:t>Neo4j – </a:t>
            </a:r>
            <a:r>
              <a:rPr lang="en-US" dirty="0" smtClean="0"/>
              <a:t>Fabric Deployment Topologies</a:t>
            </a:r>
            <a:endParaRPr lang="en-US" dirty="0"/>
          </a:p>
        </p:txBody>
      </p:sp>
      <p:cxnSp>
        <p:nvCxnSpPr>
          <p:cNvPr id="5" name="Straight Connector 4"/>
          <p:cNvCxnSpPr/>
          <p:nvPr/>
        </p:nvCxnSpPr>
        <p:spPr>
          <a:xfrm>
            <a:off x="469558" y="444508"/>
            <a:ext cx="10906896" cy="8573"/>
          </a:xfrm>
          <a:prstGeom prst="line">
            <a:avLst/>
          </a:prstGeom>
          <a:ln w="63500" cmpd="thinThick">
            <a:solidFill>
              <a:schemeClr val="accent4"/>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438540" y="569167"/>
            <a:ext cx="4861248" cy="1123384"/>
          </a:xfrm>
          <a:prstGeom prst="rect">
            <a:avLst/>
          </a:prstGeom>
          <a:noFill/>
        </p:spPr>
        <p:txBody>
          <a:bodyPr wrap="square" rtlCol="0">
            <a:spAutoFit/>
          </a:bodyPr>
          <a:lstStyle/>
          <a:p>
            <a:pPr algn="just"/>
            <a:r>
              <a:rPr lang="en-US" sz="1200" b="1" u="sng" dirty="0"/>
              <a:t>Development deployment</a:t>
            </a:r>
          </a:p>
          <a:p>
            <a:pPr algn="just"/>
            <a:r>
              <a:rPr lang="en-US" sz="1100" dirty="0" smtClean="0"/>
              <a:t>In </a:t>
            </a:r>
            <a:r>
              <a:rPr lang="en-US" sz="1100" dirty="0"/>
              <a:t>its simplest deployment, Fabric can be used on a single instance, where Fabric graphs are associated to local databases. This approach is commonly used by software developers to create applications that will be deployed on multiple Neo4j DBMSs, or by power users who intend to execute Cypher queries against local disjoint graphs.</a:t>
            </a:r>
          </a:p>
        </p:txBody>
      </p:sp>
      <p:pic>
        <p:nvPicPr>
          <p:cNvPr id="9" name="Picture 8"/>
          <p:cNvPicPr>
            <a:picLocks noChangeAspect="1"/>
          </p:cNvPicPr>
          <p:nvPr/>
        </p:nvPicPr>
        <p:blipFill>
          <a:blip r:embed="rId2"/>
          <a:stretch>
            <a:fillRect/>
          </a:stretch>
        </p:blipFill>
        <p:spPr>
          <a:xfrm>
            <a:off x="511425" y="1688841"/>
            <a:ext cx="3997691" cy="2211355"/>
          </a:xfrm>
          <a:prstGeom prst="rect">
            <a:avLst/>
          </a:prstGeom>
        </p:spPr>
      </p:pic>
      <p:sp>
        <p:nvSpPr>
          <p:cNvPr id="10" name="TextBox 9"/>
          <p:cNvSpPr txBox="1"/>
          <p:nvPr/>
        </p:nvSpPr>
        <p:spPr>
          <a:xfrm>
            <a:off x="5635691" y="522515"/>
            <a:ext cx="5607697" cy="1554272"/>
          </a:xfrm>
          <a:prstGeom prst="rect">
            <a:avLst/>
          </a:prstGeom>
          <a:noFill/>
        </p:spPr>
        <p:txBody>
          <a:bodyPr wrap="square" rtlCol="0">
            <a:spAutoFit/>
          </a:bodyPr>
          <a:lstStyle/>
          <a:p>
            <a:pPr algn="just"/>
            <a:r>
              <a:rPr lang="en-US" sz="1100" b="1" u="sng" dirty="0"/>
              <a:t>Cluster deployment with no single point of </a:t>
            </a:r>
            <a:r>
              <a:rPr lang="en-US" sz="1100" b="1" u="sng" dirty="0" smtClean="0"/>
              <a:t>failure</a:t>
            </a:r>
          </a:p>
          <a:p>
            <a:pPr algn="just"/>
            <a:r>
              <a:rPr lang="en-US" sz="1100" dirty="0"/>
              <a:t>In this deployment Fabric guarantees access to disjoint graphs in high availability with no single point of failure. Availability if reached by creating redundant entry points for the Fabric Database (i.e. two standalone Neo4j DBMSs with the same Fabric configuration) and a minimum Causal Cluster of three members for data storage and retrieval. This approach is suitable for production environments and it can be used by power users who intend to execute Cypher queries against disjoint graphs.</a:t>
            </a:r>
            <a:endParaRPr lang="en-US" sz="1100" b="1" u="sng" dirty="0"/>
          </a:p>
          <a:p>
            <a:endParaRPr lang="en-US" sz="1600" dirty="0"/>
          </a:p>
        </p:txBody>
      </p:sp>
      <p:pic>
        <p:nvPicPr>
          <p:cNvPr id="11" name="Picture 10"/>
          <p:cNvPicPr>
            <a:picLocks noChangeAspect="1"/>
          </p:cNvPicPr>
          <p:nvPr/>
        </p:nvPicPr>
        <p:blipFill>
          <a:blip r:embed="rId3"/>
          <a:stretch>
            <a:fillRect/>
          </a:stretch>
        </p:blipFill>
        <p:spPr>
          <a:xfrm>
            <a:off x="5718853" y="1856793"/>
            <a:ext cx="5085059" cy="2295330"/>
          </a:xfrm>
          <a:prstGeom prst="rect">
            <a:avLst/>
          </a:prstGeom>
        </p:spPr>
      </p:pic>
      <p:sp>
        <p:nvSpPr>
          <p:cNvPr id="12" name="TextBox 11"/>
          <p:cNvSpPr txBox="1"/>
          <p:nvPr/>
        </p:nvSpPr>
        <p:spPr>
          <a:xfrm>
            <a:off x="391886" y="4301412"/>
            <a:ext cx="3545633" cy="1969770"/>
          </a:xfrm>
          <a:prstGeom prst="rect">
            <a:avLst/>
          </a:prstGeom>
          <a:noFill/>
        </p:spPr>
        <p:txBody>
          <a:bodyPr wrap="square" rtlCol="0">
            <a:spAutoFit/>
          </a:bodyPr>
          <a:lstStyle/>
          <a:p>
            <a:pPr algn="just"/>
            <a:r>
              <a:rPr lang="en-US" sz="1200" b="1" u="sng" dirty="0"/>
              <a:t>Multi-cluster </a:t>
            </a:r>
            <a:r>
              <a:rPr lang="en-US" sz="1200" b="1" u="sng" dirty="0" smtClean="0"/>
              <a:t>deployment</a:t>
            </a:r>
          </a:p>
          <a:p>
            <a:pPr algn="just"/>
            <a:r>
              <a:rPr lang="en-US" sz="1100" dirty="0"/>
              <a:t>In this deployment Fabric provides high scalability and availability with no single point of failure. Disjoint clusters can be sized according to the expected workload and Databases may be </a:t>
            </a:r>
            <a:r>
              <a:rPr lang="en-US" sz="1100" dirty="0" err="1"/>
              <a:t>colocated</a:t>
            </a:r>
            <a:r>
              <a:rPr lang="en-US" sz="1100" dirty="0"/>
              <a:t> in the same cluster or they can be hosted in their own cluster to provide higher throughput. This approach is suitable for production environments where database can be </a:t>
            </a:r>
            <a:r>
              <a:rPr lang="en-US" sz="1100" dirty="0" err="1"/>
              <a:t>sharded</a:t>
            </a:r>
            <a:r>
              <a:rPr lang="en-US" sz="1100" dirty="0"/>
              <a:t>, federated or a combination of the two.</a:t>
            </a:r>
          </a:p>
          <a:p>
            <a:endParaRPr lang="en-US" sz="1100" dirty="0"/>
          </a:p>
        </p:txBody>
      </p:sp>
      <p:pic>
        <p:nvPicPr>
          <p:cNvPr id="13" name="Picture 12"/>
          <p:cNvPicPr>
            <a:picLocks noChangeAspect="1"/>
          </p:cNvPicPr>
          <p:nvPr/>
        </p:nvPicPr>
        <p:blipFill>
          <a:blip r:embed="rId4"/>
          <a:stretch>
            <a:fillRect/>
          </a:stretch>
        </p:blipFill>
        <p:spPr>
          <a:xfrm>
            <a:off x="4012162" y="4292081"/>
            <a:ext cx="5225143" cy="2463281"/>
          </a:xfrm>
          <a:prstGeom prst="rect">
            <a:avLst/>
          </a:prstGeom>
        </p:spPr>
      </p:pic>
    </p:spTree>
    <p:extLst>
      <p:ext uri="{BB962C8B-B14F-4D97-AF65-F5344CB8AC3E}">
        <p14:creationId xmlns:p14="http://schemas.microsoft.com/office/powerpoint/2010/main" val="226764261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60092" y="443757"/>
            <a:ext cx="11321833" cy="6414243"/>
          </a:xfrm>
        </p:spPr>
        <p:txBody>
          <a:bodyPr/>
          <a:lstStyle/>
          <a:p>
            <a:r>
              <a:rPr lang="en-US" dirty="0" smtClean="0"/>
              <a:t>There are multiple use-cases where there is a need to integrate Kafka with Neo4j </a:t>
            </a:r>
            <a:r>
              <a:rPr lang="en-US" dirty="0"/>
              <a:t>e</a:t>
            </a:r>
            <a:r>
              <a:rPr lang="en-US" dirty="0" smtClean="0"/>
              <a:t>ither </a:t>
            </a:r>
            <a:r>
              <a:rPr lang="en-US" dirty="0"/>
              <a:t>to ingest data into the </a:t>
            </a:r>
            <a:r>
              <a:rPr lang="en-US" dirty="0" smtClean="0"/>
              <a:t>graph Or </a:t>
            </a:r>
            <a:r>
              <a:rPr lang="en-US" dirty="0"/>
              <a:t>to send update events (change data capture - CDC) to the event log for later </a:t>
            </a:r>
            <a:r>
              <a:rPr lang="en-US" dirty="0" smtClean="0"/>
              <a:t>consumption.</a:t>
            </a:r>
          </a:p>
          <a:p>
            <a:r>
              <a:rPr lang="en-US" dirty="0"/>
              <a:t>Neo4j Streams can run in two modes:</a:t>
            </a:r>
          </a:p>
          <a:p>
            <a:pPr marL="0" indent="0">
              <a:buNone/>
            </a:pPr>
            <a:r>
              <a:rPr lang="en-US" b="1" dirty="0"/>
              <a:t>	</a:t>
            </a:r>
            <a:r>
              <a:rPr lang="en-US" u="sng" dirty="0" smtClean="0"/>
              <a:t>as </a:t>
            </a:r>
            <a:r>
              <a:rPr lang="en-US" u="sng" dirty="0"/>
              <a:t>a</a:t>
            </a:r>
            <a:r>
              <a:rPr lang="en-US" b="1" u="sng" dirty="0"/>
              <a:t> Neo4j plugin</a:t>
            </a:r>
            <a:r>
              <a:rPr lang="en-US" dirty="0"/>
              <a:t>:</a:t>
            </a:r>
          </a:p>
          <a:p>
            <a:pPr lvl="1"/>
            <a:r>
              <a:rPr lang="en-US" b="1" dirty="0"/>
              <a:t>Neo4j Streams Source</a:t>
            </a:r>
            <a:r>
              <a:rPr lang="en-US" dirty="0"/>
              <a:t>: a transaction event handler events that sends data to a Kafka topic</a:t>
            </a:r>
          </a:p>
          <a:p>
            <a:pPr lvl="1"/>
            <a:r>
              <a:rPr lang="en-US" b="1" dirty="0"/>
              <a:t>Neo4j Streams Sink</a:t>
            </a:r>
            <a:r>
              <a:rPr lang="en-US" dirty="0"/>
              <a:t>: a Neo4j application that ingest data from Kafka topics into Neo4j via templated Cypher </a:t>
            </a:r>
            <a:r>
              <a:rPr lang="en-US" dirty="0" smtClean="0"/>
              <a:t>Statements</a:t>
            </a:r>
          </a:p>
          <a:p>
            <a:pPr lvl="1"/>
            <a:r>
              <a:rPr lang="en-US" b="1" dirty="0"/>
              <a:t>Neo4j Streams Procedures</a:t>
            </a:r>
            <a:r>
              <a:rPr lang="en-US" dirty="0"/>
              <a:t>: two procedures </a:t>
            </a:r>
            <a:r>
              <a:rPr lang="en-US" i="1" dirty="0" err="1"/>
              <a:t>streams.publish</a:t>
            </a:r>
            <a:r>
              <a:rPr lang="en-US" dirty="0"/>
              <a:t>, which allows custom message streaming from Neo4j to the configured environment, and </a:t>
            </a:r>
            <a:r>
              <a:rPr lang="en-US" i="1" dirty="0" err="1"/>
              <a:t>streams.consume</a:t>
            </a:r>
            <a:r>
              <a:rPr lang="en-US" dirty="0"/>
              <a:t> which allows to consume messages from a given topic.</a:t>
            </a:r>
          </a:p>
          <a:p>
            <a:pPr marL="0" indent="0">
              <a:buNone/>
            </a:pPr>
            <a:r>
              <a:rPr lang="en-US" dirty="0" smtClean="0"/>
              <a:t>	</a:t>
            </a:r>
            <a:r>
              <a:rPr lang="en-US" u="sng" dirty="0"/>
              <a:t>as a</a:t>
            </a:r>
            <a:r>
              <a:rPr lang="en-US" b="1" u="sng" dirty="0"/>
              <a:t> Kafka-Connect </a:t>
            </a:r>
            <a:r>
              <a:rPr lang="en-US" b="1" u="sng" dirty="0" smtClean="0"/>
              <a:t>Plugin</a:t>
            </a:r>
            <a:r>
              <a:rPr lang="en-US" b="1" dirty="0" smtClean="0"/>
              <a:t>:</a:t>
            </a:r>
          </a:p>
          <a:p>
            <a:pPr lvl="1"/>
            <a:r>
              <a:rPr lang="en-US" dirty="0" smtClean="0"/>
              <a:t>A </a:t>
            </a:r>
            <a:r>
              <a:rPr lang="en-US" dirty="0"/>
              <a:t>plugin for the Confluent Platform that allows to ingest data into Neo4j, from Kafka topics, via Cypher queries. At the moment it offers only the Sink functionality.</a:t>
            </a:r>
          </a:p>
          <a:p>
            <a:pPr lvl="1"/>
            <a:endParaRPr lang="en-US" b="1" dirty="0"/>
          </a:p>
        </p:txBody>
      </p:sp>
      <p:sp>
        <p:nvSpPr>
          <p:cNvPr id="4" name="Title 1"/>
          <p:cNvSpPr txBox="1">
            <a:spLocks/>
          </p:cNvSpPr>
          <p:nvPr/>
        </p:nvSpPr>
        <p:spPr>
          <a:xfrm>
            <a:off x="356490" y="0"/>
            <a:ext cx="9683249" cy="444843"/>
          </a:xfrm>
          <a:prstGeom prst="rect">
            <a:avLst/>
          </a:prstGeom>
        </p:spPr>
        <p:txBody>
          <a:bodyPr vert="horz" lIns="91440" tIns="45720" rIns="91440" bIns="45720" rtlCol="0" anchor="t">
            <a:normAutofit fontScale="90000" lnSpcReduction="20000"/>
          </a:bodyPr>
          <a:lstStyle>
            <a:defPPr>
              <a:defRPr lang="en-US"/>
            </a:defPPr>
            <a:lvl1pPr>
              <a:spcBef>
                <a:spcPct val="0"/>
              </a:spcBef>
              <a:buNone/>
              <a:defRPr sz="2900" b="1">
                <a:solidFill>
                  <a:srgbClr val="C00000"/>
                </a:solidFill>
                <a:latin typeface="+mj-lt"/>
                <a:ea typeface="+mj-ea"/>
                <a:cs typeface="+mj-c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r>
              <a:rPr lang="en-US" dirty="0"/>
              <a:t>Neo4j – Streaming Data Integration</a:t>
            </a:r>
          </a:p>
          <a:p>
            <a:endParaRPr lang="en-US" dirty="0"/>
          </a:p>
        </p:txBody>
      </p:sp>
      <p:cxnSp>
        <p:nvCxnSpPr>
          <p:cNvPr id="5" name="Straight Connector 4"/>
          <p:cNvCxnSpPr/>
          <p:nvPr/>
        </p:nvCxnSpPr>
        <p:spPr>
          <a:xfrm>
            <a:off x="469558" y="444508"/>
            <a:ext cx="10906896" cy="8573"/>
          </a:xfrm>
          <a:prstGeom prst="line">
            <a:avLst/>
          </a:prstGeom>
          <a:ln w="63500" cmpd="thinThick">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865952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419878" y="0"/>
            <a:ext cx="8472195" cy="6858000"/>
          </a:xfrm>
          <a:prstGeom prst="rect">
            <a:avLst/>
          </a:prstGeom>
        </p:spPr>
      </p:pic>
    </p:spTree>
    <p:extLst>
      <p:ext uri="{BB962C8B-B14F-4D97-AF65-F5344CB8AC3E}">
        <p14:creationId xmlns:p14="http://schemas.microsoft.com/office/powerpoint/2010/main" val="319611422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2729" y="509071"/>
            <a:ext cx="11387149" cy="6199639"/>
          </a:xfrm>
        </p:spPr>
        <p:txBody>
          <a:bodyPr>
            <a:normAutofit/>
          </a:bodyPr>
          <a:lstStyle/>
          <a:p>
            <a:r>
              <a:rPr lang="en-US" b="1" dirty="0" smtClean="0"/>
              <a:t>Performance</a:t>
            </a:r>
            <a:r>
              <a:rPr lang="en-US" dirty="0" smtClean="0"/>
              <a:t> :Graph </a:t>
            </a:r>
            <a:r>
              <a:rPr lang="en-US" dirty="0"/>
              <a:t>database performance stays </a:t>
            </a:r>
            <a:r>
              <a:rPr lang="en-US" dirty="0" smtClean="0"/>
              <a:t>consistent with </a:t>
            </a:r>
            <a:r>
              <a:rPr lang="en-US" dirty="0"/>
              <a:t>the increasing volume of </a:t>
            </a:r>
            <a:r>
              <a:rPr lang="en-US" dirty="0" smtClean="0"/>
              <a:t>data.</a:t>
            </a:r>
          </a:p>
          <a:p>
            <a:pPr lvl="1"/>
            <a:r>
              <a:rPr lang="en-US" dirty="0" smtClean="0"/>
              <a:t>Graph Databases </a:t>
            </a:r>
            <a:r>
              <a:rPr lang="en-US" dirty="0"/>
              <a:t>are incredibly efficient when it comes to query speeds, even for deep and </a:t>
            </a:r>
            <a:r>
              <a:rPr lang="en-US" dirty="0" smtClean="0"/>
              <a:t>complex queries.</a:t>
            </a:r>
          </a:p>
          <a:p>
            <a:endParaRPr lang="en-US" dirty="0" smtClean="0"/>
          </a:p>
          <a:p>
            <a:endParaRPr lang="en-US" dirty="0"/>
          </a:p>
          <a:p>
            <a:endParaRPr lang="en-US" dirty="0" smtClean="0"/>
          </a:p>
          <a:p>
            <a:endParaRPr lang="en-US" dirty="0"/>
          </a:p>
          <a:p>
            <a:endParaRPr lang="en-US" dirty="0" smtClean="0"/>
          </a:p>
          <a:p>
            <a:endParaRPr lang="en-US" dirty="0" smtClean="0"/>
          </a:p>
          <a:p>
            <a:endParaRPr lang="en-US" dirty="0" smtClean="0"/>
          </a:p>
          <a:p>
            <a:r>
              <a:rPr lang="en-US" sz="1600" b="1" dirty="0" smtClean="0"/>
              <a:t>Flexibility</a:t>
            </a:r>
            <a:r>
              <a:rPr lang="en-US" sz="1600" dirty="0" smtClean="0"/>
              <a:t> : Graph Data Models offer flexibility to add new data without exhaustively modeling ahead of time and without impacting any existing functionality. This enables development with the speed of business </a:t>
            </a:r>
            <a:r>
              <a:rPr lang="en-US" sz="1600" dirty="0"/>
              <a:t>because the structure and schema of a </a:t>
            </a:r>
            <a:r>
              <a:rPr lang="en-US" sz="1600" dirty="0" smtClean="0"/>
              <a:t>graph data </a:t>
            </a:r>
            <a:r>
              <a:rPr lang="en-US" sz="1600" dirty="0"/>
              <a:t>model flex as your solutions and industry change</a:t>
            </a:r>
          </a:p>
          <a:p>
            <a:r>
              <a:rPr lang="en-US" sz="1600" b="1" dirty="0" smtClean="0"/>
              <a:t>Agility</a:t>
            </a:r>
            <a:r>
              <a:rPr lang="en-US" sz="1600" dirty="0" smtClean="0"/>
              <a:t> : </a:t>
            </a:r>
            <a:r>
              <a:rPr lang="en-US" sz="1600" dirty="0"/>
              <a:t>Developing with graph databases aligns perfectly with today’s agile, test-driven development practices, allowing your </a:t>
            </a:r>
            <a:r>
              <a:rPr lang="en-US" sz="1600" dirty="0" smtClean="0"/>
              <a:t>graph-database backed application </a:t>
            </a:r>
            <a:r>
              <a:rPr lang="en-US" sz="1600" dirty="0"/>
              <a:t>to evolve alongside your changing business requirements</a:t>
            </a:r>
            <a:endParaRPr lang="en-US" sz="1600" dirty="0" smtClean="0"/>
          </a:p>
          <a:p>
            <a:r>
              <a:rPr lang="en-US" b="1" dirty="0" smtClean="0"/>
              <a:t>Ease</a:t>
            </a:r>
            <a:r>
              <a:rPr lang="en-US" dirty="0" smtClean="0"/>
              <a:t> : </a:t>
            </a:r>
            <a:r>
              <a:rPr lang="en-US" sz="1600" dirty="0"/>
              <a:t>Graph data models are intuitive, more expressive and </a:t>
            </a:r>
            <a:r>
              <a:rPr lang="en-US" sz="1600" dirty="0" smtClean="0"/>
              <a:t>easily understandable. Also, Graph Data Models can be developed quickly based on a natural understanding and visual representation of the relationships between business entities. We can easily refine model for new and changing requirements with a simple whiteboard session with business team.</a:t>
            </a:r>
            <a:endParaRPr lang="en-US" sz="1600" dirty="0"/>
          </a:p>
        </p:txBody>
      </p:sp>
      <p:sp>
        <p:nvSpPr>
          <p:cNvPr id="4" name="Title 1"/>
          <p:cNvSpPr txBox="1">
            <a:spLocks/>
          </p:cNvSpPr>
          <p:nvPr/>
        </p:nvSpPr>
        <p:spPr>
          <a:xfrm>
            <a:off x="477795" y="0"/>
            <a:ext cx="8995720" cy="444843"/>
          </a:xfrm>
          <a:prstGeom prst="rect">
            <a:avLst/>
          </a:prstGeom>
        </p:spPr>
        <p:txBody>
          <a:bodyPr vert="horz" lIns="91440" tIns="45720" rIns="91440" bIns="45720" rtlCol="0" anchor="t">
            <a:normAutofit fontScale="90000" lnSpcReduction="2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900" b="1" dirty="0" smtClean="0">
                <a:solidFill>
                  <a:srgbClr val="C00000"/>
                </a:solidFill>
              </a:rPr>
              <a:t>Why use Graph Databases</a:t>
            </a:r>
            <a:r>
              <a:rPr lang="en-US" sz="2900" b="1" dirty="0" smtClean="0"/>
              <a:t>	</a:t>
            </a:r>
            <a:endParaRPr lang="en-US" sz="600" b="1" dirty="0"/>
          </a:p>
        </p:txBody>
      </p:sp>
      <p:cxnSp>
        <p:nvCxnSpPr>
          <p:cNvPr id="5" name="Straight Connector 4"/>
          <p:cNvCxnSpPr/>
          <p:nvPr/>
        </p:nvCxnSpPr>
        <p:spPr>
          <a:xfrm>
            <a:off x="469558" y="444508"/>
            <a:ext cx="10906896" cy="8573"/>
          </a:xfrm>
          <a:prstGeom prst="line">
            <a:avLst/>
          </a:prstGeom>
          <a:ln w="63500" cmpd="thinThick">
            <a:solidFill>
              <a:schemeClr val="accent4"/>
            </a:solidFill>
          </a:ln>
        </p:spPr>
        <p:style>
          <a:lnRef idx="1">
            <a:schemeClr val="accent1"/>
          </a:lnRef>
          <a:fillRef idx="0">
            <a:schemeClr val="accent1"/>
          </a:fillRef>
          <a:effectRef idx="0">
            <a:schemeClr val="accent1"/>
          </a:effectRef>
          <a:fontRef idx="minor">
            <a:schemeClr val="tx1"/>
          </a:fontRef>
        </p:style>
      </p:cxnSp>
      <p:pic>
        <p:nvPicPr>
          <p:cNvPr id="2" name="Picture 1"/>
          <p:cNvPicPr>
            <a:picLocks noChangeAspect="1"/>
          </p:cNvPicPr>
          <p:nvPr/>
        </p:nvPicPr>
        <p:blipFill>
          <a:blip r:embed="rId2"/>
          <a:stretch>
            <a:fillRect/>
          </a:stretch>
        </p:blipFill>
        <p:spPr>
          <a:xfrm>
            <a:off x="1260896" y="1315130"/>
            <a:ext cx="8368296" cy="2790825"/>
          </a:xfrm>
          <a:prstGeom prst="rect">
            <a:avLst/>
          </a:prstGeom>
        </p:spPr>
      </p:pic>
    </p:spTree>
    <p:extLst>
      <p:ext uri="{BB962C8B-B14F-4D97-AF65-F5344CB8AC3E}">
        <p14:creationId xmlns:p14="http://schemas.microsoft.com/office/powerpoint/2010/main" val="406392759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72059" y="513185"/>
            <a:ext cx="11153884" cy="6344815"/>
          </a:xfrm>
        </p:spPr>
        <p:txBody>
          <a:bodyPr/>
          <a:lstStyle/>
          <a:p>
            <a:pPr algn="just"/>
            <a:r>
              <a:rPr lang="en-US" sz="1600" dirty="0"/>
              <a:t>The best way to start developing a graph data model is to ask business domain experts to use a whiteboard to explain their requirements. Chances are they’ll start drawing circles and </a:t>
            </a:r>
            <a:r>
              <a:rPr lang="en-US" sz="1600" dirty="0" smtClean="0"/>
              <a:t>arrows explaining </a:t>
            </a:r>
            <a:r>
              <a:rPr lang="en-US" sz="1600" dirty="0"/>
              <a:t>the flow of information, processes, and key entities and the relationships between them. Business domain experts build the model right before your eyes</a:t>
            </a:r>
            <a:r>
              <a:rPr lang="en-US" sz="1600" dirty="0" smtClean="0"/>
              <a:t>.</a:t>
            </a:r>
          </a:p>
          <a:p>
            <a:pPr algn="just"/>
            <a:endParaRPr lang="en-US" sz="1600" dirty="0"/>
          </a:p>
          <a:p>
            <a:endParaRPr lang="en-US" dirty="0"/>
          </a:p>
        </p:txBody>
      </p:sp>
      <p:pic>
        <p:nvPicPr>
          <p:cNvPr id="4" name="Picture 3"/>
          <p:cNvPicPr>
            <a:picLocks noChangeAspect="1"/>
          </p:cNvPicPr>
          <p:nvPr/>
        </p:nvPicPr>
        <p:blipFill>
          <a:blip r:embed="rId2"/>
          <a:stretch>
            <a:fillRect/>
          </a:stretch>
        </p:blipFill>
        <p:spPr>
          <a:xfrm>
            <a:off x="867746" y="1568768"/>
            <a:ext cx="5475514" cy="4785378"/>
          </a:xfrm>
          <a:prstGeom prst="rect">
            <a:avLst/>
          </a:prstGeom>
        </p:spPr>
      </p:pic>
      <p:sp>
        <p:nvSpPr>
          <p:cNvPr id="5" name="TextBox 4"/>
          <p:cNvSpPr txBox="1"/>
          <p:nvPr/>
        </p:nvSpPr>
        <p:spPr>
          <a:xfrm>
            <a:off x="6290007" y="1643028"/>
            <a:ext cx="5402425" cy="2862322"/>
          </a:xfrm>
          <a:prstGeom prst="rect">
            <a:avLst/>
          </a:prstGeom>
          <a:noFill/>
        </p:spPr>
        <p:txBody>
          <a:bodyPr wrap="square" rtlCol="0">
            <a:spAutoFit/>
          </a:bodyPr>
          <a:lstStyle/>
          <a:p>
            <a:pPr marL="285750" indent="-285750" algn="just">
              <a:buFont typeface="Wingdings" panose="05000000000000000000" pitchFamily="2" charset="2"/>
              <a:buChar char="ü"/>
            </a:pPr>
            <a:r>
              <a:rPr lang="en-US" sz="1200" i="1" dirty="0"/>
              <a:t>This is rich data model that’s easy to understand </a:t>
            </a:r>
            <a:r>
              <a:rPr lang="en-US" sz="1200" i="1" dirty="0" smtClean="0"/>
              <a:t>and is like a schema for a graph at modeling level.</a:t>
            </a:r>
          </a:p>
          <a:p>
            <a:pPr algn="just"/>
            <a:endParaRPr lang="en-US" sz="1200" i="1" dirty="0"/>
          </a:p>
          <a:p>
            <a:pPr marL="285750" indent="-285750" algn="just">
              <a:buFont typeface="Wingdings" panose="05000000000000000000" pitchFamily="2" charset="2"/>
              <a:buChar char="ü"/>
            </a:pPr>
            <a:r>
              <a:rPr lang="en-US" sz="1200" i="1" dirty="0" smtClean="0"/>
              <a:t>At implementation level, graphs are populated by the instance of data.</a:t>
            </a:r>
          </a:p>
          <a:p>
            <a:pPr algn="just"/>
            <a:endParaRPr lang="en-US" sz="1200" i="1" dirty="0"/>
          </a:p>
          <a:p>
            <a:pPr marL="285750" indent="-285750" algn="just">
              <a:buFont typeface="Wingdings" panose="05000000000000000000" pitchFamily="2" charset="2"/>
              <a:buChar char="ü"/>
            </a:pPr>
            <a:r>
              <a:rPr lang="en-US" sz="1200" i="1" dirty="0"/>
              <a:t>There will be as many Person nodes and Car nodes as there are people and cars in the system. There will be as many DRIVES relationships as necessary to show the people who are car drivers</a:t>
            </a:r>
            <a:r>
              <a:rPr lang="en-US" sz="1200" i="1" dirty="0" smtClean="0"/>
              <a:t>.</a:t>
            </a:r>
          </a:p>
          <a:p>
            <a:pPr algn="just"/>
            <a:endParaRPr lang="en-US" sz="1200" i="1" dirty="0" smtClean="0"/>
          </a:p>
          <a:p>
            <a:pPr marL="285750" indent="-285750" algn="just">
              <a:buFont typeface="Wingdings" panose="05000000000000000000" pitchFamily="2" charset="2"/>
              <a:buChar char="ü"/>
            </a:pPr>
            <a:r>
              <a:rPr lang="en-US" sz="1200" i="1" dirty="0"/>
              <a:t>People naturally think about their data in this way, so the </a:t>
            </a:r>
            <a:r>
              <a:rPr lang="en-US" sz="1200" i="1" dirty="0" smtClean="0"/>
              <a:t>first iteration </a:t>
            </a:r>
            <a:r>
              <a:rPr lang="en-US" sz="1200" i="1" dirty="0"/>
              <a:t>of your graph model is rarely difficult. It requires only </a:t>
            </a:r>
            <a:r>
              <a:rPr lang="en-US" sz="1200" i="1" dirty="0" smtClean="0"/>
              <a:t>a whiteboard</a:t>
            </a:r>
            <a:r>
              <a:rPr lang="en-US" sz="1200" i="1" dirty="0"/>
              <a:t>, pens, and time for discussion.</a:t>
            </a:r>
          </a:p>
          <a:p>
            <a:pPr algn="just"/>
            <a:endParaRPr lang="en-US" sz="1200" i="1" dirty="0"/>
          </a:p>
          <a:p>
            <a:pPr algn="just"/>
            <a:endParaRPr lang="en-US" sz="1200" i="1" dirty="0"/>
          </a:p>
        </p:txBody>
      </p:sp>
    </p:spTree>
    <p:extLst>
      <p:ext uri="{BB962C8B-B14F-4D97-AF65-F5344CB8AC3E}">
        <p14:creationId xmlns:p14="http://schemas.microsoft.com/office/powerpoint/2010/main" val="316491186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2730" y="509071"/>
            <a:ext cx="11153882" cy="6348929"/>
          </a:xfrm>
        </p:spPr>
        <p:txBody>
          <a:bodyPr/>
          <a:lstStyle/>
          <a:p>
            <a:r>
              <a:rPr lang="en-US" dirty="0"/>
              <a:t>Graph Databases offer superior querying of complex models, enabling business to ask pertinent questions with high performance</a:t>
            </a:r>
            <a:r>
              <a:rPr lang="en-US" dirty="0" smtClean="0"/>
              <a:t>.</a:t>
            </a:r>
          </a:p>
          <a:p>
            <a:r>
              <a:rPr lang="en-US" dirty="0"/>
              <a:t>The complex join-intensive queries </a:t>
            </a:r>
            <a:r>
              <a:rPr lang="en-US" dirty="0" smtClean="0"/>
              <a:t>(in </a:t>
            </a:r>
            <a:r>
              <a:rPr lang="en-US" dirty="0"/>
              <a:t>a relational </a:t>
            </a:r>
            <a:r>
              <a:rPr lang="en-US" dirty="0" smtClean="0"/>
              <a:t>database) </a:t>
            </a:r>
            <a:r>
              <a:rPr lang="en-US" dirty="0"/>
              <a:t>are extremely simple, efficient, and fast in a graph structure.</a:t>
            </a:r>
          </a:p>
          <a:p>
            <a:pPr lvl="1"/>
            <a:r>
              <a:rPr lang="en-US" dirty="0" smtClean="0"/>
              <a:t>In a graph database, a join operation will never need to be performed because the </a:t>
            </a:r>
            <a:r>
              <a:rPr lang="en-US" u="sng" dirty="0">
                <a:solidFill>
                  <a:schemeClr val="tx1"/>
                </a:solidFill>
              </a:rPr>
              <a:t>join operations are effectively </a:t>
            </a:r>
            <a:r>
              <a:rPr lang="en-US" u="sng" dirty="0" smtClean="0">
                <a:solidFill>
                  <a:schemeClr val="tx1"/>
                </a:solidFill>
              </a:rPr>
              <a:t>pre-calculated </a:t>
            </a:r>
            <a:r>
              <a:rPr lang="en-US" u="sng" dirty="0">
                <a:solidFill>
                  <a:schemeClr val="tx1"/>
                </a:solidFill>
              </a:rPr>
              <a:t>and explicitly persisted in the database based on the relationships that connect nodes together.</a:t>
            </a:r>
            <a:r>
              <a:rPr lang="en-US" dirty="0" smtClean="0"/>
              <a:t> All we need to do is to find a starting node in the database, usually with an index lookup, and then just use the index-free adjacency characteristic and hop from one node to the next over its connecting relationships.</a:t>
            </a:r>
          </a:p>
          <a:p>
            <a:pPr lvl="1"/>
            <a:r>
              <a:rPr lang="en-US" dirty="0" smtClean="0"/>
              <a:t>Every </a:t>
            </a:r>
            <a:r>
              <a:rPr lang="en-US" dirty="0"/>
              <a:t>hop along this path is, in effect, the equivalent of a join operation. </a:t>
            </a:r>
            <a:endParaRPr lang="en-US" dirty="0" smtClean="0"/>
          </a:p>
          <a:p>
            <a:pPr lvl="1"/>
            <a:r>
              <a:rPr lang="en-US" dirty="0" smtClean="0"/>
              <a:t>Graph </a:t>
            </a:r>
            <a:r>
              <a:rPr lang="en-US" dirty="0"/>
              <a:t>DB queries are pattern matching queries. We specify a pattern in query and based on that pattern one or more nodes are anchored as starting points and traverse through the matching occurrences of that pattern. The database will only explore the vicinity of that starting node and will be completely oblivious to anything that is not connected to the starting node. This implies that query performance is very independent of the dataset size, because in most graphs, everything is not connected to everything.</a:t>
            </a:r>
          </a:p>
          <a:p>
            <a:endParaRPr lang="en-US" dirty="0"/>
          </a:p>
          <a:p>
            <a:endParaRPr lang="en-US" dirty="0"/>
          </a:p>
        </p:txBody>
      </p:sp>
      <p:sp>
        <p:nvSpPr>
          <p:cNvPr id="4" name="Title 1"/>
          <p:cNvSpPr txBox="1">
            <a:spLocks/>
          </p:cNvSpPr>
          <p:nvPr/>
        </p:nvSpPr>
        <p:spPr>
          <a:xfrm>
            <a:off x="477795" y="0"/>
            <a:ext cx="8995720" cy="444843"/>
          </a:xfrm>
          <a:prstGeom prst="rect">
            <a:avLst/>
          </a:prstGeom>
        </p:spPr>
        <p:txBody>
          <a:bodyPr vert="horz" lIns="91440" tIns="45720" rIns="91440" bIns="45720" rtlCol="0" anchor="t">
            <a:normAutofit fontScale="90000" lnSpcReduction="2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900" b="1" dirty="0" smtClean="0">
                <a:solidFill>
                  <a:srgbClr val="C00000"/>
                </a:solidFill>
              </a:rPr>
              <a:t>Why use Graph Databases</a:t>
            </a:r>
            <a:r>
              <a:rPr lang="en-US" sz="2900" b="1" dirty="0" smtClean="0"/>
              <a:t>	</a:t>
            </a:r>
            <a:endParaRPr lang="en-US" sz="600" b="1" dirty="0"/>
          </a:p>
        </p:txBody>
      </p:sp>
      <p:cxnSp>
        <p:nvCxnSpPr>
          <p:cNvPr id="5" name="Straight Connector 4"/>
          <p:cNvCxnSpPr/>
          <p:nvPr/>
        </p:nvCxnSpPr>
        <p:spPr>
          <a:xfrm>
            <a:off x="469558" y="444508"/>
            <a:ext cx="10906896" cy="8573"/>
          </a:xfrm>
          <a:prstGeom prst="line">
            <a:avLst/>
          </a:prstGeom>
          <a:ln w="63500" cmpd="thinThick">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4893477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Title 1"/>
          <p:cNvSpPr txBox="1">
            <a:spLocks/>
          </p:cNvSpPr>
          <p:nvPr/>
        </p:nvSpPr>
        <p:spPr>
          <a:xfrm>
            <a:off x="477795" y="0"/>
            <a:ext cx="8995720" cy="444843"/>
          </a:xfrm>
          <a:prstGeom prst="rect">
            <a:avLst/>
          </a:prstGeom>
        </p:spPr>
        <p:txBody>
          <a:bodyPr vert="horz" lIns="91440" tIns="45720" rIns="91440" bIns="45720" rtlCol="0" anchor="t">
            <a:normAutofit fontScale="90000" lnSpcReduction="2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900" b="1" dirty="0" smtClean="0">
                <a:solidFill>
                  <a:srgbClr val="C00000"/>
                </a:solidFill>
              </a:rPr>
              <a:t>Graph Databases Use Case</a:t>
            </a:r>
            <a:endParaRPr lang="en-US" sz="600" b="1" dirty="0"/>
          </a:p>
        </p:txBody>
      </p:sp>
      <p:cxnSp>
        <p:nvCxnSpPr>
          <p:cNvPr id="5" name="Straight Connector 4"/>
          <p:cNvCxnSpPr/>
          <p:nvPr/>
        </p:nvCxnSpPr>
        <p:spPr>
          <a:xfrm>
            <a:off x="469558" y="444508"/>
            <a:ext cx="10906896" cy="8573"/>
          </a:xfrm>
          <a:prstGeom prst="line">
            <a:avLst/>
          </a:prstGeom>
          <a:ln w="63500" cmpd="thinThick">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3899467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TM02900688[[fn=Facet]]</Template>
  <TotalTime>41461</TotalTime>
  <Words>3619</Words>
  <Application>Microsoft Office PowerPoint</Application>
  <PresentationFormat>Widescreen</PresentationFormat>
  <Paragraphs>477</Paragraphs>
  <Slides>41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41</vt:i4>
      </vt:variant>
    </vt:vector>
  </HeadingPairs>
  <TitlesOfParts>
    <vt:vector size="47" baseType="lpstr">
      <vt:lpstr>Arial</vt:lpstr>
      <vt:lpstr>Calibri</vt:lpstr>
      <vt:lpstr>Trebuchet MS</vt:lpstr>
      <vt:lpstr>Wingdings</vt:lpstr>
      <vt:lpstr>Wingdings 3</vt:lpstr>
      <vt:lpstr>Facet</vt:lpstr>
      <vt:lpstr>Neo4j – Graph Database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Neo4j – Graph Database</dc:title>
  <dc:creator>Vishal Aggarwal</dc:creator>
  <cp:lastModifiedBy>Vishal Aggarwal</cp:lastModifiedBy>
  <cp:revision>126</cp:revision>
  <dcterms:created xsi:type="dcterms:W3CDTF">2020-12-21T01:58:38Z</dcterms:created>
  <dcterms:modified xsi:type="dcterms:W3CDTF">2021-01-29T19:28:03Z</dcterms:modified>
</cp:coreProperties>
</file>