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9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2" type="body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9" name="Google Shape;29;p4"/>
          <p:cNvSpPr txBox="1"/>
          <p:nvPr>
            <p:ph idx="2" type="body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30" name="Google Shape;30;p4"/>
          <p:cNvSpPr txBox="1"/>
          <p:nvPr>
            <p:ph idx="3" type="body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1" name="Google Shape;31;p4"/>
          <p:cNvSpPr txBox="1"/>
          <p:nvPr>
            <p:ph idx="4" type="body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b="1"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b="1" sz="2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/>
          <p:nvPr>
            <p:ph idx="2" type="pic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faceprep.in/c/pattern-programs-in-c/" TargetMode="External"/><Relationship Id="rId4" Type="http://schemas.openxmlformats.org/officeDocument/2006/relationships/hyperlink" Target="https://www.codingam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457200" y="44624"/>
            <a:ext cx="8229600" cy="6768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4600"/>
              <a:buFont typeface="Cambria"/>
              <a:buNone/>
            </a:pPr>
            <a:r>
              <a:rPr b="1" lang="en-US">
                <a:solidFill>
                  <a:srgbClr val="515151"/>
                </a:solidFill>
              </a:rPr>
              <a:t>C++ Basics (Part 2)</a:t>
            </a:r>
            <a:br>
              <a:rPr b="1" lang="en-US">
                <a:solidFill>
                  <a:srgbClr val="515151"/>
                </a:solidFill>
              </a:rPr>
            </a:br>
            <a:endParaRPr b="1">
              <a:solidFill>
                <a:srgbClr val="515151"/>
              </a:solidFill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4876800" y="5410200"/>
            <a:ext cx="246843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Srivaths</a:t>
            </a:r>
            <a:endParaRPr b="1" i="0" sz="5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1512276" y="2646485"/>
            <a:ext cx="5328138" cy="1039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mbria"/>
              <a:buNone/>
            </a:pPr>
            <a:r>
              <a:rPr lang="en-US" sz="4400"/>
              <a:t>Thanks for watching!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Goal</a:t>
            </a:r>
            <a:endParaRPr/>
          </a:p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4200"/>
              <a:t>To understand: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Loops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Arrays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Nested Loops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Pattern-Printing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Scope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20"/>
              <a:buNone/>
            </a:pPr>
            <a:r>
              <a:rPr lang="en-US" sz="3100">
                <a:latin typeface="Arial"/>
                <a:ea typeface="Arial"/>
                <a:cs typeface="Arial"/>
                <a:sym typeface="Arial"/>
              </a:rPr>
              <a:t>A scope is a region of the program.</a:t>
            </a:r>
            <a:br>
              <a:rPr lang="en-US" sz="3100">
                <a:latin typeface="Arial"/>
                <a:ea typeface="Arial"/>
                <a:cs typeface="Arial"/>
                <a:sym typeface="Arial"/>
              </a:rPr>
            </a:br>
            <a:br>
              <a:rPr lang="en-US" sz="3100">
                <a:latin typeface="Arial"/>
                <a:ea typeface="Arial"/>
                <a:cs typeface="Arial"/>
                <a:sym typeface="Arial"/>
              </a:rPr>
            </a:br>
            <a:r>
              <a:rPr lang="en-US" sz="3100">
                <a:latin typeface="Arial"/>
                <a:ea typeface="Arial"/>
                <a:cs typeface="Arial"/>
                <a:sym typeface="Arial"/>
              </a:rPr>
              <a:t>Every pair of curly braces creates a new scope.</a:t>
            </a:r>
            <a:endParaRPr sz="3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SzPts val="3120"/>
              <a:buNone/>
            </a:pPr>
            <a:r>
              <a:t/>
            </a:r>
            <a:endParaRPr sz="3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SzPts val="3120"/>
              <a:buNone/>
            </a:pPr>
            <a:r>
              <a:rPr lang="en-US" sz="3100">
                <a:latin typeface="Arial"/>
                <a:ea typeface="Arial"/>
                <a:cs typeface="Arial"/>
                <a:sym typeface="Arial"/>
              </a:rPr>
              <a:t>The variables inside the scope cannot be used outside the scope, but the variables outside the scope can be used inside.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Loop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20"/>
              <a:buNone/>
            </a:pPr>
            <a:r>
              <a:rPr lang="en-US" sz="3100">
                <a:latin typeface="Arial"/>
                <a:ea typeface="Arial"/>
                <a:cs typeface="Arial"/>
                <a:sym typeface="Arial"/>
              </a:rPr>
              <a:t>Loops are used to repeat a block of code until some condition is satisfied.</a:t>
            </a:r>
            <a:endParaRPr sz="3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SzPts val="3120"/>
              <a:buNone/>
            </a:pPr>
            <a:r>
              <a:t/>
            </a:r>
            <a:endParaRPr sz="3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SzPts val="3120"/>
              <a:buNone/>
            </a:pPr>
            <a:r>
              <a:rPr lang="en-US" sz="3100">
                <a:latin typeface="Arial"/>
                <a:ea typeface="Arial"/>
                <a:cs typeface="Arial"/>
                <a:sym typeface="Arial"/>
              </a:rPr>
              <a:t>There are three types of loops in C++: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for loop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while loop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•"/>
            </a:pPr>
            <a:r>
              <a:rPr lang="en-US" sz="2800"/>
              <a:t>do-while loop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Loop (Miscellaneous)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20"/>
              <a:buChar char="•"/>
            </a:pPr>
            <a:r>
              <a:rPr lang="en-US" sz="3100">
                <a:latin typeface="Arial"/>
                <a:ea typeface="Arial"/>
                <a:cs typeface="Arial"/>
                <a:sym typeface="Arial"/>
              </a:rPr>
              <a:t>An iteration is defined as one time the loop gets executed. For example, 3</a:t>
            </a:r>
            <a:r>
              <a:rPr baseline="30000" lang="en-US" sz="3100">
                <a:latin typeface="Arial"/>
                <a:ea typeface="Arial"/>
                <a:cs typeface="Arial"/>
                <a:sym typeface="Arial"/>
              </a:rPr>
              <a:t>rd</a:t>
            </a:r>
            <a:r>
              <a:rPr lang="en-US" sz="3100">
                <a:latin typeface="Arial"/>
                <a:ea typeface="Arial"/>
                <a:cs typeface="Arial"/>
                <a:sym typeface="Arial"/>
              </a:rPr>
              <a:t> iteration is the 3</a:t>
            </a:r>
            <a:r>
              <a:rPr baseline="30000" lang="en-US" sz="3100">
                <a:latin typeface="Arial"/>
                <a:ea typeface="Arial"/>
                <a:cs typeface="Arial"/>
                <a:sym typeface="Arial"/>
              </a:rPr>
              <a:t>rd</a:t>
            </a:r>
            <a:r>
              <a:rPr lang="en-US" sz="3100">
                <a:latin typeface="Arial"/>
                <a:ea typeface="Arial"/>
                <a:cs typeface="Arial"/>
                <a:sym typeface="Arial"/>
              </a:rPr>
              <a:t> time the loop is run.</a:t>
            </a:r>
            <a:endParaRPr sz="3100">
              <a:latin typeface="Arial"/>
              <a:ea typeface="Arial"/>
              <a:cs typeface="Arial"/>
              <a:sym typeface="Arial"/>
            </a:endParaRPr>
          </a:p>
          <a:p>
            <a:pPr indent="-1447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20"/>
              <a:buNone/>
            </a:pPr>
            <a:r>
              <a:t/>
            </a:r>
            <a:endParaRPr sz="31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20"/>
              <a:buChar char="•"/>
            </a:pPr>
            <a:r>
              <a:rPr lang="en-US" sz="3100">
                <a:latin typeface="Arial"/>
                <a:ea typeface="Arial"/>
                <a:cs typeface="Arial"/>
                <a:sym typeface="Arial"/>
              </a:rPr>
              <a:t>“break” statement exits the current/innermost loop when executed.</a:t>
            </a:r>
            <a:endParaRPr sz="3100">
              <a:latin typeface="Arial"/>
              <a:ea typeface="Arial"/>
              <a:cs typeface="Arial"/>
              <a:sym typeface="Arial"/>
            </a:endParaRPr>
          </a:p>
          <a:p>
            <a:pPr indent="-1447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20"/>
              <a:buNone/>
            </a:pPr>
            <a:r>
              <a:t/>
            </a:r>
            <a:endParaRPr sz="31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20"/>
              <a:buChar char="•"/>
            </a:pPr>
            <a:r>
              <a:rPr lang="en-US" sz="3100">
                <a:latin typeface="Arial"/>
                <a:ea typeface="Arial"/>
                <a:cs typeface="Arial"/>
                <a:sym typeface="Arial"/>
              </a:rPr>
              <a:t>“continue” statement skips to the next iteration of the current/innermost loop when executed.</a:t>
            </a:r>
            <a:endParaRPr sz="3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57200" y="690880"/>
            <a:ext cx="6861175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20"/>
              <a:buNone/>
            </a:pPr>
            <a:r>
              <a:rPr lang="en-US"/>
              <a:t>“for” loop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57200" y="1717040"/>
            <a:ext cx="6861175" cy="3359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6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Syntax: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SzPts val="286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SzPts val="286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SzPts val="3380"/>
              <a:buNone/>
            </a:pPr>
            <a:r>
              <a:t/>
            </a:r>
            <a:endParaRPr sz="2600">
              <a:solidFill>
                <a:srgbClr val="84805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SzPts val="3380"/>
              <a:buNone/>
            </a:pPr>
            <a:r>
              <a:rPr lang="en-US" sz="2600">
                <a:solidFill>
                  <a:srgbClr val="848057"/>
                </a:solidFill>
                <a:latin typeface="Arial"/>
                <a:ea typeface="Arial"/>
                <a:cs typeface="Arial"/>
                <a:sym typeface="Arial"/>
              </a:rPr>
              <a:t>s1</a:t>
            </a:r>
            <a:r>
              <a:rPr lang="en-US" sz="2600">
                <a:latin typeface="Arial"/>
                <a:ea typeface="Arial"/>
                <a:cs typeface="Arial"/>
                <a:sym typeface="Arial"/>
              </a:rPr>
              <a:t>: Initialization of the loop.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SzPts val="3380"/>
              <a:buNone/>
            </a:pPr>
            <a:r>
              <a:rPr lang="en-US" sz="2600">
                <a:solidFill>
                  <a:srgbClr val="848057"/>
                </a:solidFill>
                <a:latin typeface="Arial"/>
                <a:ea typeface="Arial"/>
                <a:cs typeface="Arial"/>
                <a:sym typeface="Arial"/>
              </a:rPr>
              <a:t>s2</a:t>
            </a:r>
            <a:r>
              <a:rPr lang="en-US" sz="2600">
                <a:latin typeface="Arial"/>
                <a:ea typeface="Arial"/>
                <a:cs typeface="Arial"/>
                <a:sym typeface="Arial"/>
              </a:rPr>
              <a:t>: Condition of the loop. Loop exits if false.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SzPts val="3380"/>
              <a:buNone/>
            </a:pPr>
            <a:r>
              <a:rPr lang="en-US" sz="2600">
                <a:solidFill>
                  <a:srgbClr val="848057"/>
                </a:solidFill>
                <a:latin typeface="Arial"/>
                <a:ea typeface="Arial"/>
                <a:cs typeface="Arial"/>
                <a:sym typeface="Arial"/>
              </a:rPr>
              <a:t>s3</a:t>
            </a:r>
            <a:r>
              <a:rPr lang="en-US" sz="2600">
                <a:latin typeface="Arial"/>
                <a:ea typeface="Arial"/>
                <a:cs typeface="Arial"/>
                <a:sym typeface="Arial"/>
              </a:rPr>
              <a:t>: Executed after each iteration.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1689100" y="1737360"/>
            <a:ext cx="3046095" cy="101346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b="0" i="0" lang="en-US" sz="2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(s1</a:t>
            </a:r>
            <a:r>
              <a:rPr b="0" i="0" lang="en-US" sz="20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US" sz="2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s2</a:t>
            </a:r>
            <a:r>
              <a:rPr b="0" i="0" lang="en-US" sz="20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US" sz="2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s3) {</a:t>
            </a:r>
            <a:br>
              <a:rPr b="0" i="0" lang="en-US" sz="2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Code here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448945" y="923290"/>
            <a:ext cx="690372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20"/>
              <a:buNone/>
            </a:pPr>
            <a:r>
              <a:rPr lang="en-US"/>
              <a:t>“while” loop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448737" y="2057410"/>
            <a:ext cx="6904856" cy="2933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60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Syntax: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SzPts val="286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SzPts val="286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SzPts val="286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SzPts val="364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Check if the condition is true and then execute the block of code. Repeat.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2140610" y="2130153"/>
            <a:ext cx="3933800" cy="119761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b="0" i="0" lang="en-US" sz="2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(condition) {</a:t>
            </a:r>
            <a:br>
              <a:rPr b="0" i="0" lang="en-US" sz="2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Code here</a:t>
            </a:r>
            <a:br>
              <a:rPr b="0" i="0" lang="en-US" sz="2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Arrays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-US" sz="3100"/>
              <a:t>An array is a collection of multiple items of the same datatype.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t/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•"/>
            </a:pPr>
            <a:r>
              <a:rPr lang="en-US" sz="2700"/>
              <a:t>Arrays are ordered.</a:t>
            </a:r>
            <a:endParaRPr sz="2700"/>
          </a:p>
          <a:p>
            <a:pPr indent="-228600" lvl="0" marL="3429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•"/>
            </a:pPr>
            <a:r>
              <a:rPr lang="en-US" sz="2700"/>
              <a:t>The size of an array cannot be changed.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None/>
            </a:pPr>
            <a:r>
              <a:t/>
            </a:r>
            <a:endParaRPr sz="3100"/>
          </a:p>
          <a:p>
            <a:pPr indent="0" lvl="0" marL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None/>
            </a:pPr>
            <a:r>
              <a:rPr lang="en-US" sz="3100"/>
              <a:t>Syntax:</a:t>
            </a:r>
            <a:endParaRPr sz="3100"/>
          </a:p>
        </p:txBody>
      </p:sp>
      <p:sp>
        <p:nvSpPr>
          <p:cNvPr id="120" name="Google Shape;120;p18"/>
          <p:cNvSpPr/>
          <p:nvPr/>
        </p:nvSpPr>
        <p:spPr>
          <a:xfrm>
            <a:off x="1905000" y="4594225"/>
            <a:ext cx="2461895" cy="446405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8B25"/>
              </a:buClr>
              <a:buSzPts val="2300"/>
              <a:buFont typeface="Consolas"/>
              <a:buNone/>
            </a:pPr>
            <a:r>
              <a:rPr b="0" i="0" lang="en-US" sz="1700" u="none" cap="none" strike="noStrike">
                <a:solidFill>
                  <a:srgbClr val="908B25"/>
                </a:solidFill>
                <a:latin typeface="Consolas"/>
                <a:ea typeface="Consolas"/>
                <a:cs typeface="Consolas"/>
                <a:sym typeface="Consolas"/>
              </a:rPr>
              <a:t>datatype </a:t>
            </a: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name[</a:t>
            </a:r>
            <a:r>
              <a:rPr b="0" i="0" lang="en-US" sz="1700" u="none" cap="none" strike="noStrike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i="0" sz="1700" u="none" cap="none" strike="noStrike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Pattern-Printing &amp; Random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457200" y="1536192"/>
            <a:ext cx="76200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https://www.faceprep.in/c/pattern-programs-in-c/</a:t>
            </a:r>
            <a:endParaRPr sz="2400"/>
          </a:p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https://www.codingame.com/</a:t>
            </a:r>
            <a:r>
              <a:rPr lang="en-US" sz="2400"/>
              <a:t> (clash of code)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