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85" r:id="rId14"/>
    <p:sldId id="286" r:id="rId15"/>
    <p:sldId id="287" r:id="rId16"/>
    <p:sldId id="288" r:id="rId17"/>
    <p:sldId id="271" r:id="rId18"/>
    <p:sldId id="272" r:id="rId19"/>
    <p:sldId id="273" r:id="rId20"/>
    <p:sldId id="274" r:id="rId21"/>
    <p:sldId id="276" r:id="rId22"/>
    <p:sldId id="292" r:id="rId23"/>
    <p:sldId id="28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06" y="120"/>
      </p:cViewPr>
      <p:guideLst>
        <p:guide orient="horz" pos="1606"/>
        <p:guide pos="2880"/>
        <p:guide orient="horz" pos="1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39" name="Google Shape;39;p34"/>
            <p:cNvSpPr/>
            <p:nvPr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41" name="Google Shape;41;p34"/>
          <p:cNvGrpSpPr/>
          <p:nvPr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42" name="Google Shape;42;p34"/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3" name="Google Shape;43;p34"/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riv.bio.lin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#flow-control" TargetMode="External"/><Relationship Id="rId2" Type="http://schemas.openxmlformats.org/officeDocument/2006/relationships/hyperlink" Target="https://www.programiz.com/cpp-programm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/>
          <p:nvPr/>
        </p:nvSpPr>
        <p:spPr>
          <a:xfrm>
            <a:off x="395536" y="3363838"/>
            <a:ext cx="54345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sz="4400" b="1" i="0" u="none" strike="noStrike" cap="none">
              <a:solidFill>
                <a:srgbClr val="B2E3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2166470" y="3637360"/>
            <a:ext cx="48110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Srivaths P – </a:t>
            </a:r>
            <a:r>
              <a:rPr lang="en-US" sz="24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3"/>
              </a:rPr>
              <a:t>sriv.bio.link</a:t>
            </a:r>
            <a:endParaRPr sz="2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2685162" y="921405"/>
            <a:ext cx="3773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C++ Basics </a:t>
            </a:r>
            <a:endParaRPr sz="54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(Part 1)</a:t>
            </a:r>
            <a:endParaRPr sz="54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755576" y="197818"/>
            <a:ext cx="705678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Datatypes</a:t>
            </a:r>
            <a:endParaRPr dirty="0"/>
          </a:p>
        </p:txBody>
      </p:sp>
      <p:sp>
        <p:nvSpPr>
          <p:cNvPr id="271" name="Google Shape;271;p10"/>
          <p:cNvSpPr txBox="1">
            <a:spLocks noGrp="1"/>
          </p:cNvSpPr>
          <p:nvPr>
            <p:ph idx="1"/>
          </p:nvPr>
        </p:nvSpPr>
        <p:spPr>
          <a:xfrm>
            <a:off x="457200" y="1121974"/>
            <a:ext cx="8229600" cy="365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r>
              <a:rPr lang="en-IN" sz="3200" dirty="0">
                <a:latin typeface="+mj-lt"/>
              </a:rPr>
              <a:t>Datatypes are used to set the “type” of a variable. For example, int is used to declare integer variables.</a:t>
            </a:r>
          </a:p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endParaRPr lang="en-IN" sz="3200" dirty="0">
              <a:latin typeface="+mj-lt"/>
            </a:endParaRPr>
          </a:p>
          <a:p>
            <a:pPr marL="228600" lvl="0" indent="-9525" algn="l" rtl="0">
              <a:spcBef>
                <a:spcPts val="720"/>
              </a:spcBef>
              <a:spcAft>
                <a:spcPts val="0"/>
              </a:spcAft>
              <a:buSzPts val="2730"/>
              <a:buNone/>
            </a:pPr>
            <a:r>
              <a:rPr lang="en-IN" sz="3200" dirty="0">
                <a:latin typeface="+mj-lt"/>
              </a:rPr>
              <a:t>Two types of datatypes:</a:t>
            </a:r>
          </a:p>
          <a:p>
            <a:pPr marL="1133475" lvl="1" indent="-457200">
              <a:spcBef>
                <a:spcPts val="720"/>
              </a:spcBef>
              <a:buSzPts val="2730"/>
            </a:pPr>
            <a:r>
              <a:rPr lang="en-IN" sz="2800" dirty="0">
                <a:latin typeface="+mj-lt"/>
              </a:rPr>
              <a:t>Primitive datatypes</a:t>
            </a:r>
          </a:p>
          <a:p>
            <a:pPr marL="1133475" lvl="1" indent="-457200">
              <a:spcBef>
                <a:spcPts val="720"/>
              </a:spcBef>
              <a:buSzPts val="2730"/>
            </a:pPr>
            <a:r>
              <a:rPr lang="en-IN" sz="2800" dirty="0">
                <a:latin typeface="+mj-lt"/>
              </a:rPr>
              <a:t>Derived datatypes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Common Primitive datatypes</a:t>
            </a:r>
            <a:br>
              <a:rPr lang="en-US" dirty="0"/>
            </a:b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798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int (long </a:t>
            </a:r>
            <a:r>
              <a:rPr lang="en-US" sz="3200" dirty="0" err="1">
                <a:latin typeface="+mj-lt"/>
              </a:rPr>
              <a:t>long</a:t>
            </a:r>
            <a:r>
              <a:rPr lang="en-US" sz="3200" dirty="0">
                <a:latin typeface="+mj-lt"/>
              </a:rPr>
              <a:t> int, unsigned int, etc.)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char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bool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float (double, long double)</a:t>
            </a:r>
            <a:endParaRPr sz="3200" dirty="0">
              <a:latin typeface="+mj-lt"/>
            </a:endParaRPr>
          </a:p>
          <a:p>
            <a:pPr marL="914400" lvl="1" indent="-514350" algn="l" rtl="0">
              <a:spcBef>
                <a:spcPts val="78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US" sz="3200" dirty="0">
                <a:latin typeface="+mj-lt"/>
              </a:rPr>
              <a:t>Special type: void</a:t>
            </a:r>
            <a:endParaRPr sz="3200" dirty="0">
              <a:latin typeface="+mj-lt"/>
            </a:endParaRPr>
          </a:p>
          <a:p>
            <a:pPr marL="914400" lvl="1" indent="-283210" algn="l" rtl="0">
              <a:spcBef>
                <a:spcPts val="860"/>
              </a:spcBef>
              <a:spcAft>
                <a:spcPts val="0"/>
              </a:spcAft>
              <a:buSzPts val="3640"/>
              <a:buFont typeface="Trebuchet MS" panose="020B0603020202020204"/>
              <a:buNone/>
            </a:pP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3CD-8DB9-E21E-5E5E-67FDC9A1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 </a:t>
            </a:r>
            <a:r>
              <a:rPr lang="en-IN" sz="3600" dirty="0"/>
              <a:t>vs</a:t>
            </a:r>
            <a:r>
              <a:rPr lang="en-IN" dirty="0"/>
              <a:t> long </a:t>
            </a:r>
            <a:r>
              <a:rPr lang="en-IN" dirty="0" err="1"/>
              <a:t>long</a:t>
            </a:r>
            <a:r>
              <a:rPr lang="en-IN" dirty="0"/>
              <a:t>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9F7A-0DC0-26CB-2A44-5650888C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300" dirty="0">
                <a:latin typeface="Consolas" panose="020B0609020204030204" pitchFamily="49" charset="0"/>
              </a:rPr>
              <a:t>int</a:t>
            </a:r>
            <a:r>
              <a:rPr lang="en-IN" sz="2400" dirty="0"/>
              <a:t> can store integers from -2e9 to 2e9</a:t>
            </a:r>
          </a:p>
          <a:p>
            <a:r>
              <a:rPr lang="en-IN" sz="2300" dirty="0">
                <a:latin typeface="Consolas" panose="020B0609020204030204" pitchFamily="49" charset="0"/>
              </a:rPr>
              <a:t>long </a:t>
            </a:r>
            <a:r>
              <a:rPr lang="en-IN" sz="2300" dirty="0" err="1">
                <a:latin typeface="Consolas" panose="020B0609020204030204" pitchFamily="49" charset="0"/>
              </a:rPr>
              <a:t>long</a:t>
            </a:r>
            <a:r>
              <a:rPr lang="en-IN" sz="2300" dirty="0">
                <a:latin typeface="Consolas" panose="020B0609020204030204" pitchFamily="49" charset="0"/>
              </a:rPr>
              <a:t> int</a:t>
            </a:r>
            <a:r>
              <a:rPr lang="en-IN" sz="2300" dirty="0"/>
              <a:t> </a:t>
            </a:r>
            <a:r>
              <a:rPr lang="en-IN" sz="2400" dirty="0"/>
              <a:t>can store integers from -9e18 to 9e18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Using </a:t>
            </a:r>
            <a:r>
              <a:rPr lang="en-IN" sz="2300" dirty="0">
                <a:latin typeface="Consolas" panose="020B0609020204030204" pitchFamily="49" charset="0"/>
              </a:rPr>
              <a:t>long </a:t>
            </a:r>
            <a:r>
              <a:rPr lang="en-IN" sz="2300" dirty="0" err="1">
                <a:latin typeface="Consolas" panose="020B0609020204030204" pitchFamily="49" charset="0"/>
              </a:rPr>
              <a:t>long</a:t>
            </a:r>
            <a:r>
              <a:rPr lang="en-IN" sz="2300" dirty="0">
                <a:latin typeface="Consolas" panose="020B0609020204030204" pitchFamily="49" charset="0"/>
              </a:rPr>
              <a:t> 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/>
              <a:t>doesn’t hurt, but using </a:t>
            </a:r>
            <a:r>
              <a:rPr lang="en-IN" sz="2300" dirty="0">
                <a:latin typeface="Consolas" panose="020B0609020204030204" pitchFamily="49" charset="0"/>
              </a:rPr>
              <a:t>int</a:t>
            </a:r>
            <a:r>
              <a:rPr lang="en-IN" sz="2400" dirty="0"/>
              <a:t> might give you wrong answer if values are too big.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You can also use </a:t>
            </a:r>
            <a:r>
              <a:rPr lang="en-IN" sz="2300" dirty="0">
                <a:latin typeface="Consolas" panose="020B0609020204030204" pitchFamily="49" charset="0"/>
              </a:rPr>
              <a:t>long </a:t>
            </a:r>
            <a:r>
              <a:rPr lang="en-IN" sz="2300" dirty="0" err="1">
                <a:latin typeface="Consolas" panose="020B0609020204030204" pitchFamily="49" charset="0"/>
              </a:rPr>
              <a:t>long</a:t>
            </a:r>
            <a:r>
              <a:rPr lang="en-IN" sz="2300" dirty="0">
                <a:latin typeface="Consolas" panose="020B0609020204030204" pitchFamily="49" charset="0"/>
              </a:rPr>
              <a:t> </a:t>
            </a:r>
            <a:r>
              <a:rPr lang="en-IN" sz="2400" dirty="0"/>
              <a:t>instead of </a:t>
            </a:r>
            <a:r>
              <a:rPr lang="en-IN" sz="2300" dirty="0">
                <a:latin typeface="Consolas" panose="020B0609020204030204" pitchFamily="49" charset="0"/>
              </a:rPr>
              <a:t>long </a:t>
            </a:r>
            <a:r>
              <a:rPr lang="en-IN" sz="2300" dirty="0" err="1">
                <a:latin typeface="Consolas" panose="020B0609020204030204" pitchFamily="49" charset="0"/>
              </a:rPr>
              <a:t>long</a:t>
            </a:r>
            <a:r>
              <a:rPr lang="en-IN" sz="2300" dirty="0">
                <a:latin typeface="Consolas" panose="020B0609020204030204" pitchFamily="49" charset="0"/>
              </a:rPr>
              <a:t> int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2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Common Derived datatypes</a:t>
            </a:r>
            <a:br>
              <a:rPr lang="en-US" dirty="0"/>
            </a:b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string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vector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map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set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 err="1">
                <a:latin typeface="+mj-lt"/>
              </a:rPr>
              <a:t>priority_queue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Arithmetic Assignment Operators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+=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-=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*=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/=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%=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611560" y="391107"/>
            <a:ext cx="770485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Unary Operators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idx="1"/>
          </p:nvPr>
        </p:nvSpPr>
        <p:spPr>
          <a:xfrm>
            <a:off x="457200" y="1491630"/>
            <a:ext cx="8229600" cy="340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IN" sz="3200" dirty="0">
                <a:latin typeface="+mj-lt"/>
              </a:rPr>
              <a:t>Operators that only need one value/operand are called unary operators.</a:t>
            </a:r>
          </a:p>
          <a:p>
            <a:pPr marL="400050" lvl="1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endParaRPr lang="en-IN" sz="3200" dirty="0">
              <a:latin typeface="+mj-lt"/>
            </a:endParaRP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++</a:t>
            </a:r>
          </a:p>
          <a:p>
            <a:pPr marL="914400" lvl="1" indent="-514350" algn="l" rtl="0">
              <a:spcBef>
                <a:spcPts val="0"/>
              </a:spcBef>
              <a:spcAft>
                <a:spcPts val="0"/>
              </a:spcAft>
              <a:buSzPts val="3120"/>
              <a:buFont typeface="Trebuchet MS" panose="020B0603020202020204"/>
              <a:buAutoNum type="arabicPeriod"/>
            </a:pPr>
            <a:r>
              <a:rPr lang="en-IN" sz="3200" dirty="0">
                <a:latin typeface="+mj-lt"/>
              </a:rPr>
              <a:t>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55576" y="321865"/>
            <a:ext cx="71287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Input in C++</a:t>
            </a:r>
            <a:endParaRPr dirty="0"/>
          </a:p>
        </p:txBody>
      </p:sp>
      <p:sp>
        <p:nvSpPr>
          <p:cNvPr id="244" name="Google Shape;244;p6"/>
          <p:cNvSpPr txBox="1">
            <a:spLocks noGrp="1"/>
          </p:cNvSpPr>
          <p:nvPr>
            <p:ph idx="1"/>
          </p:nvPr>
        </p:nvSpPr>
        <p:spPr>
          <a:xfrm>
            <a:off x="683568" y="1384785"/>
            <a:ext cx="7344816" cy="33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To </a:t>
            </a:r>
            <a:r>
              <a:rPr lang="en-IN" altLang="en-US" sz="2800" dirty="0">
                <a:latin typeface="+mj-lt"/>
              </a:rPr>
              <a:t>input </a:t>
            </a:r>
            <a:r>
              <a:rPr lang="en-US" sz="2800" dirty="0">
                <a:latin typeface="+mj-lt"/>
              </a:rPr>
              <a:t>a value, we use the </a:t>
            </a:r>
            <a:r>
              <a:rPr lang="en-US" sz="2800" dirty="0" err="1">
                <a:latin typeface="+mj-lt"/>
              </a:rPr>
              <a:t>cin</a:t>
            </a:r>
            <a:r>
              <a:rPr lang="en-US" sz="2800" dirty="0">
                <a:latin typeface="+mj-lt"/>
              </a:rPr>
              <a:t> operator as follows: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cin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&gt;&gt; value;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print multiple </a:t>
            </a: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values 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the same line:</a:t>
            </a:r>
            <a:b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cin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&gt;&gt; value1 &gt;&gt; value2 &gt;&gt; value3;</a:t>
            </a: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lang="en-US"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NOTE: Each </a:t>
            </a:r>
            <a:r>
              <a:rPr lang="en-IN" altLang="en-US" sz="2800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 </a:t>
            </a:r>
            <a:r>
              <a:rPr lang="en-US" sz="2800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</a:t>
            </a:r>
            <a:r>
              <a:rPr lang="en-US" dirty="0">
                <a:solidFill>
                  <a:srgbClr val="C00000"/>
                </a:solidFill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 must be separated by a space or a new line.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784887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Check your understanding</a:t>
            </a:r>
            <a:endParaRPr dirty="0"/>
          </a:p>
        </p:txBody>
      </p:sp>
      <p:sp>
        <p:nvSpPr>
          <p:cNvPr id="308" name="Google Shape;308;p16"/>
          <p:cNvSpPr txBox="1">
            <a:spLocks noGrp="1"/>
          </p:cNvSpPr>
          <p:nvPr>
            <p:ph idx="1"/>
          </p:nvPr>
        </p:nvSpPr>
        <p:spPr>
          <a:xfrm>
            <a:off x="611560" y="1260738"/>
            <a:ext cx="7704856" cy="326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3000" dirty="0">
                <a:latin typeface="+mj-lt"/>
              </a:rPr>
              <a:t>How will you declare a character equal to exclamatory mark?</a:t>
            </a:r>
            <a:endParaRPr lang="en-US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endParaRPr lang="en-US" sz="30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3000" dirty="0">
                <a:latin typeface="+mj-lt"/>
              </a:rPr>
              <a:t>Take two values 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a, b</a:t>
            </a:r>
            <a:r>
              <a:rPr lang="en-US" sz="3000" dirty="0">
                <a:latin typeface="+mj-lt"/>
              </a:rPr>
              <a:t> as input, and output three values: </a:t>
            </a:r>
            <a:r>
              <a:rPr lang="en-US" sz="3000" dirty="0" err="1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a+b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a*b 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 </a:t>
            </a: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a/b</a:t>
            </a:r>
            <a:b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b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en-US" sz="3000" dirty="0"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a/b</a:t>
            </a:r>
            <a:r>
              <a:rPr lang="en-US" sz="30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should be a decimal, not an integer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467544" y="123478"/>
            <a:ext cx="8229600" cy="96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96"/>
              <a:buNone/>
            </a:pPr>
            <a:r>
              <a:rPr lang="en-US" sz="3800" dirty="0"/>
              <a:t>Conditions and</a:t>
            </a:r>
            <a:br>
              <a:rPr lang="en-US" sz="3800" dirty="0"/>
            </a:br>
            <a:r>
              <a:rPr lang="en-US" sz="3800" dirty="0"/>
              <a:t>Relational Operators</a:t>
            </a:r>
            <a:endParaRPr sz="3800" dirty="0"/>
          </a:p>
        </p:txBody>
      </p:sp>
      <p:sp>
        <p:nvSpPr>
          <p:cNvPr id="314" name="Google Shape;314;p17"/>
          <p:cNvSpPr txBox="1">
            <a:spLocks noGrp="1"/>
          </p:cNvSpPr>
          <p:nvPr>
            <p:ph idx="1"/>
          </p:nvPr>
        </p:nvSpPr>
        <p:spPr>
          <a:xfrm>
            <a:off x="457200" y="1437664"/>
            <a:ext cx="8229600" cy="355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Conditions return a </a:t>
            </a:r>
            <a:r>
              <a:rPr lang="en-US" sz="2600" dirty="0" err="1">
                <a:latin typeface="+mj-lt"/>
              </a:rPr>
              <a:t>boolean</a:t>
            </a:r>
            <a:r>
              <a:rPr lang="en-US" sz="2600" dirty="0">
                <a:latin typeface="+mj-lt"/>
              </a:rPr>
              <a:t> value depending on whether the expression is true or false.</a:t>
            </a:r>
            <a:endParaRPr sz="2600" dirty="0">
              <a:latin typeface="+mj-lt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Conditional operators: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ct val="130000"/>
              <a:buNone/>
            </a:pPr>
            <a:r>
              <a:rPr lang="en-IN" sz="2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==</a:t>
            </a:r>
            <a:r>
              <a:rPr lang="en-IN" sz="2100" dirty="0">
                <a:latin typeface="+mj-lt"/>
              </a:rPr>
              <a:t>,</a:t>
            </a:r>
            <a:r>
              <a:rPr lang="en-IN" sz="2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!=</a:t>
            </a:r>
          </a:p>
          <a:p>
            <a:pPr marL="0" indent="0">
              <a:spcBef>
                <a:spcPts val="625"/>
              </a:spcBef>
              <a:buSzPct val="130000"/>
              <a:buNone/>
            </a:pPr>
            <a:endParaRPr lang="en-IN" sz="2500" dirty="0">
              <a:latin typeface="+mj-lt"/>
            </a:endParaRPr>
          </a:p>
          <a:p>
            <a:pPr marL="0" indent="0">
              <a:spcBef>
                <a:spcPts val="625"/>
              </a:spcBef>
              <a:buSzPct val="130000"/>
              <a:buNone/>
            </a:pPr>
            <a:r>
              <a:rPr lang="en-IN" sz="2600" dirty="0">
                <a:latin typeface="+mj-lt"/>
              </a:rPr>
              <a:t>Relational operators:</a:t>
            </a:r>
          </a:p>
          <a:p>
            <a:pPr marL="0" indent="0">
              <a:spcBef>
                <a:spcPts val="625"/>
              </a:spcBef>
              <a:buSzPct val="130000"/>
              <a:buNone/>
            </a:pPr>
            <a:r>
              <a:rPr lang="en-IN" sz="2500" dirty="0">
                <a:solidFill>
                  <a:schemeClr val="accent1"/>
                </a:solidFill>
                <a:latin typeface="+mj-lt"/>
              </a:rPr>
              <a:t>&lt;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&gt;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&lt;=</a:t>
            </a:r>
            <a:r>
              <a:rPr lang="en-IN" sz="2800" dirty="0">
                <a:latin typeface="+mj-lt"/>
              </a:rPr>
              <a:t>,</a:t>
            </a:r>
            <a:r>
              <a:rPr lang="en-IN" sz="2500" dirty="0">
                <a:solidFill>
                  <a:schemeClr val="accent1"/>
                </a:solidFill>
                <a:latin typeface="+mj-lt"/>
              </a:rPr>
              <a:t>  &gt;=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5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Logical operators</a:t>
            </a:r>
            <a:endParaRPr dirty="0"/>
          </a:p>
        </p:txBody>
      </p:sp>
      <p:sp>
        <p:nvSpPr>
          <p:cNvPr id="320" name="Google Shape;320;p18"/>
          <p:cNvSpPr txBox="1">
            <a:spLocks noGrp="1"/>
          </p:cNvSpPr>
          <p:nvPr>
            <p:ph idx="1"/>
          </p:nvPr>
        </p:nvSpPr>
        <p:spPr>
          <a:xfrm>
            <a:off x="564995" y="1219201"/>
            <a:ext cx="8068465" cy="341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500" dirty="0">
                <a:latin typeface="+mj-lt"/>
              </a:rPr>
              <a:t>Logical operators perform operations on </a:t>
            </a:r>
            <a:r>
              <a:rPr lang="en-US" sz="2500" dirty="0" err="1">
                <a:latin typeface="+mj-lt"/>
              </a:rPr>
              <a:t>boolean</a:t>
            </a:r>
            <a:r>
              <a:rPr lang="en-US" sz="2500" dirty="0">
                <a:latin typeface="+mj-lt"/>
              </a:rPr>
              <a:t> values or expressions that result in Boolean values.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endParaRPr lang="en-US" sz="25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“(expr1) </a:t>
            </a:r>
            <a:r>
              <a:rPr lang="en-US" sz="2500" dirty="0"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&amp;&amp;</a:t>
            </a:r>
            <a:r>
              <a:rPr lang="en-US" sz="2500" dirty="0">
                <a:latin typeface="+mj-lt"/>
              </a:rPr>
              <a:t> (expr2)” checks whether BOTH are true.</a:t>
            </a:r>
            <a:endParaRPr sz="2500" dirty="0">
              <a:latin typeface="+mj-lt"/>
            </a:endParaRP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“(expr1) || (expr2)” checks whether EITHER one is true.</a:t>
            </a:r>
            <a:endParaRPr sz="2500" dirty="0">
              <a:latin typeface="+mj-lt"/>
            </a:endParaRP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r>
              <a:rPr lang="en-US" sz="2500" dirty="0">
                <a:latin typeface="+mj-lt"/>
              </a:rPr>
              <a:t>“!(expr)” returns the OPPOSITE of the result of “expr”</a:t>
            </a:r>
          </a:p>
          <a:p>
            <a:pPr marL="514350" lvl="0" indent="-514350" algn="l" rtl="0">
              <a:spcBef>
                <a:spcPts val="650"/>
              </a:spcBef>
              <a:spcAft>
                <a:spcPts val="0"/>
              </a:spcAft>
              <a:buSzPct val="130000"/>
              <a:buFont typeface="+mj-lt"/>
              <a:buAutoNum type="arabicPeriod"/>
            </a:pPr>
            <a:endParaRPr lang="en-US" sz="2500" dirty="0">
              <a:latin typeface="+mj-lt"/>
            </a:endParaRPr>
          </a:p>
          <a:p>
            <a:pPr marL="0" lvl="0" indent="0" algn="l" rtl="0">
              <a:spcBef>
                <a:spcPts val="650"/>
              </a:spcBef>
              <a:spcAft>
                <a:spcPts val="0"/>
              </a:spcAft>
              <a:buSzPct val="130000"/>
              <a:buNone/>
            </a:pPr>
            <a:r>
              <a:rPr lang="en-US" sz="2500" dirty="0">
                <a:latin typeface="+mj-lt"/>
              </a:rPr>
              <a:t>The operators are called AND, OR, NOT operators respectively</a:t>
            </a:r>
            <a:endParaRPr sz="25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685800" y="750712"/>
            <a:ext cx="7918648" cy="11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algn="l" rtl="0">
              <a:spcBef>
                <a:spcPts val="0"/>
              </a:spcBef>
              <a:spcAft>
                <a:spcPts val="0"/>
              </a:spcAft>
              <a:buSzPts val="4608"/>
            </a:pPr>
            <a:r>
              <a:rPr lang="en-US" sz="3600" dirty="0"/>
              <a:t>Why you should prefer C++</a:t>
            </a:r>
            <a:br>
              <a:rPr lang="en-US" sz="3600" dirty="0"/>
            </a:br>
            <a:r>
              <a:rPr lang="en-US" sz="2700" dirty="0">
                <a:solidFill>
                  <a:srgbClr val="31479F"/>
                </a:solidFill>
              </a:rPr>
              <a:t>(For Competitive Programming)</a:t>
            </a:r>
            <a:endParaRPr lang="en-US" sz="2700" dirty="0">
              <a:solidFill>
                <a:srgbClr val="31479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ubTitle" idx="1"/>
          </p:nvPr>
        </p:nvSpPr>
        <p:spPr>
          <a:xfrm>
            <a:off x="1099458" y="2235478"/>
            <a:ext cx="6400800" cy="183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l">
              <a:spcBef>
                <a:spcPts val="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Efficiency and Speed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 algn="l">
              <a:spcBef>
                <a:spcPts val="78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Most popular language for CP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 algn="l">
              <a:spcBef>
                <a:spcPts val="780"/>
              </a:spcBef>
              <a:buChar char="•"/>
            </a:pPr>
            <a:r>
              <a:rPr lang="en-US" sz="2400" dirty="0">
                <a:solidFill>
                  <a:schemeClr val="dk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In-built Data Structures and Algorithms (STL)</a:t>
            </a:r>
            <a:endParaRPr lang="en-US" sz="2400" dirty="0">
              <a:solidFill>
                <a:schemeClr val="dk1"/>
              </a:solidFill>
              <a:ea typeface="+mn-lt"/>
              <a:cs typeface="+mn-lt"/>
            </a:endParaRPr>
          </a:p>
          <a:p>
            <a:pPr algn="l">
              <a:spcBef>
                <a:spcPts val="0"/>
              </a:spcBef>
              <a:buSzPts val="3120"/>
            </a:pPr>
            <a:endParaRPr lang="en-US" sz="2400" dirty="0">
              <a:solidFill>
                <a:schemeClr val="dk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Conditional statements</a:t>
            </a:r>
          </a:p>
        </p:txBody>
      </p:sp>
      <p:sp>
        <p:nvSpPr>
          <p:cNvPr id="326" name="Google Shape;326;p19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8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sz="2700" dirty="0">
                <a:latin typeface="+mj-lt"/>
              </a:rPr>
              <a:t>Conditional statements execute a different block of code depending on the </a:t>
            </a:r>
            <a:r>
              <a:rPr lang="en-US" sz="2700" dirty="0" err="1">
                <a:latin typeface="+mj-lt"/>
              </a:rPr>
              <a:t>boolean</a:t>
            </a:r>
            <a:r>
              <a:rPr lang="en-US" sz="2700" dirty="0">
                <a:latin typeface="+mj-lt"/>
              </a:rPr>
              <a:t> value of a condition.</a:t>
            </a:r>
            <a:endParaRPr sz="2700" dirty="0">
              <a:latin typeface="+mj-lt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700" dirty="0">
              <a:latin typeface="+mj-l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3250"/>
              <a:buNone/>
            </a:pPr>
            <a:r>
              <a:rPr lang="en-US" sz="2700" dirty="0">
                <a:latin typeface="+mj-lt"/>
              </a:rPr>
              <a:t>Syntax:</a:t>
            </a:r>
            <a:endParaRPr sz="2700" dirty="0">
              <a:latin typeface="+mj-lt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1713776" y="2592812"/>
            <a:ext cx="5029924" cy="224672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 panose="020B0609020204030204" charset="0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if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(condition)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else if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another_condition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) 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else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{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   </a:t>
            </a:r>
            <a: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// something</a:t>
            </a:r>
            <a:br>
              <a:rPr lang="en-US" sz="2000" b="0" i="0" u="none" strike="noStrike" cap="none" dirty="0">
                <a:solidFill>
                  <a:srgbClr val="80808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683568" y="195486"/>
            <a:ext cx="748883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28000"/>
              <a:buNone/>
            </a:pPr>
            <a:r>
              <a:rPr lang="en-US" dirty="0"/>
              <a:t>Challenge: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363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IN" altLang="en-US" sz="2600" dirty="0">
                <a:latin typeface="+mj-lt"/>
                <a:sym typeface="+mn-ea"/>
              </a:rPr>
              <a:t>Given someone’s age, tell whether they are a child, adult, or a senior citizen.</a:t>
            </a:r>
            <a:br>
              <a:rPr lang="en-IN" altLang="en-US" sz="2600" dirty="0">
                <a:latin typeface="+mj-lt"/>
                <a:sym typeface="+mn-ea"/>
              </a:rPr>
            </a:br>
            <a:br>
              <a:rPr lang="en-IN" altLang="en-US" sz="2600" dirty="0">
                <a:latin typeface="+mj-lt"/>
                <a:sym typeface="+mn-ea"/>
              </a:rPr>
            </a:br>
            <a:r>
              <a:rPr lang="en-IN" altLang="en-US" sz="2400" dirty="0">
                <a:latin typeface="+mj-lt"/>
              </a:rPr>
              <a:t>0-17 : Child</a:t>
            </a:r>
            <a:br>
              <a:rPr lang="en-IN" altLang="en-US" sz="2400" dirty="0">
                <a:latin typeface="+mj-lt"/>
              </a:rPr>
            </a:br>
            <a:r>
              <a:rPr lang="en-IN" altLang="en-US" sz="2400" dirty="0">
                <a:latin typeface="+mj-lt"/>
              </a:rPr>
              <a:t>18-64 : Adult</a:t>
            </a:r>
            <a:br>
              <a:rPr lang="en-IN" altLang="en-US" sz="2400" dirty="0">
                <a:latin typeface="+mj-lt"/>
              </a:rPr>
            </a:br>
            <a:r>
              <a:rPr lang="en-IN" altLang="en-US" sz="2400" dirty="0">
                <a:latin typeface="+mj-lt"/>
              </a:rPr>
              <a:t>65+ : </a:t>
            </a:r>
            <a:r>
              <a:rPr lang="en-IN" altLang="en-US" sz="2400" dirty="0">
                <a:latin typeface="+mj-lt"/>
                <a:sym typeface="+mn-ea"/>
              </a:rPr>
              <a:t>Senior Citizen</a:t>
            </a:r>
            <a:endParaRPr lang="en-US" sz="26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endParaRPr sz="2600" dirty="0">
              <a:latin typeface="+mj-lt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/>
              <a:buAutoNum type="arabicPeriod"/>
            </a:pPr>
            <a:r>
              <a:rPr lang="en-US" sz="2600" dirty="0">
                <a:latin typeface="+mj-lt"/>
                <a:sym typeface="+mn-ea"/>
              </a:rPr>
              <a:t>Take input of 3 numbers x, y, z and output the maximum</a:t>
            </a:r>
            <a:br>
              <a:rPr lang="en-US" sz="2600" dirty="0">
                <a:latin typeface="+mj-lt"/>
                <a:sym typeface="+mn-ea"/>
              </a:rPr>
            </a:br>
            <a:r>
              <a:rPr lang="en-US" sz="2600" dirty="0">
                <a:latin typeface="+mj-lt"/>
                <a:sym typeface="+mn-ea"/>
              </a:rPr>
              <a:t>using if statements</a:t>
            </a:r>
            <a:endParaRPr lang="en-IN" sz="26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https://www.programiz.com/cpp-programming</a:t>
            </a:r>
            <a:r>
              <a:rPr lang="en-IN" sz="1800" dirty="0"/>
              <a:t> (learning C++ in general)</a:t>
            </a:r>
            <a:endParaRPr lang="en-IN" sz="1800" dirty="0">
              <a:hlinkClick r:id="rId3"/>
            </a:endParaRPr>
          </a:p>
          <a:p>
            <a:r>
              <a:rPr lang="en-IN" sz="1800" dirty="0">
                <a:hlinkClick r:id="rId3"/>
              </a:rPr>
              <a:t>https://www.programiz.com/cpp-programming/operators</a:t>
            </a:r>
            <a:r>
              <a:rPr lang="en-IN" sz="1800" dirty="0"/>
              <a:t> </a:t>
            </a:r>
            <a:r>
              <a:rPr lang="en-IN" sz="1800" dirty="0">
                <a:sym typeface="+mn-ea"/>
              </a:rPr>
              <a:t>(all operators)</a:t>
            </a:r>
            <a:endParaRPr lang="en-IN" sz="1800" dirty="0">
              <a:hlinkClick r:id="rId3"/>
            </a:endParaRPr>
          </a:p>
          <a:p>
            <a:r>
              <a:rPr lang="en-IN" sz="1800" dirty="0">
                <a:hlinkClick r:id="rId3"/>
              </a:rPr>
              <a:t>https://www.w3schools.com/cpp/cpp_conditions.asp</a:t>
            </a:r>
            <a:r>
              <a:rPr lang="en-IN" sz="1800" dirty="0">
                <a:sym typeface="+mn-ea"/>
              </a:rPr>
              <a:t> (operators, if-statements)</a:t>
            </a:r>
          </a:p>
          <a:p>
            <a:pPr marL="0" indent="0"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body" idx="4294967295"/>
          </p:nvPr>
        </p:nvSpPr>
        <p:spPr>
          <a:xfrm>
            <a:off x="3160712" y="2283618"/>
            <a:ext cx="28225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36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you!</a:t>
            </a:r>
            <a:endParaRPr sz="3600" dirty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827584" y="314430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226" name="Google Shape;226;p3"/>
          <p:cNvSpPr txBox="1">
            <a:spLocks noGrp="1"/>
          </p:cNvSpPr>
          <p:nvPr>
            <p:ph idx="1"/>
          </p:nvPr>
        </p:nvSpPr>
        <p:spPr>
          <a:xfrm>
            <a:off x="539552" y="1250534"/>
            <a:ext cx="7560840" cy="35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To understand: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IN" altLang="en-US" dirty="0">
                <a:latin typeface="Calibri Light" panose="020F0302020204030204"/>
                <a:ea typeface="+mn-lt"/>
                <a:cs typeface="+mn-lt"/>
              </a:rPr>
              <a:t>  Constants, variables and datatypes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IN" altLang="en-US" dirty="0">
                <a:latin typeface="Calibri Light" panose="020F0302020204030204"/>
                <a:ea typeface="+mn-lt"/>
                <a:cs typeface="+mn-lt"/>
              </a:rPr>
              <a:t>  Input / Output</a:t>
            </a:r>
            <a:endParaRPr lang="en-US" dirty="0">
              <a:latin typeface="Calibri Light" panose="020F0302020204030204"/>
              <a:ea typeface="+mn-lt"/>
              <a:cs typeface="+mn-lt"/>
            </a:endParaRP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</a:t>
            </a:r>
            <a:r>
              <a:rPr lang="en-IN" altLang="en-US" dirty="0">
                <a:latin typeface="Calibri Light" panose="020F0302020204030204"/>
                <a:ea typeface="+mn-lt"/>
                <a:cs typeface="+mn-lt"/>
              </a:rPr>
              <a:t>Different types of</a:t>
            </a:r>
            <a:r>
              <a:rPr lang="en-US" dirty="0">
                <a:latin typeface="Calibri Light" panose="020F0302020204030204"/>
                <a:ea typeface="+mn-lt"/>
                <a:cs typeface="+mn-lt"/>
              </a:rPr>
              <a:t> operators</a:t>
            </a:r>
          </a:p>
          <a:p>
            <a:pPr lvl="1">
              <a:spcBef>
                <a:spcPts val="735"/>
              </a:spcBef>
              <a:buSzPct val="130000"/>
            </a:pPr>
            <a:r>
              <a:rPr lang="en-US" dirty="0">
                <a:latin typeface="Calibri Light" panose="020F0302020204030204"/>
                <a:ea typeface="+mn-lt"/>
                <a:cs typeface="+mn-lt"/>
              </a:rPr>
              <a:t>  Conditional statements</a:t>
            </a:r>
          </a:p>
          <a:p>
            <a:pPr marL="457200" lvl="1" indent="0">
              <a:spcBef>
                <a:spcPts val="735"/>
              </a:spcBef>
              <a:buSzPct val="130000"/>
              <a:buNone/>
            </a:pPr>
            <a:endParaRPr lang="en-US" dirty="0">
              <a:latin typeface="Calibri Light" panose="020F03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795"/>
              </a:spcBef>
              <a:buNone/>
            </a:pPr>
            <a:r>
              <a:rPr lang="en-IN" altLang="en-US" sz="2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We will b</a:t>
            </a:r>
            <a:r>
              <a:rPr lang="en-US" sz="2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e able to write simple programs</a:t>
            </a:r>
            <a:r>
              <a:rPr lang="en-IN" altLang="en-US" sz="2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 by the end using conditional statements and arithmetic operators (eg. A-F</a:t>
            </a:r>
            <a:r>
              <a:rPr lang="en-US" sz="2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IN" altLang="en-US" sz="2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grade assigner)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1187624" y="366469"/>
            <a:ext cx="651251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Simplest C++ program</a:t>
            </a:r>
            <a:endParaRPr dirty="0"/>
          </a:p>
        </p:txBody>
      </p:sp>
      <p:sp>
        <p:nvSpPr>
          <p:cNvPr id="232" name="Google Shape;232;p4"/>
          <p:cNvSpPr/>
          <p:nvPr/>
        </p:nvSpPr>
        <p:spPr>
          <a:xfrm>
            <a:off x="1057258" y="1405713"/>
            <a:ext cx="7029484" cy="25545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 panose="020B0603020202020204"/>
              <a:buNone/>
            </a:pPr>
            <a:endParaRPr lang="en-US" sz="2000" b="0" i="0" u="none" strike="noStrike" cap="none" dirty="0">
              <a:solidFill>
                <a:srgbClr val="BBB529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>
              <a:buClr>
                <a:srgbClr val="BBB529"/>
              </a:buClr>
              <a:buSzPts val="2500"/>
            </a:pPr>
            <a:r>
              <a:rPr lang="en-US" sz="2000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BBB52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#include 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&lt;iostream&gt;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using namespace </a:t>
            </a:r>
            <a:r>
              <a:rPr lang="en-US" sz="2000" b="0" i="0" u="none" strike="noStrike" cap="none" dirty="0">
                <a:solidFill>
                  <a:srgbClr val="B5B6E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std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int </a:t>
            </a:r>
            <a:r>
              <a:rPr lang="en-US" sz="2000" b="0" i="0" u="none" strike="noStrike" cap="none" dirty="0">
                <a:solidFill>
                  <a:srgbClr val="FFC66D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main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() {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    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cout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5F8C8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&lt;&lt; 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"Hello world!" </a:t>
            </a:r>
            <a:r>
              <a:rPr lang="en-US" sz="2000" b="0" i="0" u="none" strike="noStrike" cap="none" dirty="0">
                <a:solidFill>
                  <a:srgbClr val="5F8C8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&lt;&lt; </a:t>
            </a:r>
            <a:r>
              <a:rPr lang="en-US" sz="20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endl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br>
              <a:rPr lang="en-US" sz="2000" b="0" i="0" u="none" strike="noStrike" cap="none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  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}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 panose="020B0603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971600" y="321864"/>
            <a:ext cx="69847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Constants in C++</a:t>
            </a: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idx="1"/>
          </p:nvPr>
        </p:nvSpPr>
        <p:spPr>
          <a:xfrm>
            <a:off x="827584" y="1332743"/>
            <a:ext cx="7128792" cy="331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spcBef>
                <a:spcPts val="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Integer constants:  4  |  62  |  -90</a:t>
            </a:r>
            <a:endParaRPr lang="en-US" sz="25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8620" indent="-342900">
              <a:spcBef>
                <a:spcPts val="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Decimal constants:  3.14  |  12.0  |  0.33333</a:t>
            </a:r>
          </a:p>
          <a:p>
            <a:pPr marL="388620" indent="-342900">
              <a:spcBef>
                <a:spcPts val="69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Character constants:  'f'  |  '5'  |  '~'  |  '\n'</a:t>
            </a:r>
          </a:p>
          <a:p>
            <a:pPr marL="388620" indent="-342900">
              <a:spcBef>
                <a:spcPts val="690"/>
              </a:spcBef>
              <a:buSzPct val="130000"/>
            </a:pPr>
            <a:endParaRPr lang="en-US" sz="2500" dirty="0">
              <a:solidFill>
                <a:srgbClr val="101322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388620" indent="-342900">
              <a:spcBef>
                <a:spcPts val="690"/>
              </a:spcBef>
              <a:buSzPct val="130000"/>
            </a:pPr>
            <a:r>
              <a:rPr lang="en-US" sz="2500" dirty="0">
                <a:solidFill>
                  <a:srgbClr val="101322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String literal: “Hello :D”  |  “MyP@ssw0rd123!”</a:t>
            </a:r>
            <a:endParaRPr lang="en-US" sz="25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55576" y="321865"/>
            <a:ext cx="71287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Output in C++</a:t>
            </a:r>
            <a:endParaRPr dirty="0"/>
          </a:p>
        </p:txBody>
      </p:sp>
      <p:sp>
        <p:nvSpPr>
          <p:cNvPr id="244" name="Google Shape;244;p6"/>
          <p:cNvSpPr txBox="1">
            <a:spLocks noGrp="1"/>
          </p:cNvSpPr>
          <p:nvPr>
            <p:ph idx="1"/>
          </p:nvPr>
        </p:nvSpPr>
        <p:spPr>
          <a:xfrm>
            <a:off x="683568" y="1384785"/>
            <a:ext cx="7344816" cy="33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</a:rPr>
              <a:t>To output a value, we use the </a:t>
            </a:r>
            <a:r>
              <a:rPr lang="en-US" sz="2800" dirty="0" err="1">
                <a:latin typeface="+mj-lt"/>
              </a:rPr>
              <a:t>cout</a:t>
            </a:r>
            <a:r>
              <a:rPr lang="en-US" sz="2800" dirty="0">
                <a:latin typeface="+mj-lt"/>
              </a:rPr>
              <a:t> operator as follows: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value;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print multiple </a:t>
            </a:r>
            <a: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values 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the same line:</a:t>
            </a:r>
            <a:br>
              <a:rPr lang="en-US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 &lt;&lt; value1 &lt;&lt; value2 &lt;&lt; value3;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+mj-lt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endParaRPr sz="2800" dirty="0">
              <a:latin typeface="+mj-lt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820"/>
              </a:spcBef>
              <a:spcAft>
                <a:spcPts val="0"/>
              </a:spcAft>
              <a:buSzPct val="130000"/>
              <a:buNone/>
            </a:pP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start printing in a new line: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endl</a:t>
            </a:r>
            <a:r>
              <a:rPr lang="en-US" sz="2800" dirty="0">
                <a:latin typeface="+mj-lt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‘\n’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467544" y="381774"/>
            <a:ext cx="79208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dirty="0"/>
              <a:t>Arithmetic operators in C++</a:t>
            </a:r>
            <a:endParaRPr dirty="0"/>
          </a:p>
        </p:txBody>
      </p:sp>
      <p:sp>
        <p:nvSpPr>
          <p:cNvPr id="250" name="Google Shape;250;p7"/>
          <p:cNvSpPr txBox="1">
            <a:spLocks noGrp="1"/>
          </p:cNvSpPr>
          <p:nvPr>
            <p:ph idx="1"/>
          </p:nvPr>
        </p:nvSpPr>
        <p:spPr>
          <a:xfrm>
            <a:off x="683568" y="1325313"/>
            <a:ext cx="7344816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845" lvl="0" indent="0" algn="l" rtl="0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2600" dirty="0">
                <a:latin typeface="+mj-lt"/>
              </a:rPr>
              <a:t>Arithmetic Operators: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+   Addition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-    Subtraction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*   Multiplication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Trebuchet MS" panose="020B0603020202020204"/>
              <a:buAutoNum type="arabicParenR"/>
            </a:pPr>
            <a:r>
              <a:rPr lang="en-US" sz="2300" dirty="0">
                <a:latin typeface="+mj-lt"/>
              </a:rPr>
              <a:t>/   Division (Quotient)</a:t>
            </a:r>
            <a:endParaRPr dirty="0">
              <a:latin typeface="+mj-lt"/>
            </a:endParaRPr>
          </a:p>
          <a:p>
            <a:pPr marL="971550" lvl="1" indent="-514350" algn="l" rtl="0">
              <a:spcBef>
                <a:spcPts val="725"/>
              </a:spcBef>
              <a:spcAft>
                <a:spcPts val="0"/>
              </a:spcAft>
              <a:buSzPct val="100000"/>
              <a:buFont typeface="+mj-lt"/>
              <a:buAutoNum type="arabicParenR"/>
            </a:pPr>
            <a:r>
              <a:rPr lang="en-US" sz="2300" dirty="0">
                <a:latin typeface="+mj-lt"/>
              </a:rPr>
              <a:t>%  Modulo (Remainder)</a:t>
            </a:r>
            <a:endParaRPr dirty="0">
              <a:latin typeface="+mj-lt"/>
            </a:endParaRPr>
          </a:p>
          <a:p>
            <a:pPr marL="457200" lvl="1" indent="0" algn="l" rtl="0">
              <a:spcBef>
                <a:spcPts val="725"/>
              </a:spcBef>
              <a:spcAft>
                <a:spcPts val="0"/>
              </a:spcAft>
              <a:buSzPct val="130000"/>
              <a:buNone/>
            </a:pPr>
            <a:endParaRPr sz="2300" dirty="0">
              <a:latin typeface="+mj-lt"/>
            </a:endParaRPr>
          </a:p>
          <a:p>
            <a:pPr marL="57150" lvl="0" indent="0" algn="l" rtl="0">
              <a:spcBef>
                <a:spcPts val="800"/>
              </a:spcBef>
              <a:spcAft>
                <a:spcPts val="0"/>
              </a:spcAft>
              <a:buSzPct val="130000"/>
              <a:buNone/>
            </a:pPr>
            <a:r>
              <a:rPr lang="en-US" sz="2700" dirty="0">
                <a:solidFill>
                  <a:srgbClr val="C00000"/>
                </a:solidFill>
                <a:latin typeface="+mj-lt"/>
              </a:rPr>
              <a:t>NOTE: C++ follows the BODMAS rule</a:t>
            </a:r>
            <a:endParaRPr sz="27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683568" y="202332"/>
            <a:ext cx="74168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Variables</a:t>
            </a:r>
          </a:p>
        </p:txBody>
      </p:sp>
      <p:sp>
        <p:nvSpPr>
          <p:cNvPr id="256" name="Google Shape;256;p8"/>
          <p:cNvSpPr txBox="1">
            <a:spLocks noGrp="1"/>
          </p:cNvSpPr>
          <p:nvPr>
            <p:ph idx="1"/>
          </p:nvPr>
        </p:nvSpPr>
        <p:spPr>
          <a:xfrm>
            <a:off x="457200" y="1347614"/>
            <a:ext cx="8229600" cy="291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940"/>
              </a:spcBef>
              <a:buSzPct val="100000"/>
              <a:buNone/>
            </a:pPr>
            <a:r>
              <a:rPr lang="en-US" sz="3200" dirty="0">
                <a:latin typeface="+mj-lt"/>
              </a:rPr>
              <a:t>Variables are</a:t>
            </a:r>
            <a:r>
              <a:rPr lang="en-IN" altLang="en-US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containers that stores specific types of data. They can be modified with the assignment operator “=”</a:t>
            </a:r>
          </a:p>
          <a:p>
            <a:pPr marL="0" indent="0">
              <a:spcBef>
                <a:spcPts val="940"/>
              </a:spcBef>
              <a:buSzPct val="100000"/>
              <a:buNone/>
            </a:pPr>
            <a:endParaRPr lang="en-US" sz="3200" dirty="0">
              <a:latin typeface="+mj-lt"/>
            </a:endParaRPr>
          </a:p>
          <a:p>
            <a:pPr marL="0" indent="0">
              <a:spcBef>
                <a:spcPts val="940"/>
              </a:spcBef>
              <a:buSzPct val="100000"/>
              <a:buNone/>
            </a:pPr>
            <a:r>
              <a:rPr lang="en-US" sz="3200" dirty="0">
                <a:latin typeface="+mj-lt"/>
              </a:rPr>
              <a:t>Syntax:</a:t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323528" y="10595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1909926" y="3418660"/>
            <a:ext cx="5889848" cy="46162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800"/>
              <a:buFont typeface="Consolas" panose="020B0609020204030204" charset="0"/>
              <a:buNone/>
            </a:pPr>
            <a:r>
              <a:rPr lang="en-US" sz="2400" b="0" i="0" u="none" strike="noStrike" cap="none" dirty="0">
                <a:solidFill>
                  <a:srgbClr val="908B25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datatype </a:t>
            </a:r>
            <a:r>
              <a:rPr lang="en-US" sz="2400" b="0" i="0" u="none" strike="noStrike" cap="none" dirty="0" err="1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variable_name</a:t>
            </a:r>
            <a:r>
              <a:rPr lang="en-US" sz="2400" b="0" i="0" u="none" strike="noStrike" cap="none" dirty="0">
                <a:solidFill>
                  <a:srgbClr val="A9B7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 = </a:t>
            </a:r>
            <a:r>
              <a:rPr lang="en-US" sz="2400" b="0" i="0" u="none" strike="noStrike" cap="none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value</a:t>
            </a:r>
            <a:r>
              <a:rPr lang="en-US" sz="2400" b="0" i="0" u="none" strike="noStrike" cap="none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  <a:sym typeface="Consolas" panose="020B0609020204030204" charset="0"/>
              </a:rPr>
              <a:t>;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683568" y="202332"/>
            <a:ext cx="74168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Variables</a:t>
            </a:r>
          </a:p>
        </p:txBody>
      </p:sp>
      <p:sp>
        <p:nvSpPr>
          <p:cNvPr id="264" name="Google Shape;264;p9"/>
          <p:cNvSpPr txBox="1">
            <a:spLocks noGrp="1"/>
          </p:cNvSpPr>
          <p:nvPr>
            <p:ph idx="1"/>
          </p:nvPr>
        </p:nvSpPr>
        <p:spPr>
          <a:xfrm>
            <a:off x="457200" y="1059582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640"/>
              <a:buNone/>
            </a:pPr>
            <a:r>
              <a:rPr lang="en-US" sz="2800" dirty="0">
                <a:latin typeface="+mj-lt"/>
              </a:rPr>
              <a:t>Variable names cannot: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Have spaces (use underscore instead)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Start with a digit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Be reserved by the compiler</a:t>
            </a:r>
            <a:r>
              <a:rPr lang="en-IN" altLang="en-US" sz="2400" dirty="0">
                <a:latin typeface="+mj-lt"/>
              </a:rPr>
              <a:t> (Keywords not allowed)</a:t>
            </a:r>
            <a:endParaRPr dirty="0">
              <a:latin typeface="+mj-lt"/>
            </a:endParaRPr>
          </a:p>
          <a:p>
            <a:pPr marL="742950" lvl="1" indent="-342900">
              <a:spcBef>
                <a:spcPts val="780"/>
              </a:spcBef>
              <a:buSzPts val="3120"/>
            </a:pPr>
            <a:r>
              <a:rPr lang="en-US" sz="2400" dirty="0">
                <a:latin typeface="+mj-lt"/>
              </a:rPr>
              <a:t>Already taken by another variable (</a:t>
            </a:r>
            <a:r>
              <a:rPr lang="en-US" dirty="0">
                <a:latin typeface="+mj-lt"/>
              </a:rPr>
              <a:t>i</a:t>
            </a:r>
            <a:r>
              <a:rPr lang="en-US" sz="2400" dirty="0">
                <a:latin typeface="+mj-lt"/>
              </a:rPr>
              <a:t>n the same scope)</a:t>
            </a:r>
            <a:endParaRPr dirty="0">
              <a:latin typeface="+mj-lt"/>
            </a:endParaRPr>
          </a:p>
          <a:p>
            <a:pPr marL="857250" lvl="1" indent="-457200">
              <a:spcBef>
                <a:spcPts val="860"/>
              </a:spcBef>
              <a:buSzPts val="3640"/>
            </a:pPr>
            <a:endParaRPr sz="2800" dirty="0">
              <a:latin typeface="+mj-lt"/>
            </a:endParaRPr>
          </a:p>
          <a:p>
            <a:pPr marL="0" indent="0">
              <a:spcBef>
                <a:spcPts val="860"/>
              </a:spcBef>
              <a:buSzPts val="3640"/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NOTE: Keywords/Variables are case sensitive</a:t>
            </a:r>
            <a:endParaRPr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323528" y="10595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863</Words>
  <Application>Microsoft Office PowerPoint</Application>
  <PresentationFormat>On-screen Show (16:9)</PresentationFormat>
  <Paragraphs>133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Calibri</vt:lpstr>
      <vt:lpstr>Trebuchet MS</vt:lpstr>
      <vt:lpstr>Calibri Light</vt:lpstr>
      <vt:lpstr>Office Theme</vt:lpstr>
      <vt:lpstr>PowerPoint Presentation</vt:lpstr>
      <vt:lpstr>Why you should prefer C++ (For Competitive Programming)</vt:lpstr>
      <vt:lpstr>Goal</vt:lpstr>
      <vt:lpstr>Simplest C++ program</vt:lpstr>
      <vt:lpstr>Constants in C++</vt:lpstr>
      <vt:lpstr>Output in C++</vt:lpstr>
      <vt:lpstr>Arithmetic operators in C++</vt:lpstr>
      <vt:lpstr>Variables</vt:lpstr>
      <vt:lpstr>Variables</vt:lpstr>
      <vt:lpstr>Datatypes</vt:lpstr>
      <vt:lpstr>Common Primitive datatypes </vt:lpstr>
      <vt:lpstr>int vs long long int</vt:lpstr>
      <vt:lpstr>Common Derived datatypes </vt:lpstr>
      <vt:lpstr>Arithmetic Assignment Operators</vt:lpstr>
      <vt:lpstr>Unary Operators</vt:lpstr>
      <vt:lpstr>Input in C++</vt:lpstr>
      <vt:lpstr>Check your understanding</vt:lpstr>
      <vt:lpstr>Conditions and Relational Operators</vt:lpstr>
      <vt:lpstr>Logical operators</vt:lpstr>
      <vt:lpstr>Conditional statements</vt:lpstr>
      <vt:lpstr>Challenge: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Srivaths P</cp:lastModifiedBy>
  <cp:revision>192</cp:revision>
  <dcterms:created xsi:type="dcterms:W3CDTF">2016-12-05T23:26:00Z</dcterms:created>
  <dcterms:modified xsi:type="dcterms:W3CDTF">2023-12-10T09:55:18Z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8C3E5B9CE97B403287536C0B535BF2B3</vt:lpwstr>
  </property>
  <property fmtid="{D5CDD505-2E9C-101B-9397-08002B2CF9AE}" pid="3" name="KSOProductBuildVer">
    <vt:lpwstr>1033-12.2.0.13110</vt:lpwstr>
  </property>
</Properties>
</file>