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2"/>
    <p:sldId id="257" r:id="rId3"/>
    <p:sldId id="267" r:id="rId4"/>
    <p:sldId id="268" r:id="rId5"/>
    <p:sldId id="301" r:id="rId6"/>
    <p:sldId id="303" r:id="rId7"/>
    <p:sldId id="304" r:id="rId8"/>
    <p:sldId id="30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281C0D-4322-CCE3-EA41-970722C9570C}" v="58" dt="2024-01-14T07:20:55.433"/>
    <p1510:client id="{506B2E25-972F-8761-8F84-46BE5A04D177}" v="9" dt="2024-01-14T08:43:35.098"/>
    <p1510:client id="{9B2715FA-F989-214B-A79E-BAEA5EFB3387}" v="6" dt="2024-01-14T07:24:21.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60"/>
  </p:normalViewPr>
  <p:slideViewPr>
    <p:cSldViewPr snapToGrid="0">
      <p:cViewPr varScale="1">
        <p:scale>
          <a:sx n="102" d="100"/>
          <a:sy n="102" d="100"/>
        </p:scale>
        <p:origin x="1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aths P" userId="S::23110321@iitgn.ac.in::45471410-01f0-4a8c-87f2-2fa832310501" providerId="AD" clId="Web-{9B2715FA-F989-214B-A79E-BAEA5EFB3387}"/>
    <pc:docChg chg="addSld delSld">
      <pc:chgData name="Srivaths P" userId="S::23110321@iitgn.ac.in::45471410-01f0-4a8c-87f2-2fa832310501" providerId="AD" clId="Web-{9B2715FA-F989-214B-A79E-BAEA5EFB3387}" dt="2024-01-14T07:24:21.327" v="5"/>
      <pc:docMkLst>
        <pc:docMk/>
      </pc:docMkLst>
      <pc:sldChg chg="add del">
        <pc:chgData name="Srivaths P" userId="S::23110321@iitgn.ac.in::45471410-01f0-4a8c-87f2-2fa832310501" providerId="AD" clId="Web-{9B2715FA-F989-214B-A79E-BAEA5EFB3387}" dt="2024-01-14T07:24:21.327" v="5"/>
        <pc:sldMkLst>
          <pc:docMk/>
          <pc:sldMk cId="0" sldId="268"/>
        </pc:sldMkLst>
      </pc:sldChg>
      <pc:sldChg chg="add">
        <pc:chgData name="Srivaths P" userId="S::23110321@iitgn.ac.in::45471410-01f0-4a8c-87f2-2fa832310501" providerId="AD" clId="Web-{9B2715FA-F989-214B-A79E-BAEA5EFB3387}" dt="2024-01-14T07:24:11.342" v="0"/>
        <pc:sldMkLst>
          <pc:docMk/>
          <pc:sldMk cId="0" sldId="300"/>
        </pc:sldMkLst>
      </pc:sldChg>
      <pc:sldChg chg="add">
        <pc:chgData name="Srivaths P" userId="S::23110321@iitgn.ac.in::45471410-01f0-4a8c-87f2-2fa832310501" providerId="AD" clId="Web-{9B2715FA-F989-214B-A79E-BAEA5EFB3387}" dt="2024-01-14T07:24:11.967" v="3"/>
        <pc:sldMkLst>
          <pc:docMk/>
          <pc:sldMk cId="0" sldId="301"/>
        </pc:sldMkLst>
      </pc:sldChg>
      <pc:sldChg chg="add">
        <pc:chgData name="Srivaths P" userId="S::23110321@iitgn.ac.in::45471410-01f0-4a8c-87f2-2fa832310501" providerId="AD" clId="Web-{9B2715FA-F989-214B-A79E-BAEA5EFB3387}" dt="2024-01-14T07:24:11.795" v="2"/>
        <pc:sldMkLst>
          <pc:docMk/>
          <pc:sldMk cId="0" sldId="303"/>
        </pc:sldMkLst>
      </pc:sldChg>
      <pc:sldChg chg="add">
        <pc:chgData name="Srivaths P" userId="S::23110321@iitgn.ac.in::45471410-01f0-4a8c-87f2-2fa832310501" providerId="AD" clId="Web-{9B2715FA-F989-214B-A79E-BAEA5EFB3387}" dt="2024-01-14T07:24:11.686" v="1"/>
        <pc:sldMkLst>
          <pc:docMk/>
          <pc:sldMk cId="0" sldId="304"/>
        </pc:sldMkLst>
      </pc:sldChg>
    </pc:docChg>
  </pc:docChgLst>
  <pc:docChgLst>
    <pc:chgData name="Srivaths P" userId="S::23110321@iitgn.ac.in::45471410-01f0-4a8c-87f2-2fa832310501" providerId="AD" clId="Web-{506B2E25-972F-8761-8F84-46BE5A04D177}"/>
    <pc:docChg chg="modSld sldOrd">
      <pc:chgData name="Srivaths P" userId="S::23110321@iitgn.ac.in::45471410-01f0-4a8c-87f2-2fa832310501" providerId="AD" clId="Web-{506B2E25-972F-8761-8F84-46BE5A04D177}" dt="2024-01-14T08:43:35.098" v="7"/>
      <pc:docMkLst>
        <pc:docMk/>
      </pc:docMkLst>
      <pc:sldChg chg="modSp">
        <pc:chgData name="Srivaths P" userId="S::23110321@iitgn.ac.in::45471410-01f0-4a8c-87f2-2fa832310501" providerId="AD" clId="Web-{506B2E25-972F-8761-8F84-46BE5A04D177}" dt="2024-01-14T07:38:55.090" v="3" actId="20577"/>
        <pc:sldMkLst>
          <pc:docMk/>
          <pc:sldMk cId="0" sldId="256"/>
        </pc:sldMkLst>
        <pc:spChg chg="mod">
          <ac:chgData name="Srivaths P" userId="S::23110321@iitgn.ac.in::45471410-01f0-4a8c-87f2-2fa832310501" providerId="AD" clId="Web-{506B2E25-972F-8761-8F84-46BE5A04D177}" dt="2024-01-14T07:38:55.090" v="3" actId="20577"/>
          <ac:spMkLst>
            <pc:docMk/>
            <pc:sldMk cId="0" sldId="256"/>
            <ac:spMk id="2" creationId="{00000000-0000-0000-0000-000000000000}"/>
          </ac:spMkLst>
        </pc:spChg>
      </pc:sldChg>
      <pc:sldChg chg="ord">
        <pc:chgData name="Srivaths P" userId="S::23110321@iitgn.ac.in::45471410-01f0-4a8c-87f2-2fa832310501" providerId="AD" clId="Web-{506B2E25-972F-8761-8F84-46BE5A04D177}" dt="2024-01-14T08:03:33.622" v="4"/>
        <pc:sldMkLst>
          <pc:docMk/>
          <pc:sldMk cId="0" sldId="267"/>
        </pc:sldMkLst>
      </pc:sldChg>
      <pc:sldChg chg="modSp ord">
        <pc:chgData name="Srivaths P" userId="S::23110321@iitgn.ac.in::45471410-01f0-4a8c-87f2-2fa832310501" providerId="AD" clId="Web-{506B2E25-972F-8761-8F84-46BE5A04D177}" dt="2024-01-14T08:43:35.098" v="7"/>
        <pc:sldMkLst>
          <pc:docMk/>
          <pc:sldMk cId="0" sldId="268"/>
        </pc:sldMkLst>
        <pc:spChg chg="mod">
          <ac:chgData name="Srivaths P" userId="S::23110321@iitgn.ac.in::45471410-01f0-4a8c-87f2-2fa832310501" providerId="AD" clId="Web-{506B2E25-972F-8761-8F84-46BE5A04D177}" dt="2024-01-14T08:38:12.428" v="6" actId="1076"/>
          <ac:spMkLst>
            <pc:docMk/>
            <pc:sldMk cId="0" sldId="268"/>
            <ac:spMk id="3" creationId="{00000000-0000-0000-0000-000000000000}"/>
          </ac:spMkLst>
        </pc:spChg>
      </pc:sldChg>
    </pc:docChg>
  </pc:docChgLst>
  <pc:docChgLst>
    <pc:chgData name="Srivaths P" userId="S::23110321@iitgn.ac.in::45471410-01f0-4a8c-87f2-2fa832310501" providerId="AD" clId="Web-{23281C0D-4322-CCE3-EA41-970722C9570C}"/>
    <pc:docChg chg="delSld modSld sldOrd">
      <pc:chgData name="Srivaths P" userId="S::23110321@iitgn.ac.in::45471410-01f0-4a8c-87f2-2fa832310501" providerId="AD" clId="Web-{23281C0D-4322-CCE3-EA41-970722C9570C}" dt="2024-01-14T07:20:54.918" v="54" actId="20577"/>
      <pc:docMkLst>
        <pc:docMk/>
      </pc:docMkLst>
      <pc:sldChg chg="modSp">
        <pc:chgData name="Srivaths P" userId="S::23110321@iitgn.ac.in::45471410-01f0-4a8c-87f2-2fa832310501" providerId="AD" clId="Web-{23281C0D-4322-CCE3-EA41-970722C9570C}" dt="2024-01-14T07:20:13.885" v="25" actId="20577"/>
        <pc:sldMkLst>
          <pc:docMk/>
          <pc:sldMk cId="0" sldId="256"/>
        </pc:sldMkLst>
        <pc:spChg chg="mod">
          <ac:chgData name="Srivaths P" userId="S::23110321@iitgn.ac.in::45471410-01f0-4a8c-87f2-2fa832310501" providerId="AD" clId="Web-{23281C0D-4322-CCE3-EA41-970722C9570C}" dt="2024-01-14T07:20:13.885" v="25" actId="20577"/>
          <ac:spMkLst>
            <pc:docMk/>
            <pc:sldMk cId="0" sldId="256"/>
            <ac:spMk id="2" creationId="{00000000-0000-0000-0000-000000000000}"/>
          </ac:spMkLst>
        </pc:spChg>
      </pc:sldChg>
      <pc:sldChg chg="modSp ord">
        <pc:chgData name="Srivaths P" userId="S::23110321@iitgn.ac.in::45471410-01f0-4a8c-87f2-2fa832310501" providerId="AD" clId="Web-{23281C0D-4322-CCE3-EA41-970722C9570C}" dt="2024-01-14T07:20:54.918" v="54" actId="20577"/>
        <pc:sldMkLst>
          <pc:docMk/>
          <pc:sldMk cId="0" sldId="257"/>
        </pc:sldMkLst>
        <pc:spChg chg="mod">
          <ac:chgData name="Srivaths P" userId="S::23110321@iitgn.ac.in::45471410-01f0-4a8c-87f2-2fa832310501" providerId="AD" clId="Web-{23281C0D-4322-CCE3-EA41-970722C9570C}" dt="2024-01-14T07:20:54.918" v="54" actId="20577"/>
          <ac:spMkLst>
            <pc:docMk/>
            <pc:sldMk cId="0" sldId="257"/>
            <ac:spMk id="3" creationId="{00000000-0000-0000-0000-000000000000}"/>
          </ac:spMkLst>
        </pc:spChg>
      </pc:sldChg>
      <pc:sldChg chg="del">
        <pc:chgData name="Srivaths P" userId="S::23110321@iitgn.ac.in::45471410-01f0-4a8c-87f2-2fa832310501" providerId="AD" clId="Web-{23281C0D-4322-CCE3-EA41-970722C9570C}" dt="2024-01-14T07:19:16.806" v="8"/>
        <pc:sldMkLst>
          <pc:docMk/>
          <pc:sldMk cId="0" sldId="258"/>
        </pc:sldMkLst>
      </pc:sldChg>
      <pc:sldChg chg="del">
        <pc:chgData name="Srivaths P" userId="S::23110321@iitgn.ac.in::45471410-01f0-4a8c-87f2-2fa832310501" providerId="AD" clId="Web-{23281C0D-4322-CCE3-EA41-970722C9570C}" dt="2024-01-14T07:19:16.790" v="7"/>
        <pc:sldMkLst>
          <pc:docMk/>
          <pc:sldMk cId="0" sldId="259"/>
        </pc:sldMkLst>
      </pc:sldChg>
      <pc:sldChg chg="del">
        <pc:chgData name="Srivaths P" userId="S::23110321@iitgn.ac.in::45471410-01f0-4a8c-87f2-2fa832310501" providerId="AD" clId="Web-{23281C0D-4322-CCE3-EA41-970722C9570C}" dt="2024-01-14T07:19:16.712" v="5"/>
        <pc:sldMkLst>
          <pc:docMk/>
          <pc:sldMk cId="0" sldId="260"/>
        </pc:sldMkLst>
      </pc:sldChg>
      <pc:sldChg chg="del">
        <pc:chgData name="Srivaths P" userId="S::23110321@iitgn.ac.in::45471410-01f0-4a8c-87f2-2fa832310501" providerId="AD" clId="Web-{23281C0D-4322-CCE3-EA41-970722C9570C}" dt="2024-01-14T07:19:16.790" v="6"/>
        <pc:sldMkLst>
          <pc:docMk/>
          <pc:sldMk cId="0" sldId="261"/>
        </pc:sldMkLst>
      </pc:sldChg>
      <pc:sldChg chg="del">
        <pc:chgData name="Srivaths P" userId="S::23110321@iitgn.ac.in::45471410-01f0-4a8c-87f2-2fa832310501" providerId="AD" clId="Web-{23281C0D-4322-CCE3-EA41-970722C9570C}" dt="2024-01-14T07:19:16.634" v="4"/>
        <pc:sldMkLst>
          <pc:docMk/>
          <pc:sldMk cId="0" sldId="262"/>
        </pc:sldMkLst>
      </pc:sldChg>
      <pc:sldChg chg="del">
        <pc:chgData name="Srivaths P" userId="S::23110321@iitgn.ac.in::45471410-01f0-4a8c-87f2-2fa832310501" providerId="AD" clId="Web-{23281C0D-4322-CCE3-EA41-970722C9570C}" dt="2024-01-14T07:19:16.618" v="3"/>
        <pc:sldMkLst>
          <pc:docMk/>
          <pc:sldMk cId="0" sldId="263"/>
        </pc:sldMkLst>
      </pc:sldChg>
      <pc:sldChg chg="del">
        <pc:chgData name="Srivaths P" userId="S::23110321@iitgn.ac.in::45471410-01f0-4a8c-87f2-2fa832310501" providerId="AD" clId="Web-{23281C0D-4322-CCE3-EA41-970722C9570C}" dt="2024-01-14T07:19:16.524" v="2"/>
        <pc:sldMkLst>
          <pc:docMk/>
          <pc:sldMk cId="0" sldId="264"/>
        </pc:sldMkLst>
      </pc:sldChg>
      <pc:sldChg chg="del">
        <pc:chgData name="Srivaths P" userId="S::23110321@iitgn.ac.in::45471410-01f0-4a8c-87f2-2fa832310501" providerId="AD" clId="Web-{23281C0D-4322-CCE3-EA41-970722C9570C}" dt="2024-01-14T07:19:19.571" v="9"/>
        <pc:sldMkLst>
          <pc:docMk/>
          <pc:sldMk cId="0" sldId="265"/>
        </pc:sldMkLst>
      </pc:sldChg>
      <pc:sldChg chg="del">
        <pc:chgData name="Srivaths P" userId="S::23110321@iitgn.ac.in::45471410-01f0-4a8c-87f2-2fa832310501" providerId="AD" clId="Web-{23281C0D-4322-CCE3-EA41-970722C9570C}" dt="2024-01-14T07:19:16.524" v="1"/>
        <pc:sldMkLst>
          <pc:docMk/>
          <pc:sldMk cId="0" sldId="266"/>
        </pc:sldMkLst>
      </pc:sldChg>
      <pc:sldChg chg="del">
        <pc:chgData name="Srivaths P" userId="S::23110321@iitgn.ac.in::45471410-01f0-4a8c-87f2-2fa832310501" providerId="AD" clId="Web-{23281C0D-4322-CCE3-EA41-970722C9570C}" dt="2024-01-14T07:19:19.571" v="10"/>
        <pc:sldMkLst>
          <pc:docMk/>
          <pc:sldMk cId="0" sldId="269"/>
        </pc:sldMkLst>
      </pc:sldChg>
      <pc:sldChg chg="del">
        <pc:chgData name="Srivaths P" userId="S::23110321@iitgn.ac.in::45471410-01f0-4a8c-87f2-2fa832310501" providerId="AD" clId="Web-{23281C0D-4322-CCE3-EA41-970722C9570C}" dt="2024-01-14T07:19:16.399" v="0"/>
        <pc:sldMkLst>
          <pc:docMk/>
          <pc:sldMk cId="0" sldId="27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a:t>
            </a:fld>
            <a:endParaRPr lang="en-US"/>
          </a:p>
        </p:txBody>
      </p:sp>
    </p:spTree>
    <p:extLst>
      <p:ext uri="{BB962C8B-B14F-4D97-AF65-F5344CB8AC3E}">
        <p14:creationId xmlns:p14="http://schemas.microsoft.com/office/powerpoint/2010/main" val="317542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56C79C-2C1D-46A3-9CEE-400BD15B87D9}"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184F2-2D27-4D27-BC17-29A88263270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56C79C-2C1D-46A3-9CEE-400BD15B87D9}"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184F2-2D27-4D27-BC17-29A88263270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56C79C-2C1D-46A3-9CEE-400BD15B87D9}"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184F2-2D27-4D27-BC17-29A88263270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56C79C-2C1D-46A3-9CEE-400BD15B87D9}"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184F2-2D27-4D27-BC17-29A88263270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56C79C-2C1D-46A3-9CEE-400BD15B87D9}"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184F2-2D27-4D27-BC17-29A88263270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656C79C-2C1D-46A3-9CEE-400BD15B87D9}"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5184F2-2D27-4D27-BC17-29A88263270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656C79C-2C1D-46A3-9CEE-400BD15B87D9}" type="datetimeFigureOut">
              <a:rPr lang="en-IN" smtClean="0"/>
              <a:t>14-01-2024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5184F2-2D27-4D27-BC17-29A88263270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56C79C-2C1D-46A3-9CEE-400BD15B87D9}" type="datetimeFigureOut">
              <a:rPr lang="en-IN" smtClean="0"/>
              <a:t>14-01-2024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5184F2-2D27-4D27-BC17-29A88263270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6C79C-2C1D-46A3-9CEE-400BD15B87D9}" type="datetimeFigureOut">
              <a:rPr lang="en-IN" smtClean="0"/>
              <a:t>14-01-2024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5184F2-2D27-4D27-BC17-29A88263270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56C79C-2C1D-46A3-9CEE-400BD15B87D9}"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5184F2-2D27-4D27-BC17-29A88263270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56C79C-2C1D-46A3-9CEE-400BD15B87D9}"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5184F2-2D27-4D27-BC17-29A88263270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6C79C-2C1D-46A3-9CEE-400BD15B87D9}" type="datetimeFigureOut">
              <a:rPr lang="en-IN" smtClean="0"/>
              <a:t>14-01-2024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184F2-2D27-4D27-BC17-29A88263270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eis.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cs typeface="Calibri Light"/>
              </a:rPr>
              <a:t>Math for CP</a:t>
            </a:r>
          </a:p>
        </p:txBody>
      </p:sp>
      <p:sp>
        <p:nvSpPr>
          <p:cNvPr id="3" name="Subtitle 2"/>
          <p:cNvSpPr>
            <a:spLocks noGrp="1"/>
          </p:cNvSpPr>
          <p:nvPr>
            <p:ph type="subTitle" idx="1"/>
          </p:nvPr>
        </p:nvSpPr>
        <p:spPr/>
        <p:txBody>
          <a:bodyPr/>
          <a:lstStyle/>
          <a:p>
            <a:r>
              <a:rPr lang="en-IN" dirty="0">
                <a:solidFill>
                  <a:schemeClr val="bg1">
                    <a:lumMod val="50000"/>
                  </a:schemeClr>
                </a:solidFill>
              </a:rPr>
              <a:t>- Srivaths 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a:t>Goal:</a:t>
            </a:r>
          </a:p>
        </p:txBody>
      </p:sp>
      <p:sp>
        <p:nvSpPr>
          <p:cNvPr id="3" name="Content Placeholder 2"/>
          <p:cNvSpPr>
            <a:spLocks noGrp="1"/>
          </p:cNvSpPr>
          <p:nvPr>
            <p:ph idx="1"/>
          </p:nvPr>
        </p:nvSpPr>
        <p:spPr>
          <a:xfrm>
            <a:off x="838200" y="2210540"/>
            <a:ext cx="10515600" cy="3966423"/>
          </a:xfrm>
        </p:spPr>
        <p:txBody>
          <a:bodyPr vert="horz" lIns="91440" tIns="45720" rIns="91440" bIns="45720" rtlCol="0" anchor="t">
            <a:normAutofit/>
          </a:bodyPr>
          <a:lstStyle/>
          <a:p>
            <a:pPr marL="0" indent="0">
              <a:buNone/>
            </a:pPr>
            <a:r>
              <a:rPr lang="en-IN" sz="4000" dirty="0"/>
              <a:t>To learn:</a:t>
            </a:r>
            <a:endParaRPr lang="en-US" dirty="0"/>
          </a:p>
          <a:p>
            <a:r>
              <a:rPr lang="en-IN" sz="3500" dirty="0"/>
              <a:t>Basic Modular Arithmetic</a:t>
            </a:r>
          </a:p>
          <a:p>
            <a:r>
              <a:rPr lang="en-IN" sz="3500">
                <a:ea typeface="Calibri"/>
                <a:cs typeface="Calibri"/>
              </a:rPr>
              <a:t>Why do we need modular arithmetic</a:t>
            </a:r>
          </a:p>
          <a:p>
            <a:r>
              <a:rPr lang="en-IN" sz="3500" dirty="0">
                <a:ea typeface="Calibri"/>
                <a:cs typeface="Calibri"/>
              </a:rPr>
              <a:t>GCD and LCM</a:t>
            </a:r>
          </a:p>
          <a:p>
            <a:r>
              <a:rPr lang="en-IN" sz="3500" dirty="0">
                <a:ea typeface="Calibri"/>
                <a:cs typeface="Calibri"/>
              </a:rPr>
              <a:t>Properties of GCD and LCM</a:t>
            </a:r>
          </a:p>
          <a:p>
            <a:r>
              <a:rPr lang="en-IN" sz="3500" dirty="0">
                <a:ea typeface="Calibri"/>
                <a:cs typeface="Calibri"/>
              </a:rPr>
              <a:t>OEIS </a:t>
            </a:r>
            <a:endParaRPr lang="en-IN" dirty="0">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300" dirty="0"/>
              <a:t>Modular Arithmetic</a:t>
            </a:r>
          </a:p>
        </p:txBody>
      </p:sp>
      <p:sp>
        <p:nvSpPr>
          <p:cNvPr id="3" name="Content Placeholder 2"/>
          <p:cNvSpPr>
            <a:spLocks noGrp="1"/>
          </p:cNvSpPr>
          <p:nvPr>
            <p:ph idx="1"/>
          </p:nvPr>
        </p:nvSpPr>
        <p:spPr/>
        <p:txBody>
          <a:bodyPr>
            <a:normAutofit/>
          </a:bodyPr>
          <a:lstStyle/>
          <a:p>
            <a:pPr marL="0" indent="0">
              <a:buNone/>
            </a:pPr>
            <a:r>
              <a:rPr lang="en-IN" dirty="0"/>
              <a:t>Modular Arithmetic is arithmetic operations involving taking the modulo with some modulus. It is usually given in problem statements so that the solution doesn’t overflow in case the answer is huge.</a:t>
            </a:r>
          </a:p>
          <a:p>
            <a:pPr marL="0" indent="0">
              <a:buNone/>
            </a:pPr>
            <a:endParaRPr lang="en-IN" dirty="0"/>
          </a:p>
          <a:p>
            <a:pPr marL="0" indent="0">
              <a:buNone/>
            </a:pPr>
            <a:r>
              <a:rPr lang="en-IN" dirty="0"/>
              <a:t>A few operations involving modulo are:</a:t>
            </a:r>
          </a:p>
          <a:p>
            <a:r>
              <a:rPr lang="en-IN" sz="2500" dirty="0"/>
              <a:t>Addition</a:t>
            </a:r>
          </a:p>
          <a:p>
            <a:r>
              <a:rPr lang="en-IN" sz="2500" dirty="0"/>
              <a:t>Subtraction</a:t>
            </a:r>
          </a:p>
          <a:p>
            <a:r>
              <a:rPr lang="en-IN" sz="2500" dirty="0"/>
              <a:t>Multiplication</a:t>
            </a:r>
          </a:p>
          <a:p>
            <a:r>
              <a:rPr lang="en-IN" sz="2500" dirty="0"/>
              <a:t>Division</a:t>
            </a:r>
          </a:p>
          <a:p>
            <a:pPr marL="0" indent="0">
              <a:buNone/>
            </a:pPr>
            <a:endParaRPr lang="en-IN"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300" dirty="0"/>
              <a:t>Modular Arithmetic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en-IN" dirty="0"/>
                  <a:t>Modular addition:</a:t>
                </a:r>
              </a:p>
              <a:p>
                <a:pPr marL="0" indent="0">
                  <a:buNone/>
                </a:pP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 % </m:t>
                        </m:r>
                        <m:r>
                          <a:rPr lang="en-IN" b="0" i="1" smtClean="0">
                            <a:latin typeface="Cambria Math" panose="02040503050406030204" pitchFamily="18" charset="0"/>
                          </a:rPr>
                          <m:t>𝑀</m:t>
                        </m:r>
                      </m:e>
                    </m:d>
                    <m:r>
                      <a:rPr lang="en-IN" b="0" i="1" smtClean="0">
                        <a:latin typeface="Cambria Math" panose="02040503050406030204" pitchFamily="18" charset="0"/>
                      </a:rPr>
                      <m:t> % </m:t>
                    </m:r>
                    <m:r>
                      <a:rPr lang="en-IN" b="0" i="1" smtClean="0">
                        <a:latin typeface="Cambria Math" panose="02040503050406030204" pitchFamily="18" charset="0"/>
                      </a:rPr>
                      <m:t>𝑀</m:t>
                    </m:r>
                  </m:oMath>
                </a14:m>
                <a:r>
                  <a:rPr lang="en-IN" dirty="0"/>
                  <a:t>.</a:t>
                </a:r>
              </a:p>
              <a:p>
                <a:pPr marL="0" indent="0">
                  <a:buNone/>
                </a:pPr>
                <a:endParaRPr lang="en-IN" dirty="0"/>
              </a:p>
              <a:p>
                <a:pPr marL="0" indent="0">
                  <a:buNone/>
                </a:pPr>
                <a:r>
                  <a:rPr lang="en-IN" dirty="0"/>
                  <a:t>Modular subtraction (be very careful when using C++):</a:t>
                </a:r>
              </a:p>
              <a:p>
                <a:pPr marL="0" indent="0">
                  <a:buNone/>
                </a:pP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 % </m:t>
                        </m:r>
                        <m:r>
                          <a:rPr lang="en-IN" b="0" i="1" smtClean="0">
                            <a:latin typeface="Cambria Math" panose="02040503050406030204" pitchFamily="18" charset="0"/>
                          </a:rPr>
                          <m:t>𝑀</m:t>
                        </m:r>
                      </m:e>
                    </m:d>
                    <m:r>
                      <a:rPr lang="en-IN" b="0" i="1" smtClean="0">
                        <a:latin typeface="Cambria Math" panose="02040503050406030204" pitchFamily="18" charset="0"/>
                      </a:rPr>
                      <m:t> % </m:t>
                    </m:r>
                    <m:r>
                      <a:rPr lang="en-IN" b="0" i="1" smtClean="0">
                        <a:latin typeface="Cambria Math" panose="02040503050406030204" pitchFamily="18" charset="0"/>
                      </a:rPr>
                      <m:t>𝑀</m:t>
                    </m:r>
                  </m:oMath>
                </a14:m>
                <a:r>
                  <a:rPr lang="en-IN" dirty="0"/>
                  <a:t>.</a:t>
                </a:r>
              </a:p>
              <a:p>
                <a:pPr marL="0" indent="0">
                  <a:buNone/>
                </a:pP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US" alt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 % </m:t>
                        </m:r>
                        <m:r>
                          <a:rPr lang="en-IN" b="0" i="1" smtClean="0">
                            <a:latin typeface="Cambria Math" panose="02040503050406030204" pitchFamily="18" charset="0"/>
                          </a:rPr>
                          <m:t>𝑀</m:t>
                        </m:r>
                      </m:e>
                    </m:d>
                    <m:r>
                      <a:rPr lang="en-IN" b="0" i="1" smtClean="0">
                        <a:latin typeface="Cambria Math" panose="02040503050406030204" pitchFamily="18" charset="0"/>
                      </a:rPr>
                      <m:t> % </m:t>
                    </m:r>
                    <m:r>
                      <a:rPr lang="en-IN" b="0" i="1" smtClean="0">
                        <a:latin typeface="Cambria Math" panose="02040503050406030204" pitchFamily="18" charset="0"/>
                      </a:rPr>
                      <m:t>𝑀</m:t>
                    </m:r>
                    <m:r>
                      <a:rPr lang="en-US" altLang="en-IN" b="0" i="1" smtClean="0">
                        <a:latin typeface="Cambria Math" panose="02040503050406030204" pitchFamily="18" charset="0"/>
                      </a:rPr>
                      <m:t>)+</m:t>
                    </m:r>
                    <m:r>
                      <a:rPr lang="en-US" altLang="en-IN" b="0" i="1" smtClean="0">
                        <a:latin typeface="Cambria Math" panose="02040503050406030204" pitchFamily="18" charset="0"/>
                      </a:rPr>
                      <m:t>𝑀</m:t>
                    </m:r>
                    <m:r>
                      <a:rPr lang="en-US" altLang="en-IN" b="0" i="1" smtClean="0">
                        <a:latin typeface="Cambria Math" panose="02040503050406030204" pitchFamily="18" charset="0"/>
                      </a:rPr>
                      <m:t>) % </m:t>
                    </m:r>
                    <m:r>
                      <a:rPr lang="en-US" altLang="en-IN" b="0" i="1" smtClean="0">
                        <a:latin typeface="Cambria Math" panose="02040503050406030204" pitchFamily="18" charset="0"/>
                      </a:rPr>
                      <m:t>𝑀</m:t>
                    </m:r>
                  </m:oMath>
                </a14:m>
                <a:r>
                  <a:rPr lang="en-IN" dirty="0">
                    <a:sym typeface="+mn-ea"/>
                  </a:rPr>
                  <a:t>. (in C++)</a:t>
                </a:r>
                <a:endParaRPr lang="en-IN" dirty="0"/>
              </a:p>
              <a:p>
                <a:pPr marL="0" indent="0">
                  <a:buNone/>
                </a:pPr>
                <a:endParaRPr lang="en-IN" dirty="0"/>
              </a:p>
              <a:p>
                <a:pPr marL="0" indent="0">
                  <a:buNone/>
                </a:pPr>
                <a:r>
                  <a:rPr lang="en-IN" dirty="0"/>
                  <a:t>Modular multiplication:</a:t>
                </a:r>
              </a:p>
              <a:p>
                <a:pPr marL="0" indent="0">
                  <a:buNone/>
                </a:pP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e>
                    </m:d>
                    <m:r>
                      <a:rPr lang="en-IN" b="0" i="1" smtClean="0">
                        <a:latin typeface="Cambria Math" panose="02040503050406030204" pitchFamily="18" charset="0"/>
                      </a:rPr>
                      <m:t> % </m:t>
                    </m:r>
                    <m:r>
                      <a:rPr lang="en-IN" b="0" i="1" smtClean="0">
                        <a:latin typeface="Cambria Math" panose="02040503050406030204" pitchFamily="18" charset="0"/>
                      </a:rPr>
                      <m:t>𝑀</m:t>
                    </m:r>
                  </m:oMath>
                </a14:m>
                <a:r>
                  <a:rPr lang="en-IN"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280"/>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Greatest Common Divisor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r>
                      <a:rPr lang="en-IN" i="1" dirty="0" smtClean="0">
                        <a:latin typeface="Cambria Math" panose="02040503050406030204" pitchFamily="18" charset="0"/>
                      </a:rPr>
                      <m:t>𝐺𝐶𝐷</m:t>
                    </m:r>
                    <m:r>
                      <a:rPr lang="en-IN" i="1" dirty="0" smtClean="0">
                        <a:latin typeface="Cambria Math" panose="02040503050406030204" pitchFamily="18" charset="0"/>
                      </a:rPr>
                      <m:t>(</m:t>
                    </m:r>
                    <m:r>
                      <a:rPr lang="en-IN" b="0" i="1" dirty="0" smtClean="0">
                        <a:latin typeface="Cambria Math" panose="02040503050406030204" pitchFamily="18" charset="0"/>
                      </a:rPr>
                      <m:t>𝐴</m:t>
                    </m:r>
                    <m:r>
                      <a:rPr lang="en-IN" i="1" dirty="0" smtClean="0">
                        <a:latin typeface="Cambria Math" panose="02040503050406030204" pitchFamily="18" charset="0"/>
                      </a:rPr>
                      <m:t>, </m:t>
                    </m:r>
                    <m:r>
                      <a:rPr lang="en-IN" b="0" i="1" dirty="0" smtClean="0">
                        <a:latin typeface="Cambria Math" panose="02040503050406030204" pitchFamily="18" charset="0"/>
                      </a:rPr>
                      <m:t>𝐵</m:t>
                    </m:r>
                    <m:r>
                      <a:rPr lang="en-IN" i="1" dirty="0" smtClean="0">
                        <a:latin typeface="Cambria Math" panose="02040503050406030204" pitchFamily="18" charset="0"/>
                      </a:rPr>
                      <m:t>)</m:t>
                    </m:r>
                  </m:oMath>
                </a14:m>
                <a:r>
                  <a:rPr lang="en-IN" dirty="0"/>
                  <a:t> is the Greatest Common Divisor of </a:t>
                </a:r>
                <a14:m>
                  <m:oMath xmlns:m="http://schemas.openxmlformats.org/officeDocument/2006/math">
                    <m:r>
                      <a:rPr lang="en-IN" i="1" dirty="0">
                        <a:latin typeface="Cambria Math" panose="02040503050406030204" pitchFamily="18" charset="0"/>
                      </a:rPr>
                      <m:t>𝐴</m:t>
                    </m:r>
                  </m:oMath>
                </a14:m>
                <a:r>
                  <a:rPr lang="en-IN" dirty="0"/>
                  <a:t> and </a:t>
                </a:r>
                <a14:m>
                  <m:oMath xmlns:m="http://schemas.openxmlformats.org/officeDocument/2006/math">
                    <m:r>
                      <a:rPr lang="en-IN" b="0" i="1" dirty="0" smtClean="0">
                        <a:latin typeface="Cambria Math" panose="02040503050406030204" pitchFamily="18" charset="0"/>
                      </a:rPr>
                      <m:t>𝐵</m:t>
                    </m:r>
                  </m:oMath>
                </a14:m>
                <a:r>
                  <a:rPr lang="en-IN" dirty="0"/>
                  <a:t>.</a:t>
                </a:r>
              </a:p>
              <a:p>
                <a:pPr marL="0" indent="0">
                  <a:buNone/>
                </a:pPr>
                <a14:m>
                  <m:oMath xmlns:m="http://schemas.openxmlformats.org/officeDocument/2006/math">
                    <m:r>
                      <a:rPr lang="en-IN" b="0" i="1" dirty="0" smtClean="0">
                        <a:latin typeface="Cambria Math" panose="02040503050406030204" pitchFamily="18" charset="0"/>
                      </a:rPr>
                      <m:t>𝐿𝐶𝑀</m:t>
                    </m:r>
                    <m:r>
                      <a:rPr lang="en-IN" i="1" dirty="0">
                        <a:latin typeface="Cambria Math" panose="02040503050406030204" pitchFamily="18" charset="0"/>
                      </a:rPr>
                      <m:t>(</m:t>
                    </m:r>
                    <m:r>
                      <a:rPr lang="en-IN" i="1" dirty="0">
                        <a:latin typeface="Cambria Math" panose="02040503050406030204" pitchFamily="18" charset="0"/>
                      </a:rPr>
                      <m:t>𝐴</m:t>
                    </m:r>
                    <m:r>
                      <a:rPr lang="en-IN" i="1" dirty="0">
                        <a:latin typeface="Cambria Math" panose="02040503050406030204" pitchFamily="18" charset="0"/>
                      </a:rPr>
                      <m:t>, </m:t>
                    </m:r>
                    <m:r>
                      <a:rPr lang="en-IN" i="1" dirty="0">
                        <a:latin typeface="Cambria Math" panose="02040503050406030204" pitchFamily="18" charset="0"/>
                      </a:rPr>
                      <m:t>𝐵</m:t>
                    </m:r>
                    <m:r>
                      <a:rPr lang="en-IN" i="1" dirty="0">
                        <a:latin typeface="Cambria Math" panose="02040503050406030204" pitchFamily="18" charset="0"/>
                      </a:rPr>
                      <m:t>)</m:t>
                    </m:r>
                  </m:oMath>
                </a14:m>
                <a:r>
                  <a:rPr lang="en-IN" dirty="0"/>
                  <a:t> is the Least Common Multiple of </a:t>
                </a:r>
                <a14:m>
                  <m:oMath xmlns:m="http://schemas.openxmlformats.org/officeDocument/2006/math">
                    <m:r>
                      <a:rPr lang="en-IN" i="1" dirty="0">
                        <a:latin typeface="Cambria Math" panose="02040503050406030204" pitchFamily="18" charset="0"/>
                      </a:rPr>
                      <m:t>𝐴</m:t>
                    </m:r>
                  </m:oMath>
                </a14:m>
                <a:r>
                  <a:rPr lang="en-IN" dirty="0"/>
                  <a:t> and </a:t>
                </a:r>
                <a14:m>
                  <m:oMath xmlns:m="http://schemas.openxmlformats.org/officeDocument/2006/math">
                    <m:r>
                      <a:rPr lang="en-IN" i="1" dirty="0">
                        <a:latin typeface="Cambria Math" panose="02040503050406030204" pitchFamily="18" charset="0"/>
                      </a:rPr>
                      <m:t>𝐵</m:t>
                    </m:r>
                  </m:oMath>
                </a14:m>
                <a:r>
                  <a:rPr lang="en-IN" dirty="0"/>
                  <a:t>.</a:t>
                </a:r>
              </a:p>
              <a:p>
                <a:pPr marL="0" indent="0">
                  <a:buNone/>
                </a:pPr>
                <a:endParaRPr lang="en-IN" dirty="0"/>
              </a:p>
              <a:p>
                <a:pPr marL="0" indent="0">
                  <a:buNone/>
                </a:pPr>
                <a:r>
                  <a:rPr lang="en-IN" dirty="0"/>
                  <a:t>To calculate GCD efficiently, we can use the Euclidean Algorithm.</a:t>
                </a:r>
              </a:p>
              <a:p>
                <a:pPr marL="0" indent="0">
                  <a:buNone/>
                </a:pPr>
                <a:endParaRPr lang="en-IN" dirty="0"/>
              </a:p>
              <a:p>
                <a:pPr marL="0" indent="0">
                  <a:buNone/>
                </a:pPr>
                <a:r>
                  <a:rPr lang="en-IN" dirty="0">
                    <a:sym typeface="+mn-ea"/>
                  </a:rPr>
                  <a:t>Euclidean Algorithm </a:t>
                </a:r>
                <a:r>
                  <a:rPr lang="en-IN" dirty="0"/>
                  <a:t>states that </a:t>
                </a:r>
                <a14:m>
                  <m:oMath xmlns:m="http://schemas.openxmlformats.org/officeDocument/2006/math">
                    <m:r>
                      <a:rPr lang="en-IN" i="1" dirty="0">
                        <a:latin typeface="Cambria Math" panose="02040503050406030204" pitchFamily="18" charset="0"/>
                      </a:rPr>
                      <m:t>𝐺𝐶𝐷</m:t>
                    </m:r>
                    <m:d>
                      <m:dPr>
                        <m:ctrlPr>
                          <a:rPr lang="en-IN" i="1" dirty="0" smtClean="0">
                            <a:latin typeface="Cambria Math" panose="02040503050406030204" pitchFamily="18" charset="0"/>
                          </a:rPr>
                        </m:ctrlPr>
                      </m:dPr>
                      <m:e>
                        <m:r>
                          <a:rPr lang="en-IN" i="1" dirty="0">
                            <a:latin typeface="Cambria Math" panose="02040503050406030204" pitchFamily="18" charset="0"/>
                          </a:rPr>
                          <m:t>𝐴</m:t>
                        </m:r>
                        <m:r>
                          <a:rPr lang="en-IN" i="1" dirty="0">
                            <a:latin typeface="Cambria Math" panose="02040503050406030204" pitchFamily="18" charset="0"/>
                          </a:rPr>
                          <m:t>, </m:t>
                        </m:r>
                        <m:r>
                          <a:rPr lang="en-IN" i="1" dirty="0">
                            <a:latin typeface="Cambria Math" panose="02040503050406030204" pitchFamily="18" charset="0"/>
                          </a:rPr>
                          <m:t>𝐵</m:t>
                        </m:r>
                      </m:e>
                    </m:d>
                    <m:r>
                      <a:rPr lang="en-IN" b="0" i="1" dirty="0" smtClean="0">
                        <a:latin typeface="Cambria Math" panose="02040503050406030204" pitchFamily="18" charset="0"/>
                      </a:rPr>
                      <m:t>=</m:t>
                    </m:r>
                    <m:r>
                      <a:rPr lang="en-IN" i="1" dirty="0">
                        <a:latin typeface="Cambria Math" panose="02040503050406030204" pitchFamily="18" charset="0"/>
                      </a:rPr>
                      <m:t>𝐺𝐶𝐷</m:t>
                    </m:r>
                    <m:r>
                      <a:rPr lang="en-IN" i="1" dirty="0">
                        <a:latin typeface="Cambria Math" panose="02040503050406030204" pitchFamily="18" charset="0"/>
                      </a:rPr>
                      <m:t>(</m:t>
                    </m:r>
                    <m:r>
                      <a:rPr lang="en-IN" b="0" i="1" dirty="0" smtClean="0">
                        <a:latin typeface="Cambria Math" panose="02040503050406030204" pitchFamily="18" charset="0"/>
                      </a:rPr>
                      <m:t>𝐵</m:t>
                    </m:r>
                    <m:r>
                      <a:rPr lang="en-IN" b="0" i="1" dirty="0" smtClean="0">
                        <a:latin typeface="Cambria Math" panose="02040503050406030204" pitchFamily="18" charset="0"/>
                      </a:rPr>
                      <m:t> % </m:t>
                    </m:r>
                    <m:r>
                      <a:rPr lang="en-IN" b="0" i="1" dirty="0" smtClean="0">
                        <a:latin typeface="Cambria Math" panose="02040503050406030204" pitchFamily="18" charset="0"/>
                      </a:rPr>
                      <m:t>𝐴</m:t>
                    </m:r>
                    <m:r>
                      <a:rPr lang="en-IN" i="1" dirty="0">
                        <a:latin typeface="Cambria Math" panose="02040503050406030204" pitchFamily="18" charset="0"/>
                      </a:rPr>
                      <m:t>,</m:t>
                    </m:r>
                    <m:r>
                      <a:rPr lang="en-IN" i="1" dirty="0" smtClean="0">
                        <a:latin typeface="Cambria Math" panose="02040503050406030204" pitchFamily="18" charset="0"/>
                      </a:rPr>
                      <m:t> </m:t>
                    </m:r>
                    <m:r>
                      <a:rPr lang="en-IN" b="0" i="1" dirty="0" smtClean="0">
                        <a:latin typeface="Cambria Math" panose="02040503050406030204" pitchFamily="18" charset="0"/>
                      </a:rPr>
                      <m:t>𝐴</m:t>
                    </m:r>
                    <m:r>
                      <a:rPr lang="en-IN" i="1" dirty="0">
                        <a:latin typeface="Cambria Math" panose="02040503050406030204" pitchFamily="18" charset="0"/>
                      </a:rPr>
                      <m:t>)</m:t>
                    </m:r>
                  </m:oMath>
                </a14:m>
                <a:r>
                  <a:rPr lang="en-IN" dirty="0"/>
                  <a:t>.</a:t>
                </a:r>
              </a:p>
              <a:p>
                <a:pPr marL="0" indent="0">
                  <a:buNone/>
                </a:pPr>
                <a:r>
                  <a:rPr lang="en-IN" dirty="0"/>
                  <a:t>When </a:t>
                </a:r>
                <a14:m>
                  <m:oMath xmlns:m="http://schemas.openxmlformats.org/officeDocument/2006/math">
                    <m:r>
                      <a:rPr lang="en-IN" b="0" i="1" dirty="0" smtClean="0">
                        <a:latin typeface="Cambria Math" panose="02040503050406030204" pitchFamily="18" charset="0"/>
                      </a:rPr>
                      <m:t>𝐴</m:t>
                    </m:r>
                    <m:r>
                      <a:rPr lang="en-IN" b="0" i="1" dirty="0" smtClean="0">
                        <a:latin typeface="Cambria Math" panose="02040503050406030204" pitchFamily="18" charset="0"/>
                      </a:rPr>
                      <m:t>=0</m:t>
                    </m:r>
                  </m:oMath>
                </a14:m>
                <a:r>
                  <a:rPr lang="en-IN" dirty="0"/>
                  <a:t>, the solution is </a:t>
                </a:r>
                <a14:m>
                  <m:oMath xmlns:m="http://schemas.openxmlformats.org/officeDocument/2006/math">
                    <m:r>
                      <a:rPr lang="en-IN" b="0" i="1" dirty="0" smtClean="0">
                        <a:latin typeface="Cambria Math" panose="02040503050406030204" pitchFamily="18" charset="0"/>
                      </a:rPr>
                      <m:t>𝐵</m:t>
                    </m:r>
                  </m:oMath>
                </a14:m>
                <a:r>
                  <a:rPr lang="en-IN"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Least Common Multiple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ctr">
                  <a:buNone/>
                </a:pPr>
                <a14:m>
                  <m:oMath xmlns:m="http://schemas.openxmlformats.org/officeDocument/2006/math">
                    <m:r>
                      <a:rPr lang="en-IN" b="0" i="1" smtClean="0">
                        <a:latin typeface="Cambria Math" panose="02040503050406030204" pitchFamily="18" charset="0"/>
                      </a:rPr>
                      <m:t>𝐿𝐶𝑀</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oMath>
                </a14:m>
                <a:r>
                  <a:rPr lang="en-IN" dirty="0"/>
                  <a:t> can be calculated as</a:t>
                </a:r>
              </a:p>
              <a:p>
                <a:pPr marL="0" indent="0" algn="ctr">
                  <a:buNone/>
                </a:pPr>
                <a:endParaRPr lang="en-IN"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f>
                        <m:fPr>
                          <m:ctrlPr>
                            <a:rPr lang="en-IN" i="1" dirty="0" smtClean="0">
                              <a:latin typeface="Cambria Math" panose="02040503050406030204" pitchFamily="18" charset="0"/>
                              <a:ea typeface="Cambria Math" panose="02040503050406030204" pitchFamily="18" charset="0"/>
                            </a:rPr>
                          </m:ctrlPr>
                        </m:fPr>
                        <m:num>
                          <m:r>
                            <a:rPr lang="en-IN" b="0" i="1" dirty="0" smtClean="0">
                              <a:latin typeface="Cambria Math" panose="02040503050406030204" pitchFamily="18" charset="0"/>
                              <a:ea typeface="Cambria Math" panose="02040503050406030204" pitchFamily="18" charset="0"/>
                            </a:rPr>
                            <m:t>𝐴</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𝐵</m:t>
                          </m:r>
                        </m:num>
                        <m:den>
                          <m:r>
                            <a:rPr lang="en-IN" b="0" i="1" dirty="0" smtClean="0">
                              <a:latin typeface="Cambria Math" panose="02040503050406030204" pitchFamily="18" charset="0"/>
                              <a:ea typeface="Cambria Math" panose="02040503050406030204" pitchFamily="18" charset="0"/>
                            </a:rPr>
                            <m:t>𝐺𝐶𝐷</m:t>
                          </m:r>
                          <m:r>
                            <a:rPr lang="en-IN" b="0"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𝐴</m:t>
                          </m:r>
                          <m:r>
                            <a:rPr lang="en-IN" b="0"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𝐵</m:t>
                          </m:r>
                          <m:r>
                            <a:rPr lang="en-IN" b="0" i="1" dirty="0" smtClean="0">
                              <a:latin typeface="Cambria Math" panose="02040503050406030204" pitchFamily="18" charset="0"/>
                              <a:ea typeface="Cambria Math" panose="02040503050406030204" pitchFamily="18" charset="0"/>
                            </a:rPr>
                            <m:t>)</m:t>
                          </m:r>
                        </m:den>
                      </m:f>
                    </m:oMath>
                  </m:oMathPara>
                </a14:m>
                <a:endParaRPr lang="en-IN" dirty="0"/>
              </a:p>
              <a:p>
                <a:pPr marL="0" indent="0" algn="ctr">
                  <a:buNone/>
                </a:pPr>
                <a:endParaRPr lang="en-IN" dirty="0"/>
              </a:p>
              <a:p>
                <a:pPr marL="0" indent="0" algn="ctr">
                  <a:buNone/>
                </a:pPr>
                <a:r>
                  <a:rPr lang="en-IN" dirty="0"/>
                  <a:t>(Only works for 2 numbers)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Properties of GCD / LCM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14:m>
                  <m:oMath xmlns:m="http://schemas.openxmlformats.org/officeDocument/2006/math">
                    <m:r>
                      <a:rPr lang="en-IN" i="1" dirty="0" smtClean="0">
                        <a:latin typeface="Cambria Math" panose="02040503050406030204" pitchFamily="18" charset="0"/>
                        <a:ea typeface="Cambria Math" panose="02040503050406030204" pitchFamily="18" charset="0"/>
                      </a:rPr>
                      <m:t>𝐺𝐶𝐷</m:t>
                    </m:r>
                    <m:d>
                      <m:dPr>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𝐴</m:t>
                        </m:r>
                        <m:r>
                          <a:rPr lang="en-IN"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𝐵</m:t>
                        </m:r>
                      </m:e>
                    </m:d>
                  </m:oMath>
                </a14:m>
                <a:r>
                  <a:rPr lang="en-IN" dirty="0"/>
                  <a:t> can be represented as product of </a:t>
                </a:r>
                <a14:m>
                  <m:oMath xmlns:m="http://schemas.openxmlformats.org/officeDocument/2006/math">
                    <m:r>
                      <m:rPr>
                        <m:sty m:val="p"/>
                      </m:rPr>
                      <a:rPr lang="en-IN">
                        <a:latin typeface="Cambria Math" panose="02040503050406030204" pitchFamily="18" charset="0"/>
                      </a:rPr>
                      <m:t>min</m:t>
                    </m:r>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𝑝</m:t>
                        </m:r>
                      </m:e>
                      <m:sub>
                        <m:r>
                          <a:rPr lang="en-IN" i="1">
                            <a:latin typeface="Cambria Math" panose="02040503050406030204" pitchFamily="18" charset="0"/>
                          </a:rPr>
                          <m:t>𝑖</m:t>
                        </m:r>
                      </m:sub>
                      <m:sup>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𝑖</m:t>
                            </m:r>
                          </m:sub>
                        </m:sSub>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𝑝</m:t>
                        </m:r>
                      </m:e>
                      <m:sub>
                        <m:r>
                          <a:rPr lang="en-IN" i="1">
                            <a:latin typeface="Cambria Math" panose="02040503050406030204" pitchFamily="18" charset="0"/>
                          </a:rPr>
                          <m:t>𝑖</m:t>
                        </m:r>
                      </m:sub>
                      <m:sup>
                        <m:sSub>
                          <m:sSubPr>
                            <m:ctrlPr>
                              <a:rPr lang="en-IN" i="1">
                                <a:latin typeface="Cambria Math" panose="02040503050406030204" pitchFamily="18" charset="0"/>
                              </a:rPr>
                            </m:ctrlPr>
                          </m:sSubPr>
                          <m:e>
                            <m:r>
                              <a:rPr lang="en-IN" i="1">
                                <a:latin typeface="Cambria Math" panose="02040503050406030204" pitchFamily="18" charset="0"/>
                              </a:rPr>
                              <m:t>𝑏</m:t>
                            </m:r>
                          </m:e>
                          <m:sub>
                            <m:r>
                              <a:rPr lang="en-IN" i="1">
                                <a:latin typeface="Cambria Math" panose="02040503050406030204" pitchFamily="18" charset="0"/>
                              </a:rPr>
                              <m:t>𝑖</m:t>
                            </m:r>
                          </m:sub>
                        </m:sSub>
                      </m:sup>
                    </m:sSubSup>
                    <m:r>
                      <a:rPr lang="en-IN" i="1">
                        <a:latin typeface="Cambria Math" panose="02040503050406030204" pitchFamily="18" charset="0"/>
                      </a:rPr>
                      <m:t>)</m:t>
                    </m:r>
                  </m:oMath>
                </a14:m>
                <a:r>
                  <a:rPr lang="en-IN" dirty="0"/>
                  <a:t> for each prime factor.</a:t>
                </a:r>
              </a:p>
              <a:p>
                <a:endParaRPr lang="en-IN" dirty="0"/>
              </a:p>
              <a:p>
                <a14:m>
                  <m:oMath xmlns:m="http://schemas.openxmlformats.org/officeDocument/2006/math">
                    <m:r>
                      <a:rPr lang="en-IN" i="1" dirty="0">
                        <a:latin typeface="Cambria Math" panose="02040503050406030204" pitchFamily="18" charset="0"/>
                        <a:ea typeface="Cambria Math" panose="02040503050406030204" pitchFamily="18" charset="0"/>
                      </a:rPr>
                      <m:t>𝐿𝐶𝑀</m:t>
                    </m:r>
                    <m:d>
                      <m:dPr>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𝐴</m:t>
                        </m:r>
                        <m:r>
                          <a:rPr lang="en-IN"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𝐵</m:t>
                        </m:r>
                      </m:e>
                    </m:d>
                  </m:oMath>
                </a14:m>
                <a:r>
                  <a:rPr lang="en-IN" dirty="0"/>
                  <a:t> can be represented as product of </a:t>
                </a:r>
                <a14:m>
                  <m:oMath xmlns:m="http://schemas.openxmlformats.org/officeDocument/2006/math">
                    <m:r>
                      <m:rPr>
                        <m:sty m:val="p"/>
                      </m:rPr>
                      <a:rPr lang="en-IN">
                        <a:latin typeface="Cambria Math" panose="02040503050406030204" pitchFamily="18" charset="0"/>
                      </a:rPr>
                      <m:t>max</m:t>
                    </m:r>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𝑝</m:t>
                        </m:r>
                      </m:e>
                      <m:sub>
                        <m:r>
                          <a:rPr lang="en-IN" i="1">
                            <a:latin typeface="Cambria Math" panose="02040503050406030204" pitchFamily="18" charset="0"/>
                          </a:rPr>
                          <m:t>𝑖</m:t>
                        </m:r>
                      </m:sub>
                      <m:sup>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𝑖</m:t>
                            </m:r>
                          </m:sub>
                        </m:sSub>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𝑝</m:t>
                        </m:r>
                      </m:e>
                      <m:sub>
                        <m:r>
                          <a:rPr lang="en-IN" i="1">
                            <a:latin typeface="Cambria Math" panose="02040503050406030204" pitchFamily="18" charset="0"/>
                          </a:rPr>
                          <m:t>𝑖</m:t>
                        </m:r>
                      </m:sub>
                      <m:sup>
                        <m:sSub>
                          <m:sSubPr>
                            <m:ctrlPr>
                              <a:rPr lang="en-IN" i="1">
                                <a:latin typeface="Cambria Math" panose="02040503050406030204" pitchFamily="18" charset="0"/>
                              </a:rPr>
                            </m:ctrlPr>
                          </m:sSubPr>
                          <m:e>
                            <m:r>
                              <a:rPr lang="en-IN" i="1">
                                <a:latin typeface="Cambria Math" panose="02040503050406030204" pitchFamily="18" charset="0"/>
                              </a:rPr>
                              <m:t>𝑏</m:t>
                            </m:r>
                          </m:e>
                          <m:sub>
                            <m:r>
                              <a:rPr lang="en-IN" i="1">
                                <a:latin typeface="Cambria Math" panose="02040503050406030204" pitchFamily="18" charset="0"/>
                              </a:rPr>
                              <m:t>𝑖</m:t>
                            </m:r>
                          </m:sub>
                        </m:sSub>
                      </m:sup>
                    </m:sSubSup>
                    <m:r>
                      <a:rPr lang="en-IN" i="1">
                        <a:latin typeface="Cambria Math" panose="02040503050406030204" pitchFamily="18" charset="0"/>
                      </a:rPr>
                      <m:t>)</m:t>
                    </m:r>
                  </m:oMath>
                </a14:m>
                <a:r>
                  <a:rPr lang="en-IN" dirty="0"/>
                  <a:t> for each prime factor.</a:t>
                </a:r>
              </a:p>
              <a:p>
                <a:endParaRPr lang="en-IN" dirty="0"/>
              </a:p>
              <a:p>
                <a14:m>
                  <m:oMath xmlns:m="http://schemas.openxmlformats.org/officeDocument/2006/math">
                    <m:r>
                      <a:rPr lang="en-IN" i="1" dirty="0">
                        <a:latin typeface="Cambria Math" panose="02040503050406030204" pitchFamily="18" charset="0"/>
                        <a:ea typeface="Cambria Math" panose="02040503050406030204" pitchFamily="18" charset="0"/>
                      </a:rPr>
                      <m:t>𝐺𝐶</m:t>
                    </m:r>
                    <m:r>
                      <a:rPr lang="en-IN" i="1" dirty="0" smtClean="0">
                        <a:latin typeface="Cambria Math" panose="02040503050406030204" pitchFamily="18" charset="0"/>
                        <a:ea typeface="Cambria Math" panose="02040503050406030204" pitchFamily="18" charset="0"/>
                      </a:rPr>
                      <m:t>𝐷</m:t>
                    </m:r>
                    <m:d>
                      <m:dPr>
                        <m:ctrlPr>
                          <a:rPr lang="en-IN" i="1" dirty="0" smtClean="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𝐴</m:t>
                        </m:r>
                        <m:r>
                          <a:rPr lang="en-IN"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𝐵</m:t>
                        </m:r>
                        <m:r>
                          <a:rPr lang="en-IN" b="0"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𝐶</m:t>
                        </m:r>
                        <m:r>
                          <a:rPr lang="en-IN" b="0" i="1" dirty="0" smtClean="0">
                            <a:latin typeface="Cambria Math" panose="02040503050406030204" pitchFamily="18" charset="0"/>
                            <a:ea typeface="Cambria Math" panose="02040503050406030204" pitchFamily="18" charset="0"/>
                          </a:rPr>
                          <m:t>,…</m:t>
                        </m:r>
                      </m:e>
                    </m:d>
                  </m:oMath>
                </a14:m>
                <a:r>
                  <a:rPr lang="en-IN" dirty="0"/>
                  <a:t> is the same as </a:t>
                </a:r>
                <a14:m>
                  <m:oMath xmlns:m="http://schemas.openxmlformats.org/officeDocument/2006/math">
                    <m:r>
                      <a:rPr lang="en-IN" b="0" i="1" dirty="0" smtClean="0">
                        <a:latin typeface="Cambria Math" panose="02040503050406030204" pitchFamily="18" charset="0"/>
                        <a:ea typeface="Cambria Math" panose="02040503050406030204" pitchFamily="18" charset="0"/>
                      </a:rPr>
                      <m:t>𝐺𝐶𝐷</m:t>
                    </m:r>
                    <m:r>
                      <a:rPr lang="en-IN" b="0"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𝐺𝐶𝐷</m:t>
                    </m:r>
                    <m:d>
                      <m:dPr>
                        <m:ctrlPr>
                          <a:rPr lang="en-IN" i="1" dirty="0">
                            <a:latin typeface="Cambria Math" panose="02040503050406030204" pitchFamily="18" charset="0"/>
                            <a:ea typeface="Cambria Math" panose="02040503050406030204" pitchFamily="18" charset="0"/>
                          </a:rPr>
                        </m:ctrlPr>
                      </m:dPr>
                      <m:e>
                        <m:r>
                          <a:rPr lang="en-IN" b="0" i="1" dirty="0" smtClean="0">
                            <a:latin typeface="Cambria Math" panose="02040503050406030204" pitchFamily="18" charset="0"/>
                            <a:ea typeface="Cambria Math" panose="02040503050406030204" pitchFamily="18" charset="0"/>
                          </a:rPr>
                          <m:t>𝐺𝐶𝐷</m:t>
                        </m:r>
                        <m:d>
                          <m:dPr>
                            <m:ctrlPr>
                              <a:rPr lang="en-IN" b="0" i="1" dirty="0" smtClean="0">
                                <a:latin typeface="Cambria Math" panose="02040503050406030204" pitchFamily="18" charset="0"/>
                                <a:ea typeface="Cambria Math" panose="02040503050406030204" pitchFamily="18" charset="0"/>
                              </a:rPr>
                            </m:ctrlPr>
                          </m:dPr>
                          <m:e>
                            <m:r>
                              <a:rPr lang="en-IN" b="0" i="1" dirty="0" smtClean="0">
                                <a:latin typeface="Cambria Math" panose="02040503050406030204" pitchFamily="18" charset="0"/>
                                <a:ea typeface="Cambria Math" panose="02040503050406030204" pitchFamily="18" charset="0"/>
                              </a:rPr>
                              <m:t>𝐴</m:t>
                            </m:r>
                            <m:r>
                              <a:rPr lang="en-IN" b="0" i="1" dirty="0" smtClean="0">
                                <a:latin typeface="Cambria Math" panose="02040503050406030204" pitchFamily="18" charset="0"/>
                                <a:ea typeface="Cambria Math" panose="02040503050406030204" pitchFamily="18" charset="0"/>
                              </a:rPr>
                              <m:t>, </m:t>
                            </m:r>
                            <m:r>
                              <a:rPr lang="en-IN" b="0" i="1" dirty="0" smtClean="0">
                                <a:latin typeface="Cambria Math" panose="02040503050406030204" pitchFamily="18" charset="0"/>
                                <a:ea typeface="Cambria Math" panose="02040503050406030204" pitchFamily="18" charset="0"/>
                              </a:rPr>
                              <m:t>𝐵</m:t>
                            </m:r>
                          </m:e>
                        </m:d>
                        <m:r>
                          <a:rPr lang="en-IN" b="0" i="1" dirty="0" smtClean="0">
                            <a:latin typeface="Cambria Math" panose="02040503050406030204" pitchFamily="18" charset="0"/>
                            <a:ea typeface="Cambria Math" panose="02040503050406030204" pitchFamily="18" charset="0"/>
                          </a:rPr>
                          <m:t>, </m:t>
                        </m:r>
                        <m:r>
                          <a:rPr lang="en-IN" b="0" i="1" dirty="0" smtClean="0">
                            <a:latin typeface="Cambria Math" panose="02040503050406030204" pitchFamily="18" charset="0"/>
                            <a:ea typeface="Cambria Math" panose="02040503050406030204" pitchFamily="18" charset="0"/>
                          </a:rPr>
                          <m:t>𝐶</m:t>
                        </m:r>
                      </m:e>
                    </m:d>
                    <m:r>
                      <a:rPr lang="en-IN" b="0" i="1" dirty="0" smtClean="0">
                        <a:latin typeface="Cambria Math" panose="02040503050406030204" pitchFamily="18" charset="0"/>
                        <a:ea typeface="Cambria Math" panose="02040503050406030204" pitchFamily="18" charset="0"/>
                      </a:rPr>
                      <m:t>, …)</m:t>
                    </m:r>
                  </m:oMath>
                </a14:m>
                <a:endParaRPr lang="en-IN" dirty="0"/>
              </a:p>
              <a:p>
                <a:endParaRPr lang="en-IN" i="1" dirty="0">
                  <a:latin typeface="Cambria Math" panose="02040503050406030204" pitchFamily="18" charset="0"/>
                  <a:ea typeface="Cambria Math" panose="02040503050406030204" pitchFamily="18" charset="0"/>
                </a:endParaRPr>
              </a:p>
              <a:p>
                <a14:m>
                  <m:oMath xmlns:m="http://schemas.openxmlformats.org/officeDocument/2006/math">
                    <m:r>
                      <a:rPr lang="en-IN" b="0" i="1" dirty="0" smtClean="0">
                        <a:latin typeface="Cambria Math" panose="02040503050406030204" pitchFamily="18" charset="0"/>
                        <a:ea typeface="Cambria Math" panose="02040503050406030204" pitchFamily="18" charset="0"/>
                      </a:rPr>
                      <m:t>𝐿𝐶𝑀</m:t>
                    </m:r>
                    <m:d>
                      <m:dPr>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𝐴</m:t>
                        </m:r>
                        <m:r>
                          <a:rPr lang="en-IN"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𝐵</m:t>
                        </m:r>
                        <m:r>
                          <a:rPr lang="en-IN"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𝐶</m:t>
                        </m:r>
                        <m:r>
                          <a:rPr lang="en-IN" i="1" dirty="0">
                            <a:latin typeface="Cambria Math" panose="02040503050406030204" pitchFamily="18" charset="0"/>
                            <a:ea typeface="Cambria Math" panose="02040503050406030204" pitchFamily="18" charset="0"/>
                          </a:rPr>
                          <m:t>,…</m:t>
                        </m:r>
                      </m:e>
                    </m:d>
                  </m:oMath>
                </a14:m>
                <a:r>
                  <a:rPr lang="en-IN" dirty="0"/>
                  <a:t> is the same as </a:t>
                </a:r>
                <a14:m>
                  <m:oMath xmlns:m="http://schemas.openxmlformats.org/officeDocument/2006/math">
                    <m:r>
                      <a:rPr lang="en-IN" i="1" dirty="0">
                        <a:latin typeface="Cambria Math" panose="02040503050406030204" pitchFamily="18" charset="0"/>
                        <a:ea typeface="Cambria Math" panose="02040503050406030204" pitchFamily="18" charset="0"/>
                      </a:rPr>
                      <m:t>𝐿𝐶𝑀</m:t>
                    </m:r>
                    <m:d>
                      <m:dPr>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𝐿𝐶𝑀</m:t>
                        </m:r>
                        <m:d>
                          <m:dPr>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𝐿𝐶𝑀</m:t>
                            </m:r>
                            <m:d>
                              <m:dPr>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𝐴</m:t>
                                </m:r>
                                <m:r>
                                  <a:rPr lang="en-IN" i="1" dirty="0">
                                    <a:latin typeface="Cambria Math" panose="02040503050406030204" pitchFamily="18" charset="0"/>
                                    <a:ea typeface="Cambria Math" panose="02040503050406030204" pitchFamily="18" charset="0"/>
                                  </a:rPr>
                                  <m:t>, </m:t>
                                </m:r>
                                <m:r>
                                  <a:rPr lang="en-IN" i="1" dirty="0">
                                    <a:latin typeface="Cambria Math" panose="02040503050406030204" pitchFamily="18" charset="0"/>
                                    <a:ea typeface="Cambria Math" panose="02040503050406030204" pitchFamily="18" charset="0"/>
                                  </a:rPr>
                                  <m:t>𝐵</m:t>
                                </m:r>
                              </m:e>
                            </m:d>
                            <m:r>
                              <a:rPr lang="en-IN" i="1" dirty="0">
                                <a:latin typeface="Cambria Math" panose="02040503050406030204" pitchFamily="18" charset="0"/>
                                <a:ea typeface="Cambria Math" panose="02040503050406030204" pitchFamily="18" charset="0"/>
                              </a:rPr>
                              <m:t>, </m:t>
                            </m:r>
                            <m:r>
                              <a:rPr lang="en-IN" i="1" dirty="0">
                                <a:latin typeface="Cambria Math" panose="02040503050406030204" pitchFamily="18" charset="0"/>
                                <a:ea typeface="Cambria Math" panose="02040503050406030204" pitchFamily="18" charset="0"/>
                              </a:rPr>
                              <m:t>𝐶</m:t>
                            </m:r>
                          </m:e>
                        </m:d>
                        <m:r>
                          <a:rPr lang="en-IN" i="1" dirty="0">
                            <a:latin typeface="Cambria Math" panose="02040503050406030204" pitchFamily="18" charset="0"/>
                            <a:ea typeface="Cambria Math" panose="02040503050406030204" pitchFamily="18" charset="0"/>
                          </a:rPr>
                          <m:t>, …</m:t>
                        </m:r>
                      </m:e>
                    </m:d>
                  </m:oMath>
                </a14:m>
                <a:endParaRPr lang="en-IN" dirty="0">
                  <a:ea typeface="Cambria Math" panose="02040503050406030204" pitchFamily="18" charset="0"/>
                </a:endParaRPr>
              </a:p>
              <a:p>
                <a:endParaRPr lang="en-IN" dirty="0"/>
              </a:p>
              <a:p>
                <a14:m>
                  <m:oMath xmlns:m="http://schemas.openxmlformats.org/officeDocument/2006/math">
                    <m:r>
                      <a:rPr lang="en-IN" b="0" i="1" dirty="0" smtClean="0">
                        <a:latin typeface="Cambria Math" panose="02040503050406030204" pitchFamily="18" charset="0"/>
                        <a:ea typeface="Cambria Math" panose="02040503050406030204" pitchFamily="18" charset="0"/>
                      </a:rPr>
                      <m:t>𝐺𝐶𝐷</m:t>
                    </m:r>
                    <m:d>
                      <m:dPr>
                        <m:ctrlPr>
                          <a:rPr lang="en-IN" b="0" i="1" dirty="0" smtClean="0">
                            <a:latin typeface="Cambria Math" panose="02040503050406030204" pitchFamily="18" charset="0"/>
                            <a:ea typeface="Cambria Math" panose="02040503050406030204" pitchFamily="18" charset="0"/>
                          </a:rPr>
                        </m:ctrlPr>
                      </m:dPr>
                      <m:e>
                        <m:r>
                          <a:rPr lang="en-IN" b="0" i="1" dirty="0" smtClean="0">
                            <a:latin typeface="Cambria Math" panose="02040503050406030204" pitchFamily="18" charset="0"/>
                            <a:ea typeface="Cambria Math" panose="02040503050406030204" pitchFamily="18" charset="0"/>
                          </a:rPr>
                          <m:t>𝐴</m:t>
                        </m:r>
                        <m:r>
                          <a:rPr lang="en-IN" b="0" i="1" dirty="0" smtClean="0">
                            <a:latin typeface="Cambria Math" panose="02040503050406030204" pitchFamily="18" charset="0"/>
                            <a:ea typeface="Cambria Math" panose="02040503050406030204" pitchFamily="18" charset="0"/>
                          </a:rPr>
                          <m:t>, </m:t>
                        </m:r>
                        <m:r>
                          <a:rPr lang="en-IN" b="0" i="1" dirty="0" smtClean="0">
                            <a:latin typeface="Cambria Math" panose="02040503050406030204" pitchFamily="18" charset="0"/>
                            <a:ea typeface="Cambria Math" panose="02040503050406030204" pitchFamily="18" charset="0"/>
                          </a:rPr>
                          <m:t>𝐵</m:t>
                        </m:r>
                      </m:e>
                    </m:d>
                    <m:r>
                      <a:rPr lang="en-IN" b="0"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𝐿𝐶𝑀</m:t>
                    </m:r>
                    <m:d>
                      <m:dPr>
                        <m:ctrlPr>
                          <a:rPr lang="en-IN" b="0" i="1" dirty="0" smtClean="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𝐴</m:t>
                        </m:r>
                        <m:r>
                          <a:rPr lang="en-IN" i="1" dirty="0">
                            <a:latin typeface="Cambria Math" panose="02040503050406030204" pitchFamily="18" charset="0"/>
                            <a:ea typeface="Cambria Math" panose="02040503050406030204" pitchFamily="18" charset="0"/>
                          </a:rPr>
                          <m:t>, </m:t>
                        </m:r>
                        <m:r>
                          <a:rPr lang="en-IN" i="1" dirty="0">
                            <a:latin typeface="Cambria Math" panose="02040503050406030204" pitchFamily="18" charset="0"/>
                            <a:ea typeface="Cambria Math" panose="02040503050406030204" pitchFamily="18" charset="0"/>
                          </a:rPr>
                          <m:t>𝐵</m:t>
                        </m:r>
                      </m:e>
                    </m:d>
                    <m:r>
                      <a:rPr lang="en-IN" b="0"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𝐴</m:t>
                    </m:r>
                    <m:r>
                      <a:rPr lang="en-IN" i="1" dirty="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𝐵</m:t>
                    </m:r>
                  </m:oMath>
                </a14:m>
                <a:endParaRPr lang="en-IN" dirty="0"/>
              </a:p>
              <a:p>
                <a:endParaRPr lang="en-IN" dirty="0"/>
              </a:p>
              <a:p>
                <a14:m>
                  <m:oMath xmlns:m="http://schemas.openxmlformats.org/officeDocument/2006/math">
                    <m:r>
                      <a:rPr lang="en-IN" i="1" dirty="0">
                        <a:latin typeface="Cambria Math" panose="02040503050406030204" pitchFamily="18" charset="0"/>
                        <a:ea typeface="Cambria Math" panose="02040503050406030204" pitchFamily="18" charset="0"/>
                      </a:rPr>
                      <m:t>𝐺𝐶𝐷</m:t>
                    </m:r>
                    <m:d>
                      <m:dPr>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𝐴</m:t>
                        </m:r>
                        <m:r>
                          <a:rPr lang="en-IN" i="1" dirty="0">
                            <a:latin typeface="Cambria Math" panose="02040503050406030204" pitchFamily="18" charset="0"/>
                            <a:ea typeface="Cambria Math" panose="02040503050406030204" pitchFamily="18" charset="0"/>
                          </a:rPr>
                          <m:t>, </m:t>
                        </m:r>
                        <m:r>
                          <a:rPr lang="en-IN" b="0" i="1" dirty="0" smtClean="0">
                            <a:latin typeface="Cambria Math" panose="02040503050406030204" pitchFamily="18" charset="0"/>
                            <a:ea typeface="Cambria Math" panose="02040503050406030204" pitchFamily="18" charset="0"/>
                          </a:rPr>
                          <m:t>𝐴</m:t>
                        </m:r>
                        <m:r>
                          <a:rPr lang="en-IN" b="0" i="1" dirty="0" smtClean="0">
                            <a:latin typeface="Cambria Math" panose="02040503050406030204" pitchFamily="18" charset="0"/>
                            <a:ea typeface="Cambria Math" panose="02040503050406030204" pitchFamily="18" charset="0"/>
                          </a:rPr>
                          <m:t>+1</m:t>
                        </m:r>
                      </m:e>
                    </m:d>
                    <m:r>
                      <a:rPr lang="en-IN" b="0" i="1" dirty="0" smtClean="0">
                        <a:latin typeface="Cambria Math" panose="02040503050406030204" pitchFamily="18" charset="0"/>
                        <a:ea typeface="Cambria Math" panose="02040503050406030204" pitchFamily="18" charset="0"/>
                      </a:rPr>
                      <m:t>=1</m:t>
                    </m:r>
                  </m:oMath>
                </a14:m>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1821"/>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a:t>OEIS - Online Encyclopedia of Integer Sequences</a:t>
            </a:r>
          </a:p>
        </p:txBody>
      </p:sp>
      <p:sp>
        <p:nvSpPr>
          <p:cNvPr id="3" name="Content Placeholder 2"/>
          <p:cNvSpPr>
            <a:spLocks noGrp="1"/>
          </p:cNvSpPr>
          <p:nvPr>
            <p:ph idx="1"/>
          </p:nvPr>
        </p:nvSpPr>
        <p:spPr/>
        <p:txBody>
          <a:bodyPr/>
          <a:lstStyle/>
          <a:p>
            <a:pPr marL="0" indent="0">
              <a:buNone/>
            </a:pPr>
            <a:r>
              <a:rPr lang="en-IN" altLang="en-US">
                <a:sym typeface="+mn-ea"/>
              </a:rPr>
              <a:t>Link: </a:t>
            </a:r>
            <a:r>
              <a:rPr lang="en-US">
                <a:hlinkClick r:id="rId2" action="ppaction://hlinkfile"/>
              </a:rPr>
              <a:t>https://oeis.org/</a:t>
            </a:r>
          </a:p>
          <a:p>
            <a:pPr marL="0" indent="0">
              <a:buNone/>
            </a:pPr>
            <a:endParaRPr lang="en-US"/>
          </a:p>
          <a:p>
            <a:pPr marL="0" indent="0">
              <a:buNone/>
            </a:pPr>
            <a:r>
              <a:rPr lang="en-IN" altLang="en-US"/>
              <a:t>OEIS can be used to find the formula of an integer sequence with just the first few values (which could be computed using brute-force or manually by hand).</a:t>
            </a: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946</Words>
  <Application>Microsoft Office PowerPoint</Application>
  <PresentationFormat>Widescreen</PresentationFormat>
  <Paragraphs>88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Math for CP</vt:lpstr>
      <vt:lpstr>Goal:</vt:lpstr>
      <vt:lpstr>Modular Arithmetic</vt:lpstr>
      <vt:lpstr>Modular Arithmetic</vt:lpstr>
      <vt:lpstr>Greatest Common Divisor</vt:lpstr>
      <vt:lpstr>Least Common Multiple</vt:lpstr>
      <vt:lpstr>Properties of GCD / LCM</vt:lpstr>
      <vt:lpstr>OEIS - Online Encyclopedia of Integer Sequences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Theory 1</dc:title>
  <dc:creator>Srivaths P</dc:creator>
  <cp:lastModifiedBy>Srivaths P</cp:lastModifiedBy>
  <cp:revision>120</cp:revision>
  <dcterms:created xsi:type="dcterms:W3CDTF">2022-07-16T18:45:00Z</dcterms:created>
  <dcterms:modified xsi:type="dcterms:W3CDTF">2024-01-14T08:43:36Z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816949E4BBF7400A885EF8D6F9FD1E05</vt:lpwstr>
  </property>
  <property fmtid="{D5CDD505-2E9C-101B-9397-08002B2CF9AE}" pid="3" name="KSOProductBuildVer">
    <vt:lpwstr>1033-11.2.0.11537</vt:lpwstr>
  </property>
</Properties>
</file>