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0.svg" ContentType="image/svg+xml"/>
  <Override PartName="/ppt/media/image12.svg" ContentType="image/svg+xml"/>
  <Override PartName="/ppt/media/image14.svg" ContentType="image/svg+xml"/>
  <Override PartName="/ppt/media/image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8000" cy="9144000"/>
  <p:embeddedFontLst>
    <p:embeddedFont>
      <p:font typeface="UKIJ Qolyazma Tuz" panose="020B0604020202020204"/>
      <p:regular r:id="rId17"/>
    </p:embeddedFont>
    <p:embeddedFont>
      <p:font typeface="Solway" panose="00000500000000000000"/>
      <p:regular r:id="rId18"/>
      <p:boldItalic r:id="rId19"/>
    </p:embeddedFont>
    <p:embeddedFont>
      <p:font typeface="Noto Sans" panose="020B0502040504020204"/>
      <p:regular r:id="rId20"/>
      <p:bold r:id="rId21"/>
      <p:italic r:id="rId22"/>
    </p:embeddedFont>
    <p:embeddedFont>
      <p:font typeface="Calibri" panose="020F050202020403020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5" Type="http://schemas.openxmlformats.org/officeDocument/2006/relationships/slideLayout" Target="../slideLayouts/slideLayout7.xml"/><Relationship Id="rId14" Type="http://schemas.openxmlformats.org/officeDocument/2006/relationships/image" Target="../media/image14.svg"/><Relationship Id="rId13" Type="http://schemas.openxmlformats.org/officeDocument/2006/relationships/image" Target="../media/image13.png"/><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5" Type="http://schemas.openxmlformats.org/officeDocument/2006/relationships/slideLayout" Target="../slideLayouts/slideLayout7.xml"/><Relationship Id="rId14" Type="http://schemas.openxmlformats.org/officeDocument/2006/relationships/image" Target="../media/image14.svg"/><Relationship Id="rId13" Type="http://schemas.openxmlformats.org/officeDocument/2006/relationships/image" Target="../media/image13.png"/><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182B4"/>
        </a:solidFill>
        <a:effectLst/>
      </p:bgPr>
    </p:bg>
    <p:spTree>
      <p:nvGrpSpPr>
        <p:cNvPr id="1" name=""/>
        <p:cNvGrpSpPr/>
        <p:nvPr/>
      </p:nvGrpSpPr>
      <p:grpSpPr>
        <a:xfrm>
          <a:off x="0" y="0"/>
          <a:ext cx="0" cy="0"/>
          <a:chOff x="0" y="0"/>
          <a:chExt cx="0" cy="0"/>
        </a:xfrm>
      </p:grpSpPr>
      <p:grpSp>
        <p:nvGrpSpPr>
          <p:cNvPr id="2" name="Group 2"/>
          <p:cNvGrpSpPr/>
          <p:nvPr/>
        </p:nvGrpSpPr>
        <p:grpSpPr>
          <a:xfrm rot="0">
            <a:off x="3450981" y="2559441"/>
            <a:ext cx="11386038" cy="5168118"/>
            <a:chOff x="0" y="0"/>
            <a:chExt cx="2998792" cy="1361151"/>
          </a:xfrm>
        </p:grpSpPr>
        <p:sp>
          <p:nvSpPr>
            <p:cNvPr id="3" name="Freeform 3"/>
            <p:cNvSpPr/>
            <p:nvPr/>
          </p:nvSpPr>
          <p:spPr>
            <a:xfrm>
              <a:off x="0" y="0"/>
              <a:ext cx="2998792" cy="1361151"/>
            </a:xfrm>
            <a:custGeom>
              <a:avLst/>
              <a:gdLst/>
              <a:ahLst/>
              <a:cxnLst/>
              <a:rect l="l" t="t" r="r" b="b"/>
              <a:pathLst>
                <a:path w="2998792" h="1361151">
                  <a:moveTo>
                    <a:pt x="67995" y="0"/>
                  </a:moveTo>
                  <a:lnTo>
                    <a:pt x="2930797" y="0"/>
                  </a:lnTo>
                  <a:cubicBezTo>
                    <a:pt x="2948830" y="0"/>
                    <a:pt x="2966125" y="7164"/>
                    <a:pt x="2978877" y="19915"/>
                  </a:cubicBezTo>
                  <a:cubicBezTo>
                    <a:pt x="2991628" y="32667"/>
                    <a:pt x="2998792" y="49961"/>
                    <a:pt x="2998792" y="67995"/>
                  </a:cubicBezTo>
                  <a:lnTo>
                    <a:pt x="2998792" y="1293156"/>
                  </a:lnTo>
                  <a:cubicBezTo>
                    <a:pt x="2998792" y="1311189"/>
                    <a:pt x="2991628" y="1328484"/>
                    <a:pt x="2978877" y="1341235"/>
                  </a:cubicBezTo>
                  <a:cubicBezTo>
                    <a:pt x="2966125" y="1353987"/>
                    <a:pt x="2948830" y="1361151"/>
                    <a:pt x="2930797" y="1361151"/>
                  </a:cubicBezTo>
                  <a:lnTo>
                    <a:pt x="67995" y="1361151"/>
                  </a:lnTo>
                  <a:cubicBezTo>
                    <a:pt x="49961" y="1361151"/>
                    <a:pt x="32667" y="1353987"/>
                    <a:pt x="19915" y="1341235"/>
                  </a:cubicBezTo>
                  <a:cubicBezTo>
                    <a:pt x="7164" y="1328484"/>
                    <a:pt x="0" y="1311189"/>
                    <a:pt x="0" y="1293156"/>
                  </a:cubicBezTo>
                  <a:lnTo>
                    <a:pt x="0" y="67995"/>
                  </a:lnTo>
                  <a:cubicBezTo>
                    <a:pt x="0" y="49961"/>
                    <a:pt x="7164" y="32667"/>
                    <a:pt x="19915" y="19915"/>
                  </a:cubicBezTo>
                  <a:cubicBezTo>
                    <a:pt x="32667" y="7164"/>
                    <a:pt x="49961" y="0"/>
                    <a:pt x="67995" y="0"/>
                  </a:cubicBezTo>
                  <a:close/>
                </a:path>
              </a:pathLst>
            </a:custGeom>
            <a:solidFill>
              <a:srgbClr val="F9F9F9"/>
            </a:solidFill>
            <a:ln w="57150" cap="rnd">
              <a:solidFill>
                <a:srgbClr val="E46F27"/>
              </a:solidFill>
              <a:prstDash val="dash"/>
              <a:round/>
            </a:ln>
          </p:spPr>
        </p:sp>
        <p:sp>
          <p:nvSpPr>
            <p:cNvPr id="4" name="TextBox 4"/>
            <p:cNvSpPr txBox="1"/>
            <p:nvPr/>
          </p:nvSpPr>
          <p:spPr>
            <a:xfrm>
              <a:off x="0" y="-38100"/>
              <a:ext cx="2998792" cy="1399251"/>
            </a:xfrm>
            <a:prstGeom prst="rect">
              <a:avLst/>
            </a:prstGeom>
          </p:spPr>
          <p:txBody>
            <a:bodyPr lIns="50800" tIns="50800" rIns="50800" bIns="50800" rtlCol="0" anchor="ctr"/>
            <a:lstStyle/>
            <a:p>
              <a:pPr algn="ctr">
                <a:lnSpc>
                  <a:spcPts val="2660"/>
                </a:lnSpc>
                <a:spcBef>
                  <a:spcPct val="0"/>
                </a:spcBef>
              </a:pPr>
            </a:p>
          </p:txBody>
        </p:sp>
      </p:grpSp>
      <p:sp>
        <p:nvSpPr>
          <p:cNvPr id="5" name="Freeform 5"/>
          <p:cNvSpPr/>
          <p:nvPr/>
        </p:nvSpPr>
        <p:spPr>
          <a:xfrm rot="1000499">
            <a:off x="16062794" y="1795389"/>
            <a:ext cx="920686" cy="2057400"/>
          </a:xfrm>
          <a:custGeom>
            <a:avLst/>
            <a:gdLst/>
            <a:ahLst/>
            <a:cxnLst/>
            <a:rect l="l" t="t" r="r" b="b"/>
            <a:pathLst>
              <a:path w="920686" h="2057400">
                <a:moveTo>
                  <a:pt x="0" y="0"/>
                </a:moveTo>
                <a:lnTo>
                  <a:pt x="920687" y="0"/>
                </a:lnTo>
                <a:lnTo>
                  <a:pt x="920687" y="2057400"/>
                </a:lnTo>
                <a:lnTo>
                  <a:pt x="0" y="20574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rot="-789856">
            <a:off x="14701664" y="1002197"/>
            <a:ext cx="1335505" cy="2057400"/>
          </a:xfrm>
          <a:custGeom>
            <a:avLst/>
            <a:gdLst/>
            <a:ahLst/>
            <a:cxnLst/>
            <a:rect l="l" t="t" r="r" b="b"/>
            <a:pathLst>
              <a:path w="1335505" h="2057400">
                <a:moveTo>
                  <a:pt x="0" y="0"/>
                </a:moveTo>
                <a:lnTo>
                  <a:pt x="1335505" y="0"/>
                </a:lnTo>
                <a:lnTo>
                  <a:pt x="1335505"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861375">
            <a:off x="938023" y="6785873"/>
            <a:ext cx="2257536" cy="2344585"/>
          </a:xfrm>
          <a:custGeom>
            <a:avLst/>
            <a:gdLst/>
            <a:ahLst/>
            <a:cxnLst/>
            <a:rect l="l" t="t" r="r" b="b"/>
            <a:pathLst>
              <a:path w="2257536" h="2344585">
                <a:moveTo>
                  <a:pt x="0" y="0"/>
                </a:moveTo>
                <a:lnTo>
                  <a:pt x="2257536" y="0"/>
                </a:lnTo>
                <a:lnTo>
                  <a:pt x="2257536" y="2344585"/>
                </a:lnTo>
                <a:lnTo>
                  <a:pt x="0" y="23445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815334">
            <a:off x="3648319" y="8265140"/>
            <a:ext cx="2008910" cy="1361037"/>
          </a:xfrm>
          <a:custGeom>
            <a:avLst/>
            <a:gdLst/>
            <a:ahLst/>
            <a:cxnLst/>
            <a:rect l="l" t="t" r="r" b="b"/>
            <a:pathLst>
              <a:path w="2008910" h="1361037">
                <a:moveTo>
                  <a:pt x="0" y="0"/>
                </a:moveTo>
                <a:lnTo>
                  <a:pt x="2008910" y="0"/>
                </a:lnTo>
                <a:lnTo>
                  <a:pt x="2008910" y="1361036"/>
                </a:lnTo>
                <a:lnTo>
                  <a:pt x="0" y="13610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052895" y="1330935"/>
            <a:ext cx="1950122" cy="967748"/>
          </a:xfrm>
          <a:custGeom>
            <a:avLst/>
            <a:gdLst/>
            <a:ahLst/>
            <a:cxnLst/>
            <a:rect l="l" t="t" r="r" b="b"/>
            <a:pathLst>
              <a:path w="1950122" h="967748">
                <a:moveTo>
                  <a:pt x="0" y="0"/>
                </a:moveTo>
                <a:lnTo>
                  <a:pt x="1950122" y="0"/>
                </a:lnTo>
                <a:lnTo>
                  <a:pt x="1950122" y="967748"/>
                </a:lnTo>
                <a:lnTo>
                  <a:pt x="0" y="96774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Freeform 10"/>
          <p:cNvSpPr/>
          <p:nvPr/>
        </p:nvSpPr>
        <p:spPr>
          <a:xfrm flipH="1" flipV="1">
            <a:off x="14696619" y="6172200"/>
            <a:ext cx="3591381" cy="4114800"/>
          </a:xfrm>
          <a:custGeom>
            <a:avLst/>
            <a:gdLst/>
            <a:ahLst/>
            <a:cxnLst/>
            <a:rect l="l" t="t" r="r" b="b"/>
            <a:pathLst>
              <a:path w="3591381" h="4114800">
                <a:moveTo>
                  <a:pt x="3591381" y="4114800"/>
                </a:moveTo>
                <a:lnTo>
                  <a:pt x="0" y="4114800"/>
                </a:lnTo>
                <a:lnTo>
                  <a:pt x="0" y="0"/>
                </a:lnTo>
                <a:lnTo>
                  <a:pt x="3591381" y="0"/>
                </a:lnTo>
                <a:lnTo>
                  <a:pt x="3591381" y="411480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1" name="Freeform 11"/>
          <p:cNvSpPr/>
          <p:nvPr/>
        </p:nvSpPr>
        <p:spPr>
          <a:xfrm flipV="1">
            <a:off x="0" y="0"/>
            <a:ext cx="3845468" cy="4114800"/>
          </a:xfrm>
          <a:custGeom>
            <a:avLst/>
            <a:gdLst/>
            <a:ahLst/>
            <a:cxnLst/>
            <a:rect l="l" t="t" r="r" b="b"/>
            <a:pathLst>
              <a:path w="3845468" h="4114800">
                <a:moveTo>
                  <a:pt x="0" y="4114800"/>
                </a:moveTo>
                <a:lnTo>
                  <a:pt x="3845468" y="4114800"/>
                </a:lnTo>
                <a:lnTo>
                  <a:pt x="3845468" y="0"/>
                </a:lnTo>
                <a:lnTo>
                  <a:pt x="0" y="0"/>
                </a:lnTo>
                <a:lnTo>
                  <a:pt x="0" y="411480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2" name="TextBox 12"/>
          <p:cNvSpPr txBox="1"/>
          <p:nvPr/>
        </p:nvSpPr>
        <p:spPr>
          <a:xfrm>
            <a:off x="3463168" y="2511060"/>
            <a:ext cx="11348665" cy="1603740"/>
          </a:xfrm>
          <a:prstGeom prst="rect">
            <a:avLst/>
          </a:prstGeom>
        </p:spPr>
        <p:txBody>
          <a:bodyPr lIns="0" tIns="0" rIns="0" bIns="0" rtlCol="0" anchor="t">
            <a:spAutoFit/>
          </a:bodyPr>
          <a:lstStyle/>
          <a:p>
            <a:pPr algn="ctr">
              <a:lnSpc>
                <a:spcPts val="13085"/>
              </a:lnSpc>
            </a:pPr>
            <a:r>
              <a:rPr lang="en-US" sz="9345">
                <a:solidFill>
                  <a:srgbClr val="E46F27"/>
                </a:solidFill>
                <a:latin typeface="にくまる" panose="02000900000000000000" charset="-128"/>
              </a:rPr>
              <a:t>SUDOKU GAME</a:t>
            </a:r>
            <a:endParaRPr lang="en-US" sz="9345">
              <a:solidFill>
                <a:srgbClr val="E46F27"/>
              </a:solidFill>
              <a:latin typeface="にくまる" panose="02000900000000000000" charset="-128"/>
            </a:endParaRPr>
          </a:p>
        </p:txBody>
      </p:sp>
      <p:sp>
        <p:nvSpPr>
          <p:cNvPr id="13" name="TextBox 13"/>
          <p:cNvSpPr txBox="1"/>
          <p:nvPr/>
        </p:nvSpPr>
        <p:spPr>
          <a:xfrm>
            <a:off x="4494173" y="3741597"/>
            <a:ext cx="9286654" cy="1745582"/>
          </a:xfrm>
          <a:prstGeom prst="rect">
            <a:avLst/>
          </a:prstGeom>
        </p:spPr>
        <p:txBody>
          <a:bodyPr lIns="0" tIns="0" rIns="0" bIns="0" rtlCol="0" anchor="t">
            <a:spAutoFit/>
          </a:bodyPr>
          <a:lstStyle/>
          <a:p>
            <a:pPr algn="ctr">
              <a:lnSpc>
                <a:spcPts val="14210"/>
              </a:lnSpc>
            </a:pPr>
            <a:r>
              <a:rPr lang="en-US" sz="10150">
                <a:solidFill>
                  <a:srgbClr val="435C82"/>
                </a:solidFill>
                <a:latin typeface="にくまる" panose="02000900000000000000" charset="-128"/>
              </a:rPr>
              <a:t>&amp; Solver</a:t>
            </a:r>
            <a:endParaRPr lang="en-US" sz="10150">
              <a:solidFill>
                <a:srgbClr val="435C82"/>
              </a:solidFill>
              <a:latin typeface="にくまる" panose="02000900000000000000" charset="-128"/>
            </a:endParaRPr>
          </a:p>
        </p:txBody>
      </p:sp>
      <p:sp>
        <p:nvSpPr>
          <p:cNvPr id="14" name="TextBox 14"/>
          <p:cNvSpPr txBox="1"/>
          <p:nvPr/>
        </p:nvSpPr>
        <p:spPr>
          <a:xfrm>
            <a:off x="4652774" y="5344378"/>
            <a:ext cx="8448318" cy="2301198"/>
          </a:xfrm>
          <a:prstGeom prst="rect">
            <a:avLst/>
          </a:prstGeom>
        </p:spPr>
        <p:txBody>
          <a:bodyPr lIns="0" tIns="0" rIns="0" bIns="0" rtlCol="0" anchor="t">
            <a:spAutoFit/>
          </a:bodyPr>
          <a:lstStyle/>
          <a:p>
            <a:pPr algn="ctr">
              <a:lnSpc>
                <a:spcPts val="6090"/>
              </a:lnSpc>
            </a:pPr>
            <a:r>
              <a:rPr lang="en-US" sz="4350">
                <a:solidFill>
                  <a:srgbClr val="E46F27"/>
                </a:solidFill>
                <a:latin typeface="UKIJ Qolyazma Tuz" panose="020B0604020202020204"/>
              </a:rPr>
              <a:t>Presented by Lockdown Group</a:t>
            </a:r>
            <a:endParaRPr lang="en-US" sz="4350">
              <a:solidFill>
                <a:srgbClr val="E46F27"/>
              </a:solidFill>
              <a:latin typeface="UKIJ Qolyazma Tuz" panose="020B0604020202020204"/>
            </a:endParaRPr>
          </a:p>
          <a:p>
            <a:pPr algn="ctr">
              <a:lnSpc>
                <a:spcPts val="6090"/>
              </a:lnSpc>
            </a:pPr>
            <a:r>
              <a:rPr lang="en-US" sz="4350">
                <a:solidFill>
                  <a:srgbClr val="E46F27"/>
                </a:solidFill>
                <a:latin typeface="UKIJ Qolyazma Tuz" panose="020B0604020202020204"/>
              </a:rPr>
              <a:t>Group Members: Sahil Raj (220150018)</a:t>
            </a:r>
            <a:endParaRPr lang="en-US" sz="4350">
              <a:solidFill>
                <a:srgbClr val="E46F27"/>
              </a:solidFill>
              <a:latin typeface="UKIJ Qolyazma Tuz" panose="020B0604020202020204"/>
            </a:endParaRPr>
          </a:p>
          <a:p>
            <a:pPr algn="ctr">
              <a:lnSpc>
                <a:spcPts val="6090"/>
              </a:lnSpc>
            </a:pPr>
            <a:r>
              <a:rPr lang="en-US" sz="4350">
                <a:solidFill>
                  <a:srgbClr val="E46F27"/>
                </a:solidFill>
                <a:latin typeface="UKIJ Qolyazma Tuz" panose="020B0604020202020204"/>
              </a:rPr>
              <a:t>                      Vishal (220150029)</a:t>
            </a:r>
            <a:endParaRPr lang="en-US" sz="4350">
              <a:solidFill>
                <a:srgbClr val="E46F27"/>
              </a:solidFill>
              <a:latin typeface="UKIJ Qolyazma Tuz"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182B4"/>
        </a:solidFill>
        <a:effectLst/>
      </p:bgPr>
    </p:bg>
    <p:spTree>
      <p:nvGrpSpPr>
        <p:cNvPr id="1" name=""/>
        <p:cNvGrpSpPr/>
        <p:nvPr/>
      </p:nvGrpSpPr>
      <p:grpSpPr>
        <a:xfrm>
          <a:off x="0" y="0"/>
          <a:ext cx="0" cy="0"/>
          <a:chOff x="0" y="0"/>
          <a:chExt cx="0" cy="0"/>
        </a:xfrm>
      </p:grpSpPr>
      <p:sp>
        <p:nvSpPr>
          <p:cNvPr id="2" name="TextBox 2"/>
          <p:cNvSpPr txBox="1"/>
          <p:nvPr/>
        </p:nvSpPr>
        <p:spPr>
          <a:xfrm>
            <a:off x="72487" y="361672"/>
            <a:ext cx="18143025" cy="1200706"/>
          </a:xfrm>
          <a:prstGeom prst="rect">
            <a:avLst/>
          </a:prstGeom>
        </p:spPr>
        <p:txBody>
          <a:bodyPr lIns="0" tIns="0" rIns="0" bIns="0" rtlCol="0" anchor="t">
            <a:spAutoFit/>
          </a:bodyPr>
          <a:lstStyle/>
          <a:p>
            <a:pPr algn="ctr">
              <a:lnSpc>
                <a:spcPts val="9825"/>
              </a:lnSpc>
              <a:spcBef>
                <a:spcPct val="0"/>
              </a:spcBef>
            </a:pPr>
            <a:r>
              <a:rPr lang="en-US" sz="7015">
                <a:solidFill>
                  <a:srgbClr val="000000"/>
                </a:solidFill>
                <a:latin typeface="Noto Sans" panose="020B0502040504020204"/>
              </a:rPr>
              <a:t>Results: Solution for given sudoku’s input</a:t>
            </a:r>
            <a:endParaRPr lang="en-US" sz="7015">
              <a:solidFill>
                <a:srgbClr val="000000"/>
              </a:solidFill>
              <a:latin typeface="Noto Sans" panose="020B0502040504020204"/>
            </a:endParaRPr>
          </a:p>
        </p:txBody>
      </p:sp>
      <p:sp>
        <p:nvSpPr>
          <p:cNvPr id="3" name="Freeform 3"/>
          <p:cNvSpPr/>
          <p:nvPr/>
        </p:nvSpPr>
        <p:spPr>
          <a:xfrm>
            <a:off x="2674464" y="2168861"/>
            <a:ext cx="5480962" cy="6506810"/>
          </a:xfrm>
          <a:custGeom>
            <a:avLst/>
            <a:gdLst/>
            <a:ahLst/>
            <a:cxnLst/>
            <a:rect l="l" t="t" r="r" b="b"/>
            <a:pathLst>
              <a:path w="5480962" h="6506810">
                <a:moveTo>
                  <a:pt x="0" y="0"/>
                </a:moveTo>
                <a:lnTo>
                  <a:pt x="5480962" y="0"/>
                </a:lnTo>
                <a:lnTo>
                  <a:pt x="5480962" y="6506811"/>
                </a:lnTo>
                <a:lnTo>
                  <a:pt x="0" y="6506811"/>
                </a:lnTo>
                <a:lnTo>
                  <a:pt x="0" y="0"/>
                </a:lnTo>
                <a:close/>
              </a:path>
            </a:pathLst>
          </a:custGeom>
          <a:blipFill>
            <a:blip r:embed="rId1"/>
            <a:stretch>
              <a:fillRect/>
            </a:stretch>
          </a:blipFill>
        </p:spPr>
      </p:sp>
      <p:sp>
        <p:nvSpPr>
          <p:cNvPr id="4" name="Freeform 4"/>
          <p:cNvSpPr/>
          <p:nvPr/>
        </p:nvSpPr>
        <p:spPr>
          <a:xfrm>
            <a:off x="9696091" y="2168861"/>
            <a:ext cx="5476174" cy="6508448"/>
          </a:xfrm>
          <a:custGeom>
            <a:avLst/>
            <a:gdLst/>
            <a:ahLst/>
            <a:cxnLst/>
            <a:rect l="l" t="t" r="r" b="b"/>
            <a:pathLst>
              <a:path w="5476174" h="6508448">
                <a:moveTo>
                  <a:pt x="0" y="0"/>
                </a:moveTo>
                <a:lnTo>
                  <a:pt x="5476175" y="0"/>
                </a:lnTo>
                <a:lnTo>
                  <a:pt x="5476175" y="6508448"/>
                </a:lnTo>
                <a:lnTo>
                  <a:pt x="0" y="6508448"/>
                </a:lnTo>
                <a:lnTo>
                  <a:pt x="0" y="0"/>
                </a:lnTo>
                <a:close/>
              </a:path>
            </a:pathLst>
          </a:custGeom>
          <a:blipFill>
            <a:blip r:embed="rId2"/>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182B4"/>
        </a:solidFill>
        <a:effectLst/>
      </p:bgPr>
    </p:bg>
    <p:spTree>
      <p:nvGrpSpPr>
        <p:cNvPr id="1" name=""/>
        <p:cNvGrpSpPr/>
        <p:nvPr/>
      </p:nvGrpSpPr>
      <p:grpSpPr>
        <a:xfrm>
          <a:off x="0" y="0"/>
          <a:ext cx="0" cy="0"/>
          <a:chOff x="0" y="0"/>
          <a:chExt cx="0" cy="0"/>
        </a:xfrm>
      </p:grpSpPr>
      <p:grpSp>
        <p:nvGrpSpPr>
          <p:cNvPr id="2" name="Group 2"/>
          <p:cNvGrpSpPr/>
          <p:nvPr/>
        </p:nvGrpSpPr>
        <p:grpSpPr>
          <a:xfrm rot="0">
            <a:off x="4468879" y="2824089"/>
            <a:ext cx="9350243" cy="4559672"/>
            <a:chOff x="0" y="0"/>
            <a:chExt cx="2462615" cy="1200901"/>
          </a:xfrm>
        </p:grpSpPr>
        <p:sp>
          <p:nvSpPr>
            <p:cNvPr id="3" name="Freeform 3"/>
            <p:cNvSpPr/>
            <p:nvPr/>
          </p:nvSpPr>
          <p:spPr>
            <a:xfrm>
              <a:off x="0" y="0"/>
              <a:ext cx="2462615" cy="1200901"/>
            </a:xfrm>
            <a:custGeom>
              <a:avLst/>
              <a:gdLst/>
              <a:ahLst/>
              <a:cxnLst/>
              <a:rect l="l" t="t" r="r" b="b"/>
              <a:pathLst>
                <a:path w="2462615" h="1200901">
                  <a:moveTo>
                    <a:pt x="82799" y="0"/>
                  </a:moveTo>
                  <a:lnTo>
                    <a:pt x="2379816" y="0"/>
                  </a:lnTo>
                  <a:cubicBezTo>
                    <a:pt x="2425545" y="0"/>
                    <a:pt x="2462615" y="37070"/>
                    <a:pt x="2462615" y="82799"/>
                  </a:cubicBezTo>
                  <a:lnTo>
                    <a:pt x="2462615" y="1118102"/>
                  </a:lnTo>
                  <a:cubicBezTo>
                    <a:pt x="2462615" y="1140062"/>
                    <a:pt x="2453892" y="1161122"/>
                    <a:pt x="2438364" y="1176650"/>
                  </a:cubicBezTo>
                  <a:cubicBezTo>
                    <a:pt x="2422836" y="1192178"/>
                    <a:pt x="2401776" y="1200901"/>
                    <a:pt x="2379816" y="1200901"/>
                  </a:cubicBezTo>
                  <a:lnTo>
                    <a:pt x="82799" y="1200901"/>
                  </a:lnTo>
                  <a:cubicBezTo>
                    <a:pt x="37070" y="1200901"/>
                    <a:pt x="0" y="1163831"/>
                    <a:pt x="0" y="1118102"/>
                  </a:cubicBezTo>
                  <a:lnTo>
                    <a:pt x="0" y="82799"/>
                  </a:lnTo>
                  <a:cubicBezTo>
                    <a:pt x="0" y="60839"/>
                    <a:pt x="8723" y="39779"/>
                    <a:pt x="24251" y="24251"/>
                  </a:cubicBezTo>
                  <a:cubicBezTo>
                    <a:pt x="39779" y="8723"/>
                    <a:pt x="60839" y="0"/>
                    <a:pt x="82799" y="0"/>
                  </a:cubicBezTo>
                  <a:close/>
                </a:path>
              </a:pathLst>
            </a:custGeom>
            <a:solidFill>
              <a:srgbClr val="F9F9F9"/>
            </a:solidFill>
            <a:ln w="57150" cap="rnd">
              <a:solidFill>
                <a:srgbClr val="E46F27"/>
              </a:solidFill>
              <a:prstDash val="dash"/>
              <a:round/>
            </a:ln>
          </p:spPr>
        </p:sp>
        <p:sp>
          <p:nvSpPr>
            <p:cNvPr id="4" name="TextBox 4"/>
            <p:cNvSpPr txBox="1"/>
            <p:nvPr/>
          </p:nvSpPr>
          <p:spPr>
            <a:xfrm>
              <a:off x="0" y="-38100"/>
              <a:ext cx="2462615" cy="1239001"/>
            </a:xfrm>
            <a:prstGeom prst="rect">
              <a:avLst/>
            </a:prstGeom>
          </p:spPr>
          <p:txBody>
            <a:bodyPr lIns="50800" tIns="50800" rIns="50800" bIns="50800" rtlCol="0" anchor="ctr"/>
            <a:lstStyle/>
            <a:p>
              <a:pPr algn="ctr">
                <a:lnSpc>
                  <a:spcPts val="2660"/>
                </a:lnSpc>
                <a:spcBef>
                  <a:spcPct val="0"/>
                </a:spcBef>
              </a:pPr>
            </a:p>
          </p:txBody>
        </p:sp>
      </p:grpSp>
      <p:sp>
        <p:nvSpPr>
          <p:cNvPr id="5" name="Freeform 5"/>
          <p:cNvSpPr/>
          <p:nvPr/>
        </p:nvSpPr>
        <p:spPr>
          <a:xfrm rot="1000499">
            <a:off x="16062794" y="1795389"/>
            <a:ext cx="920686" cy="2057400"/>
          </a:xfrm>
          <a:custGeom>
            <a:avLst/>
            <a:gdLst/>
            <a:ahLst/>
            <a:cxnLst/>
            <a:rect l="l" t="t" r="r" b="b"/>
            <a:pathLst>
              <a:path w="920686" h="2057400">
                <a:moveTo>
                  <a:pt x="0" y="0"/>
                </a:moveTo>
                <a:lnTo>
                  <a:pt x="920687" y="0"/>
                </a:lnTo>
                <a:lnTo>
                  <a:pt x="920687" y="2057400"/>
                </a:lnTo>
                <a:lnTo>
                  <a:pt x="0" y="20574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rot="-789856">
            <a:off x="14701664" y="1002197"/>
            <a:ext cx="1335505" cy="2057400"/>
          </a:xfrm>
          <a:custGeom>
            <a:avLst/>
            <a:gdLst/>
            <a:ahLst/>
            <a:cxnLst/>
            <a:rect l="l" t="t" r="r" b="b"/>
            <a:pathLst>
              <a:path w="1335505" h="2057400">
                <a:moveTo>
                  <a:pt x="0" y="0"/>
                </a:moveTo>
                <a:lnTo>
                  <a:pt x="1335505" y="0"/>
                </a:lnTo>
                <a:lnTo>
                  <a:pt x="1335505"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861375">
            <a:off x="2459350" y="7057307"/>
            <a:ext cx="2257536" cy="2344585"/>
          </a:xfrm>
          <a:custGeom>
            <a:avLst/>
            <a:gdLst/>
            <a:ahLst/>
            <a:cxnLst/>
            <a:rect l="l" t="t" r="r" b="b"/>
            <a:pathLst>
              <a:path w="2257536" h="2344585">
                <a:moveTo>
                  <a:pt x="0" y="0"/>
                </a:moveTo>
                <a:lnTo>
                  <a:pt x="2257536" y="0"/>
                </a:lnTo>
                <a:lnTo>
                  <a:pt x="2257536" y="2344586"/>
                </a:lnTo>
                <a:lnTo>
                  <a:pt x="0" y="23445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815334">
            <a:off x="7753488" y="8175117"/>
            <a:ext cx="2008910" cy="1361037"/>
          </a:xfrm>
          <a:custGeom>
            <a:avLst/>
            <a:gdLst/>
            <a:ahLst/>
            <a:cxnLst/>
            <a:rect l="l" t="t" r="r" b="b"/>
            <a:pathLst>
              <a:path w="2008910" h="1361037">
                <a:moveTo>
                  <a:pt x="0" y="0"/>
                </a:moveTo>
                <a:lnTo>
                  <a:pt x="2008910" y="0"/>
                </a:lnTo>
                <a:lnTo>
                  <a:pt x="2008910" y="1361036"/>
                </a:lnTo>
                <a:lnTo>
                  <a:pt x="0" y="13610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028700" y="5498087"/>
            <a:ext cx="1950122" cy="967748"/>
          </a:xfrm>
          <a:custGeom>
            <a:avLst/>
            <a:gdLst/>
            <a:ahLst/>
            <a:cxnLst/>
            <a:rect l="l" t="t" r="r" b="b"/>
            <a:pathLst>
              <a:path w="1950122" h="967748">
                <a:moveTo>
                  <a:pt x="0" y="0"/>
                </a:moveTo>
                <a:lnTo>
                  <a:pt x="1950122" y="0"/>
                </a:lnTo>
                <a:lnTo>
                  <a:pt x="1950122" y="967748"/>
                </a:lnTo>
                <a:lnTo>
                  <a:pt x="0" y="96774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TextBox 10"/>
          <p:cNvSpPr txBox="1"/>
          <p:nvPr/>
        </p:nvSpPr>
        <p:spPr>
          <a:xfrm>
            <a:off x="5638382" y="2908416"/>
            <a:ext cx="7011235" cy="2381473"/>
          </a:xfrm>
          <a:prstGeom prst="rect">
            <a:avLst/>
          </a:prstGeom>
        </p:spPr>
        <p:txBody>
          <a:bodyPr lIns="0" tIns="0" rIns="0" bIns="0" rtlCol="0" anchor="t">
            <a:spAutoFit/>
          </a:bodyPr>
          <a:lstStyle/>
          <a:p>
            <a:pPr algn="ctr">
              <a:lnSpc>
                <a:spcPts val="19360"/>
              </a:lnSpc>
            </a:pPr>
            <a:r>
              <a:rPr lang="en-US" sz="13830">
                <a:solidFill>
                  <a:srgbClr val="E46F27"/>
                </a:solidFill>
                <a:latin typeface="にくまる" panose="02000900000000000000" charset="-128"/>
              </a:rPr>
              <a:t>Thank</a:t>
            </a:r>
            <a:endParaRPr lang="en-US" sz="13830">
              <a:solidFill>
                <a:srgbClr val="E46F27"/>
              </a:solidFill>
              <a:latin typeface="にくまる" panose="02000900000000000000" charset="-128"/>
            </a:endParaRPr>
          </a:p>
        </p:txBody>
      </p:sp>
      <p:sp>
        <p:nvSpPr>
          <p:cNvPr id="11" name="TextBox 11"/>
          <p:cNvSpPr txBox="1"/>
          <p:nvPr/>
        </p:nvSpPr>
        <p:spPr>
          <a:xfrm>
            <a:off x="6440578" y="4653112"/>
            <a:ext cx="5406844" cy="2381473"/>
          </a:xfrm>
          <a:prstGeom prst="rect">
            <a:avLst/>
          </a:prstGeom>
        </p:spPr>
        <p:txBody>
          <a:bodyPr lIns="0" tIns="0" rIns="0" bIns="0" rtlCol="0" anchor="t">
            <a:spAutoFit/>
          </a:bodyPr>
          <a:lstStyle/>
          <a:p>
            <a:pPr algn="ctr">
              <a:lnSpc>
                <a:spcPts val="19360"/>
              </a:lnSpc>
            </a:pPr>
            <a:r>
              <a:rPr lang="en-US" sz="13830">
                <a:solidFill>
                  <a:srgbClr val="435C82"/>
                </a:solidFill>
                <a:latin typeface="にくまる" panose="02000900000000000000" charset="-128"/>
              </a:rPr>
              <a:t>you</a:t>
            </a:r>
            <a:endParaRPr lang="en-US" sz="13830">
              <a:solidFill>
                <a:srgbClr val="435C82"/>
              </a:solidFill>
              <a:latin typeface="にくまる" panose="02000900000000000000" charset="-128"/>
            </a:endParaRPr>
          </a:p>
        </p:txBody>
      </p:sp>
      <p:sp>
        <p:nvSpPr>
          <p:cNvPr id="12" name="Freeform 12"/>
          <p:cNvSpPr/>
          <p:nvPr/>
        </p:nvSpPr>
        <p:spPr>
          <a:xfrm flipH="1" flipV="1">
            <a:off x="14696619" y="6172200"/>
            <a:ext cx="3591381" cy="4114800"/>
          </a:xfrm>
          <a:custGeom>
            <a:avLst/>
            <a:gdLst/>
            <a:ahLst/>
            <a:cxnLst/>
            <a:rect l="l" t="t" r="r" b="b"/>
            <a:pathLst>
              <a:path w="3591381" h="4114800">
                <a:moveTo>
                  <a:pt x="3591381" y="4114800"/>
                </a:moveTo>
                <a:lnTo>
                  <a:pt x="0" y="4114800"/>
                </a:lnTo>
                <a:lnTo>
                  <a:pt x="0" y="0"/>
                </a:lnTo>
                <a:lnTo>
                  <a:pt x="3591381" y="0"/>
                </a:lnTo>
                <a:lnTo>
                  <a:pt x="3591381" y="411480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Freeform 13"/>
          <p:cNvSpPr/>
          <p:nvPr/>
        </p:nvSpPr>
        <p:spPr>
          <a:xfrm flipV="1">
            <a:off x="0" y="0"/>
            <a:ext cx="3845468" cy="4114800"/>
          </a:xfrm>
          <a:custGeom>
            <a:avLst/>
            <a:gdLst/>
            <a:ahLst/>
            <a:cxnLst/>
            <a:rect l="l" t="t" r="r" b="b"/>
            <a:pathLst>
              <a:path w="3845468" h="4114800">
                <a:moveTo>
                  <a:pt x="0" y="4114800"/>
                </a:moveTo>
                <a:lnTo>
                  <a:pt x="3845468" y="4114800"/>
                </a:lnTo>
                <a:lnTo>
                  <a:pt x="3845468" y="0"/>
                </a:lnTo>
                <a:lnTo>
                  <a:pt x="0" y="0"/>
                </a:lnTo>
                <a:lnTo>
                  <a:pt x="0" y="411480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182B4"/>
        </a:solidFill>
        <a:effectLst/>
      </p:bgPr>
    </p:bg>
    <p:spTree>
      <p:nvGrpSpPr>
        <p:cNvPr id="1" name=""/>
        <p:cNvGrpSpPr/>
        <p:nvPr/>
      </p:nvGrpSpPr>
      <p:grpSpPr>
        <a:xfrm>
          <a:off x="0" y="0"/>
          <a:ext cx="0" cy="0"/>
          <a:chOff x="0" y="0"/>
          <a:chExt cx="0" cy="0"/>
        </a:xfrm>
      </p:grpSpPr>
      <p:grpSp>
        <p:nvGrpSpPr>
          <p:cNvPr id="2" name="Group 2"/>
          <p:cNvGrpSpPr/>
          <p:nvPr/>
        </p:nvGrpSpPr>
        <p:grpSpPr>
          <a:xfrm rot="0">
            <a:off x="4104430" y="2908301"/>
            <a:ext cx="10079140" cy="2235199"/>
            <a:chOff x="0" y="0"/>
            <a:chExt cx="13438854" cy="2980265"/>
          </a:xfrm>
        </p:grpSpPr>
        <p:sp>
          <p:nvSpPr>
            <p:cNvPr id="3" name="Freeform 3"/>
            <p:cNvSpPr/>
            <p:nvPr/>
          </p:nvSpPr>
          <p:spPr>
            <a:xfrm>
              <a:off x="0" y="0"/>
              <a:ext cx="13438854" cy="2878665"/>
            </a:xfrm>
            <a:custGeom>
              <a:avLst/>
              <a:gdLst/>
              <a:ahLst/>
              <a:cxnLst/>
              <a:rect l="l" t="t" r="r" b="b"/>
              <a:pathLst>
                <a:path w="13438854" h="2878665">
                  <a:moveTo>
                    <a:pt x="0" y="0"/>
                  </a:moveTo>
                  <a:lnTo>
                    <a:pt x="13438854" y="0"/>
                  </a:lnTo>
                  <a:lnTo>
                    <a:pt x="13438854" y="2878665"/>
                  </a:lnTo>
                  <a:lnTo>
                    <a:pt x="0" y="2878665"/>
                  </a:lnTo>
                  <a:close/>
                </a:path>
              </a:pathLst>
            </a:custGeom>
            <a:solidFill>
              <a:srgbClr val="FDF9B4"/>
            </a:solidFill>
          </p:spPr>
        </p:sp>
        <p:sp>
          <p:nvSpPr>
            <p:cNvPr id="4" name="Freeform 4"/>
            <p:cNvSpPr/>
            <p:nvPr/>
          </p:nvSpPr>
          <p:spPr>
            <a:xfrm>
              <a:off x="0" y="0"/>
              <a:ext cx="13438854" cy="2980265"/>
            </a:xfrm>
            <a:custGeom>
              <a:avLst/>
              <a:gdLst/>
              <a:ahLst/>
              <a:cxnLst/>
              <a:rect l="l" t="t" r="r" b="b"/>
              <a:pathLst>
                <a:path w="13438854" h="2980265">
                  <a:moveTo>
                    <a:pt x="0" y="2878665"/>
                  </a:moveTo>
                  <a:lnTo>
                    <a:pt x="13438854" y="2878665"/>
                  </a:lnTo>
                  <a:lnTo>
                    <a:pt x="13311854" y="2980265"/>
                  </a:lnTo>
                  <a:cubicBezTo>
                    <a:pt x="13311854" y="2980265"/>
                    <a:pt x="12321254" y="2904065"/>
                    <a:pt x="12219654" y="2904065"/>
                  </a:cubicBezTo>
                  <a:lnTo>
                    <a:pt x="1219200" y="2904065"/>
                  </a:lnTo>
                  <a:cubicBezTo>
                    <a:pt x="1117600" y="2904065"/>
                    <a:pt x="127000" y="2980265"/>
                    <a:pt x="127000" y="2980265"/>
                  </a:cubicBezTo>
                  <a:lnTo>
                    <a:pt x="0" y="2878665"/>
                  </a:lnTo>
                  <a:lnTo>
                    <a:pt x="0" y="0"/>
                  </a:lnTo>
                  <a:lnTo>
                    <a:pt x="13438854" y="0"/>
                  </a:lnTo>
                  <a:lnTo>
                    <a:pt x="13438854" y="2878665"/>
                  </a:lnTo>
                  <a:lnTo>
                    <a:pt x="12700" y="2878665"/>
                  </a:lnTo>
                  <a:lnTo>
                    <a:pt x="12700" y="2865965"/>
                  </a:lnTo>
                  <a:lnTo>
                    <a:pt x="13426154" y="2865965"/>
                  </a:lnTo>
                  <a:lnTo>
                    <a:pt x="13426154" y="12700"/>
                  </a:lnTo>
                  <a:lnTo>
                    <a:pt x="12700" y="12700"/>
                  </a:lnTo>
                  <a:lnTo>
                    <a:pt x="12700" y="2878665"/>
                  </a:lnTo>
                </a:path>
              </a:pathLst>
            </a:custGeom>
            <a:solidFill>
              <a:srgbClr val="394C60">
                <a:alpha val="9804"/>
              </a:srgbClr>
            </a:solidFill>
          </p:spPr>
        </p:sp>
        <p:sp>
          <p:nvSpPr>
            <p:cNvPr id="5" name="TextBox 5"/>
            <p:cNvSpPr txBox="1"/>
            <p:nvPr/>
          </p:nvSpPr>
          <p:spPr>
            <a:xfrm>
              <a:off x="0" y="-85725"/>
              <a:ext cx="13438854" cy="2507190"/>
            </a:xfrm>
            <a:prstGeom prst="rect">
              <a:avLst/>
            </a:prstGeom>
          </p:spPr>
          <p:txBody>
            <a:bodyPr lIns="203200" tIns="203200" rIns="203200" bIns="203200" rtlCol="0" anchor="t"/>
            <a:lstStyle/>
            <a:p>
              <a:pPr marL="863600" lvl="1" indent="-431800">
                <a:lnSpc>
                  <a:spcPts val="5600"/>
                </a:lnSpc>
                <a:buFont typeface="Arial" panose="020B0604020202020204"/>
                <a:buChar char="•"/>
              </a:pPr>
              <a:r>
                <a:rPr lang="en-US" sz="4000">
                  <a:solidFill>
                    <a:srgbClr val="000000"/>
                  </a:solidFill>
                  <a:latin typeface="Solway" panose="00000500000000000000"/>
                </a:rPr>
                <a:t>Approach Used</a:t>
              </a:r>
              <a:endParaRPr lang="en-US" sz="4000">
                <a:solidFill>
                  <a:srgbClr val="000000"/>
                </a:solidFill>
                <a:latin typeface="Solway" panose="00000500000000000000"/>
              </a:endParaRPr>
            </a:p>
            <a:p>
              <a:pPr marL="863600" lvl="1" indent="-431800">
                <a:lnSpc>
                  <a:spcPts val="5600"/>
                </a:lnSpc>
                <a:buFont typeface="Arial" panose="020B0604020202020204"/>
                <a:buChar char="•"/>
              </a:pPr>
              <a:r>
                <a:rPr lang="en-US" sz="4000">
                  <a:solidFill>
                    <a:srgbClr val="000000"/>
                  </a:solidFill>
                  <a:latin typeface="Solway" panose="00000500000000000000"/>
                </a:rPr>
                <a:t>Algorithms, technologies, and tools</a:t>
              </a:r>
              <a:endParaRPr lang="en-US" sz="4000">
                <a:solidFill>
                  <a:srgbClr val="000000"/>
                </a:solidFill>
                <a:latin typeface="Solway" panose="00000500000000000000"/>
              </a:endParaRPr>
            </a:p>
          </p:txBody>
        </p:sp>
      </p:grpSp>
      <p:sp>
        <p:nvSpPr>
          <p:cNvPr id="6" name="TextBox 6"/>
          <p:cNvSpPr txBox="1"/>
          <p:nvPr/>
        </p:nvSpPr>
        <p:spPr>
          <a:xfrm>
            <a:off x="4506492" y="546474"/>
            <a:ext cx="9275017" cy="1965325"/>
          </a:xfrm>
          <a:prstGeom prst="rect">
            <a:avLst/>
          </a:prstGeom>
        </p:spPr>
        <p:txBody>
          <a:bodyPr lIns="0" tIns="0" rIns="0" bIns="0" rtlCol="0" anchor="t">
            <a:spAutoFit/>
          </a:bodyPr>
          <a:lstStyle/>
          <a:p>
            <a:pPr algn="ctr">
              <a:lnSpc>
                <a:spcPts val="15325"/>
              </a:lnSpc>
              <a:spcBef>
                <a:spcPct val="0"/>
              </a:spcBef>
            </a:pPr>
            <a:r>
              <a:rPr lang="en-US" sz="10945">
                <a:solidFill>
                  <a:srgbClr val="000000"/>
                </a:solidFill>
                <a:latin typeface="にくまる" panose="02000900000000000000" charset="-128"/>
              </a:rPr>
              <a:t>Methodoloy</a:t>
            </a:r>
            <a:endParaRPr lang="en-US" sz="10945">
              <a:solidFill>
                <a:srgbClr val="000000"/>
              </a:solidFill>
              <a:latin typeface="にくまる" panose="02000900000000000000" charset="-128"/>
            </a:endParaRPr>
          </a:p>
        </p:txBody>
      </p:sp>
      <p:sp>
        <p:nvSpPr>
          <p:cNvPr id="7" name="TextBox 7"/>
          <p:cNvSpPr txBox="1"/>
          <p:nvPr/>
        </p:nvSpPr>
        <p:spPr>
          <a:xfrm>
            <a:off x="6431459" y="5162550"/>
            <a:ext cx="5425083" cy="1884108"/>
          </a:xfrm>
          <a:prstGeom prst="rect">
            <a:avLst/>
          </a:prstGeom>
        </p:spPr>
        <p:txBody>
          <a:bodyPr lIns="0" tIns="0" rIns="0" bIns="0" rtlCol="0" anchor="t">
            <a:spAutoFit/>
          </a:bodyPr>
          <a:lstStyle/>
          <a:p>
            <a:pPr algn="ctr">
              <a:lnSpc>
                <a:spcPts val="15325"/>
              </a:lnSpc>
              <a:spcBef>
                <a:spcPct val="0"/>
              </a:spcBef>
            </a:pPr>
            <a:r>
              <a:rPr lang="en-US" sz="10945">
                <a:solidFill>
                  <a:srgbClr val="000000"/>
                </a:solidFill>
                <a:latin typeface="にくまる" panose="02000900000000000000" charset="-128"/>
              </a:rPr>
              <a:t>Results</a:t>
            </a:r>
            <a:endParaRPr lang="en-US" sz="10945">
              <a:solidFill>
                <a:srgbClr val="000000"/>
              </a:solidFill>
              <a:latin typeface="にくまる" panose="02000900000000000000" charset="-128"/>
            </a:endParaRPr>
          </a:p>
        </p:txBody>
      </p:sp>
      <p:grpSp>
        <p:nvGrpSpPr>
          <p:cNvPr id="8" name="Group 8"/>
          <p:cNvGrpSpPr/>
          <p:nvPr/>
        </p:nvGrpSpPr>
        <p:grpSpPr>
          <a:xfrm rot="0">
            <a:off x="4104430" y="7284783"/>
            <a:ext cx="10079140" cy="2235199"/>
            <a:chOff x="0" y="0"/>
            <a:chExt cx="13438854" cy="2980265"/>
          </a:xfrm>
        </p:grpSpPr>
        <p:sp>
          <p:nvSpPr>
            <p:cNvPr id="9" name="Freeform 9"/>
            <p:cNvSpPr/>
            <p:nvPr/>
          </p:nvSpPr>
          <p:spPr>
            <a:xfrm>
              <a:off x="0" y="0"/>
              <a:ext cx="13438854" cy="2878665"/>
            </a:xfrm>
            <a:custGeom>
              <a:avLst/>
              <a:gdLst/>
              <a:ahLst/>
              <a:cxnLst/>
              <a:rect l="l" t="t" r="r" b="b"/>
              <a:pathLst>
                <a:path w="13438854" h="2878665">
                  <a:moveTo>
                    <a:pt x="0" y="0"/>
                  </a:moveTo>
                  <a:lnTo>
                    <a:pt x="13438854" y="0"/>
                  </a:lnTo>
                  <a:lnTo>
                    <a:pt x="13438854" y="2878665"/>
                  </a:lnTo>
                  <a:lnTo>
                    <a:pt x="0" y="2878665"/>
                  </a:lnTo>
                  <a:close/>
                </a:path>
              </a:pathLst>
            </a:custGeom>
            <a:solidFill>
              <a:srgbClr val="FDF9B4"/>
            </a:solidFill>
          </p:spPr>
        </p:sp>
        <p:sp>
          <p:nvSpPr>
            <p:cNvPr id="10" name="Freeform 10"/>
            <p:cNvSpPr/>
            <p:nvPr/>
          </p:nvSpPr>
          <p:spPr>
            <a:xfrm>
              <a:off x="0" y="0"/>
              <a:ext cx="13438854" cy="2980265"/>
            </a:xfrm>
            <a:custGeom>
              <a:avLst/>
              <a:gdLst/>
              <a:ahLst/>
              <a:cxnLst/>
              <a:rect l="l" t="t" r="r" b="b"/>
              <a:pathLst>
                <a:path w="13438854" h="2980265">
                  <a:moveTo>
                    <a:pt x="0" y="2878665"/>
                  </a:moveTo>
                  <a:lnTo>
                    <a:pt x="13438854" y="2878665"/>
                  </a:lnTo>
                  <a:lnTo>
                    <a:pt x="13311854" y="2980265"/>
                  </a:lnTo>
                  <a:cubicBezTo>
                    <a:pt x="13311854" y="2980265"/>
                    <a:pt x="12321254" y="2904065"/>
                    <a:pt x="12219654" y="2904065"/>
                  </a:cubicBezTo>
                  <a:lnTo>
                    <a:pt x="1219200" y="2904065"/>
                  </a:lnTo>
                  <a:cubicBezTo>
                    <a:pt x="1117600" y="2904065"/>
                    <a:pt x="127000" y="2980265"/>
                    <a:pt x="127000" y="2980265"/>
                  </a:cubicBezTo>
                  <a:lnTo>
                    <a:pt x="0" y="2878665"/>
                  </a:lnTo>
                  <a:lnTo>
                    <a:pt x="0" y="0"/>
                  </a:lnTo>
                  <a:lnTo>
                    <a:pt x="13438854" y="0"/>
                  </a:lnTo>
                  <a:lnTo>
                    <a:pt x="13438854" y="2878665"/>
                  </a:lnTo>
                  <a:lnTo>
                    <a:pt x="12700" y="2878665"/>
                  </a:lnTo>
                  <a:lnTo>
                    <a:pt x="12700" y="2865965"/>
                  </a:lnTo>
                  <a:lnTo>
                    <a:pt x="13426154" y="2865965"/>
                  </a:lnTo>
                  <a:lnTo>
                    <a:pt x="13426154" y="12700"/>
                  </a:lnTo>
                  <a:lnTo>
                    <a:pt x="12700" y="12700"/>
                  </a:lnTo>
                  <a:lnTo>
                    <a:pt x="12700" y="2878665"/>
                  </a:lnTo>
                </a:path>
              </a:pathLst>
            </a:custGeom>
            <a:solidFill>
              <a:srgbClr val="394C60">
                <a:alpha val="9804"/>
              </a:srgbClr>
            </a:solidFill>
          </p:spPr>
        </p:sp>
        <p:sp>
          <p:nvSpPr>
            <p:cNvPr id="11" name="TextBox 11"/>
            <p:cNvSpPr txBox="1"/>
            <p:nvPr/>
          </p:nvSpPr>
          <p:spPr>
            <a:xfrm>
              <a:off x="0" y="-85725"/>
              <a:ext cx="13438854" cy="2507190"/>
            </a:xfrm>
            <a:prstGeom prst="rect">
              <a:avLst/>
            </a:prstGeom>
          </p:spPr>
          <p:txBody>
            <a:bodyPr lIns="203200" tIns="203200" rIns="203200" bIns="203200" rtlCol="0" anchor="t"/>
            <a:lstStyle/>
            <a:p>
              <a:pPr marL="863600" lvl="1" indent="-431800">
                <a:lnSpc>
                  <a:spcPts val="5600"/>
                </a:lnSpc>
                <a:buFont typeface="Arial" panose="020B0604020202020204"/>
                <a:buChar char="•"/>
              </a:pPr>
              <a:r>
                <a:rPr lang="en-US" sz="4000">
                  <a:solidFill>
                    <a:srgbClr val="000000"/>
                  </a:solidFill>
                  <a:latin typeface="Solway" panose="00000500000000000000"/>
                </a:rPr>
                <a:t>One player game</a:t>
              </a:r>
              <a:endParaRPr lang="en-US" sz="4000">
                <a:solidFill>
                  <a:srgbClr val="000000"/>
                </a:solidFill>
                <a:latin typeface="Solway" panose="00000500000000000000"/>
              </a:endParaRPr>
            </a:p>
            <a:p>
              <a:pPr marL="863600" lvl="1" indent="-431800">
                <a:lnSpc>
                  <a:spcPts val="5600"/>
                </a:lnSpc>
                <a:buFont typeface="Arial" panose="020B0604020202020204"/>
                <a:buChar char="•"/>
              </a:pPr>
              <a:r>
                <a:rPr lang="en-US" sz="4000">
                  <a:solidFill>
                    <a:srgbClr val="000000"/>
                  </a:solidFill>
                  <a:latin typeface="Solway" panose="00000500000000000000"/>
                </a:rPr>
                <a:t>Solution for given sudoku’s input</a:t>
              </a:r>
              <a:endParaRPr lang="en-US" sz="4000">
                <a:solidFill>
                  <a:srgbClr val="000000"/>
                </a:solidFill>
                <a:latin typeface="Solway" panose="0000050000000000000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182B4"/>
        </a:solidFill>
        <a:effectLst/>
      </p:bgPr>
    </p:bg>
    <p:spTree>
      <p:nvGrpSpPr>
        <p:cNvPr id="1" name=""/>
        <p:cNvGrpSpPr/>
        <p:nvPr/>
      </p:nvGrpSpPr>
      <p:grpSpPr>
        <a:xfrm>
          <a:off x="0" y="0"/>
          <a:ext cx="0" cy="0"/>
          <a:chOff x="0" y="0"/>
          <a:chExt cx="0" cy="0"/>
        </a:xfrm>
      </p:grpSpPr>
      <p:grpSp>
        <p:nvGrpSpPr>
          <p:cNvPr id="2" name="Group 2"/>
          <p:cNvGrpSpPr/>
          <p:nvPr/>
        </p:nvGrpSpPr>
        <p:grpSpPr>
          <a:xfrm rot="0">
            <a:off x="490622" y="2089392"/>
            <a:ext cx="17306756" cy="7873999"/>
            <a:chOff x="0" y="0"/>
            <a:chExt cx="23075675" cy="10498665"/>
          </a:xfrm>
        </p:grpSpPr>
        <p:sp>
          <p:nvSpPr>
            <p:cNvPr id="3" name="Freeform 3"/>
            <p:cNvSpPr/>
            <p:nvPr/>
          </p:nvSpPr>
          <p:spPr>
            <a:xfrm>
              <a:off x="0" y="0"/>
              <a:ext cx="23075675" cy="10397065"/>
            </a:xfrm>
            <a:custGeom>
              <a:avLst/>
              <a:gdLst/>
              <a:ahLst/>
              <a:cxnLst/>
              <a:rect l="l" t="t" r="r" b="b"/>
              <a:pathLst>
                <a:path w="23075675" h="10397065">
                  <a:moveTo>
                    <a:pt x="0" y="0"/>
                  </a:moveTo>
                  <a:lnTo>
                    <a:pt x="23075675" y="0"/>
                  </a:lnTo>
                  <a:lnTo>
                    <a:pt x="23075675" y="10397065"/>
                  </a:lnTo>
                  <a:lnTo>
                    <a:pt x="0" y="10397065"/>
                  </a:lnTo>
                  <a:close/>
                </a:path>
              </a:pathLst>
            </a:custGeom>
            <a:solidFill>
              <a:srgbClr val="FDF9B4"/>
            </a:solidFill>
          </p:spPr>
        </p:sp>
        <p:sp>
          <p:nvSpPr>
            <p:cNvPr id="4" name="Freeform 4"/>
            <p:cNvSpPr/>
            <p:nvPr/>
          </p:nvSpPr>
          <p:spPr>
            <a:xfrm>
              <a:off x="0" y="0"/>
              <a:ext cx="23075675" cy="10498665"/>
            </a:xfrm>
            <a:custGeom>
              <a:avLst/>
              <a:gdLst/>
              <a:ahLst/>
              <a:cxnLst/>
              <a:rect l="l" t="t" r="r" b="b"/>
              <a:pathLst>
                <a:path w="23075675" h="10498665">
                  <a:moveTo>
                    <a:pt x="0" y="10397065"/>
                  </a:moveTo>
                  <a:lnTo>
                    <a:pt x="23075675" y="10397065"/>
                  </a:lnTo>
                  <a:lnTo>
                    <a:pt x="22948675" y="10498665"/>
                  </a:lnTo>
                  <a:cubicBezTo>
                    <a:pt x="22948675" y="10498665"/>
                    <a:pt x="21958075" y="10422465"/>
                    <a:pt x="21856475" y="10422465"/>
                  </a:cubicBezTo>
                  <a:lnTo>
                    <a:pt x="1219200" y="10422465"/>
                  </a:lnTo>
                  <a:cubicBezTo>
                    <a:pt x="1117600" y="10422465"/>
                    <a:pt x="127000" y="10498665"/>
                    <a:pt x="127000" y="10498665"/>
                  </a:cubicBezTo>
                  <a:lnTo>
                    <a:pt x="0" y="10397065"/>
                  </a:lnTo>
                  <a:lnTo>
                    <a:pt x="0" y="0"/>
                  </a:lnTo>
                  <a:lnTo>
                    <a:pt x="23075675" y="0"/>
                  </a:lnTo>
                  <a:lnTo>
                    <a:pt x="23075675" y="10397065"/>
                  </a:lnTo>
                  <a:lnTo>
                    <a:pt x="12700" y="10397065"/>
                  </a:lnTo>
                  <a:lnTo>
                    <a:pt x="12700" y="10384365"/>
                  </a:lnTo>
                  <a:lnTo>
                    <a:pt x="23062975" y="10384365"/>
                  </a:lnTo>
                  <a:lnTo>
                    <a:pt x="23062975" y="12700"/>
                  </a:lnTo>
                  <a:lnTo>
                    <a:pt x="12700" y="12700"/>
                  </a:lnTo>
                  <a:lnTo>
                    <a:pt x="12700" y="10397065"/>
                  </a:lnTo>
                </a:path>
              </a:pathLst>
            </a:custGeom>
            <a:solidFill>
              <a:srgbClr val="394C60">
                <a:alpha val="9804"/>
              </a:srgbClr>
            </a:solidFill>
          </p:spPr>
        </p:sp>
        <p:sp>
          <p:nvSpPr>
            <p:cNvPr id="5" name="TextBox 5"/>
            <p:cNvSpPr txBox="1"/>
            <p:nvPr/>
          </p:nvSpPr>
          <p:spPr>
            <a:xfrm>
              <a:off x="0" y="-85725"/>
              <a:ext cx="23075675" cy="10025590"/>
            </a:xfrm>
            <a:prstGeom prst="rect">
              <a:avLst/>
            </a:prstGeom>
          </p:spPr>
          <p:txBody>
            <a:bodyPr lIns="203200" tIns="203200" rIns="203200" bIns="203200" rtlCol="0" anchor="t"/>
            <a:lstStyle/>
            <a:p>
              <a:pPr marL="863600" lvl="1" indent="-431800">
                <a:lnSpc>
                  <a:spcPts val="5600"/>
                </a:lnSpc>
                <a:buFont typeface="Arial" panose="020B0604020202020204"/>
                <a:buChar char="•"/>
              </a:pPr>
              <a:r>
                <a:rPr lang="en-US" sz="4000">
                  <a:solidFill>
                    <a:srgbClr val="000000"/>
                  </a:solidFill>
                  <a:latin typeface="Solway" panose="00000500000000000000"/>
                </a:rPr>
                <a:t>Rules:  Ensure you thoroughly understand the rules of Sudoku. Each row, column, and 3x3 subgrid must contain all the numbers from 1 to 9 without repetition.</a:t>
              </a:r>
              <a:endParaRPr lang="en-US" sz="4000">
                <a:solidFill>
                  <a:srgbClr val="000000"/>
                </a:solidFill>
                <a:latin typeface="Solway" panose="00000500000000000000"/>
              </a:endParaRPr>
            </a:p>
            <a:p>
              <a:pPr marL="863600" lvl="1" indent="-431800">
                <a:lnSpc>
                  <a:spcPts val="5600"/>
                </a:lnSpc>
                <a:buFont typeface="Arial" panose="020B0604020202020204"/>
                <a:buChar char="•"/>
              </a:pPr>
              <a:r>
                <a:rPr lang="en-US" sz="4000">
                  <a:solidFill>
                    <a:srgbClr val="000000"/>
                  </a:solidFill>
                  <a:latin typeface="Solway" panose="00000500000000000000"/>
                </a:rPr>
                <a:t>Design: Before diving into coding, sketch out your game's structure. Consider how you'll represent the Sudoku grid, how users will interact with it, and what features your game will have (e.g., hints, difficulty levels).</a:t>
              </a:r>
              <a:endParaRPr lang="en-US" sz="4000">
                <a:solidFill>
                  <a:srgbClr val="000000"/>
                </a:solidFill>
                <a:latin typeface="Solway" panose="00000500000000000000"/>
              </a:endParaRPr>
            </a:p>
            <a:p>
              <a:pPr marL="863600" lvl="1" indent="-431800">
                <a:lnSpc>
                  <a:spcPts val="5600"/>
                </a:lnSpc>
                <a:buFont typeface="Arial" panose="020B0604020202020204"/>
                <a:buChar char="•"/>
              </a:pPr>
              <a:r>
                <a:rPr lang="en-US" sz="4000">
                  <a:solidFill>
                    <a:srgbClr val="000000"/>
                  </a:solidFill>
                  <a:latin typeface="Solway" panose="00000500000000000000"/>
                </a:rPr>
                <a:t>Data Representation: Decide how you'll represent the Sudoku grid in your code. This might involve a 2D array or a more sophisticated data structure.</a:t>
              </a:r>
              <a:endParaRPr lang="en-US" sz="4000">
                <a:solidFill>
                  <a:srgbClr val="000000"/>
                </a:solidFill>
                <a:latin typeface="Solway" panose="00000500000000000000"/>
              </a:endParaRPr>
            </a:p>
          </p:txBody>
        </p:sp>
      </p:grpSp>
      <p:sp>
        <p:nvSpPr>
          <p:cNvPr id="6" name="TextBox 6"/>
          <p:cNvSpPr txBox="1"/>
          <p:nvPr/>
        </p:nvSpPr>
        <p:spPr>
          <a:xfrm>
            <a:off x="1028700" y="235809"/>
            <a:ext cx="15926384" cy="1423857"/>
          </a:xfrm>
          <a:prstGeom prst="rect">
            <a:avLst/>
          </a:prstGeom>
        </p:spPr>
        <p:txBody>
          <a:bodyPr lIns="0" tIns="0" rIns="0" bIns="0" rtlCol="0" anchor="t">
            <a:spAutoFit/>
          </a:bodyPr>
          <a:lstStyle/>
          <a:p>
            <a:pPr algn="ctr">
              <a:lnSpc>
                <a:spcPts val="11615"/>
              </a:lnSpc>
              <a:spcBef>
                <a:spcPct val="0"/>
              </a:spcBef>
            </a:pPr>
            <a:r>
              <a:rPr lang="en-US" sz="8295">
                <a:solidFill>
                  <a:srgbClr val="000000"/>
                </a:solidFill>
                <a:latin typeface="Noto Sans" panose="020B0502040504020204"/>
              </a:rPr>
              <a:t>Methodology: Approach Used</a:t>
            </a:r>
            <a:endParaRPr lang="en-US" sz="8295">
              <a:solidFill>
                <a:srgbClr val="000000"/>
              </a:solidFill>
              <a:latin typeface="Noto Sans" panose="020B0502040504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182B4"/>
        </a:solidFill>
        <a:effectLst/>
      </p:bgPr>
    </p:bg>
    <p:spTree>
      <p:nvGrpSpPr>
        <p:cNvPr id="1" name=""/>
        <p:cNvGrpSpPr/>
        <p:nvPr/>
      </p:nvGrpSpPr>
      <p:grpSpPr>
        <a:xfrm>
          <a:off x="0" y="0"/>
          <a:ext cx="0" cy="0"/>
          <a:chOff x="0" y="0"/>
          <a:chExt cx="0" cy="0"/>
        </a:xfrm>
      </p:grpSpPr>
      <p:grpSp>
        <p:nvGrpSpPr>
          <p:cNvPr id="2" name="Group 2"/>
          <p:cNvGrpSpPr/>
          <p:nvPr/>
        </p:nvGrpSpPr>
        <p:grpSpPr>
          <a:xfrm rot="0">
            <a:off x="490622" y="2089392"/>
            <a:ext cx="17306756" cy="7169149"/>
            <a:chOff x="0" y="0"/>
            <a:chExt cx="23075675" cy="9558865"/>
          </a:xfrm>
        </p:grpSpPr>
        <p:sp>
          <p:nvSpPr>
            <p:cNvPr id="3" name="Freeform 3"/>
            <p:cNvSpPr/>
            <p:nvPr/>
          </p:nvSpPr>
          <p:spPr>
            <a:xfrm>
              <a:off x="0" y="0"/>
              <a:ext cx="23075675" cy="9457265"/>
            </a:xfrm>
            <a:custGeom>
              <a:avLst/>
              <a:gdLst/>
              <a:ahLst/>
              <a:cxnLst/>
              <a:rect l="l" t="t" r="r" b="b"/>
              <a:pathLst>
                <a:path w="23075675" h="9457265">
                  <a:moveTo>
                    <a:pt x="0" y="0"/>
                  </a:moveTo>
                  <a:lnTo>
                    <a:pt x="23075675" y="0"/>
                  </a:lnTo>
                  <a:lnTo>
                    <a:pt x="23075675" y="9457265"/>
                  </a:lnTo>
                  <a:lnTo>
                    <a:pt x="0" y="9457265"/>
                  </a:lnTo>
                  <a:close/>
                </a:path>
              </a:pathLst>
            </a:custGeom>
            <a:solidFill>
              <a:srgbClr val="FDF9B4"/>
            </a:solidFill>
          </p:spPr>
        </p:sp>
        <p:sp>
          <p:nvSpPr>
            <p:cNvPr id="4" name="Freeform 4"/>
            <p:cNvSpPr/>
            <p:nvPr/>
          </p:nvSpPr>
          <p:spPr>
            <a:xfrm>
              <a:off x="0" y="0"/>
              <a:ext cx="23075675" cy="9558865"/>
            </a:xfrm>
            <a:custGeom>
              <a:avLst/>
              <a:gdLst/>
              <a:ahLst/>
              <a:cxnLst/>
              <a:rect l="l" t="t" r="r" b="b"/>
              <a:pathLst>
                <a:path w="23075675" h="9558865">
                  <a:moveTo>
                    <a:pt x="0" y="9457265"/>
                  </a:moveTo>
                  <a:lnTo>
                    <a:pt x="23075675" y="9457265"/>
                  </a:lnTo>
                  <a:lnTo>
                    <a:pt x="22948675" y="9558865"/>
                  </a:lnTo>
                  <a:cubicBezTo>
                    <a:pt x="22948675" y="9558865"/>
                    <a:pt x="21958075" y="9482665"/>
                    <a:pt x="21856475" y="9482665"/>
                  </a:cubicBezTo>
                  <a:lnTo>
                    <a:pt x="1219200" y="9482665"/>
                  </a:lnTo>
                  <a:cubicBezTo>
                    <a:pt x="1117600" y="9482665"/>
                    <a:pt x="127000" y="9558865"/>
                    <a:pt x="127000" y="9558865"/>
                  </a:cubicBezTo>
                  <a:lnTo>
                    <a:pt x="0" y="9457265"/>
                  </a:lnTo>
                  <a:lnTo>
                    <a:pt x="0" y="0"/>
                  </a:lnTo>
                  <a:lnTo>
                    <a:pt x="23075675" y="0"/>
                  </a:lnTo>
                  <a:lnTo>
                    <a:pt x="23075675" y="9457265"/>
                  </a:lnTo>
                  <a:lnTo>
                    <a:pt x="12700" y="9457265"/>
                  </a:lnTo>
                  <a:lnTo>
                    <a:pt x="12700" y="9444565"/>
                  </a:lnTo>
                  <a:lnTo>
                    <a:pt x="23062975" y="9444565"/>
                  </a:lnTo>
                  <a:lnTo>
                    <a:pt x="23062975" y="12700"/>
                  </a:lnTo>
                  <a:lnTo>
                    <a:pt x="12700" y="12700"/>
                  </a:lnTo>
                  <a:lnTo>
                    <a:pt x="12700" y="9457265"/>
                  </a:lnTo>
                </a:path>
              </a:pathLst>
            </a:custGeom>
            <a:solidFill>
              <a:srgbClr val="394C60">
                <a:alpha val="9804"/>
              </a:srgbClr>
            </a:solidFill>
          </p:spPr>
        </p:sp>
        <p:sp>
          <p:nvSpPr>
            <p:cNvPr id="5" name="TextBox 5"/>
            <p:cNvSpPr txBox="1"/>
            <p:nvPr/>
          </p:nvSpPr>
          <p:spPr>
            <a:xfrm>
              <a:off x="0" y="-85725"/>
              <a:ext cx="23075675" cy="9085790"/>
            </a:xfrm>
            <a:prstGeom prst="rect">
              <a:avLst/>
            </a:prstGeom>
          </p:spPr>
          <p:txBody>
            <a:bodyPr lIns="203200" tIns="203200" rIns="203200" bIns="203200" rtlCol="0" anchor="t"/>
            <a:lstStyle/>
            <a:p>
              <a:pPr marL="863600" lvl="1" indent="-431800">
                <a:lnSpc>
                  <a:spcPts val="5600"/>
                </a:lnSpc>
                <a:buFont typeface="Arial" panose="020B0604020202020204"/>
                <a:buChar char="•"/>
              </a:pPr>
              <a:r>
                <a:rPr lang="en-US" sz="4000">
                  <a:solidFill>
                    <a:srgbClr val="000000"/>
                  </a:solidFill>
                  <a:latin typeface="Solway" panose="00000500000000000000"/>
                </a:rPr>
                <a:t>Generating a Valid Puzzle: To create a Sudoku puzzle, start with a completed grid(make two copies in which one give to the user &amp; second is used for hints and solution) and then remove numbers while ensuring the puzzle remains solvable. There are several algorithms for generating Sudoku puzzles, such as backtracking</a:t>
              </a:r>
              <a:r>
                <a:rPr lang="en-US" sz="4000">
                  <a:solidFill>
                    <a:srgbClr val="000000"/>
                  </a:solidFill>
                  <a:latin typeface="Solway" panose="00000500000000000000"/>
                </a:rPr>
                <a:t> or randomized approaches.</a:t>
              </a:r>
              <a:endParaRPr lang="en-US" sz="4000">
                <a:solidFill>
                  <a:srgbClr val="000000"/>
                </a:solidFill>
                <a:latin typeface="Solway" panose="00000500000000000000"/>
              </a:endParaRPr>
            </a:p>
            <a:p>
              <a:pPr marL="863600" lvl="1" indent="-431800">
                <a:lnSpc>
                  <a:spcPts val="5600"/>
                </a:lnSpc>
                <a:buFont typeface="Arial" panose="020B0604020202020204"/>
                <a:buChar char="•"/>
              </a:pPr>
              <a:r>
                <a:rPr lang="en-US" sz="4000">
                  <a:solidFill>
                    <a:srgbClr val="000000"/>
                  </a:solidFill>
                  <a:latin typeface="Solway" panose="00000500000000000000"/>
                </a:rPr>
                <a:t>Difficulty levels: For making different difficulty level, we remove randomly some numbers of the grid according to the level selected.</a:t>
              </a:r>
              <a:endParaRPr lang="en-US" sz="4000">
                <a:solidFill>
                  <a:srgbClr val="000000"/>
                </a:solidFill>
                <a:latin typeface="Solway" panose="00000500000000000000"/>
              </a:endParaRPr>
            </a:p>
          </p:txBody>
        </p:sp>
      </p:grpSp>
      <p:sp>
        <p:nvSpPr>
          <p:cNvPr id="6" name="TextBox 6"/>
          <p:cNvSpPr txBox="1"/>
          <p:nvPr/>
        </p:nvSpPr>
        <p:spPr>
          <a:xfrm>
            <a:off x="1028700" y="235809"/>
            <a:ext cx="15926384" cy="1423857"/>
          </a:xfrm>
          <a:prstGeom prst="rect">
            <a:avLst/>
          </a:prstGeom>
        </p:spPr>
        <p:txBody>
          <a:bodyPr lIns="0" tIns="0" rIns="0" bIns="0" rtlCol="0" anchor="t">
            <a:spAutoFit/>
          </a:bodyPr>
          <a:lstStyle/>
          <a:p>
            <a:pPr algn="ctr">
              <a:lnSpc>
                <a:spcPts val="11615"/>
              </a:lnSpc>
              <a:spcBef>
                <a:spcPct val="0"/>
              </a:spcBef>
            </a:pPr>
            <a:r>
              <a:rPr lang="en-US" sz="8295">
                <a:solidFill>
                  <a:srgbClr val="000000"/>
                </a:solidFill>
                <a:latin typeface="Noto Sans" panose="020B0502040504020204"/>
              </a:rPr>
              <a:t>Methodology: Approach Used</a:t>
            </a:r>
            <a:endParaRPr lang="en-US" sz="8295">
              <a:solidFill>
                <a:srgbClr val="000000"/>
              </a:solidFill>
              <a:latin typeface="Noto Sans" panose="020B0502040504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182B4"/>
        </a:solidFill>
        <a:effectLst/>
      </p:bgPr>
    </p:bg>
    <p:spTree>
      <p:nvGrpSpPr>
        <p:cNvPr id="1" name=""/>
        <p:cNvGrpSpPr/>
        <p:nvPr/>
      </p:nvGrpSpPr>
      <p:grpSpPr>
        <a:xfrm>
          <a:off x="0" y="0"/>
          <a:ext cx="0" cy="0"/>
          <a:chOff x="0" y="0"/>
          <a:chExt cx="0" cy="0"/>
        </a:xfrm>
      </p:grpSpPr>
      <p:grpSp>
        <p:nvGrpSpPr>
          <p:cNvPr id="2" name="Group 2"/>
          <p:cNvGrpSpPr/>
          <p:nvPr/>
        </p:nvGrpSpPr>
        <p:grpSpPr>
          <a:xfrm rot="0">
            <a:off x="510069" y="1548103"/>
            <a:ext cx="17306756" cy="8160485"/>
            <a:chOff x="0" y="0"/>
            <a:chExt cx="23075675" cy="10880647"/>
          </a:xfrm>
        </p:grpSpPr>
        <p:sp>
          <p:nvSpPr>
            <p:cNvPr id="3" name="Freeform 3"/>
            <p:cNvSpPr/>
            <p:nvPr/>
          </p:nvSpPr>
          <p:spPr>
            <a:xfrm>
              <a:off x="0" y="0"/>
              <a:ext cx="23075675" cy="10779047"/>
            </a:xfrm>
            <a:custGeom>
              <a:avLst/>
              <a:gdLst/>
              <a:ahLst/>
              <a:cxnLst/>
              <a:rect l="l" t="t" r="r" b="b"/>
              <a:pathLst>
                <a:path w="23075675" h="10779047">
                  <a:moveTo>
                    <a:pt x="0" y="0"/>
                  </a:moveTo>
                  <a:lnTo>
                    <a:pt x="23075675" y="0"/>
                  </a:lnTo>
                  <a:lnTo>
                    <a:pt x="23075675" y="10779047"/>
                  </a:lnTo>
                  <a:lnTo>
                    <a:pt x="0" y="10779047"/>
                  </a:lnTo>
                  <a:close/>
                </a:path>
              </a:pathLst>
            </a:custGeom>
            <a:solidFill>
              <a:srgbClr val="FDF9B4"/>
            </a:solidFill>
          </p:spPr>
        </p:sp>
        <p:sp>
          <p:nvSpPr>
            <p:cNvPr id="4" name="Freeform 4"/>
            <p:cNvSpPr/>
            <p:nvPr/>
          </p:nvSpPr>
          <p:spPr>
            <a:xfrm>
              <a:off x="0" y="0"/>
              <a:ext cx="23075675" cy="10880647"/>
            </a:xfrm>
            <a:custGeom>
              <a:avLst/>
              <a:gdLst/>
              <a:ahLst/>
              <a:cxnLst/>
              <a:rect l="l" t="t" r="r" b="b"/>
              <a:pathLst>
                <a:path w="23075675" h="10880647">
                  <a:moveTo>
                    <a:pt x="0" y="10779047"/>
                  </a:moveTo>
                  <a:lnTo>
                    <a:pt x="23075675" y="10779047"/>
                  </a:lnTo>
                  <a:lnTo>
                    <a:pt x="22948675" y="10880647"/>
                  </a:lnTo>
                  <a:cubicBezTo>
                    <a:pt x="22948675" y="10880647"/>
                    <a:pt x="21958075" y="10804447"/>
                    <a:pt x="21856475" y="10804447"/>
                  </a:cubicBezTo>
                  <a:lnTo>
                    <a:pt x="1219200" y="10804447"/>
                  </a:lnTo>
                  <a:cubicBezTo>
                    <a:pt x="1117600" y="10804447"/>
                    <a:pt x="127000" y="10880647"/>
                    <a:pt x="127000" y="10880647"/>
                  </a:cubicBezTo>
                  <a:lnTo>
                    <a:pt x="0" y="10779047"/>
                  </a:lnTo>
                  <a:lnTo>
                    <a:pt x="0" y="0"/>
                  </a:lnTo>
                  <a:lnTo>
                    <a:pt x="23075675" y="0"/>
                  </a:lnTo>
                  <a:lnTo>
                    <a:pt x="23075675" y="10779047"/>
                  </a:lnTo>
                  <a:lnTo>
                    <a:pt x="12700" y="10779047"/>
                  </a:lnTo>
                  <a:lnTo>
                    <a:pt x="12700" y="10766347"/>
                  </a:lnTo>
                  <a:lnTo>
                    <a:pt x="23062975" y="10766347"/>
                  </a:lnTo>
                  <a:lnTo>
                    <a:pt x="23062975" y="12700"/>
                  </a:lnTo>
                  <a:lnTo>
                    <a:pt x="12700" y="12700"/>
                  </a:lnTo>
                  <a:lnTo>
                    <a:pt x="12700" y="10779047"/>
                  </a:lnTo>
                </a:path>
              </a:pathLst>
            </a:custGeom>
            <a:solidFill>
              <a:srgbClr val="394C60">
                <a:alpha val="9804"/>
              </a:srgbClr>
            </a:solidFill>
          </p:spPr>
        </p:sp>
        <p:sp>
          <p:nvSpPr>
            <p:cNvPr id="5" name="TextBox 5"/>
            <p:cNvSpPr txBox="1"/>
            <p:nvPr/>
          </p:nvSpPr>
          <p:spPr>
            <a:xfrm>
              <a:off x="0" y="-85725"/>
              <a:ext cx="23075675" cy="10407572"/>
            </a:xfrm>
            <a:prstGeom prst="rect">
              <a:avLst/>
            </a:prstGeom>
          </p:spPr>
          <p:txBody>
            <a:bodyPr lIns="203200" tIns="203200" rIns="203200" bIns="203200" rtlCol="0" anchor="t"/>
            <a:lstStyle/>
            <a:p>
              <a:pPr>
                <a:lnSpc>
                  <a:spcPts val="5600"/>
                </a:lnSpc>
              </a:pPr>
            </a:p>
          </p:txBody>
        </p:sp>
      </p:grpSp>
      <p:sp>
        <p:nvSpPr>
          <p:cNvPr id="6" name="TextBox 6"/>
          <p:cNvSpPr txBox="1"/>
          <p:nvPr/>
        </p:nvSpPr>
        <p:spPr>
          <a:xfrm>
            <a:off x="76995" y="467430"/>
            <a:ext cx="18211005" cy="1008239"/>
          </a:xfrm>
          <a:prstGeom prst="rect">
            <a:avLst/>
          </a:prstGeom>
        </p:spPr>
        <p:txBody>
          <a:bodyPr lIns="0" tIns="0" rIns="0" bIns="0" rtlCol="0" anchor="t">
            <a:spAutoFit/>
          </a:bodyPr>
          <a:lstStyle/>
          <a:p>
            <a:pPr algn="ctr">
              <a:lnSpc>
                <a:spcPts val="8230"/>
              </a:lnSpc>
              <a:spcBef>
                <a:spcPct val="0"/>
              </a:spcBef>
            </a:pPr>
            <a:r>
              <a:rPr lang="en-US" sz="5875">
                <a:solidFill>
                  <a:srgbClr val="000000"/>
                </a:solidFill>
                <a:latin typeface="Noto Sans" panose="020B0502040504020204"/>
              </a:rPr>
              <a:t>Methodology: Algorithms &amp; technologies</a:t>
            </a:r>
            <a:endParaRPr lang="en-US" sz="5875">
              <a:solidFill>
                <a:srgbClr val="000000"/>
              </a:solidFill>
              <a:latin typeface="Noto Sans" panose="020B0502040504020204"/>
            </a:endParaRPr>
          </a:p>
        </p:txBody>
      </p:sp>
      <p:sp>
        <p:nvSpPr>
          <p:cNvPr id="7" name="Freeform 7"/>
          <p:cNvSpPr/>
          <p:nvPr/>
        </p:nvSpPr>
        <p:spPr>
          <a:xfrm>
            <a:off x="510069" y="1548103"/>
            <a:ext cx="14112839" cy="8160485"/>
          </a:xfrm>
          <a:custGeom>
            <a:avLst/>
            <a:gdLst/>
            <a:ahLst/>
            <a:cxnLst/>
            <a:rect l="l" t="t" r="r" b="b"/>
            <a:pathLst>
              <a:path w="14112839" h="8160485">
                <a:moveTo>
                  <a:pt x="0" y="0"/>
                </a:moveTo>
                <a:lnTo>
                  <a:pt x="14112839" y="0"/>
                </a:lnTo>
                <a:lnTo>
                  <a:pt x="14112839" y="8160485"/>
                </a:lnTo>
                <a:lnTo>
                  <a:pt x="0" y="8160485"/>
                </a:lnTo>
                <a:lnTo>
                  <a:pt x="0" y="0"/>
                </a:lnTo>
                <a:close/>
              </a:path>
            </a:pathLst>
          </a:custGeom>
          <a:blipFill>
            <a:blip r:embed="rId1"/>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182B4"/>
        </a:solidFill>
        <a:effectLst/>
      </p:bgPr>
    </p:bg>
    <p:spTree>
      <p:nvGrpSpPr>
        <p:cNvPr id="1" name=""/>
        <p:cNvGrpSpPr/>
        <p:nvPr/>
      </p:nvGrpSpPr>
      <p:grpSpPr>
        <a:xfrm>
          <a:off x="0" y="0"/>
          <a:ext cx="0" cy="0"/>
          <a:chOff x="0" y="0"/>
          <a:chExt cx="0" cy="0"/>
        </a:xfrm>
      </p:grpSpPr>
      <p:grpSp>
        <p:nvGrpSpPr>
          <p:cNvPr id="2" name="Group 2"/>
          <p:cNvGrpSpPr/>
          <p:nvPr/>
        </p:nvGrpSpPr>
        <p:grpSpPr>
          <a:xfrm rot="0">
            <a:off x="510069" y="1548103"/>
            <a:ext cx="17306756" cy="8160485"/>
            <a:chOff x="0" y="0"/>
            <a:chExt cx="23075675" cy="10880647"/>
          </a:xfrm>
        </p:grpSpPr>
        <p:sp>
          <p:nvSpPr>
            <p:cNvPr id="3" name="Freeform 3"/>
            <p:cNvSpPr/>
            <p:nvPr/>
          </p:nvSpPr>
          <p:spPr>
            <a:xfrm>
              <a:off x="0" y="0"/>
              <a:ext cx="23075675" cy="10779047"/>
            </a:xfrm>
            <a:custGeom>
              <a:avLst/>
              <a:gdLst/>
              <a:ahLst/>
              <a:cxnLst/>
              <a:rect l="l" t="t" r="r" b="b"/>
              <a:pathLst>
                <a:path w="23075675" h="10779047">
                  <a:moveTo>
                    <a:pt x="0" y="0"/>
                  </a:moveTo>
                  <a:lnTo>
                    <a:pt x="23075675" y="0"/>
                  </a:lnTo>
                  <a:lnTo>
                    <a:pt x="23075675" y="10779047"/>
                  </a:lnTo>
                  <a:lnTo>
                    <a:pt x="0" y="10779047"/>
                  </a:lnTo>
                  <a:close/>
                </a:path>
              </a:pathLst>
            </a:custGeom>
            <a:solidFill>
              <a:srgbClr val="FDF9B4"/>
            </a:solidFill>
          </p:spPr>
        </p:sp>
        <p:sp>
          <p:nvSpPr>
            <p:cNvPr id="4" name="Freeform 4"/>
            <p:cNvSpPr/>
            <p:nvPr/>
          </p:nvSpPr>
          <p:spPr>
            <a:xfrm>
              <a:off x="0" y="0"/>
              <a:ext cx="23075675" cy="10880647"/>
            </a:xfrm>
            <a:custGeom>
              <a:avLst/>
              <a:gdLst/>
              <a:ahLst/>
              <a:cxnLst/>
              <a:rect l="l" t="t" r="r" b="b"/>
              <a:pathLst>
                <a:path w="23075675" h="10880647">
                  <a:moveTo>
                    <a:pt x="0" y="10779047"/>
                  </a:moveTo>
                  <a:lnTo>
                    <a:pt x="23075675" y="10779047"/>
                  </a:lnTo>
                  <a:lnTo>
                    <a:pt x="22948675" y="10880647"/>
                  </a:lnTo>
                  <a:cubicBezTo>
                    <a:pt x="22948675" y="10880647"/>
                    <a:pt x="21958075" y="10804447"/>
                    <a:pt x="21856475" y="10804447"/>
                  </a:cubicBezTo>
                  <a:lnTo>
                    <a:pt x="1219200" y="10804447"/>
                  </a:lnTo>
                  <a:cubicBezTo>
                    <a:pt x="1117600" y="10804447"/>
                    <a:pt x="127000" y="10880647"/>
                    <a:pt x="127000" y="10880647"/>
                  </a:cubicBezTo>
                  <a:lnTo>
                    <a:pt x="0" y="10779047"/>
                  </a:lnTo>
                  <a:lnTo>
                    <a:pt x="0" y="0"/>
                  </a:lnTo>
                  <a:lnTo>
                    <a:pt x="23075675" y="0"/>
                  </a:lnTo>
                  <a:lnTo>
                    <a:pt x="23075675" y="10779047"/>
                  </a:lnTo>
                  <a:lnTo>
                    <a:pt x="12700" y="10779047"/>
                  </a:lnTo>
                  <a:lnTo>
                    <a:pt x="12700" y="10766347"/>
                  </a:lnTo>
                  <a:lnTo>
                    <a:pt x="23062975" y="10766347"/>
                  </a:lnTo>
                  <a:lnTo>
                    <a:pt x="23062975" y="12700"/>
                  </a:lnTo>
                  <a:lnTo>
                    <a:pt x="12700" y="12700"/>
                  </a:lnTo>
                  <a:lnTo>
                    <a:pt x="12700" y="10779047"/>
                  </a:lnTo>
                </a:path>
              </a:pathLst>
            </a:custGeom>
            <a:solidFill>
              <a:srgbClr val="394C60">
                <a:alpha val="9804"/>
              </a:srgbClr>
            </a:solidFill>
          </p:spPr>
        </p:sp>
        <p:sp>
          <p:nvSpPr>
            <p:cNvPr id="5" name="TextBox 5"/>
            <p:cNvSpPr txBox="1"/>
            <p:nvPr/>
          </p:nvSpPr>
          <p:spPr>
            <a:xfrm>
              <a:off x="0" y="-85725"/>
              <a:ext cx="23075675" cy="10407572"/>
            </a:xfrm>
            <a:prstGeom prst="rect">
              <a:avLst/>
            </a:prstGeom>
          </p:spPr>
          <p:txBody>
            <a:bodyPr lIns="203200" tIns="203200" rIns="203200" bIns="203200" rtlCol="0" anchor="t"/>
            <a:lstStyle/>
            <a:p>
              <a:pPr>
                <a:lnSpc>
                  <a:spcPts val="5600"/>
                </a:lnSpc>
              </a:pPr>
            </a:p>
          </p:txBody>
        </p:sp>
      </p:grpSp>
      <p:sp>
        <p:nvSpPr>
          <p:cNvPr id="6" name="Freeform 6"/>
          <p:cNvSpPr/>
          <p:nvPr/>
        </p:nvSpPr>
        <p:spPr>
          <a:xfrm>
            <a:off x="510069" y="1475670"/>
            <a:ext cx="12845833" cy="8232919"/>
          </a:xfrm>
          <a:custGeom>
            <a:avLst/>
            <a:gdLst/>
            <a:ahLst/>
            <a:cxnLst/>
            <a:rect l="l" t="t" r="r" b="b"/>
            <a:pathLst>
              <a:path w="12845833" h="8232919">
                <a:moveTo>
                  <a:pt x="0" y="0"/>
                </a:moveTo>
                <a:lnTo>
                  <a:pt x="12845833" y="0"/>
                </a:lnTo>
                <a:lnTo>
                  <a:pt x="12845833" y="8232918"/>
                </a:lnTo>
                <a:lnTo>
                  <a:pt x="0" y="8232918"/>
                </a:lnTo>
                <a:lnTo>
                  <a:pt x="0" y="0"/>
                </a:lnTo>
                <a:close/>
              </a:path>
            </a:pathLst>
          </a:custGeom>
          <a:blipFill>
            <a:blip r:embed="rId1"/>
            <a:stretch>
              <a:fillRect l="-855" r="-11685"/>
            </a:stretch>
          </a:blipFill>
        </p:spPr>
      </p:sp>
      <p:sp>
        <p:nvSpPr>
          <p:cNvPr id="7" name="TextBox 7"/>
          <p:cNvSpPr txBox="1"/>
          <p:nvPr/>
        </p:nvSpPr>
        <p:spPr>
          <a:xfrm>
            <a:off x="76995" y="467430"/>
            <a:ext cx="18211005" cy="1008239"/>
          </a:xfrm>
          <a:prstGeom prst="rect">
            <a:avLst/>
          </a:prstGeom>
        </p:spPr>
        <p:txBody>
          <a:bodyPr lIns="0" tIns="0" rIns="0" bIns="0" rtlCol="0" anchor="t">
            <a:spAutoFit/>
          </a:bodyPr>
          <a:lstStyle/>
          <a:p>
            <a:pPr algn="ctr">
              <a:lnSpc>
                <a:spcPts val="8230"/>
              </a:lnSpc>
              <a:spcBef>
                <a:spcPct val="0"/>
              </a:spcBef>
            </a:pPr>
            <a:r>
              <a:rPr lang="en-US" sz="5875">
                <a:solidFill>
                  <a:srgbClr val="000000"/>
                </a:solidFill>
                <a:latin typeface="Noto Sans" panose="020B0502040504020204"/>
              </a:rPr>
              <a:t>Methodology: Algorithms &amp; technologies</a:t>
            </a:r>
            <a:endParaRPr lang="en-US" sz="5875">
              <a:solidFill>
                <a:srgbClr val="000000"/>
              </a:solidFill>
              <a:latin typeface="Noto Sans" panose="020B0502040504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182B4"/>
        </a:solidFill>
        <a:effectLst/>
      </p:bgPr>
    </p:bg>
    <p:spTree>
      <p:nvGrpSpPr>
        <p:cNvPr id="1" name=""/>
        <p:cNvGrpSpPr/>
        <p:nvPr/>
      </p:nvGrpSpPr>
      <p:grpSpPr>
        <a:xfrm>
          <a:off x="0" y="0"/>
          <a:ext cx="0" cy="0"/>
          <a:chOff x="0" y="0"/>
          <a:chExt cx="0" cy="0"/>
        </a:xfrm>
      </p:grpSpPr>
      <p:sp>
        <p:nvSpPr>
          <p:cNvPr id="2" name="Freeform 2"/>
          <p:cNvSpPr/>
          <p:nvPr/>
        </p:nvSpPr>
        <p:spPr>
          <a:xfrm>
            <a:off x="2762630" y="2338688"/>
            <a:ext cx="6059246" cy="3129401"/>
          </a:xfrm>
          <a:custGeom>
            <a:avLst/>
            <a:gdLst/>
            <a:ahLst/>
            <a:cxnLst/>
            <a:rect l="l" t="t" r="r" b="b"/>
            <a:pathLst>
              <a:path w="6059246" h="3129401">
                <a:moveTo>
                  <a:pt x="0" y="0"/>
                </a:moveTo>
                <a:lnTo>
                  <a:pt x="6059245" y="0"/>
                </a:lnTo>
                <a:lnTo>
                  <a:pt x="6059245" y="3129401"/>
                </a:lnTo>
                <a:lnTo>
                  <a:pt x="0" y="3129401"/>
                </a:lnTo>
                <a:lnTo>
                  <a:pt x="0" y="0"/>
                </a:lnTo>
                <a:close/>
              </a:path>
            </a:pathLst>
          </a:custGeom>
          <a:blipFill>
            <a:blip r:embed="rId1"/>
            <a:stretch>
              <a:fillRect/>
            </a:stretch>
          </a:blipFill>
        </p:spPr>
      </p:sp>
      <p:sp>
        <p:nvSpPr>
          <p:cNvPr id="3" name="Freeform 3"/>
          <p:cNvSpPr/>
          <p:nvPr/>
        </p:nvSpPr>
        <p:spPr>
          <a:xfrm>
            <a:off x="9753231" y="2338688"/>
            <a:ext cx="5475604" cy="6498600"/>
          </a:xfrm>
          <a:custGeom>
            <a:avLst/>
            <a:gdLst/>
            <a:ahLst/>
            <a:cxnLst/>
            <a:rect l="l" t="t" r="r" b="b"/>
            <a:pathLst>
              <a:path w="5475604" h="6498600">
                <a:moveTo>
                  <a:pt x="0" y="0"/>
                </a:moveTo>
                <a:lnTo>
                  <a:pt x="5475604" y="0"/>
                </a:lnTo>
                <a:lnTo>
                  <a:pt x="5475604" y="6498600"/>
                </a:lnTo>
                <a:lnTo>
                  <a:pt x="0" y="6498600"/>
                </a:lnTo>
                <a:lnTo>
                  <a:pt x="0" y="0"/>
                </a:lnTo>
                <a:close/>
              </a:path>
            </a:pathLst>
          </a:custGeom>
          <a:blipFill>
            <a:blip r:embed="rId2"/>
            <a:stretch>
              <a:fillRect/>
            </a:stretch>
          </a:blipFill>
        </p:spPr>
      </p:sp>
      <p:sp>
        <p:nvSpPr>
          <p:cNvPr id="4" name="TextBox 4"/>
          <p:cNvSpPr txBox="1"/>
          <p:nvPr/>
        </p:nvSpPr>
        <p:spPr>
          <a:xfrm>
            <a:off x="1028700" y="235809"/>
            <a:ext cx="15926384" cy="1423857"/>
          </a:xfrm>
          <a:prstGeom prst="rect">
            <a:avLst/>
          </a:prstGeom>
        </p:spPr>
        <p:txBody>
          <a:bodyPr lIns="0" tIns="0" rIns="0" bIns="0" rtlCol="0" anchor="t">
            <a:spAutoFit/>
          </a:bodyPr>
          <a:lstStyle/>
          <a:p>
            <a:pPr algn="ctr">
              <a:lnSpc>
                <a:spcPts val="11615"/>
              </a:lnSpc>
              <a:spcBef>
                <a:spcPct val="0"/>
              </a:spcBef>
            </a:pPr>
            <a:r>
              <a:rPr lang="en-US" sz="8295">
                <a:solidFill>
                  <a:srgbClr val="000000"/>
                </a:solidFill>
                <a:latin typeface="Noto Sans" panose="020B0502040504020204"/>
              </a:rPr>
              <a:t>Results: One player game</a:t>
            </a:r>
            <a:endParaRPr lang="en-US" sz="8295">
              <a:solidFill>
                <a:srgbClr val="000000"/>
              </a:solidFill>
              <a:latin typeface="Noto Sans" panose="020B0502040504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182B4"/>
        </a:solidFill>
        <a:effectLst/>
      </p:bgPr>
    </p:bg>
    <p:spTree>
      <p:nvGrpSpPr>
        <p:cNvPr id="1" name=""/>
        <p:cNvGrpSpPr/>
        <p:nvPr/>
      </p:nvGrpSpPr>
      <p:grpSpPr>
        <a:xfrm>
          <a:off x="0" y="0"/>
          <a:ext cx="0" cy="0"/>
          <a:chOff x="0" y="0"/>
          <a:chExt cx="0" cy="0"/>
        </a:xfrm>
      </p:grpSpPr>
      <p:sp>
        <p:nvSpPr>
          <p:cNvPr id="2" name="Freeform 2"/>
          <p:cNvSpPr/>
          <p:nvPr/>
        </p:nvSpPr>
        <p:spPr>
          <a:xfrm>
            <a:off x="2848600" y="1895023"/>
            <a:ext cx="5534366" cy="6493656"/>
          </a:xfrm>
          <a:custGeom>
            <a:avLst/>
            <a:gdLst/>
            <a:ahLst/>
            <a:cxnLst/>
            <a:rect l="l" t="t" r="r" b="b"/>
            <a:pathLst>
              <a:path w="5534366" h="6493656">
                <a:moveTo>
                  <a:pt x="0" y="0"/>
                </a:moveTo>
                <a:lnTo>
                  <a:pt x="5534366" y="0"/>
                </a:lnTo>
                <a:lnTo>
                  <a:pt x="5534366" y="6493656"/>
                </a:lnTo>
                <a:lnTo>
                  <a:pt x="0" y="6493656"/>
                </a:lnTo>
                <a:lnTo>
                  <a:pt x="0" y="0"/>
                </a:lnTo>
                <a:close/>
              </a:path>
            </a:pathLst>
          </a:custGeom>
          <a:blipFill>
            <a:blip r:embed="rId1"/>
            <a:stretch>
              <a:fillRect/>
            </a:stretch>
          </a:blipFill>
        </p:spPr>
      </p:sp>
      <p:sp>
        <p:nvSpPr>
          <p:cNvPr id="3" name="Freeform 3"/>
          <p:cNvSpPr/>
          <p:nvPr/>
        </p:nvSpPr>
        <p:spPr>
          <a:xfrm>
            <a:off x="9761384" y="1895023"/>
            <a:ext cx="5524620" cy="6496953"/>
          </a:xfrm>
          <a:custGeom>
            <a:avLst/>
            <a:gdLst/>
            <a:ahLst/>
            <a:cxnLst/>
            <a:rect l="l" t="t" r="r" b="b"/>
            <a:pathLst>
              <a:path w="5524620" h="6496953">
                <a:moveTo>
                  <a:pt x="0" y="0"/>
                </a:moveTo>
                <a:lnTo>
                  <a:pt x="5524620" y="0"/>
                </a:lnTo>
                <a:lnTo>
                  <a:pt x="5524620" y="6496954"/>
                </a:lnTo>
                <a:lnTo>
                  <a:pt x="0" y="6496954"/>
                </a:lnTo>
                <a:lnTo>
                  <a:pt x="0" y="0"/>
                </a:lnTo>
                <a:close/>
              </a:path>
            </a:pathLst>
          </a:custGeom>
          <a:blipFill>
            <a:blip r:embed="rId2"/>
            <a:stretch>
              <a:fillRect/>
            </a:stretch>
          </a:blipFill>
        </p:spPr>
      </p:sp>
      <p:sp>
        <p:nvSpPr>
          <p:cNvPr id="4" name="TextBox 4"/>
          <p:cNvSpPr txBox="1"/>
          <p:nvPr/>
        </p:nvSpPr>
        <p:spPr>
          <a:xfrm>
            <a:off x="1028700" y="235809"/>
            <a:ext cx="15926384" cy="1423857"/>
          </a:xfrm>
          <a:prstGeom prst="rect">
            <a:avLst/>
          </a:prstGeom>
        </p:spPr>
        <p:txBody>
          <a:bodyPr lIns="0" tIns="0" rIns="0" bIns="0" rtlCol="0" anchor="t">
            <a:spAutoFit/>
          </a:bodyPr>
          <a:lstStyle/>
          <a:p>
            <a:pPr algn="ctr">
              <a:lnSpc>
                <a:spcPts val="11615"/>
              </a:lnSpc>
              <a:spcBef>
                <a:spcPct val="0"/>
              </a:spcBef>
            </a:pPr>
            <a:r>
              <a:rPr lang="en-US" sz="8295">
                <a:solidFill>
                  <a:srgbClr val="000000"/>
                </a:solidFill>
                <a:latin typeface="Noto Sans" panose="020B0502040504020204"/>
              </a:rPr>
              <a:t>Results: One player game</a:t>
            </a:r>
            <a:endParaRPr lang="en-US" sz="8295">
              <a:solidFill>
                <a:srgbClr val="000000"/>
              </a:solidFill>
              <a:latin typeface="Noto Sans" panose="020B0502040504020204"/>
            </a:endParaRPr>
          </a:p>
        </p:txBody>
      </p:sp>
      <p:sp>
        <p:nvSpPr>
          <p:cNvPr id="5" name="TextBox 5"/>
          <p:cNvSpPr txBox="1"/>
          <p:nvPr/>
        </p:nvSpPr>
        <p:spPr>
          <a:xfrm>
            <a:off x="247896" y="8382956"/>
            <a:ext cx="17792208" cy="1664962"/>
          </a:xfrm>
          <a:prstGeom prst="rect">
            <a:avLst/>
          </a:prstGeom>
        </p:spPr>
        <p:txBody>
          <a:bodyPr lIns="0" tIns="0" rIns="0" bIns="0" rtlCol="0" anchor="t">
            <a:spAutoFit/>
          </a:bodyPr>
          <a:lstStyle/>
          <a:p>
            <a:pPr algn="ctr">
              <a:lnSpc>
                <a:spcPts val="6710"/>
              </a:lnSpc>
              <a:spcBef>
                <a:spcPct val="0"/>
              </a:spcBef>
            </a:pPr>
            <a:r>
              <a:rPr lang="en-US" sz="4790">
                <a:solidFill>
                  <a:srgbClr val="000000"/>
                </a:solidFill>
                <a:latin typeface="Noto Sans" panose="020B0502040504020204"/>
              </a:rPr>
              <a:t>Even after you lost, you can know the solution of that puzzle by pressing C button.</a:t>
            </a:r>
            <a:endParaRPr lang="en-US" sz="4790">
              <a:solidFill>
                <a:srgbClr val="000000"/>
              </a:solidFill>
              <a:latin typeface="Noto Sans" panose="020B0502040504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182B4"/>
        </a:solidFill>
        <a:effectLst/>
      </p:bgPr>
    </p:bg>
    <p:spTree>
      <p:nvGrpSpPr>
        <p:cNvPr id="1" name=""/>
        <p:cNvGrpSpPr/>
        <p:nvPr/>
      </p:nvGrpSpPr>
      <p:grpSpPr>
        <a:xfrm>
          <a:off x="0" y="0"/>
          <a:ext cx="0" cy="0"/>
          <a:chOff x="0" y="0"/>
          <a:chExt cx="0" cy="0"/>
        </a:xfrm>
      </p:grpSpPr>
      <p:sp>
        <p:nvSpPr>
          <p:cNvPr id="2" name="Freeform 2"/>
          <p:cNvSpPr/>
          <p:nvPr/>
        </p:nvSpPr>
        <p:spPr>
          <a:xfrm>
            <a:off x="2904016" y="1895023"/>
            <a:ext cx="5480423" cy="6496953"/>
          </a:xfrm>
          <a:custGeom>
            <a:avLst/>
            <a:gdLst/>
            <a:ahLst/>
            <a:cxnLst/>
            <a:rect l="l" t="t" r="r" b="b"/>
            <a:pathLst>
              <a:path w="5480423" h="6496953">
                <a:moveTo>
                  <a:pt x="0" y="0"/>
                </a:moveTo>
                <a:lnTo>
                  <a:pt x="5480423" y="0"/>
                </a:lnTo>
                <a:lnTo>
                  <a:pt x="5480423" y="6496954"/>
                </a:lnTo>
                <a:lnTo>
                  <a:pt x="0" y="6496954"/>
                </a:lnTo>
                <a:lnTo>
                  <a:pt x="0" y="0"/>
                </a:lnTo>
                <a:close/>
              </a:path>
            </a:pathLst>
          </a:custGeom>
          <a:blipFill>
            <a:blip r:embed="rId1"/>
            <a:stretch>
              <a:fillRect/>
            </a:stretch>
          </a:blipFill>
        </p:spPr>
      </p:sp>
      <p:sp>
        <p:nvSpPr>
          <p:cNvPr id="3" name="Freeform 3"/>
          <p:cNvSpPr/>
          <p:nvPr/>
        </p:nvSpPr>
        <p:spPr>
          <a:xfrm>
            <a:off x="9795535" y="1895023"/>
            <a:ext cx="5515094" cy="6505171"/>
          </a:xfrm>
          <a:custGeom>
            <a:avLst/>
            <a:gdLst/>
            <a:ahLst/>
            <a:cxnLst/>
            <a:rect l="l" t="t" r="r" b="b"/>
            <a:pathLst>
              <a:path w="5515094" h="6505171">
                <a:moveTo>
                  <a:pt x="0" y="0"/>
                </a:moveTo>
                <a:lnTo>
                  <a:pt x="5515094" y="0"/>
                </a:lnTo>
                <a:lnTo>
                  <a:pt x="5515094" y="6505171"/>
                </a:lnTo>
                <a:lnTo>
                  <a:pt x="0" y="6505171"/>
                </a:lnTo>
                <a:lnTo>
                  <a:pt x="0" y="0"/>
                </a:lnTo>
                <a:close/>
              </a:path>
            </a:pathLst>
          </a:custGeom>
          <a:blipFill>
            <a:blip r:embed="rId2"/>
            <a:stretch>
              <a:fillRect/>
            </a:stretch>
          </a:blipFill>
        </p:spPr>
      </p:sp>
      <p:sp>
        <p:nvSpPr>
          <p:cNvPr id="4" name="TextBox 4"/>
          <p:cNvSpPr txBox="1"/>
          <p:nvPr/>
        </p:nvSpPr>
        <p:spPr>
          <a:xfrm>
            <a:off x="1028700" y="235809"/>
            <a:ext cx="15926384" cy="1423857"/>
          </a:xfrm>
          <a:prstGeom prst="rect">
            <a:avLst/>
          </a:prstGeom>
        </p:spPr>
        <p:txBody>
          <a:bodyPr lIns="0" tIns="0" rIns="0" bIns="0" rtlCol="0" anchor="t">
            <a:spAutoFit/>
          </a:bodyPr>
          <a:lstStyle/>
          <a:p>
            <a:pPr algn="ctr">
              <a:lnSpc>
                <a:spcPts val="11615"/>
              </a:lnSpc>
              <a:spcBef>
                <a:spcPct val="0"/>
              </a:spcBef>
            </a:pPr>
            <a:r>
              <a:rPr lang="en-US" sz="8295">
                <a:solidFill>
                  <a:srgbClr val="000000"/>
                </a:solidFill>
                <a:latin typeface="Noto Sans" panose="020B0502040504020204"/>
              </a:rPr>
              <a:t>Results: One player game</a:t>
            </a:r>
            <a:endParaRPr lang="en-US" sz="8295">
              <a:solidFill>
                <a:srgbClr val="000000"/>
              </a:solidFill>
              <a:latin typeface="Noto Sans" panose="020B0502040504020204"/>
            </a:endParaRPr>
          </a:p>
        </p:txBody>
      </p:sp>
      <p:sp>
        <p:nvSpPr>
          <p:cNvPr id="5" name="TextBox 5"/>
          <p:cNvSpPr txBox="1"/>
          <p:nvPr/>
        </p:nvSpPr>
        <p:spPr>
          <a:xfrm>
            <a:off x="1028700" y="8807397"/>
            <a:ext cx="11909978" cy="806556"/>
          </a:xfrm>
          <a:prstGeom prst="rect">
            <a:avLst/>
          </a:prstGeom>
        </p:spPr>
        <p:txBody>
          <a:bodyPr lIns="0" tIns="0" rIns="0" bIns="0" rtlCol="0" anchor="t">
            <a:spAutoFit/>
          </a:bodyPr>
          <a:lstStyle/>
          <a:p>
            <a:pPr algn="ctr">
              <a:lnSpc>
                <a:spcPts val="6545"/>
              </a:lnSpc>
              <a:spcBef>
                <a:spcPct val="0"/>
              </a:spcBef>
            </a:pPr>
            <a:r>
              <a:rPr lang="en-US" sz="4675">
                <a:solidFill>
                  <a:srgbClr val="000000"/>
                </a:solidFill>
                <a:latin typeface="Noto Sans" panose="020B0502040504020204"/>
              </a:rPr>
              <a:t>For hint, press H button at particular box.</a:t>
            </a:r>
            <a:endParaRPr lang="en-US" sz="4675">
              <a:solidFill>
                <a:srgbClr val="000000"/>
              </a:solidFill>
              <a:latin typeface="Noto Sans" panose="020B0502040504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1612</Words>
  <Application>WPS Presentation</Application>
  <PresentationFormat>On-screen Show (4:3)</PresentationFormat>
  <Paragraphs>49</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にくまる</vt:lpstr>
      <vt:lpstr>UKIJ Qolyazma Tuz</vt:lpstr>
      <vt:lpstr>Arial</vt:lpstr>
      <vt:lpstr>Solway</vt:lpstr>
      <vt:lpstr>Noto Sans</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Orange Cute Lined Shape Group Project Presentation</dc:title>
  <dc:creator/>
  <cp:lastModifiedBy>visha</cp:lastModifiedBy>
  <cp:revision>2</cp:revision>
  <dcterms:created xsi:type="dcterms:W3CDTF">2006-08-16T00:00:00Z</dcterms:created>
  <dcterms:modified xsi:type="dcterms:W3CDTF">2024-04-18T17:13:22Z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4DA0FE1CFC724E92A1D6C6A3135983FD_12</vt:lpwstr>
  </property>
  <property fmtid="{D5CDD505-2E9C-101B-9397-08002B2CF9AE}" pid="3" name="KSOProductBuildVer">
    <vt:lpwstr>1033-12.2.0.13472</vt:lpwstr>
  </property>
</Properties>
</file>