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84"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C0A7FE-208B-450B-A9A5-BCD8CD4EDE8B}" type="datetimeFigureOut">
              <a:rPr lang="en-US" smtClean="0"/>
              <a:t>5/12/2022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28090AE-2C5C-4A5A-A0D0-4683540B9F9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C0A7FE-208B-450B-A9A5-BCD8CD4EDE8B}"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090AE-2C5C-4A5A-A0D0-4683540B9F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C0A7FE-208B-450B-A9A5-BCD8CD4EDE8B}"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090AE-2C5C-4A5A-A0D0-4683540B9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C0A7FE-208B-450B-A9A5-BCD8CD4EDE8B}"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090AE-2C5C-4A5A-A0D0-4683540B9F9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C0A7FE-208B-450B-A9A5-BCD8CD4EDE8B}" type="datetimeFigureOut">
              <a:rPr lang="en-US" smtClean="0"/>
              <a:t>5/12/2022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28090AE-2C5C-4A5A-A0D0-4683540B9F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C0A7FE-208B-450B-A9A5-BCD8CD4EDE8B}"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090AE-2C5C-4A5A-A0D0-4683540B9F9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C0A7FE-208B-450B-A9A5-BCD8CD4EDE8B}"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090AE-2C5C-4A5A-A0D0-4683540B9F9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C0A7FE-208B-450B-A9A5-BCD8CD4EDE8B}"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090AE-2C5C-4A5A-A0D0-4683540B9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0A7FE-208B-450B-A9A5-BCD8CD4EDE8B}"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090AE-2C5C-4A5A-A0D0-4683540B9F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C0A7FE-208B-450B-A9A5-BCD8CD4EDE8B}"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090AE-2C5C-4A5A-A0D0-4683540B9F9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C0A7FE-208B-450B-A9A5-BCD8CD4EDE8B}" type="datetimeFigureOut">
              <a:rPr lang="en-US" smtClean="0"/>
              <a:t>5/12/2022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28090AE-2C5C-4A5A-A0D0-4683540B9F9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C0A7FE-208B-450B-A9A5-BCD8CD4EDE8B}" type="datetimeFigureOut">
              <a:rPr lang="en-US" smtClean="0"/>
              <a:t>5/12/2022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28090AE-2C5C-4A5A-A0D0-4683540B9F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29750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600" b="1" dirty="0" smtClean="0"/>
              <a:t>BANKING </a:t>
            </a:r>
            <a:r>
              <a:rPr lang="en-US" sz="3600" b="1" dirty="0"/>
              <a:t>MANAGEMENT SYSTEM</a:t>
            </a:r>
            <a:r>
              <a:rPr lang="en-IN" sz="3600" dirty="0"/>
              <a:t/>
            </a:r>
            <a:br>
              <a:rPr lang="en-IN" sz="3600" dirty="0"/>
            </a:br>
            <a:r>
              <a:rPr lang="en-IN" sz="3600" dirty="0" smtClean="0"/>
              <a:t>				</a:t>
            </a:r>
            <a:r>
              <a:rPr lang="en-US" sz="3600" b="1" dirty="0" smtClean="0"/>
              <a:t>BY</a:t>
            </a:r>
            <a:r>
              <a:rPr lang="en-IN" sz="2700" b="1" dirty="0" smtClean="0"/>
              <a:t/>
            </a:r>
            <a:br>
              <a:rPr lang="en-IN" sz="2700" b="1" dirty="0" smtClean="0"/>
            </a:br>
            <a:r>
              <a:rPr lang="en-IN" sz="2700" b="1" dirty="0" smtClean="0"/>
              <a:t>		</a:t>
            </a:r>
            <a:br>
              <a:rPr lang="en-IN" sz="2700" b="1" dirty="0" smtClean="0"/>
            </a:br>
            <a:r>
              <a:rPr lang="en-IN" sz="2700" b="1" dirty="0" smtClean="0"/>
              <a:t>	</a:t>
            </a:r>
            <a:r>
              <a:rPr lang="en-IN" sz="2700" b="1" dirty="0" smtClean="0"/>
              <a:t>		-  </a:t>
            </a:r>
            <a:r>
              <a:rPr lang="en-US" sz="3100" dirty="0" smtClean="0"/>
              <a:t>VISHAL </a:t>
            </a:r>
            <a:r>
              <a:rPr lang="en-US" sz="3100" dirty="0"/>
              <a:t>SALPE </a:t>
            </a:r>
            <a:r>
              <a:rPr lang="en-IN" sz="3100" dirty="0"/>
              <a:t/>
            </a:r>
            <a:br>
              <a:rPr lang="en-IN" sz="3100" dirty="0"/>
            </a:br>
            <a:r>
              <a:rPr lang="en-US" sz="3100" dirty="0"/>
              <a:t> </a:t>
            </a:r>
            <a:r>
              <a:rPr lang="en-US" sz="3100" dirty="0" smtClean="0"/>
              <a:t> 			-  DIPAK </a:t>
            </a:r>
            <a:r>
              <a:rPr lang="en-US" sz="3100" dirty="0"/>
              <a:t>GUPTA </a:t>
            </a:r>
            <a:r>
              <a:rPr lang="en-IN" sz="2700" dirty="0"/>
              <a:t/>
            </a:r>
            <a:br>
              <a:rPr lang="en-IN" sz="2700" dirty="0"/>
            </a:br>
            <a:r>
              <a:rPr lang="en-US" sz="2700" b="1" dirty="0"/>
              <a:t> </a:t>
            </a:r>
            <a:r>
              <a:rPr lang="en-IN" dirty="0"/>
              <a:t/>
            </a:r>
            <a:br>
              <a:rPr lang="en-IN" dirty="0"/>
            </a:br>
            <a:r>
              <a:rPr lang="en-US" b="1" dirty="0"/>
              <a:t> </a:t>
            </a:r>
            <a:r>
              <a:rPr lang="en-IN" dirty="0"/>
              <a:t/>
            </a:r>
            <a:br>
              <a:rPr lang="en-IN" dirty="0"/>
            </a:br>
            <a:r>
              <a:rPr lang="en-US" b="1"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3.3 Use Case Diagrams</a:t>
            </a:r>
            <a:r>
              <a:rPr lang="en-IN" dirty="0" smtClean="0"/>
              <a:t/>
            </a:r>
            <a:br>
              <a:rPr lang="en-IN" dirty="0" smtClean="0"/>
            </a:br>
            <a:endParaRPr lang="en-US" dirty="0"/>
          </a:p>
        </p:txBody>
      </p:sp>
      <p:pic>
        <p:nvPicPr>
          <p:cNvPr id="4" name="Content Placeholder 3"/>
          <p:cNvPicPr>
            <a:picLocks noGrp="1"/>
          </p:cNvPicPr>
          <p:nvPr>
            <p:ph sz="quarter" idx="1"/>
          </p:nvPr>
        </p:nvPicPr>
        <p:blipFill>
          <a:blip r:embed="rId2"/>
          <a:srcRect/>
          <a:stretch>
            <a:fillRect/>
          </a:stretch>
        </p:blipFill>
        <p:spPr bwMode="auto">
          <a:xfrm>
            <a:off x="2500298" y="1571613"/>
            <a:ext cx="3929090" cy="39290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3.4 </a:t>
            </a:r>
            <a:r>
              <a:rPr lang="en-US" sz="3100" b="1" dirty="0" smtClean="0"/>
              <a:t> Activity </a:t>
            </a:r>
            <a:r>
              <a:rPr lang="en-US" sz="3100" b="1" dirty="0" smtClean="0"/>
              <a:t>Diagram</a:t>
            </a:r>
            <a:r>
              <a:rPr lang="en-IN" dirty="0" smtClean="0"/>
              <a:t/>
            </a:r>
            <a:br>
              <a:rPr lang="en-IN" dirty="0" smtClean="0"/>
            </a:br>
            <a:endParaRPr lang="en-US" dirty="0"/>
          </a:p>
        </p:txBody>
      </p:sp>
      <p:pic>
        <p:nvPicPr>
          <p:cNvPr id="4" name="Content Placeholder 3" descr="Online banking system activity diagram"/>
          <p:cNvPicPr>
            <a:picLocks noGrp="1"/>
          </p:cNvPicPr>
          <p:nvPr>
            <p:ph sz="quarter" idx="1"/>
          </p:nvPr>
        </p:nvPicPr>
        <p:blipFill>
          <a:blip r:embed="rId2"/>
          <a:srcRect/>
          <a:stretch>
            <a:fillRect/>
          </a:stretch>
        </p:blipFill>
        <p:spPr bwMode="auto">
          <a:xfrm>
            <a:off x="3143240" y="1214422"/>
            <a:ext cx="3500462" cy="49292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714488"/>
          </a:xfrm>
        </p:spPr>
        <p:txBody>
          <a:bodyPr>
            <a:noAutofit/>
          </a:bodyPr>
          <a:lstStyle/>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b="1" dirty="0" smtClean="0"/>
              <a:t>3.5 </a:t>
            </a:r>
            <a:r>
              <a:rPr lang="en-US" sz="2000" b="1" dirty="0" smtClean="0"/>
              <a:t>Table specifications (Database design)</a:t>
            </a:r>
            <a:r>
              <a:rPr lang="en-IN" sz="2800" dirty="0" smtClean="0"/>
              <a:t/>
            </a:r>
            <a:br>
              <a:rPr lang="en-IN" sz="2800" dirty="0" smtClean="0"/>
            </a:br>
            <a:r>
              <a:rPr lang="en-US" sz="2800" dirty="0" smtClean="0"/>
              <a:t> </a:t>
            </a:r>
            <a:r>
              <a:rPr lang="en-IN" sz="2800" dirty="0" smtClean="0"/>
              <a:t/>
            </a:r>
            <a:br>
              <a:rPr lang="en-IN" sz="2800" dirty="0" smtClean="0"/>
            </a:br>
            <a:endParaRPr lang="en-US" sz="2800" dirty="0"/>
          </a:p>
        </p:txBody>
      </p:sp>
      <p:pic>
        <p:nvPicPr>
          <p:cNvPr id="31747" name="Picture 3"/>
          <p:cNvPicPr>
            <a:picLocks noGrp="1" noChangeAspect="1" noChangeArrowheads="1"/>
          </p:cNvPicPr>
          <p:nvPr>
            <p:ph sz="quarter" idx="1"/>
          </p:nvPr>
        </p:nvPicPr>
        <p:blipFill>
          <a:blip r:embed="rId2"/>
          <a:srcRect/>
          <a:stretch>
            <a:fillRect/>
          </a:stretch>
        </p:blipFill>
        <p:spPr bwMode="auto">
          <a:xfrm>
            <a:off x="1000100" y="1714488"/>
            <a:ext cx="7676876"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53966"/>
          </a:xfrm>
        </p:spPr>
        <p:txBody>
          <a:bodyPr>
            <a:normAutofit fontScale="90000"/>
          </a:bodyPr>
          <a:lstStyle/>
          <a:p>
            <a:endParaRPr lang="en-US" dirty="0"/>
          </a:p>
        </p:txBody>
      </p:sp>
      <p:pic>
        <p:nvPicPr>
          <p:cNvPr id="4" name="Picture 4"/>
          <p:cNvPicPr>
            <a:picLocks noGrp="1" noChangeAspect="1" noChangeArrowheads="1"/>
          </p:cNvPicPr>
          <p:nvPr>
            <p:ph sz="quarter" idx="1"/>
          </p:nvPr>
        </p:nvPicPr>
        <p:blipFill>
          <a:blip r:embed="rId2"/>
          <a:srcRect/>
          <a:stretch>
            <a:fillRect/>
          </a:stretch>
        </p:blipFill>
        <p:spPr bwMode="auto">
          <a:xfrm>
            <a:off x="857224" y="571480"/>
            <a:ext cx="7326462" cy="53911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25404"/>
          </a:xfrm>
        </p:spPr>
        <p:txBody>
          <a:bodyPr>
            <a:normAutofit fontScale="90000"/>
          </a:bodyPr>
          <a:lstStyle/>
          <a:p>
            <a:endParaRPr lang="en-US" dirty="0"/>
          </a:p>
        </p:txBody>
      </p:sp>
      <p:pic>
        <p:nvPicPr>
          <p:cNvPr id="32770" name="Picture 2"/>
          <p:cNvPicPr>
            <a:picLocks noGrp="1" noChangeAspect="1" noChangeArrowheads="1"/>
          </p:cNvPicPr>
          <p:nvPr>
            <p:ph sz="quarter" idx="1"/>
          </p:nvPr>
        </p:nvPicPr>
        <p:blipFill>
          <a:blip r:embed="rId2"/>
          <a:srcRect/>
          <a:stretch>
            <a:fillRect/>
          </a:stretch>
        </p:blipFill>
        <p:spPr bwMode="auto">
          <a:xfrm>
            <a:off x="1071538" y="0"/>
            <a:ext cx="6219825" cy="344805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1142976" y="3571876"/>
            <a:ext cx="606742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25404"/>
          </a:xfrm>
        </p:spPr>
        <p:txBody>
          <a:bodyPr>
            <a:normAutofit fontScale="90000"/>
          </a:bodyPr>
          <a:lstStyle/>
          <a:p>
            <a:endParaRPr lang="en-US" dirty="0"/>
          </a:p>
        </p:txBody>
      </p:sp>
      <p:pic>
        <p:nvPicPr>
          <p:cNvPr id="33794" name="Picture 2"/>
          <p:cNvPicPr>
            <a:picLocks noGrp="1" noChangeAspect="1" noChangeArrowheads="1"/>
          </p:cNvPicPr>
          <p:nvPr>
            <p:ph sz="quarter" idx="1"/>
          </p:nvPr>
        </p:nvPicPr>
        <p:blipFill>
          <a:blip r:embed="rId2"/>
          <a:srcRect/>
          <a:stretch>
            <a:fillRect/>
          </a:stretch>
        </p:blipFill>
        <p:spPr bwMode="auto">
          <a:xfrm>
            <a:off x="1000100" y="500042"/>
            <a:ext cx="6048375" cy="30861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1071538" y="3714752"/>
            <a:ext cx="6219825" cy="25527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pic>
        <p:nvPicPr>
          <p:cNvPr id="34818" name="Picture 2"/>
          <p:cNvPicPr>
            <a:picLocks noGrp="1" noChangeAspect="1" noChangeArrowheads="1"/>
          </p:cNvPicPr>
          <p:nvPr>
            <p:ph sz="quarter" idx="1"/>
          </p:nvPr>
        </p:nvPicPr>
        <p:blipFill>
          <a:blip r:embed="rId2"/>
          <a:srcRect/>
          <a:stretch>
            <a:fillRect/>
          </a:stretch>
        </p:blipFill>
        <p:spPr bwMode="auto">
          <a:xfrm>
            <a:off x="1357290" y="714355"/>
            <a:ext cx="6715172" cy="5545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sz="quarter" idx="1"/>
          </p:nvPr>
        </p:nvPicPr>
        <p:blipFill>
          <a:blip r:embed="rId2"/>
          <a:srcRect/>
          <a:stretch>
            <a:fillRect/>
          </a:stretch>
        </p:blipFill>
        <p:spPr bwMode="auto">
          <a:xfrm>
            <a:off x="1285852" y="1714488"/>
            <a:ext cx="6515123" cy="42904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sz="quarter" idx="1"/>
          </p:nvPr>
        </p:nvPicPr>
        <p:blipFill>
          <a:blip r:embed="rId2"/>
          <a:srcRect/>
          <a:stretch>
            <a:fillRect/>
          </a:stretch>
        </p:blipFill>
        <p:spPr bwMode="auto">
          <a:xfrm>
            <a:off x="1571604" y="214290"/>
            <a:ext cx="6000750" cy="4505325"/>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1714480" y="4714884"/>
            <a:ext cx="5781675"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Input/Output </a:t>
            </a:r>
            <a:r>
              <a:rPr lang="en-US" sz="2800" b="1" dirty="0" smtClean="0"/>
              <a:t>Screens with data </a:t>
            </a:r>
            <a:r>
              <a:rPr lang="en-IN" sz="2800" dirty="0" smtClean="0"/>
              <a:t/>
            </a:r>
            <a:br>
              <a:rPr lang="en-IN" sz="2800" dirty="0" smtClean="0"/>
            </a:br>
            <a:endParaRPr lang="en-US" sz="2800" dirty="0"/>
          </a:p>
        </p:txBody>
      </p:sp>
      <p:pic>
        <p:nvPicPr>
          <p:cNvPr id="6" name="Content Placeholder 5"/>
          <p:cNvPicPr>
            <a:picLocks noGrp="1"/>
          </p:cNvPicPr>
          <p:nvPr>
            <p:ph sz="quarter" idx="1"/>
          </p:nvPr>
        </p:nvPicPr>
        <p:blipFill>
          <a:blip r:embed="rId2"/>
          <a:srcRect/>
          <a:stretch>
            <a:fillRect/>
          </a:stretch>
        </p:blipFill>
        <p:spPr bwMode="auto">
          <a:xfrm>
            <a:off x="1933575" y="1533525"/>
            <a:ext cx="573405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CHAPTER 1:  </a:t>
            </a:r>
            <a:r>
              <a:rPr lang="en-US" sz="3200" b="1" dirty="0" smtClean="0"/>
              <a:t>INTRODUCTION</a:t>
            </a:r>
            <a:endParaRPr lang="en-US" sz="3200" dirty="0"/>
          </a:p>
        </p:txBody>
      </p:sp>
      <p:sp>
        <p:nvSpPr>
          <p:cNvPr id="5" name="Content Placeholder 4"/>
          <p:cNvSpPr>
            <a:spLocks noGrp="1"/>
          </p:cNvSpPr>
          <p:nvPr>
            <p:ph sz="quarter" idx="1"/>
          </p:nvPr>
        </p:nvSpPr>
        <p:spPr/>
        <p:txBody>
          <a:bodyPr>
            <a:normAutofit fontScale="47500" lnSpcReduction="20000"/>
          </a:bodyPr>
          <a:lstStyle/>
          <a:p>
            <a:pPr>
              <a:buNone/>
            </a:pPr>
            <a:r>
              <a:rPr lang="en-US" sz="3400" b="1" dirty="0" smtClean="0"/>
              <a:t>	1.1 </a:t>
            </a:r>
            <a:r>
              <a:rPr lang="en-US" sz="3400" b="1" dirty="0" smtClean="0"/>
              <a:t>Existing System </a:t>
            </a:r>
            <a:endParaRPr lang="en-IN" sz="3400" dirty="0" smtClean="0"/>
          </a:p>
          <a:p>
            <a:pPr fontAlgn="base"/>
            <a:r>
              <a:rPr lang="en-IN" sz="3400" dirty="0" smtClean="0"/>
              <a:t>The existing bank system is slow as every task is being performed by the human being and comparing the computer task speed with a computer is not fair. The complexity of this system is increased when an increase in the number of customers and with that there will be a number of transactions will be performed now everything needs to log in to a file for reference in the future which is simply not the kind of scenario we need at this time.</a:t>
            </a:r>
          </a:p>
          <a:p>
            <a:pPr lvl="1">
              <a:buNone/>
            </a:pPr>
            <a:endParaRPr lang="en-IN" sz="3400" b="1" dirty="0" smtClean="0"/>
          </a:p>
          <a:p>
            <a:pPr lvl="1">
              <a:buNone/>
            </a:pPr>
            <a:r>
              <a:rPr lang="en-IN" sz="3400" b="1" dirty="0" smtClean="0"/>
              <a:t>1.2 </a:t>
            </a:r>
            <a:r>
              <a:rPr lang="en-US" sz="3400" b="1" dirty="0" smtClean="0"/>
              <a:t>Need </a:t>
            </a:r>
            <a:r>
              <a:rPr lang="en-US" sz="3400" b="1" dirty="0" smtClean="0"/>
              <a:t>for System</a:t>
            </a:r>
            <a:endParaRPr lang="en-IN" sz="3400" dirty="0" smtClean="0"/>
          </a:p>
          <a:p>
            <a:pPr lvl="0"/>
            <a:r>
              <a:rPr lang="en-US" sz="3400" dirty="0" smtClean="0"/>
              <a:t>The main purpose of this software is to simplify the tedious task of banking by providing this service in a user friendly environment. </a:t>
            </a:r>
            <a:endParaRPr lang="en-IN" sz="3400" dirty="0" smtClean="0"/>
          </a:p>
          <a:p>
            <a:pPr lvl="0"/>
            <a:r>
              <a:rPr lang="en-US" sz="3400" dirty="0" smtClean="0"/>
              <a:t>It also aims at increasing the efficiency and reducing the drawback of existing manual banking process thus making it more convenient for the customers to do banking as when they require. </a:t>
            </a:r>
            <a:endParaRPr lang="en-IN" sz="3400" dirty="0" smtClean="0"/>
          </a:p>
          <a:p>
            <a:pPr lvl="0"/>
            <a:r>
              <a:rPr lang="en-US" sz="3400" dirty="0" smtClean="0"/>
              <a:t>This project is supported by a well designed DBMS in which customers account information is integrated together. </a:t>
            </a:r>
            <a:endParaRPr lang="en-IN" sz="3400" dirty="0" smtClean="0"/>
          </a:p>
          <a:p>
            <a:pPr lvl="0"/>
            <a:r>
              <a:rPr lang="en-US" sz="3400" dirty="0" smtClean="0"/>
              <a:t>A friendly  is also provided so that required made by  the user give correct result by accessing the information stored in the </a:t>
            </a:r>
            <a:r>
              <a:rPr lang="en-US" sz="3400" dirty="0" smtClean="0"/>
              <a:t>database</a:t>
            </a:r>
            <a:endParaRPr lang="en-IN" sz="3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endParaRPr lang="en-US" dirty="0"/>
          </a:p>
        </p:txBody>
      </p:sp>
      <p:pic>
        <p:nvPicPr>
          <p:cNvPr id="4" name="Content Placeholder 3"/>
          <p:cNvPicPr>
            <a:picLocks noGrp="1"/>
          </p:cNvPicPr>
          <p:nvPr>
            <p:ph sz="quarter" idx="1"/>
          </p:nvPr>
        </p:nvPicPr>
        <p:blipFill>
          <a:blip r:embed="rId2"/>
          <a:srcRect/>
          <a:stretch>
            <a:fillRect/>
          </a:stretch>
        </p:blipFill>
        <p:spPr bwMode="auto">
          <a:xfrm>
            <a:off x="1000100" y="1000108"/>
            <a:ext cx="4357718" cy="271464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142976" y="4143380"/>
            <a:ext cx="4000528"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pic>
        <p:nvPicPr>
          <p:cNvPr id="4" name="Content Placeholder 3"/>
          <p:cNvPicPr>
            <a:picLocks noGrp="1"/>
          </p:cNvPicPr>
          <p:nvPr>
            <p:ph sz="quarter" idx="1"/>
          </p:nvPr>
        </p:nvPicPr>
        <p:blipFill>
          <a:blip r:embed="rId2"/>
          <a:srcRect/>
          <a:stretch>
            <a:fillRect/>
          </a:stretch>
        </p:blipFill>
        <p:spPr bwMode="auto">
          <a:xfrm>
            <a:off x="785786" y="714356"/>
            <a:ext cx="7643866"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pic>
        <p:nvPicPr>
          <p:cNvPr id="4" name="Content Placeholder 3"/>
          <p:cNvPicPr>
            <a:picLocks noGrp="1"/>
          </p:cNvPicPr>
          <p:nvPr>
            <p:ph sz="quarter" idx="1"/>
          </p:nvPr>
        </p:nvPicPr>
        <p:blipFill>
          <a:blip r:embed="rId2"/>
          <a:srcRect/>
          <a:stretch>
            <a:fillRect/>
          </a:stretch>
        </p:blipFill>
        <p:spPr bwMode="auto">
          <a:xfrm>
            <a:off x="857224" y="857232"/>
            <a:ext cx="7380713" cy="457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srcRect/>
          <a:stretch>
            <a:fillRect/>
          </a:stretch>
        </p:blipFill>
        <p:spPr bwMode="auto">
          <a:xfrm>
            <a:off x="2518410" y="1447800"/>
            <a:ext cx="4564380" cy="4572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pic>
        <p:nvPicPr>
          <p:cNvPr id="4" name="Content Placeholder 3"/>
          <p:cNvPicPr>
            <a:picLocks noGrp="1"/>
          </p:cNvPicPr>
          <p:nvPr>
            <p:ph sz="quarter" idx="1"/>
          </p:nvPr>
        </p:nvPicPr>
        <p:blipFill>
          <a:blip r:embed="rId2"/>
          <a:srcRect/>
          <a:stretch>
            <a:fillRect/>
          </a:stretch>
        </p:blipFill>
        <p:spPr bwMode="auto">
          <a:xfrm>
            <a:off x="714348" y="857232"/>
            <a:ext cx="7772400" cy="278608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142976" y="3857628"/>
            <a:ext cx="5731510" cy="24877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25404"/>
          </a:xfrm>
        </p:spPr>
        <p:txBody>
          <a:bodyPr>
            <a:normAutofit fontScale="90000"/>
          </a:bodyPr>
          <a:lstStyle/>
          <a:p>
            <a:endParaRPr lang="en-US" dirty="0"/>
          </a:p>
        </p:txBody>
      </p:sp>
      <p:pic>
        <p:nvPicPr>
          <p:cNvPr id="4" name="Content Placeholder 3"/>
          <p:cNvPicPr>
            <a:picLocks noGrp="1"/>
          </p:cNvPicPr>
          <p:nvPr>
            <p:ph sz="quarter" idx="1"/>
          </p:nvPr>
        </p:nvPicPr>
        <p:blipFill>
          <a:blip r:embed="rId2"/>
          <a:srcRect/>
          <a:stretch>
            <a:fillRect/>
          </a:stretch>
        </p:blipFill>
        <p:spPr bwMode="auto">
          <a:xfrm>
            <a:off x="1428728" y="714356"/>
            <a:ext cx="4913752" cy="326708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500167" y="4047400"/>
            <a:ext cx="3357586" cy="238199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normAutofit fontScale="90000"/>
          </a:bodyPr>
          <a:lstStyle/>
          <a:p>
            <a:r>
              <a:rPr lang="en-US" sz="2200" b="1" dirty="0" smtClean="0"/>
              <a:t>4.2 </a:t>
            </a:r>
            <a:r>
              <a:rPr lang="en-US" sz="2200" b="1" dirty="0" smtClean="0"/>
              <a:t>Data Reports</a:t>
            </a:r>
            <a:r>
              <a:rPr lang="en-IN" dirty="0" smtClean="0"/>
              <a:t/>
            </a:r>
            <a:br>
              <a:rPr lang="en-IN" dirty="0" smtClean="0"/>
            </a:br>
            <a:endParaRPr lang="en-US" dirty="0"/>
          </a:p>
        </p:txBody>
      </p:sp>
      <p:pic>
        <p:nvPicPr>
          <p:cNvPr id="38914" name="Picture 2"/>
          <p:cNvPicPr>
            <a:picLocks noGrp="1" noChangeAspect="1" noChangeArrowheads="1"/>
          </p:cNvPicPr>
          <p:nvPr>
            <p:ph sz="quarter" idx="1"/>
          </p:nvPr>
        </p:nvPicPr>
        <p:blipFill>
          <a:blip r:embed="rId2"/>
          <a:srcRect/>
          <a:stretch>
            <a:fillRect/>
          </a:stretch>
        </p:blipFill>
        <p:spPr bwMode="auto">
          <a:xfrm>
            <a:off x="714347" y="1428736"/>
            <a:ext cx="4672963" cy="44291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3786182" y="1571612"/>
            <a:ext cx="4802277"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4.3 Sample Code</a:t>
            </a:r>
            <a:endParaRPr lang="en-US" sz="3200" b="1"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public void connect()</a:t>
            </a:r>
            <a:endParaRPr lang="en-IN" dirty="0" smtClean="0"/>
          </a:p>
          <a:p>
            <a:pPr>
              <a:buNone/>
            </a:pPr>
            <a:r>
              <a:rPr lang="en-US" dirty="0" smtClean="0"/>
              <a:t>	{</a:t>
            </a:r>
            <a:endParaRPr lang="en-IN" dirty="0" smtClean="0"/>
          </a:p>
          <a:p>
            <a:pPr>
              <a:buNone/>
            </a:pPr>
            <a:r>
              <a:rPr lang="en-US" dirty="0" smtClean="0"/>
              <a:t>		try</a:t>
            </a:r>
            <a:endParaRPr lang="en-IN" dirty="0" smtClean="0"/>
          </a:p>
          <a:p>
            <a:pPr>
              <a:buNone/>
            </a:pPr>
            <a:r>
              <a:rPr lang="en-US" dirty="0" smtClean="0"/>
              <a:t>		{</a:t>
            </a:r>
            <a:endParaRPr lang="en-IN" dirty="0" smtClean="0"/>
          </a:p>
          <a:p>
            <a:pPr>
              <a:buNone/>
            </a:pPr>
            <a:r>
              <a:rPr lang="en-US" dirty="0" smtClean="0"/>
              <a:t>			</a:t>
            </a:r>
            <a:r>
              <a:rPr lang="en-US" dirty="0" err="1" smtClean="0"/>
              <a:t>Class.forName</a:t>
            </a:r>
            <a:r>
              <a:rPr lang="en-US" dirty="0" smtClean="0"/>
              <a:t>("</a:t>
            </a:r>
            <a:r>
              <a:rPr lang="en-US" dirty="0" err="1" smtClean="0"/>
              <a:t>com.mysql.jdbc.Driver</a:t>
            </a:r>
            <a:r>
              <a:rPr lang="en-US" dirty="0" smtClean="0"/>
              <a:t>");</a:t>
            </a:r>
            <a:endParaRPr lang="en-IN" dirty="0" smtClean="0"/>
          </a:p>
          <a:p>
            <a:pPr>
              <a:buNone/>
            </a:pPr>
            <a:r>
              <a:rPr lang="en-US" dirty="0" smtClean="0"/>
              <a:t>			con=</a:t>
            </a:r>
            <a:r>
              <a:rPr lang="en-US" dirty="0" err="1" smtClean="0"/>
              <a:t>DriverManager.getConnection</a:t>
            </a:r>
            <a:r>
              <a:rPr lang="en-US" dirty="0" smtClean="0"/>
              <a:t>("</a:t>
            </a:r>
            <a:r>
              <a:rPr lang="en-US" dirty="0" err="1" smtClean="0"/>
              <a:t>jdbc:mysql</a:t>
            </a:r>
            <a:r>
              <a:rPr lang="en-US" dirty="0" smtClean="0"/>
              <a:t>://localhost:3306/</a:t>
            </a:r>
            <a:r>
              <a:rPr lang="en-US" dirty="0" err="1" smtClean="0"/>
              <a:t>banksystem","root</a:t>
            </a:r>
            <a:r>
              <a:rPr lang="en-US" dirty="0" smtClean="0"/>
              <a:t>","");</a:t>
            </a:r>
            <a:endParaRPr lang="en-IN" dirty="0" smtClean="0"/>
          </a:p>
          <a:p>
            <a:pPr>
              <a:buNone/>
            </a:pPr>
            <a:r>
              <a:rPr lang="en-US" dirty="0" smtClean="0"/>
              <a:t>		}</a:t>
            </a:r>
            <a:endParaRPr lang="en-IN" dirty="0" smtClean="0"/>
          </a:p>
          <a:p>
            <a:pPr>
              <a:buNone/>
            </a:pPr>
            <a:r>
              <a:rPr lang="en-US" dirty="0" smtClean="0"/>
              <a:t>	</a:t>
            </a:r>
            <a:endParaRPr lang="en-IN" dirty="0" smtClean="0"/>
          </a:p>
          <a:p>
            <a:pPr>
              <a:buNone/>
            </a:pPr>
            <a:r>
              <a:rPr lang="en-US" dirty="0" smtClean="0"/>
              <a:t>		catch(Exception sq) </a:t>
            </a:r>
            <a:endParaRPr lang="en-IN" dirty="0" smtClean="0"/>
          </a:p>
          <a:p>
            <a:pPr>
              <a:buNone/>
            </a:pPr>
            <a:r>
              <a:rPr lang="en-US" dirty="0" smtClean="0"/>
              <a:t>		{		s</a:t>
            </a:r>
            <a:endParaRPr lang="en-IN" dirty="0" smtClean="0"/>
          </a:p>
          <a:p>
            <a:pPr>
              <a:buNone/>
            </a:pPr>
            <a:r>
              <a:rPr lang="en-US" dirty="0" smtClean="0"/>
              <a:t>			</a:t>
            </a:r>
            <a:r>
              <a:rPr lang="en-US" dirty="0" err="1" smtClean="0"/>
              <a:t>q.printStackTrace</a:t>
            </a:r>
            <a:r>
              <a:rPr lang="en-US" dirty="0" smtClean="0"/>
              <a:t>();</a:t>
            </a:r>
            <a:endParaRPr lang="en-IN" dirty="0" smtClean="0"/>
          </a:p>
          <a:p>
            <a:pPr>
              <a:buNone/>
            </a:pPr>
            <a:r>
              <a:rPr lang="en-US" dirty="0" smtClean="0"/>
              <a:t>		}	</a:t>
            </a:r>
            <a:endParaRPr lang="en-IN" dirty="0" smtClean="0"/>
          </a:p>
          <a:p>
            <a:pPr>
              <a:buNone/>
            </a:pPr>
            <a:r>
              <a:rPr lang="en-US" dirty="0" smtClean="0"/>
              <a:t>}</a:t>
            </a:r>
            <a:endParaRPr lang="en-IN" dirty="0" smtClean="0"/>
          </a:p>
          <a:p>
            <a:pPr>
              <a:buNone/>
            </a:pPr>
            <a:r>
              <a:rPr lang="en-US" dirty="0" smtClean="0"/>
              <a:t>}</a:t>
            </a:r>
            <a:endParaRPr lang="en-IN"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4.4 </a:t>
            </a:r>
            <a:r>
              <a:rPr lang="en-US" b="1" dirty="0" smtClean="0"/>
              <a:t>Limitations and Bibliography</a:t>
            </a:r>
            <a:r>
              <a:rPr lang="en-IN" dirty="0" smtClean="0"/>
              <a:t/>
            </a:r>
            <a:br>
              <a:rPr lang="en-IN" dirty="0" smtClean="0"/>
            </a:br>
            <a:endParaRPr lang="en-US" dirty="0"/>
          </a:p>
        </p:txBody>
      </p:sp>
      <p:sp>
        <p:nvSpPr>
          <p:cNvPr id="3" name="Content Placeholder 2"/>
          <p:cNvSpPr>
            <a:spLocks noGrp="1"/>
          </p:cNvSpPr>
          <p:nvPr>
            <p:ph sz="quarter" idx="1"/>
          </p:nvPr>
        </p:nvSpPr>
        <p:spPr>
          <a:xfrm>
            <a:off x="914400" y="1285860"/>
            <a:ext cx="7772400" cy="4733940"/>
          </a:xfrm>
        </p:spPr>
        <p:txBody>
          <a:bodyPr>
            <a:normAutofit fontScale="92500" lnSpcReduction="10000"/>
          </a:bodyPr>
          <a:lstStyle/>
          <a:p>
            <a:pPr fontAlgn="base"/>
            <a:r>
              <a:rPr lang="en-IN" b="1" dirty="0" smtClean="0"/>
              <a:t>Some </a:t>
            </a:r>
            <a:r>
              <a:rPr lang="en-IN" b="1" dirty="0" smtClean="0"/>
              <a:t>other limitations system:</a:t>
            </a:r>
            <a:endParaRPr lang="en-IN" dirty="0" smtClean="0"/>
          </a:p>
          <a:p>
            <a:pPr lvl="0" fontAlgn="base"/>
            <a:r>
              <a:rPr lang="en-IN" dirty="0" smtClean="0"/>
              <a:t>Less security of customer and bank information.</a:t>
            </a:r>
          </a:p>
          <a:p>
            <a:pPr lvl="0" fontAlgn="base"/>
            <a:r>
              <a:rPr lang="en-IN" dirty="0" smtClean="0"/>
              <a:t>Require more physical work and manpower.</a:t>
            </a:r>
          </a:p>
          <a:p>
            <a:pPr lvl="0" fontAlgn="base"/>
            <a:r>
              <a:rPr lang="en-IN" dirty="0" smtClean="0"/>
              <a:t>All the manual entry and editing will take more time.</a:t>
            </a:r>
          </a:p>
          <a:p>
            <a:pPr lvl="0" fontAlgn="base"/>
            <a:r>
              <a:rPr lang="en-IN" dirty="0" smtClean="0"/>
              <a:t>No level of clearance for the different levels of employees.</a:t>
            </a:r>
          </a:p>
          <a:p>
            <a:pPr lvl="0" fontAlgn="base"/>
            <a:r>
              <a:rPr lang="en-IN" dirty="0" smtClean="0"/>
              <a:t>Safety of paper documents from the disaster.</a:t>
            </a:r>
          </a:p>
          <a:p>
            <a:pPr lvl="0" fontAlgn="base"/>
            <a:r>
              <a:rPr lang="en-IN" dirty="0" smtClean="0"/>
              <a:t>No backup of the information.</a:t>
            </a:r>
          </a:p>
          <a:p>
            <a:pPr fontAlgn="base"/>
            <a:r>
              <a:rPr lang="en-IN" dirty="0" smtClean="0"/>
              <a:t>The by looking at disadvantages these are pretty serious for any banking system as they are capable of bringing down the whole system. By digitalization in the banking system, it will not only achieve its goals and also will give some benefits like less manual calculation will be required.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Bibliography</a:t>
            </a:r>
            <a:r>
              <a:rPr lang="en-IN" dirty="0" smtClean="0"/>
              <a:t/>
            </a:r>
            <a:br>
              <a:rPr lang="en-IN" dirty="0" smtClean="0"/>
            </a:br>
            <a:endParaRPr lang="en-US" dirty="0"/>
          </a:p>
        </p:txBody>
      </p:sp>
      <p:sp>
        <p:nvSpPr>
          <p:cNvPr id="3" name="Content Placeholder 2"/>
          <p:cNvSpPr>
            <a:spLocks noGrp="1"/>
          </p:cNvSpPr>
          <p:nvPr>
            <p:ph sz="quarter" idx="1"/>
          </p:nvPr>
        </p:nvSpPr>
        <p:spPr/>
        <p:txBody>
          <a:bodyPr/>
          <a:lstStyle/>
          <a:p>
            <a:pPr fontAlgn="base">
              <a:buNone/>
            </a:pPr>
            <a:r>
              <a:rPr lang="en-US" dirty="0" smtClean="0"/>
              <a:t>Suresh</a:t>
            </a:r>
            <a:r>
              <a:rPr lang="en-US" dirty="0" smtClean="0"/>
              <a:t>, P</a:t>
            </a:r>
            <a:r>
              <a:rPr lang="en-US" dirty="0" smtClean="0">
                <a:sym typeface="Symbol"/>
              </a:rPr>
              <a:t></a:t>
            </a:r>
            <a:r>
              <a:rPr lang="en-US" dirty="0" smtClean="0"/>
              <a:t>&amp;</a:t>
            </a:r>
            <a:r>
              <a:rPr lang="en-US" dirty="0" err="1" smtClean="0"/>
              <a:t>Paul,J</a:t>
            </a:r>
            <a:r>
              <a:rPr lang="en-US" dirty="0" smtClean="0"/>
              <a:t>(2012).Management of Banking and Financial Services; New </a:t>
            </a:r>
            <a:r>
              <a:rPr lang="en-US" dirty="0" err="1" smtClean="0"/>
              <a:t>Delhi,India</a:t>
            </a:r>
            <a:r>
              <a:rPr lang="en-US" dirty="0" smtClean="0"/>
              <a:t> .Pearson .  </a:t>
            </a:r>
            <a:r>
              <a:rPr lang="en-US" dirty="0" err="1" smtClean="0"/>
              <a:t>Gordon,E</a:t>
            </a:r>
            <a:r>
              <a:rPr lang="en-US" dirty="0" smtClean="0">
                <a:sym typeface="Symbol"/>
              </a:rPr>
              <a:t></a:t>
            </a:r>
            <a:r>
              <a:rPr lang="en-US" dirty="0" smtClean="0"/>
              <a:t> &amp; </a:t>
            </a:r>
            <a:r>
              <a:rPr lang="en-US" dirty="0" err="1" smtClean="0"/>
              <a:t>Natrajan,K</a:t>
            </a:r>
            <a:r>
              <a:rPr lang="en-US" dirty="0" smtClean="0"/>
              <a:t> (2015) Banking: Theory Law and Practice, </a:t>
            </a:r>
            <a:r>
              <a:rPr lang="en-US" dirty="0" err="1" smtClean="0"/>
              <a:t>Mumbai.Himalaya</a:t>
            </a:r>
            <a:r>
              <a:rPr lang="en-US" dirty="0" smtClean="0"/>
              <a:t> Publishing House.  </a:t>
            </a:r>
            <a:r>
              <a:rPr lang="en-US" dirty="0" err="1" smtClean="0"/>
              <a:t>Nigam.L</a:t>
            </a:r>
            <a:r>
              <a:rPr lang="en-US" dirty="0" smtClean="0"/>
              <a:t> (1985) Banking Law and </a:t>
            </a:r>
            <a:r>
              <a:rPr lang="en-US" dirty="0" err="1" smtClean="0"/>
              <a:t>Practice,NewDelhi</a:t>
            </a:r>
            <a:r>
              <a:rPr lang="en-US" dirty="0" smtClean="0"/>
              <a:t>, </a:t>
            </a:r>
            <a:r>
              <a:rPr lang="en-US" dirty="0" err="1" smtClean="0"/>
              <a:t>Vani</a:t>
            </a:r>
            <a:r>
              <a:rPr lang="en-US" dirty="0" smtClean="0"/>
              <a:t> Educational Books.</a:t>
            </a:r>
            <a:r>
              <a:rPr lang="en-US" dirty="0" smtClean="0">
                <a:sym typeface="Symbol"/>
              </a:rPr>
              <a:t></a:t>
            </a:r>
            <a:r>
              <a:rPr lang="en-US" dirty="0" smtClean="0"/>
              <a:t>  </a:t>
            </a:r>
            <a:r>
              <a:rPr lang="en-US" dirty="0" err="1" smtClean="0"/>
              <a:t>Yadav,S.K</a:t>
            </a:r>
            <a:r>
              <a:rPr lang="en-US" dirty="0" smtClean="0"/>
              <a:t>. (2015) Elements of Research </a:t>
            </a:r>
            <a:r>
              <a:rPr lang="en-US" dirty="0" err="1" smtClean="0"/>
              <a:t>Writing,New</a:t>
            </a:r>
            <a:r>
              <a:rPr lang="en-US" dirty="0" smtClean="0"/>
              <a:t> </a:t>
            </a:r>
            <a:r>
              <a:rPr lang="en-US" dirty="0" err="1" smtClean="0"/>
              <a:t>Delhi,UDH</a:t>
            </a:r>
            <a:r>
              <a:rPr lang="en-US" dirty="0" smtClean="0"/>
              <a:t> Publishers</a:t>
            </a:r>
            <a:r>
              <a:rPr lang="en-US" dirty="0" smtClean="0">
                <a:sym typeface="Symbol"/>
              </a:rPr>
              <a:t></a:t>
            </a:r>
            <a:r>
              <a:rPr lang="en-US" dirty="0" smtClean="0"/>
              <a:t> &amp; </a:t>
            </a:r>
            <a:r>
              <a:rPr lang="en-US" dirty="0" err="1" smtClean="0"/>
              <a:t>Distributors,Ltd</a:t>
            </a:r>
            <a:r>
              <a:rPr lang="en-US" dirty="0" smtClean="0"/>
              <a:t>.</a:t>
            </a:r>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797040"/>
          </a:xfrm>
        </p:spPr>
        <p:txBody>
          <a:bodyPr>
            <a:normAutofit/>
          </a:bodyPr>
          <a:lstStyle/>
          <a:p>
            <a:r>
              <a:rPr lang="en-US" sz="2000" dirty="0" smtClean="0"/>
              <a:t>1.3 Operating </a:t>
            </a:r>
            <a:r>
              <a:rPr lang="en-US" sz="2000" dirty="0"/>
              <a:t>Environment Hardware and </a:t>
            </a:r>
            <a:r>
              <a:rPr lang="en-US" sz="2000" dirty="0" smtClean="0"/>
              <a:t>Software</a:t>
            </a:r>
            <a:br>
              <a:rPr lang="en-US" sz="2000" dirty="0" smtClean="0"/>
            </a:br>
            <a:r>
              <a:rPr lang="en-US" dirty="0"/>
              <a:t/>
            </a:r>
            <a:br>
              <a:rPr lang="en-US" dirty="0"/>
            </a:br>
            <a:r>
              <a:rPr lang="en-US" sz="1300" b="1" dirty="0" smtClean="0"/>
              <a:t>At Server Side</a:t>
            </a:r>
            <a:r>
              <a:rPr lang="en-IN" sz="1200" dirty="0" smtClean="0"/>
              <a:t/>
            </a:r>
            <a:br>
              <a:rPr lang="en-IN" sz="1200" dirty="0" smtClean="0"/>
            </a:br>
            <a:r>
              <a:rPr lang="en-US" sz="1300" b="1" dirty="0" smtClean="0"/>
              <a:t> </a:t>
            </a:r>
            <a:endParaRPr lang="en-US" dirty="0"/>
          </a:p>
        </p:txBody>
      </p:sp>
      <p:pic>
        <p:nvPicPr>
          <p:cNvPr id="27650" name="Picture 2"/>
          <p:cNvPicPr>
            <a:picLocks noGrp="1" noChangeAspect="1" noChangeArrowheads="1"/>
          </p:cNvPicPr>
          <p:nvPr>
            <p:ph sz="quarter" idx="1"/>
          </p:nvPr>
        </p:nvPicPr>
        <p:blipFill>
          <a:blip r:embed="rId2"/>
          <a:srcRect/>
          <a:stretch>
            <a:fillRect/>
          </a:stretch>
        </p:blipFill>
        <p:spPr bwMode="auto">
          <a:xfrm>
            <a:off x="857224" y="2571744"/>
            <a:ext cx="7369326"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sz="quarter" idx="1"/>
          </p:nvPr>
        </p:nvPicPr>
        <p:blipFill>
          <a:blip r:embed="rId2"/>
          <a:srcRect/>
          <a:stretch>
            <a:fillRect/>
          </a:stretch>
        </p:blipFill>
        <p:spPr bwMode="auto">
          <a:xfrm>
            <a:off x="928662" y="1785926"/>
            <a:ext cx="7643866" cy="41767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 At Client Side</a:t>
            </a:r>
            <a:r>
              <a:rPr lang="en-IN" sz="1600" dirty="0" smtClean="0"/>
              <a:t/>
            </a:r>
            <a:br>
              <a:rPr lang="en-IN" sz="1600" dirty="0" smtClean="0"/>
            </a:br>
            <a:endParaRPr lang="en-US" sz="1600" dirty="0"/>
          </a:p>
        </p:txBody>
      </p:sp>
      <p:pic>
        <p:nvPicPr>
          <p:cNvPr id="29698" name="Picture 2"/>
          <p:cNvPicPr>
            <a:picLocks noGrp="1" noChangeAspect="1" noChangeArrowheads="1"/>
          </p:cNvPicPr>
          <p:nvPr>
            <p:ph sz="quarter" idx="1"/>
          </p:nvPr>
        </p:nvPicPr>
        <p:blipFill>
          <a:blip r:embed="rId2"/>
          <a:srcRect/>
          <a:stretch>
            <a:fillRect/>
          </a:stretch>
        </p:blipFill>
        <p:spPr bwMode="auto">
          <a:xfrm>
            <a:off x="1142976" y="1428736"/>
            <a:ext cx="6838978" cy="4939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a:bodyPr>
          <a:lstStyle/>
          <a:p>
            <a:r>
              <a:rPr lang="en-US" sz="1800" b="1" dirty="0" smtClean="0"/>
              <a:t>CHAPTER </a:t>
            </a:r>
            <a:r>
              <a:rPr lang="en-US" sz="2400" b="1" dirty="0" smtClean="0"/>
              <a:t>2</a:t>
            </a:r>
            <a:r>
              <a:rPr lang="en-US" sz="1800" b="1" dirty="0" smtClean="0"/>
              <a:t> :  </a:t>
            </a:r>
            <a:r>
              <a:rPr lang="en-US" sz="2400" b="1" dirty="0" smtClean="0"/>
              <a:t>Proposed System </a:t>
            </a:r>
            <a:endParaRPr lang="en-US" sz="2400" dirty="0"/>
          </a:p>
        </p:txBody>
      </p:sp>
      <p:sp>
        <p:nvSpPr>
          <p:cNvPr id="3" name="Content Placeholder 2"/>
          <p:cNvSpPr>
            <a:spLocks noGrp="1"/>
          </p:cNvSpPr>
          <p:nvPr>
            <p:ph sz="quarter" idx="1"/>
          </p:nvPr>
        </p:nvSpPr>
        <p:spPr>
          <a:xfrm>
            <a:off x="914400" y="1214422"/>
            <a:ext cx="7772400" cy="4805378"/>
          </a:xfrm>
        </p:spPr>
        <p:txBody>
          <a:bodyPr>
            <a:normAutofit fontScale="55000" lnSpcReduction="20000"/>
          </a:bodyPr>
          <a:lstStyle/>
          <a:p>
            <a:pPr>
              <a:buNone/>
            </a:pPr>
            <a:r>
              <a:rPr lang="en-US" sz="3200" b="1" dirty="0" smtClean="0"/>
              <a:t>	2.1</a:t>
            </a:r>
            <a:r>
              <a:rPr lang="en-US" sz="2800" b="1" dirty="0" smtClean="0"/>
              <a:t> </a:t>
            </a:r>
            <a:r>
              <a:rPr lang="en-US" sz="2800" b="1" dirty="0" smtClean="0"/>
              <a:t>Proposed System (Introduction of system)</a:t>
            </a:r>
            <a:endParaRPr lang="en-IN" sz="2000" dirty="0" smtClean="0"/>
          </a:p>
          <a:p>
            <a:r>
              <a:rPr lang="en-US" sz="2800" dirty="0" smtClean="0"/>
              <a:t>	The bank management system is an application for maintaining a person's account in </a:t>
            </a:r>
            <a:r>
              <a:rPr lang="en-US" sz="2800" dirty="0" smtClean="0"/>
              <a:t>a </a:t>
            </a:r>
            <a:r>
              <a:rPr lang="en-US" sz="2800" dirty="0" smtClean="0"/>
              <a:t>bank the system provide the access to the customer to create an account 	deposit/withdraw the case from his account also to view report of all accounts </a:t>
            </a:r>
            <a:r>
              <a:rPr lang="en-US" sz="2800" dirty="0" smtClean="0"/>
              <a:t>present </a:t>
            </a:r>
            <a:r>
              <a:rPr lang="en-US" sz="2800" dirty="0" smtClean="0"/>
              <a:t>the following presentation provides the specification for the system.</a:t>
            </a:r>
            <a:endParaRPr lang="en-IN" sz="2400" dirty="0" smtClean="0"/>
          </a:p>
          <a:p>
            <a:pPr>
              <a:buNone/>
            </a:pPr>
            <a:endParaRPr lang="en-IN" sz="1800" dirty="0" smtClean="0"/>
          </a:p>
          <a:p>
            <a:pPr lvl="1">
              <a:buNone/>
            </a:pPr>
            <a:r>
              <a:rPr lang="en-US" sz="3300" b="1" dirty="0" smtClean="0"/>
              <a:t>2.2 Module </a:t>
            </a:r>
            <a:r>
              <a:rPr lang="en-US" sz="3300" b="1" dirty="0" smtClean="0"/>
              <a:t>specifications (Scope)  </a:t>
            </a:r>
            <a:endParaRPr lang="en-IN" sz="2500" dirty="0" smtClean="0"/>
          </a:p>
          <a:p>
            <a:pPr lvl="0"/>
            <a:r>
              <a:rPr lang="en-US" sz="2800" b="1" dirty="0" smtClean="0"/>
              <a:t>Customer Module: -</a:t>
            </a:r>
            <a:r>
              <a:rPr lang="en-US" sz="2800" dirty="0" smtClean="0"/>
              <a:t>This module allows users to </a:t>
            </a:r>
            <a:r>
              <a:rPr lang="en-US" sz="2800" b="1" dirty="0" smtClean="0"/>
              <a:t>Create</a:t>
            </a:r>
            <a:r>
              <a:rPr lang="en-US" sz="2800" dirty="0" smtClean="0"/>
              <a:t> account.</a:t>
            </a:r>
            <a:r>
              <a:rPr lang="en-US" sz="2800" b="1" dirty="0" smtClean="0"/>
              <a:t> View</a:t>
            </a:r>
            <a:r>
              <a:rPr lang="en-US" sz="2800" dirty="0" smtClean="0"/>
              <a:t> all the existing members .These are the main source of business for the bank.</a:t>
            </a:r>
            <a:endParaRPr lang="en-IN" sz="2400" dirty="0" smtClean="0"/>
          </a:p>
          <a:p>
            <a:pPr lvl="0"/>
            <a:r>
              <a:rPr lang="en-US" sz="2400" b="1" dirty="0" smtClean="0"/>
              <a:t>Account Module: - </a:t>
            </a:r>
            <a:r>
              <a:rPr lang="en-US" sz="2800" dirty="0" smtClean="0"/>
              <a:t>This module allows every customer will become a customer when they open an account in the bank start depositing the money or take some other service. The account enables the customer to take advantage of the facilities provided by the bank. Every customer has their unique account number and the bank will identify you by only that account number.</a:t>
            </a:r>
            <a:endParaRPr lang="en-IN" sz="2000" dirty="0" smtClean="0"/>
          </a:p>
          <a:p>
            <a:pPr lvl="0"/>
            <a:r>
              <a:rPr lang="en-US" sz="2800" b="1" dirty="0" smtClean="0"/>
              <a:t>Transaction Module: - </a:t>
            </a:r>
            <a:r>
              <a:rPr lang="en-US" sz="3200" dirty="0" smtClean="0"/>
              <a:t>This module allows e</a:t>
            </a:r>
            <a:r>
              <a:rPr lang="en-US" sz="2800" dirty="0" smtClean="0"/>
              <a:t>very time an account holder performs some activity on the account it will be updated through transactions this is like logs but only showing the required details. Any time a customer makes any changes in an account like pay or deposit it will be through transactions. This helps in keeping the track of cash flow in the </a:t>
            </a:r>
            <a:r>
              <a:rPr lang="en-US" sz="2400" dirty="0" smtClean="0"/>
              <a:t>bank. Also</a:t>
            </a:r>
            <a:r>
              <a:rPr lang="en-US" sz="2800" dirty="0" smtClean="0"/>
              <a:t>, help in managing the correct information if there is some data loss to the bank</a:t>
            </a:r>
            <a:r>
              <a:rPr lang="en-US" sz="2400" dirty="0" smtClean="0"/>
              <a:t> </a:t>
            </a:r>
            <a:r>
              <a:rPr lang="en-US" sz="2800" dirty="0" smtClean="0"/>
              <a:t>side or if there is any query at the customer side.</a:t>
            </a:r>
            <a:endParaRPr lang="en-IN" sz="2400" dirty="0" smtClean="0"/>
          </a:p>
          <a:p>
            <a:pPr>
              <a:buNone/>
            </a:pPr>
            <a:endParaRPr lang="en-IN" sz="24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368280"/>
          </a:xfrm>
        </p:spPr>
        <p:txBody>
          <a:bodyPr>
            <a:normAutofit fontScale="90000"/>
          </a:bodyPr>
          <a:lstStyle/>
          <a:p>
            <a:endParaRPr lang="en-US" dirty="0"/>
          </a:p>
        </p:txBody>
      </p:sp>
      <p:sp>
        <p:nvSpPr>
          <p:cNvPr id="3" name="Content Placeholder 2"/>
          <p:cNvSpPr>
            <a:spLocks noGrp="1"/>
          </p:cNvSpPr>
          <p:nvPr>
            <p:ph sz="quarter" idx="1"/>
          </p:nvPr>
        </p:nvSpPr>
        <p:spPr>
          <a:xfrm>
            <a:off x="914400" y="1000108"/>
            <a:ext cx="7772400" cy="5286412"/>
          </a:xfrm>
        </p:spPr>
        <p:txBody>
          <a:bodyPr>
            <a:normAutofit fontScale="62500" lnSpcReduction="20000"/>
          </a:bodyPr>
          <a:lstStyle/>
          <a:p>
            <a:pPr>
              <a:buFont typeface="Wingdings" pitchFamily="2" charset="2"/>
              <a:buChar char="v"/>
            </a:pPr>
            <a:r>
              <a:rPr lang="en-US" sz="2800" b="1" dirty="0" smtClean="0"/>
              <a:t> </a:t>
            </a:r>
            <a:r>
              <a:rPr lang="en-US" sz="2800" b="1" dirty="0" smtClean="0"/>
              <a:t>Functional </a:t>
            </a:r>
            <a:r>
              <a:rPr lang="en-US" sz="2800" b="1" dirty="0" smtClean="0"/>
              <a:t>requirements</a:t>
            </a:r>
            <a:endParaRPr lang="en-IN" sz="2000" dirty="0" smtClean="0"/>
          </a:p>
          <a:p>
            <a:pPr lvl="0"/>
            <a:r>
              <a:rPr lang="en-US" sz="2800" dirty="0" smtClean="0"/>
              <a:t>User basic graphical tool such as shapes objects, brushes, color tool, eraser etc.</a:t>
            </a:r>
            <a:endParaRPr lang="en-IN" sz="2000" dirty="0" smtClean="0"/>
          </a:p>
          <a:p>
            <a:pPr lvl="0"/>
            <a:r>
              <a:rPr lang="en-US" sz="2800" dirty="0" smtClean="0"/>
              <a:t>Should allow free hand drawing, object shapes such as circle, ellipse, rectangle, and polygon.</a:t>
            </a:r>
            <a:endParaRPr lang="en-IN" sz="2000" dirty="0" smtClean="0"/>
          </a:p>
          <a:p>
            <a:pPr lvl="0"/>
            <a:r>
              <a:rPr lang="en-US" sz="2800" dirty="0" smtClean="0"/>
              <a:t>Should allow the usage of different colors in the form of brushes, shapes, curves </a:t>
            </a:r>
            <a:r>
              <a:rPr lang="en-US" sz="2400" dirty="0" smtClean="0"/>
              <a:t>manage the picture with tool such as pencil, airbrush, clear all</a:t>
            </a:r>
            <a:r>
              <a:rPr lang="en-US" sz="2400" dirty="0" smtClean="0"/>
              <a:t>.</a:t>
            </a:r>
            <a:endParaRPr lang="en-IN" sz="2000" dirty="0" smtClean="0"/>
          </a:p>
          <a:p>
            <a:pPr lvl="0"/>
            <a:endParaRPr lang="en-US" sz="2800" b="1" dirty="0" smtClean="0"/>
          </a:p>
          <a:p>
            <a:pPr marL="514350" indent="-514350">
              <a:buFont typeface="Wingdings" pitchFamily="2" charset="2"/>
              <a:buChar char="v"/>
            </a:pPr>
            <a:r>
              <a:rPr lang="en-US" sz="2800" b="1" dirty="0" smtClean="0"/>
              <a:t>Non-Functional </a:t>
            </a:r>
            <a:r>
              <a:rPr lang="en-US" sz="2800" b="1" dirty="0" smtClean="0"/>
              <a:t>requirements</a:t>
            </a:r>
            <a:endParaRPr lang="en-IN" sz="2000" dirty="0" smtClean="0"/>
          </a:p>
          <a:p>
            <a:pPr lvl="1"/>
            <a:r>
              <a:rPr lang="en-US" dirty="0" smtClean="0"/>
              <a:t>Must provide the program in vivid color and format.</a:t>
            </a:r>
            <a:endParaRPr lang="en-IN" sz="1800" dirty="0" smtClean="0"/>
          </a:p>
          <a:p>
            <a:pPr lvl="1"/>
            <a:r>
              <a:rPr lang="en-US" dirty="0" smtClean="0"/>
              <a:t>Should have adaptable to allow of single module at time.</a:t>
            </a:r>
            <a:endParaRPr lang="en-IN" sz="1800" dirty="0" smtClean="0"/>
          </a:p>
          <a:p>
            <a:pPr lvl="1"/>
            <a:r>
              <a:rPr lang="en-US" dirty="0" smtClean="0"/>
              <a:t>Must enable faster processing of operations when a module is selected.</a:t>
            </a:r>
            <a:endParaRPr lang="en-IN" sz="1800" dirty="0" smtClean="0"/>
          </a:p>
          <a:p>
            <a:pPr>
              <a:buNone/>
            </a:pPr>
            <a:r>
              <a:rPr lang="en-US" sz="2800" b="1" dirty="0" smtClean="0"/>
              <a:t> </a:t>
            </a:r>
            <a:endParaRPr lang="en-US" sz="2800" b="1" dirty="0" smtClean="0"/>
          </a:p>
          <a:p>
            <a:pPr>
              <a:buFont typeface="Wingdings" pitchFamily="2" charset="2"/>
              <a:buChar char="v"/>
            </a:pPr>
            <a:r>
              <a:rPr lang="en-US" sz="2800" b="1" dirty="0" smtClean="0"/>
              <a:t>Scope </a:t>
            </a:r>
            <a:r>
              <a:rPr lang="en-US" sz="2800" b="1" dirty="0" smtClean="0"/>
              <a:t>of the system</a:t>
            </a:r>
            <a:endParaRPr lang="en-IN" sz="2000" dirty="0" smtClean="0"/>
          </a:p>
          <a:p>
            <a:r>
              <a:rPr lang="en-US" sz="2800" dirty="0" smtClean="0"/>
              <a:t>The scope of the Bank Management System extends to all the users who wish for easy banking facilities. This software product will be used for storing user’s account information and the transactions made by them</a:t>
            </a:r>
            <a:r>
              <a:rPr lang="en-US" sz="2800" dirty="0" smtClean="0"/>
              <a:t>.</a:t>
            </a:r>
          </a:p>
          <a:p>
            <a:endParaRPr lang="en-US" sz="2800" dirty="0" smtClean="0"/>
          </a:p>
          <a:p>
            <a:pPr>
              <a:buNone/>
            </a:pPr>
            <a:r>
              <a:rPr lang="en-US" sz="2200" b="1" dirty="0" smtClean="0"/>
              <a:t>2.3 Objectives of system </a:t>
            </a:r>
            <a:endParaRPr lang="en-IN" sz="2200" dirty="0" smtClean="0"/>
          </a:p>
          <a:p>
            <a:pPr>
              <a:buNone/>
            </a:pPr>
            <a:r>
              <a:rPr lang="en-US" sz="2200" dirty="0" smtClean="0"/>
              <a:t>	The </a:t>
            </a:r>
            <a:r>
              <a:rPr lang="en-US" sz="2200" dirty="0" smtClean="0"/>
              <a:t>aim of proposed system is to develop a system of improved facilities. The Proposed system can overcome all the limitations of the existing system. The </a:t>
            </a:r>
            <a:r>
              <a:rPr lang="en-US" sz="2200" dirty="0" smtClean="0"/>
              <a:t>System </a:t>
            </a:r>
            <a:r>
              <a:rPr lang="en-US" sz="2200" dirty="0" smtClean="0"/>
              <a:t>provides proper security and reduces the manual work.</a:t>
            </a:r>
            <a:endParaRPr lang="en-IN" sz="2200" dirty="0" smtClean="0"/>
          </a:p>
          <a:p>
            <a:endParaRPr lang="en-US" sz="2800" dirty="0" smtClean="0"/>
          </a:p>
          <a:p>
            <a:endParaRPr lang="en-US" sz="2800" dirty="0" smtClean="0"/>
          </a:p>
          <a:p>
            <a:endParaRPr lang="en-US" sz="2800" dirty="0" smtClean="0"/>
          </a:p>
          <a:p>
            <a:endParaRPr lang="en-IN" sz="1800" dirty="0" smtClean="0"/>
          </a:p>
          <a:p>
            <a:pPr>
              <a:buNone/>
            </a:pPr>
            <a:endParaRPr lang="en-IN" sz="24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357298"/>
          </a:xfrm>
        </p:spPr>
        <p:txBody>
          <a:bodyPr>
            <a:normAutofit/>
          </a:bodyPr>
          <a:lstStyle/>
          <a:p>
            <a:r>
              <a:rPr lang="en-US" sz="2000" b="1" dirty="0" smtClean="0"/>
              <a:t>CHAPTER 3: ANALYSIS &amp; DESIGN</a:t>
            </a:r>
            <a:r>
              <a:rPr lang="en-IN" dirty="0" smtClean="0"/>
              <a:t/>
            </a:r>
            <a:br>
              <a:rPr lang="en-IN" dirty="0" smtClean="0"/>
            </a:br>
            <a:r>
              <a:rPr lang="en-US" sz="1800" dirty="0" smtClean="0"/>
              <a:t>3.1  </a:t>
            </a:r>
            <a:r>
              <a:rPr lang="en-US" sz="1800" dirty="0" smtClean="0"/>
              <a:t>0th Level DFD </a:t>
            </a:r>
            <a:r>
              <a:rPr lang="en-IN" dirty="0" smtClean="0"/>
              <a:t/>
            </a:r>
            <a:br>
              <a:rPr lang="en-IN" dirty="0" smtClean="0"/>
            </a:br>
            <a:endParaRPr lang="en-US" dirty="0"/>
          </a:p>
        </p:txBody>
      </p:sp>
      <p:pic>
        <p:nvPicPr>
          <p:cNvPr id="30722" name="Picture 2"/>
          <p:cNvPicPr>
            <a:picLocks noGrp="1" noChangeAspect="1" noChangeArrowheads="1"/>
          </p:cNvPicPr>
          <p:nvPr>
            <p:ph sz="quarter" idx="1"/>
          </p:nvPr>
        </p:nvPicPr>
        <p:blipFill>
          <a:blip r:embed="rId2"/>
          <a:srcRect/>
          <a:stretch>
            <a:fillRect/>
          </a:stretch>
        </p:blipFill>
        <p:spPr bwMode="auto">
          <a:xfrm>
            <a:off x="1643042" y="1462908"/>
            <a:ext cx="5167333" cy="3759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3.2 ERD </a:t>
            </a:r>
            <a:r>
              <a:rPr lang="en-US" sz="2000" b="1" dirty="0" smtClean="0"/>
              <a:t>(Entity Relationship Diagram)</a:t>
            </a:r>
            <a:r>
              <a:rPr lang="en-IN" sz="2000" dirty="0" smtClean="0"/>
              <a:t/>
            </a:r>
            <a:br>
              <a:rPr lang="en-IN" sz="2000" dirty="0" smtClean="0"/>
            </a:br>
            <a:endParaRPr lang="en-US" sz="2000" dirty="0"/>
          </a:p>
        </p:txBody>
      </p:sp>
      <p:pic>
        <p:nvPicPr>
          <p:cNvPr id="4" name="Content Placeholder 3" descr="1740_accounts of ER diagram.png"/>
          <p:cNvPicPr>
            <a:picLocks noGrp="1"/>
          </p:cNvPicPr>
          <p:nvPr>
            <p:ph sz="quarter" idx="1"/>
          </p:nvPr>
        </p:nvPicPr>
        <p:blipFill>
          <a:blip r:embed="rId2"/>
          <a:srcRect/>
          <a:stretch>
            <a:fillRect/>
          </a:stretch>
        </p:blipFill>
        <p:spPr bwMode="auto">
          <a:xfrm>
            <a:off x="1000100" y="1643050"/>
            <a:ext cx="7182347" cy="378167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TotalTime>
  <Words>232</Words>
  <Application>Microsoft Office PowerPoint</Application>
  <PresentationFormat>On-screen Show (4:3)</PresentationFormat>
  <Paragraphs>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                 BANKING MANAGEMENT SYSTEM     BY       -  VISHAL SALPE       -  DIPAK GUPTA       </vt:lpstr>
      <vt:lpstr>CHAPTER 1:  INTRODUCTION</vt:lpstr>
      <vt:lpstr>1.3 Operating Environment Hardware and Software  At Server Side  </vt:lpstr>
      <vt:lpstr>Slide 4</vt:lpstr>
      <vt:lpstr> At Client Side </vt:lpstr>
      <vt:lpstr>CHAPTER 2 :  Proposed System </vt:lpstr>
      <vt:lpstr>Slide 7</vt:lpstr>
      <vt:lpstr>CHAPTER 3: ANALYSIS &amp; DESIGN 3.1  0th Level DFD  </vt:lpstr>
      <vt:lpstr>3.2 ERD (Entity Relationship Diagram) </vt:lpstr>
      <vt:lpstr>3.3 Use Case Diagrams </vt:lpstr>
      <vt:lpstr>3.4  Activity Diagram </vt:lpstr>
      <vt:lpstr>       3.5 Table specifications (Database design)   </vt:lpstr>
      <vt:lpstr>Slide 13</vt:lpstr>
      <vt:lpstr>Slide 14</vt:lpstr>
      <vt:lpstr>Slide 15</vt:lpstr>
      <vt:lpstr>Slide 16</vt:lpstr>
      <vt:lpstr>Slide 17</vt:lpstr>
      <vt:lpstr>Slide 18</vt:lpstr>
      <vt:lpstr>Input/Output Screens with data  </vt:lpstr>
      <vt:lpstr>Slide 20</vt:lpstr>
      <vt:lpstr>Slide 21</vt:lpstr>
      <vt:lpstr>Slide 22</vt:lpstr>
      <vt:lpstr>Slide 23</vt:lpstr>
      <vt:lpstr>Slide 24</vt:lpstr>
      <vt:lpstr>Slide 25</vt:lpstr>
      <vt:lpstr>4.2 Data Reports </vt:lpstr>
      <vt:lpstr>4.3 Sample Code</vt:lpstr>
      <vt:lpstr>4.4 Limitations and Bibliography </vt:lpstr>
      <vt:lpstr>Bibliography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BANKING MANAGEMENT SYSTEM BY   VISHAL SALPE    DIPAK GUPTA          </dc:title>
  <dc:creator>abhishek</dc:creator>
  <cp:lastModifiedBy>abhishek</cp:lastModifiedBy>
  <cp:revision>33</cp:revision>
  <dcterms:created xsi:type="dcterms:W3CDTF">2022-05-12T10:09:14Z</dcterms:created>
  <dcterms:modified xsi:type="dcterms:W3CDTF">2022-05-12T10:46:20Z</dcterms:modified>
</cp:coreProperties>
</file>