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8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D1430-B388-447A-9BFB-A9921D17FC47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231E1-C4D4-4DA6-93F0-146F9294D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tsg.cs.sfu.ca/youtube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Youtube</a:t>
            </a:r>
            <a:r>
              <a:rPr lang="en-US" sz="4000" dirty="0"/>
              <a:t> videos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</a:t>
            </a:r>
          </a:p>
          <a:p>
            <a:pPr marL="342900" indent="-342900">
              <a:buFontTx/>
              <a:buChar char="-"/>
            </a:pPr>
            <a:r>
              <a:rPr lang="en-US" dirty="0"/>
              <a:t>Manasi </a:t>
            </a:r>
            <a:r>
              <a:rPr lang="en-US" dirty="0" err="1"/>
              <a:t>dalvi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Vishal </a:t>
            </a:r>
            <a:r>
              <a:rPr lang="en-US" dirty="0" err="1"/>
              <a:t>satam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9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770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Youtube</a:t>
            </a:r>
            <a:r>
              <a:rPr lang="en-US" dirty="0"/>
              <a:t> facilitates users to upload videos</a:t>
            </a:r>
          </a:p>
          <a:p>
            <a:r>
              <a:rPr lang="en-US" dirty="0" err="1"/>
              <a:t>Youtube</a:t>
            </a:r>
            <a:r>
              <a:rPr lang="en-US" dirty="0"/>
              <a:t> generates revenue from the number of views per video</a:t>
            </a:r>
          </a:p>
          <a:p>
            <a:r>
              <a:rPr lang="en-US" dirty="0"/>
              <a:t>Related links are provided to improve the click rate</a:t>
            </a:r>
          </a:p>
          <a:p>
            <a:r>
              <a:rPr lang="en-US" dirty="0"/>
              <a:t>These links form a complex network</a:t>
            </a:r>
          </a:p>
          <a:p>
            <a:pPr lvl="1"/>
            <a:r>
              <a:rPr lang="en-US" dirty="0"/>
              <a:t>Nodes – Videos</a:t>
            </a:r>
          </a:p>
          <a:p>
            <a:pPr lvl="1"/>
            <a:r>
              <a:rPr lang="en-US" dirty="0"/>
              <a:t>Directed </a:t>
            </a:r>
            <a:r>
              <a:rPr lang="en-US"/>
              <a:t>Edges to </a:t>
            </a:r>
            <a:r>
              <a:rPr lang="en-US" dirty="0"/>
              <a:t>Related Videos</a:t>
            </a:r>
          </a:p>
          <a:p>
            <a:r>
              <a:rPr lang="en-US" dirty="0"/>
              <a:t>Aim is to provide an estimate of views that a new video can generate</a:t>
            </a:r>
          </a:p>
          <a:p>
            <a:r>
              <a:rPr lang="en-US" dirty="0"/>
              <a:t>Apply clustering algorithms on the network to generate related list</a:t>
            </a:r>
          </a:p>
        </p:txBody>
      </p:sp>
    </p:spTree>
    <p:extLst>
      <p:ext uri="{BB962C8B-B14F-4D97-AF65-F5344CB8AC3E}">
        <p14:creationId xmlns:p14="http://schemas.microsoft.com/office/powerpoint/2010/main" val="209494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4561" y="211135"/>
            <a:ext cx="3402623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688"/>
              </p:ext>
            </p:extLst>
          </p:nvPr>
        </p:nvGraphicFramePr>
        <p:xfrm>
          <a:off x="4926013" y="767776"/>
          <a:ext cx="5360986" cy="2179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417">
                  <a:extLst>
                    <a:ext uri="{9D8B030D-6E8A-4147-A177-3AD203B41FA5}">
                      <a16:colId xmlns:a16="http://schemas.microsoft.com/office/drawing/2014/main" val="2440562931"/>
                    </a:ext>
                  </a:extLst>
                </a:gridCol>
                <a:gridCol w="4181569">
                  <a:extLst>
                    <a:ext uri="{9D8B030D-6E8A-4147-A177-3AD203B41FA5}">
                      <a16:colId xmlns:a16="http://schemas.microsoft.com/office/drawing/2014/main" val="84468606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video ID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11-digit string, which is unique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46512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uploader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string of the video uploader's 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28412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days between the date when the video was uploaded and Feb.15, 2007 (YouTube's establishment)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054546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string of the video category chosen by the uploader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82609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the video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434147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the views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71888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float number of the video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26224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 integer number of the ratings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058703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 integer number of the comments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34761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related IDs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up to 20 strings of the related video IDs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270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44561" y="3108082"/>
            <a:ext cx="274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Video File size and bitrate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00907"/>
              </p:ext>
            </p:extLst>
          </p:nvPr>
        </p:nvGraphicFramePr>
        <p:xfrm>
          <a:off x="4950068" y="3605272"/>
          <a:ext cx="5336931" cy="107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400">
                  <a:extLst>
                    <a:ext uri="{9D8B030D-6E8A-4147-A177-3AD203B41FA5}">
                      <a16:colId xmlns:a16="http://schemas.microsoft.com/office/drawing/2014/main" val="1524276324"/>
                    </a:ext>
                  </a:extLst>
                </a:gridCol>
                <a:gridCol w="4282531">
                  <a:extLst>
                    <a:ext uri="{9D8B030D-6E8A-4147-A177-3AD203B41FA5}">
                      <a16:colId xmlns:a16="http://schemas.microsoft.com/office/drawing/2014/main" val="331561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IDs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 of the video – 11 digit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749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39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Length of the video in minutes,  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38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Video file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Size of the video, numeric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82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Bitrate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Bitrate of the video, numeric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65236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99680"/>
              </p:ext>
            </p:extLst>
          </p:nvPr>
        </p:nvGraphicFramePr>
        <p:xfrm>
          <a:off x="4958861" y="5445545"/>
          <a:ext cx="5328139" cy="1076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189">
                  <a:extLst>
                    <a:ext uri="{9D8B030D-6E8A-4147-A177-3AD203B41FA5}">
                      <a16:colId xmlns:a16="http://schemas.microsoft.com/office/drawing/2014/main" val="3232060918"/>
                    </a:ext>
                  </a:extLst>
                </a:gridCol>
                <a:gridCol w="3830950">
                  <a:extLst>
                    <a:ext uri="{9D8B030D-6E8A-4147-A177-3AD203B41FA5}">
                      <a16:colId xmlns:a16="http://schemas.microsoft.com/office/drawing/2014/main" val="3395755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847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uploaded videos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videos uploaded by the user,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08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videos watched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videos that have been watched by the user,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157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friends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 of friends for this user,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88302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50069" y="4888523"/>
            <a:ext cx="329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35856" y="2007243"/>
            <a:ext cx="3632811" cy="427238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Web crawl dataset from 2007 - 2008</a:t>
            </a:r>
          </a:p>
          <a:p>
            <a:r>
              <a:rPr lang="en-US" u="sng" dirty="0">
                <a:hlinkClick r:id="rId2"/>
              </a:rPr>
              <a:t>http://netsg.cs.sfu.ca/youtubedata/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279" y="1705153"/>
            <a:ext cx="1433982" cy="49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 Weblinks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1427" y="1716921"/>
            <a:ext cx="1624205" cy="492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and Wrangle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5533" y="2789800"/>
            <a:ext cx="1433982" cy="549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to Amazon S3</a:t>
            </a:r>
          </a:p>
        </p:txBody>
      </p:sp>
      <p:sp>
        <p:nvSpPr>
          <p:cNvPr id="7" name="Rectangle 6"/>
          <p:cNvSpPr/>
          <p:nvPr/>
        </p:nvSpPr>
        <p:spPr>
          <a:xfrm>
            <a:off x="8494288" y="3657529"/>
            <a:ext cx="1609580" cy="52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and develop ML 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4288" y="4798094"/>
            <a:ext cx="1682743" cy="664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 trained model on Microsoft Azure ML Studio</a:t>
            </a:r>
          </a:p>
        </p:txBody>
      </p:sp>
      <p:sp>
        <p:nvSpPr>
          <p:cNvPr id="9" name="Rectangle 8"/>
          <p:cNvSpPr/>
          <p:nvPr/>
        </p:nvSpPr>
        <p:spPr>
          <a:xfrm>
            <a:off x="1894274" y="1552059"/>
            <a:ext cx="5706665" cy="1926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PIPELINE Built in Luigi / DASK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1529863" y="4079631"/>
            <a:ext cx="1426666" cy="8781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RDS</a:t>
            </a:r>
          </a:p>
          <a:p>
            <a:pPr algn="ctr"/>
            <a:r>
              <a:rPr lang="en-US" sz="1400" dirty="0"/>
              <a:t> Graphene DB (may change)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2433" y="4443088"/>
            <a:ext cx="1792479" cy="72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App Server on IBM </a:t>
            </a:r>
            <a:r>
              <a:rPr lang="en-US" sz="1400" dirty="0" err="1"/>
              <a:t>Bluemix</a:t>
            </a:r>
            <a:r>
              <a:rPr lang="en-US" sz="1400" dirty="0"/>
              <a:t> using Flask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3736" y="6047739"/>
            <a:ext cx="2004649" cy="52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 UI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727857" y="1793841"/>
            <a:ext cx="753570" cy="303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/>
          <p:cNvSpPr/>
          <p:nvPr/>
        </p:nvSpPr>
        <p:spPr>
          <a:xfrm rot="10800000">
            <a:off x="6015832" y="2209713"/>
            <a:ext cx="983680" cy="11060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2956529" y="4729516"/>
            <a:ext cx="1575904" cy="7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9299078" y="4180329"/>
            <a:ext cx="36582" cy="617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05632" y="5272769"/>
            <a:ext cx="119254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cxnSp>
        <p:nvCxnSpPr>
          <p:cNvPr id="50" name="Straight Arrow Connector 49"/>
          <p:cNvCxnSpPr>
            <a:stCxn id="13" idx="0"/>
            <a:endCxn id="12" idx="2"/>
          </p:cNvCxnSpPr>
          <p:nvPr/>
        </p:nvCxnSpPr>
        <p:spPr>
          <a:xfrm flipV="1">
            <a:off x="5416061" y="5163416"/>
            <a:ext cx="12612" cy="88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830332" y="5126846"/>
            <a:ext cx="17736" cy="93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4"/>
          </p:cNvCxnSpPr>
          <p:nvPr/>
        </p:nvCxnSpPr>
        <p:spPr>
          <a:xfrm flipH="1" flipV="1">
            <a:off x="2956529" y="4518722"/>
            <a:ext cx="1575904" cy="4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8679595" cy="889251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cxnSp>
        <p:nvCxnSpPr>
          <p:cNvPr id="82" name="Connector: Elbow 81"/>
          <p:cNvCxnSpPr>
            <a:stCxn id="8" idx="2"/>
            <a:endCxn id="30" idx="2"/>
          </p:cNvCxnSpPr>
          <p:nvPr/>
        </p:nvCxnSpPr>
        <p:spPr>
          <a:xfrm rot="5400000">
            <a:off x="8356470" y="4808484"/>
            <a:ext cx="324626" cy="1633754"/>
          </a:xfrm>
          <a:prstGeom prst="bentConnector3">
            <a:avLst>
              <a:gd name="adj1" fmla="val 170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/>
          <p:cNvCxnSpPr>
            <a:stCxn id="30" idx="0"/>
            <a:endCxn id="12" idx="3"/>
          </p:cNvCxnSpPr>
          <p:nvPr/>
        </p:nvCxnSpPr>
        <p:spPr>
          <a:xfrm rot="16200000" flipV="1">
            <a:off x="6778651" y="4349514"/>
            <a:ext cx="469517" cy="1376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6" idx="2"/>
            <a:endCxn id="7" idx="1"/>
          </p:cNvCxnSpPr>
          <p:nvPr/>
        </p:nvCxnSpPr>
        <p:spPr>
          <a:xfrm rot="16200000" flipH="1">
            <a:off x="6618668" y="2043309"/>
            <a:ext cx="579476" cy="3171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stCxn id="6" idx="1"/>
            <a:endCxn id="11" idx="1"/>
          </p:cNvCxnSpPr>
          <p:nvPr/>
        </p:nvCxnSpPr>
        <p:spPr>
          <a:xfrm rot="10800000" flipV="1">
            <a:off x="2243197" y="3064627"/>
            <a:ext cx="2362337" cy="1015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Application users who upload videos and get estimated views for their videos</a:t>
            </a:r>
          </a:p>
          <a:p>
            <a:pPr lvl="1"/>
            <a:r>
              <a:rPr lang="en-US" dirty="0"/>
              <a:t>Get trending videos based on their category preferences</a:t>
            </a:r>
          </a:p>
          <a:p>
            <a:r>
              <a:rPr lang="en-US" dirty="0"/>
              <a:t>Business Users</a:t>
            </a:r>
          </a:p>
          <a:p>
            <a:pPr lvl="1"/>
            <a:r>
              <a:rPr lang="en-US" dirty="0"/>
              <a:t>Can get a view of the network graph</a:t>
            </a:r>
          </a:p>
          <a:p>
            <a:pPr lvl="1"/>
            <a:r>
              <a:rPr lang="en-US" dirty="0"/>
              <a:t>View clusters of videos</a:t>
            </a:r>
          </a:p>
          <a:p>
            <a:pPr lvl="1"/>
            <a:r>
              <a:rPr lang="en-US" dirty="0"/>
              <a:t>Trend of videos from 2007-2008</a:t>
            </a:r>
          </a:p>
        </p:txBody>
      </p:sp>
    </p:spTree>
    <p:extLst>
      <p:ext uri="{BB962C8B-B14F-4D97-AF65-F5344CB8AC3E}">
        <p14:creationId xmlns:p14="http://schemas.microsoft.com/office/powerpoint/2010/main" val="270608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r>
              <a:rPr lang="en-US" dirty="0" err="1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Docker for distribution</a:t>
            </a:r>
          </a:p>
          <a:p>
            <a:pPr lvl="0"/>
            <a:r>
              <a:rPr lang="en-US" dirty="0"/>
              <a:t>Pipelining Tool – Luigi or DASK</a:t>
            </a:r>
          </a:p>
          <a:p>
            <a:pPr lvl="0"/>
            <a:r>
              <a:rPr lang="en-US" dirty="0"/>
              <a:t>Data Storage – Amazon S3</a:t>
            </a:r>
          </a:p>
          <a:p>
            <a:pPr lvl="0"/>
            <a:r>
              <a:rPr lang="en-US" dirty="0"/>
              <a:t>Machine Learning – AWS EC2</a:t>
            </a:r>
          </a:p>
          <a:p>
            <a:pPr lvl="0"/>
            <a:r>
              <a:rPr lang="en-US" dirty="0"/>
              <a:t>Database as a Service - AWS and/or </a:t>
            </a:r>
            <a:r>
              <a:rPr lang="en-US" dirty="0" err="1"/>
              <a:t>GrapheneDB</a:t>
            </a:r>
            <a:endParaRPr lang="en-US" dirty="0"/>
          </a:p>
          <a:p>
            <a:r>
              <a:rPr lang="en-US" dirty="0"/>
              <a:t>Machine Learning as a Service – Microsoft Azure ML Studio</a:t>
            </a:r>
          </a:p>
          <a:p>
            <a:pPr lvl="0"/>
            <a:r>
              <a:rPr lang="en-US" dirty="0"/>
              <a:t>Web Application – Flask deployed on IBM </a:t>
            </a:r>
            <a:r>
              <a:rPr lang="en-US" dirty="0" err="1"/>
              <a:t>Bluemix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98" y="23857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Mock UI</a:t>
            </a:r>
          </a:p>
        </p:txBody>
      </p:sp>
    </p:spTree>
    <p:extLst>
      <p:ext uri="{BB962C8B-B14F-4D97-AF65-F5344CB8AC3E}">
        <p14:creationId xmlns:p14="http://schemas.microsoft.com/office/powerpoint/2010/main" val="37354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5286" y="791869"/>
            <a:ext cx="4172852" cy="249899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08884" y="791869"/>
            <a:ext cx="4256186" cy="249899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155286" y="3927377"/>
            <a:ext cx="9509784" cy="2719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5286" y="3424454"/>
            <a:ext cx="207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8884" y="3424454"/>
            <a:ext cx="22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5286" y="320066"/>
            <a:ext cx="228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HomePage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8883" y="320066"/>
            <a:ext cx="2488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Existing user profile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0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08538" y="2012559"/>
            <a:ext cx="4692162" cy="304609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876193" y="2012559"/>
            <a:ext cx="5193323" cy="30460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8538" y="1327638"/>
            <a:ext cx="469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Estimated Views Prediction for New Video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6193" y="1327638"/>
            <a:ext cx="385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User Profile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7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374</TotalTime>
  <Words>450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Circuit</vt:lpstr>
      <vt:lpstr>Youtube videos network analysis</vt:lpstr>
      <vt:lpstr>Introduction &amp; problem statement</vt:lpstr>
      <vt:lpstr>Dataset</vt:lpstr>
      <vt:lpstr>System architecture</vt:lpstr>
      <vt:lpstr>Stakeholders</vt:lpstr>
      <vt:lpstr>Deployment TOols</vt:lpstr>
      <vt:lpstr>Mock UI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video information system</dc:title>
  <dc:creator>Vishal Satam</dc:creator>
  <cp:lastModifiedBy>Vishal Satam</cp:lastModifiedBy>
  <cp:revision>27</cp:revision>
  <dcterms:created xsi:type="dcterms:W3CDTF">2017-08-05T04:36:33Z</dcterms:created>
  <dcterms:modified xsi:type="dcterms:W3CDTF">2017-08-05T10:50:47Z</dcterms:modified>
</cp:coreProperties>
</file>