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71" r:id="rId7"/>
    <p:sldId id="276" r:id="rId8"/>
    <p:sldId id="277" r:id="rId9"/>
    <p:sldId id="262" r:id="rId10"/>
    <p:sldId id="263" r:id="rId11"/>
    <p:sldId id="264" r:id="rId12"/>
    <p:sldId id="266" r:id="rId13"/>
    <p:sldId id="270" r:id="rId14"/>
    <p:sldId id="278" r:id="rId15"/>
    <p:sldId id="273" r:id="rId16"/>
    <p:sldId id="274" r:id="rId17"/>
    <p:sldId id="275" r:id="rId18"/>
  </p:sldIdLst>
  <p:sldSz cx="9144000" cy="6858000" type="screen4x3"/>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v2v62UTY8vX1xXyNZrn67ogfR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7875DF-CC39-4A7C-95FE-19B72A4BB000}">
  <a:tblStyle styleId="{547875DF-CC39-4A7C-95FE-19B72A4BB00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4B3CA8A-F464-4E50-989D-29207D6E8BEE}"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7" autoAdjust="0"/>
    <p:restoredTop sz="94660"/>
  </p:normalViewPr>
  <p:slideViewPr>
    <p:cSldViewPr>
      <p:cViewPr varScale="1">
        <p:scale>
          <a:sx n="77" d="100"/>
          <a:sy n="77" d="100"/>
        </p:scale>
        <p:origin x="99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96963" y="830263"/>
            <a:ext cx="5468937" cy="4102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66266" y="5194764"/>
            <a:ext cx="6129769" cy="492115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1"/>
            <a:ext cx="3325212" cy="5464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4337078" y="1"/>
            <a:ext cx="3325212" cy="546450"/>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389927"/>
            <a:ext cx="3325212" cy="54645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37078" y="10389927"/>
            <a:ext cx="3325212" cy="5464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629030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098550" y="830263"/>
            <a:ext cx="5465763" cy="4100512"/>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66266" y="5194764"/>
            <a:ext cx="6129769" cy="4921544"/>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05" name="Google Shape;105;p1:notes"/>
          <p:cNvSpPr txBox="1"/>
          <p:nvPr/>
        </p:nvSpPr>
        <p:spPr>
          <a:xfrm>
            <a:off x="0" y="1"/>
            <a:ext cx="3325212" cy="5464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1098550" y="830263"/>
            <a:ext cx="5465763" cy="41005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66266" y="5194764"/>
            <a:ext cx="6129769" cy="4921156"/>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1"/>
            <a:ext cx="3325212" cy="5464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17"/>
          <p:cNvSpPr/>
          <p:nvPr/>
        </p:nvSpPr>
        <p:spPr>
          <a:xfrm>
            <a:off x="0" y="4664144"/>
            <a:ext cx="9151086" cy="0"/>
          </a:xfrm>
          <a:custGeom>
            <a:avLst/>
            <a:gdLst/>
            <a:ahLst/>
            <a:cxnLst/>
            <a:rect l="l" t="t" r="r" b="b"/>
            <a:pathLst>
              <a:path w="120000" h="120000" extrusionOk="0">
                <a:moveTo>
                  <a:pt x="0" y="0"/>
                </a:moveTo>
                <a:lnTo>
                  <a:pt x="0" y="0"/>
                </a:lnTo>
                <a:lnTo>
                  <a:pt x="120000" y="0"/>
                </a:lnTo>
                <a:close/>
              </a:path>
            </a:pathLst>
          </a:custGeom>
          <a:gradFill>
            <a:gsLst>
              <a:gs pos="0">
                <a:srgbClr val="007897"/>
              </a:gs>
              <a:gs pos="50000">
                <a:srgbClr val="4ABBE0"/>
              </a:gs>
              <a:gs pos="100000">
                <a:srgbClr val="007897"/>
              </a:gs>
            </a:gsLst>
            <a:lin ang="3000000" scaled="0"/>
          </a:gra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31" name="Google Shape;31;p17"/>
          <p:cNvSpPr txBox="1">
            <a:spLocks noGrp="1"/>
          </p:cNvSpPr>
          <p:nvPr>
            <p:ph type="ctrTitle"/>
          </p:nvPr>
        </p:nvSpPr>
        <p:spPr>
          <a:xfrm>
            <a:off x="685800" y="1752603"/>
            <a:ext cx="7772400" cy="1829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464646"/>
              </a:buClr>
              <a:buSzPts val="4800"/>
              <a:buFont typeface="Lucida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ubTitle" idx="1"/>
          </p:nvPr>
        </p:nvSpPr>
        <p:spPr>
          <a:xfrm>
            <a:off x="685800" y="3611605"/>
            <a:ext cx="7772400" cy="1199701"/>
          </a:xfrm>
          <a:prstGeom prst="rect">
            <a:avLst/>
          </a:prstGeom>
          <a:noFill/>
          <a:ln>
            <a:noFill/>
          </a:ln>
        </p:spPr>
        <p:txBody>
          <a:bodyPr spcFirstLastPara="1" wrap="square" lIns="45700" tIns="45700" rIns="45700" bIns="45700" anchor="t" anchorCtr="0">
            <a:noAutofit/>
          </a:bodyPr>
          <a:lstStyle>
            <a:lvl1pPr marR="64008" lvl="0" algn="r">
              <a:lnSpc>
                <a:spcPct val="100000"/>
              </a:lnSpc>
              <a:spcBef>
                <a:spcPts val="400"/>
              </a:spcBef>
              <a:spcAft>
                <a:spcPts val="0"/>
              </a:spcAft>
              <a:buSzPts val="1836"/>
              <a:buNone/>
              <a:defRPr>
                <a:solidFill>
                  <a:srgbClr val="464646"/>
                </a:solidFill>
              </a:defRPr>
            </a:lvl1pPr>
            <a:lvl2pPr lvl="1" algn="l">
              <a:lnSpc>
                <a:spcPct val="100000"/>
              </a:lnSpc>
              <a:spcBef>
                <a:spcPts val="325"/>
              </a:spcBef>
              <a:spcAft>
                <a:spcPts val="0"/>
              </a:spcAft>
              <a:buSzPts val="1800"/>
              <a:buChar char="◦"/>
              <a:defRPr/>
            </a:lvl2pPr>
            <a:lvl3pPr lvl="2" algn="l">
              <a:lnSpc>
                <a:spcPct val="100000"/>
              </a:lnSpc>
              <a:spcBef>
                <a:spcPts val="350"/>
              </a:spcBef>
              <a:spcAft>
                <a:spcPts val="0"/>
              </a:spcAft>
              <a:buSzPts val="1800"/>
              <a:buChar char="●"/>
              <a:defRPr/>
            </a:lvl3pPr>
            <a:lvl4pPr lvl="3" algn="l">
              <a:lnSpc>
                <a:spcPct val="100000"/>
              </a:lnSpc>
              <a:spcBef>
                <a:spcPts val="350"/>
              </a:spcBef>
              <a:spcAft>
                <a:spcPts val="0"/>
              </a:spcAft>
              <a:buSzPts val="1800"/>
              <a:buChar char="●"/>
              <a:defRPr/>
            </a:lvl4pPr>
            <a:lvl5pPr lvl="4" algn="l">
              <a:lnSpc>
                <a:spcPct val="100000"/>
              </a:lnSpc>
              <a:spcBef>
                <a:spcPts val="35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33" name="Google Shape;33;p17"/>
          <p:cNvGrpSpPr/>
          <p:nvPr/>
        </p:nvGrpSpPr>
        <p:grpSpPr>
          <a:xfrm>
            <a:off x="-3767" y="4953003"/>
            <a:ext cx="9147767" cy="1912092"/>
            <a:chOff x="-3767" y="4953003"/>
            <a:chExt cx="9147767" cy="1912092"/>
          </a:xfrm>
        </p:grpSpPr>
        <p:sp>
          <p:nvSpPr>
            <p:cNvPr id="34" name="Google Shape;34;p17"/>
            <p:cNvSpPr/>
            <p:nvPr/>
          </p:nvSpPr>
          <p:spPr>
            <a:xfrm>
              <a:off x="1687516" y="4953003"/>
              <a:ext cx="7456483" cy="488152"/>
            </a:xfrm>
            <a:custGeom>
              <a:avLst/>
              <a:gdLst/>
              <a:ahLst/>
              <a:cxnLst/>
              <a:rect l="l" t="t" r="r" b="b"/>
              <a:pathLst>
                <a:path w="4697" h="367" extrusionOk="0">
                  <a:moveTo>
                    <a:pt x="4697" y="0"/>
                  </a:moveTo>
                  <a:lnTo>
                    <a:pt x="4697" y="367"/>
                  </a:lnTo>
                  <a:lnTo>
                    <a:pt x="0" y="218"/>
                  </a:lnTo>
                  <a:lnTo>
                    <a:pt x="4697" y="0"/>
                  </a:lnTo>
                  <a:close/>
                </a:path>
              </a:pathLst>
            </a:custGeom>
            <a:solidFill>
              <a:srgbClr val="9FCB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5" name="Google Shape;35;p17"/>
            <p:cNvSpPr/>
            <p:nvPr/>
          </p:nvSpPr>
          <p:spPr>
            <a:xfrm>
              <a:off x="35442" y="5237747"/>
              <a:ext cx="9108557" cy="788660"/>
            </a:xfrm>
            <a:custGeom>
              <a:avLst/>
              <a:gdLst/>
              <a:ahLst/>
              <a:cxnLst/>
              <a:rect l="l" t="t" r="r" b="b"/>
              <a:pathLst>
                <a:path w="5760" h="528" extrusionOk="0">
                  <a:moveTo>
                    <a:pt x="0" y="0"/>
                  </a:moveTo>
                  <a:lnTo>
                    <a:pt x="5760" y="0"/>
                  </a:lnTo>
                  <a:lnTo>
                    <a:pt x="5760" y="528"/>
                  </a:lnTo>
                  <a:lnTo>
                    <a:pt x="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6" name="Google Shape;36;p17"/>
            <p:cNvSpPr/>
            <p:nvPr/>
          </p:nvSpPr>
          <p:spPr>
            <a:xfrm>
              <a:off x="0" y="5000981"/>
              <a:ext cx="9144000" cy="1864114"/>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75000" sy="75000" flip="none" algn="tl"/>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37" name="Google Shape;37;p17"/>
            <p:cNvCxnSpPr/>
            <p:nvPr/>
          </p:nvCxnSpPr>
          <p:spPr>
            <a:xfrm>
              <a:off x="-3767" y="4997671"/>
              <a:ext cx="9147767" cy="790298"/>
            </a:xfrm>
            <a:prstGeom prst="straightConnector1">
              <a:avLst/>
            </a:prstGeom>
            <a:noFill/>
            <a:ln w="12050" cap="flat" cmpd="sng">
              <a:solidFill>
                <a:srgbClr val="156D83"/>
              </a:solidFill>
              <a:prstDash val="solid"/>
              <a:miter lim="8000"/>
              <a:headEnd type="none" w="sm" len="sm"/>
              <a:tailEnd type="none" w="sm" len="sm"/>
            </a:ln>
          </p:spPr>
        </p:cxnSp>
      </p:grpSp>
      <p:sp>
        <p:nvSpPr>
          <p:cNvPr id="38" name="Google Shape;38;p17"/>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extLst>
      <p:ext uri="{BB962C8B-B14F-4D97-AF65-F5344CB8AC3E}">
        <p14:creationId xmlns:p14="http://schemas.microsoft.com/office/powerpoint/2010/main" val="176593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16"/>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28" name="Google Shape;28;p1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810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3B3B3"/>
            </a:gs>
            <a:gs pos="100000">
              <a:srgbClr val="A0A0A0"/>
            </a:gs>
          </a:gsLst>
          <a:path path="circle">
            <a:fillToRect r="100000" b="100000"/>
          </a:path>
          <a:tileRect l="-100000" t="-100000"/>
        </a:grad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22376" y="1059716"/>
            <a:ext cx="7772400" cy="18288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DEF5FA"/>
              </a:buClr>
              <a:buSzPts val="4800"/>
              <a:buFont typeface="Lucida Sans"/>
              <a:buNone/>
              <a:defRPr sz="4800">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3922711" y="2931712"/>
            <a:ext cx="4572000" cy="145488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1564"/>
              <a:buNone/>
              <a:defRPr sz="23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47" name="Google Shape;47;p18"/>
          <p:cNvSpPr/>
          <p:nvPr/>
        </p:nvSpPr>
        <p:spPr>
          <a:xfrm>
            <a:off x="3636678"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48" name="Google Shape;48;p18"/>
          <p:cNvSpPr/>
          <p:nvPr/>
        </p:nvSpPr>
        <p:spPr>
          <a:xfrm>
            <a:off x="3450259"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3B3B3"/>
            </a:gs>
            <a:gs pos="100000">
              <a:srgbClr val="A0A0A0"/>
            </a:gs>
          </a:gsLst>
          <a:path path="circle">
            <a:fillToRect r="100000" b="100000"/>
          </a:path>
          <a:tileRect l="-100000" t="-100000"/>
        </a:grad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body" idx="1"/>
          </p:nvPr>
        </p:nvSpPr>
        <p:spPr>
          <a:xfrm>
            <a:off x="457200"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2"/>
          </p:nvPr>
        </p:nvSpPr>
        <p:spPr>
          <a:xfrm>
            <a:off x="4648196"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55" name="Google Shape;55;p19"/>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74982" sy="74982" flip="none" algn="tl"/>
        </a:blip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27304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5410203"/>
            <a:ext cx="4040184"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4645023" y="5410203"/>
            <a:ext cx="4041776"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57200" y="1444294"/>
            <a:ext cx="4040184"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40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4645023" y="1444294"/>
            <a:ext cx="4041776"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3B3B3"/>
            </a:gs>
            <a:gs pos="100000">
              <a:srgbClr val="A0A0A0"/>
            </a:gs>
          </a:gsLst>
          <a:path path="circle">
            <a:fillToRect r="100000" b="100000"/>
          </a:path>
          <a:tileRect l="-100000" t="-100000"/>
        </a:gradFill>
        <a:effectLst/>
      </p:bgPr>
    </p:bg>
    <p:spTree>
      <p:nvGrpSpPr>
        <p:cNvPr id="1" name="Shape 65"/>
        <p:cNvGrpSpPr/>
        <p:nvPr/>
      </p:nvGrpSpPr>
      <p:grpSpPr>
        <a:xfrm>
          <a:off x="0" y="0"/>
          <a:ext cx="0" cy="0"/>
          <a:chOff x="0" y="0"/>
          <a:chExt cx="0" cy="0"/>
        </a:xfrm>
      </p:grpSpPr>
      <p:sp>
        <p:nvSpPr>
          <p:cNvPr id="66" name="Google Shape;66;p21"/>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69" name="Google Shape;69;p2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74982" sy="74982" flip="none" algn="tl"/>
        </a:blipFill>
        <a:effectLst/>
      </p:bgPr>
    </p:bg>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914400" y="4876796"/>
            <a:ext cx="7481776"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2500"/>
              <a:buFont typeface="Lucida Sans"/>
              <a:buNone/>
              <a:defRPr sz="25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4419596" y="5355101"/>
            <a:ext cx="3974595" cy="914400"/>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400"/>
              </a:spcBef>
              <a:spcAft>
                <a:spcPts val="0"/>
              </a:spcAft>
              <a:buSzPts val="1088"/>
              <a:buNone/>
              <a:defRPr sz="1600"/>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lnSpc>
                <a:spcPct val="100000"/>
              </a:lnSpc>
              <a:spcBef>
                <a:spcPts val="400"/>
              </a:spcBef>
              <a:spcAft>
                <a:spcPts val="0"/>
              </a:spcAft>
              <a:buSzPts val="2176"/>
              <a:buChar char="?"/>
              <a:defRPr sz="3200"/>
            </a:lvl1pPr>
            <a:lvl2pPr marL="914400" lvl="1" indent="-406400" algn="l">
              <a:lnSpc>
                <a:spcPct val="100000"/>
              </a:lnSpc>
              <a:spcBef>
                <a:spcPts val="325"/>
              </a:spcBef>
              <a:spcAft>
                <a:spcPts val="0"/>
              </a:spcAft>
              <a:buSzPts val="2800"/>
              <a:buChar char="◦"/>
              <a:defRPr sz="2800"/>
            </a:lvl2pPr>
            <a:lvl3pPr marL="1371600" lvl="2" indent="-381000" algn="l">
              <a:lnSpc>
                <a:spcPct val="100000"/>
              </a:lnSpc>
              <a:spcBef>
                <a:spcPts val="350"/>
              </a:spcBef>
              <a:spcAft>
                <a:spcPts val="0"/>
              </a:spcAft>
              <a:buSzPts val="2400"/>
              <a:buChar char="●"/>
              <a:defRPr sz="2400"/>
            </a:lvl3pPr>
            <a:lvl4pPr marL="1828800" lvl="3" indent="-355600" algn="l">
              <a:lnSpc>
                <a:spcPct val="100000"/>
              </a:lnSpc>
              <a:spcBef>
                <a:spcPts val="350"/>
              </a:spcBef>
              <a:spcAft>
                <a:spcPts val="0"/>
              </a:spcAft>
              <a:buSzPts val="2000"/>
              <a:buChar char="●"/>
              <a:defRPr sz="2000"/>
            </a:lvl4pPr>
            <a:lvl5pPr marL="2286000" lvl="4" indent="-355600" algn="l">
              <a:lnSpc>
                <a:spcPct val="100000"/>
              </a:lnSpc>
              <a:spcBef>
                <a:spcPts val="350"/>
              </a:spcBef>
              <a:spcAft>
                <a:spcPts val="0"/>
              </a:spcAft>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3B3B3"/>
            </a:gs>
            <a:gs pos="100000">
              <a:srgbClr val="A0A0A0"/>
            </a:gs>
          </a:gsLst>
          <a:path path="circle">
            <a:fillToRect r="100000" b="100000"/>
          </a:path>
          <a:tileRect l="-100000" t="-100000"/>
        </a:gradFill>
        <a:effectLst/>
      </p:bgPr>
    </p:bg>
    <p:spTree>
      <p:nvGrpSpPr>
        <p:cNvPr id="1" name="Shape 77"/>
        <p:cNvGrpSpPr/>
        <p:nvPr/>
      </p:nvGrpSpPr>
      <p:grpSpPr>
        <a:xfrm>
          <a:off x="0" y="0"/>
          <a:ext cx="0" cy="0"/>
          <a:chOff x="0" y="0"/>
          <a:chExt cx="0" cy="0"/>
        </a:xfrm>
      </p:grpSpPr>
      <p:sp>
        <p:nvSpPr>
          <p:cNvPr id="78" name="Google Shape;78;p23"/>
          <p:cNvSpPr txBox="1">
            <a:spLocks noGrp="1"/>
          </p:cNvSpPr>
          <p:nvPr>
            <p:ph type="body" idx="1"/>
          </p:nvPr>
        </p:nvSpPr>
        <p:spPr>
          <a:xfrm>
            <a:off x="1141235" y="5443404"/>
            <a:ext cx="7162796" cy="648236"/>
          </a:xfrm>
          <a:prstGeom prst="rect">
            <a:avLst/>
          </a:prstGeom>
          <a:noFill/>
          <a:ln>
            <a:noFill/>
          </a:ln>
        </p:spPr>
        <p:txBody>
          <a:bodyPr spcFirstLastPara="1" wrap="square" lIns="91425" tIns="0" rIns="91425" bIns="45700" anchor="t" anchorCtr="0">
            <a:noAutofit/>
          </a:bodyPr>
          <a:lstStyle>
            <a:lvl1pPr marL="457200" marR="18288" lvl="0" indent="-228600" algn="r">
              <a:lnSpc>
                <a:spcPct val="100000"/>
              </a:lnSpc>
              <a:spcBef>
                <a:spcPts val="400"/>
              </a:spcBef>
              <a:spcAft>
                <a:spcPts val="0"/>
              </a:spcAft>
              <a:buSzPts val="952"/>
              <a:buNone/>
              <a:defRPr sz="1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pic" idx="2"/>
          </p:nvPr>
        </p:nvSpPr>
        <p:spPr>
          <a:xfrm>
            <a:off x="228600" y="189966"/>
            <a:ext cx="8686800" cy="4389120"/>
          </a:xfrm>
          <a:prstGeom prst="rect">
            <a:avLst/>
          </a:prstGeom>
          <a:solidFill>
            <a:srgbClr val="464646"/>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400"/>
              </a:spcBef>
              <a:spcAft>
                <a:spcPts val="0"/>
              </a:spcAft>
              <a:buClr>
                <a:srgbClr val="2DA2BF"/>
              </a:buClr>
              <a:buSzPts val="2176"/>
              <a:buFont typeface="Noto Sans Symbols"/>
              <a:buNone/>
              <a:defRPr sz="3200" b="0" i="0" u="none" strike="noStrike" cap="none">
                <a:solidFill>
                  <a:srgbClr val="FFFFFF"/>
                </a:solidFill>
                <a:latin typeface="Lucida Sans"/>
                <a:ea typeface="Lucida Sans"/>
                <a:cs typeface="Lucida Sans"/>
                <a:sym typeface="Lucida Sans"/>
              </a:defRPr>
            </a:lvl1pPr>
            <a:lvl2pPr marR="0" lvl="1"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R="0" lvl="2"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R="0" lvl="3"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R="0" lvl="4"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23"/>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83" name="Google Shape;83;p23"/>
          <p:cNvSpPr txBox="1">
            <a:spLocks noGrp="1"/>
          </p:cNvSpPr>
          <p:nvPr>
            <p:ph type="title"/>
          </p:nvPr>
        </p:nvSpPr>
        <p:spPr>
          <a:xfrm>
            <a:off x="228600" y="4865120"/>
            <a:ext cx="8075432" cy="562676"/>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3000"/>
              <a:buFont typeface="Lucida Sans"/>
              <a:buNone/>
              <a:defRPr sz="30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5" name="Google Shape;85;p23"/>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6" name="Google Shape;86;p23"/>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2">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87" name="Google Shape;87;p23"/>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88" name="Google Shape;88;p23"/>
          <p:cNvSpPr/>
          <p:nvPr/>
        </p:nvSpPr>
        <p:spPr>
          <a:xfrm>
            <a:off x="8664113"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9" name="Google Shape;89;p23"/>
          <p:cNvSpPr/>
          <p:nvPr/>
        </p:nvSpPr>
        <p:spPr>
          <a:xfrm>
            <a:off x="8477695"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2378962" y="-440434"/>
            <a:ext cx="4386075" cy="8229600"/>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rot="5400000">
            <a:off x="4936360" y="2182289"/>
            <a:ext cx="5592763" cy="17774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body" idx="1"/>
          </p:nvPr>
        </p:nvSpPr>
        <p:spPr>
          <a:xfrm rot="5400000">
            <a:off x="823120" y="-91280"/>
            <a:ext cx="5592763" cy="6324603"/>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1" name="Google Shape;11;p14"/>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2" name="Google Shape;12;p14"/>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13">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13" name="Google Shape;13;p14"/>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14" name="Google Shape;14;p1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4"/>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2" name="Google Shape;108;p1"/>
          <p:cNvSpPr/>
          <p:nvPr/>
        </p:nvSpPr>
        <p:spPr>
          <a:xfrm>
            <a:off x="191164" y="1124739"/>
            <a:ext cx="8701311" cy="106224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400"/>
              <a:buFont typeface="Calibri"/>
              <a:buNone/>
            </a:pPr>
            <a:endParaRPr dirty="0"/>
          </a:p>
        </p:txBody>
      </p:sp>
      <p:sp>
        <p:nvSpPr>
          <p:cNvPr id="13" name="Google Shape;109;p1"/>
          <p:cNvSpPr/>
          <p:nvPr/>
        </p:nvSpPr>
        <p:spPr>
          <a:xfrm>
            <a:off x="315358" y="3886200"/>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sng" strike="noStrike" cap="none" dirty="0">
                <a:solidFill>
                  <a:srgbClr val="000000"/>
                </a:solidFill>
                <a:latin typeface="Times New Roman"/>
                <a:ea typeface="Times New Roman"/>
                <a:cs typeface="Times New Roman"/>
                <a:sym typeface="Times New Roman"/>
              </a:rPr>
              <a:t>               </a:t>
            </a:r>
            <a:endParaRPr dirty="0"/>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dirty="0">
              <a:solidFill>
                <a:srgbClr val="000000"/>
              </a:solidFill>
              <a:latin typeface="Times New Roman"/>
              <a:ea typeface="Times New Roman"/>
              <a:cs typeface="Times New Roman"/>
              <a:sym typeface="Times New Roman"/>
            </a:endParaRPr>
          </a:p>
        </p:txBody>
      </p:sp>
      <p:sp>
        <p:nvSpPr>
          <p:cNvPr id="14"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15"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6"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8" name="Google Shape;108;p1"/>
          <p:cNvSpPr/>
          <p:nvPr/>
        </p:nvSpPr>
        <p:spPr>
          <a:xfrm>
            <a:off x="302057" y="1251764"/>
            <a:ext cx="8701311" cy="4769523"/>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lnSpc>
                <a:spcPct val="150000"/>
              </a:lnSpc>
              <a:buSzPts val="4000"/>
            </a:pPr>
            <a:r>
              <a:rPr lang="en-US" sz="2400" b="1" i="0" u="none" strike="noStrike" cap="none" dirty="0">
                <a:solidFill>
                  <a:schemeClr val="tx1">
                    <a:lumMod val="95000"/>
                    <a:lumOff val="5000"/>
                  </a:schemeClr>
                </a:solidFill>
                <a:latin typeface="Times New Roman"/>
                <a:ea typeface="Times New Roman"/>
                <a:cs typeface="Times New Roman"/>
                <a:sym typeface="Times New Roman"/>
              </a:rPr>
              <a:t>INTERNSHIP</a:t>
            </a:r>
          </a:p>
          <a:p>
            <a:pPr algn="ctr">
              <a:lnSpc>
                <a:spcPct val="150000"/>
              </a:lnSpc>
              <a:buSzPts val="4000"/>
            </a:pPr>
            <a:r>
              <a:rPr lang="en-US" sz="2400" b="1" dirty="0">
                <a:solidFill>
                  <a:schemeClr val="tx1">
                    <a:lumMod val="95000"/>
                    <a:lumOff val="5000"/>
                  </a:schemeClr>
                </a:solidFill>
                <a:latin typeface="Times New Roman"/>
                <a:ea typeface="Times New Roman"/>
                <a:cs typeface="Times New Roman"/>
                <a:sym typeface="Times New Roman"/>
              </a:rPr>
              <a:t>“Web Development Intern, </a:t>
            </a:r>
            <a:r>
              <a:rPr lang="en-US" sz="2400" b="1" dirty="0" err="1">
                <a:solidFill>
                  <a:schemeClr val="tx1">
                    <a:lumMod val="95000"/>
                    <a:lumOff val="5000"/>
                  </a:schemeClr>
                </a:solidFill>
                <a:latin typeface="Times New Roman"/>
                <a:ea typeface="Times New Roman"/>
                <a:cs typeface="Times New Roman"/>
                <a:sym typeface="Times New Roman"/>
              </a:rPr>
              <a:t>Prola</a:t>
            </a:r>
            <a:r>
              <a:rPr lang="en-US" sz="2400" b="1" dirty="0">
                <a:solidFill>
                  <a:schemeClr val="tx1">
                    <a:lumMod val="95000"/>
                    <a:lumOff val="5000"/>
                  </a:schemeClr>
                </a:solidFill>
                <a:latin typeface="Times New Roman"/>
                <a:ea typeface="Times New Roman"/>
                <a:cs typeface="Times New Roman"/>
                <a:sym typeface="Times New Roman"/>
              </a:rPr>
              <a:t> Tech</a:t>
            </a:r>
            <a:r>
              <a:rPr lang="en-US" sz="2400" b="1" i="0" u="none" strike="noStrike" cap="none" dirty="0">
                <a:solidFill>
                  <a:schemeClr val="tx1">
                    <a:lumMod val="95000"/>
                    <a:lumOff val="5000"/>
                  </a:schemeClr>
                </a:solidFill>
                <a:latin typeface="Times New Roman"/>
                <a:ea typeface="Times New Roman"/>
                <a:cs typeface="Times New Roman"/>
                <a:sym typeface="Times New Roman"/>
              </a:rPr>
              <a:t>”</a:t>
            </a:r>
          </a:p>
          <a:p>
            <a:pPr algn="ctr">
              <a:lnSpc>
                <a:spcPct val="150000"/>
              </a:lnSpc>
              <a:buSzPts val="4000"/>
            </a:pPr>
            <a:r>
              <a:rPr lang="en-US" sz="2200" i="1" dirty="0">
                <a:latin typeface="Times New Roman" panose="02020603050405020304" pitchFamily="18" charset="0"/>
                <a:cs typeface="Times New Roman" panose="02020603050405020304" pitchFamily="18" charset="0"/>
              </a:rPr>
              <a:t>Presented by</a:t>
            </a:r>
          </a:p>
          <a:p>
            <a:pPr algn="ctr"/>
            <a:r>
              <a:rPr lang="en-US" sz="2200" dirty="0">
                <a:latin typeface="Times New Roman" panose="02020603050405020304" pitchFamily="18" charset="0"/>
                <a:cs typeface="Times New Roman" panose="02020603050405020304" pitchFamily="18" charset="0"/>
              </a:rPr>
              <a:t>USN - 1BI20AI024</a:t>
            </a:r>
          </a:p>
          <a:p>
            <a:pPr marL="0" indent="0" algn="ctr">
              <a:buNone/>
            </a:pPr>
            <a:r>
              <a:rPr lang="en-US" sz="2200" dirty="0">
                <a:latin typeface="Times New Roman" panose="02020603050405020304" pitchFamily="18" charset="0"/>
                <a:cs typeface="Times New Roman" panose="02020603050405020304" pitchFamily="18" charset="0"/>
              </a:rPr>
              <a:t>Name – Kushal S Gowda</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VIII Semester</a:t>
            </a:r>
          </a:p>
          <a:p>
            <a:pPr marL="0" indent="0" algn="ctr">
              <a:lnSpc>
                <a:spcPct val="150000"/>
              </a:lnSpc>
              <a:buNone/>
            </a:pPr>
            <a:endParaRPr lang="en-US" sz="2200" i="1" dirty="0">
              <a:latin typeface="Times New Roman" panose="02020603050405020304" pitchFamily="18" charset="0"/>
              <a:cs typeface="Times New Roman" panose="02020603050405020304" pitchFamily="18" charset="0"/>
            </a:endParaRPr>
          </a:p>
          <a:p>
            <a:pPr marL="0" indent="0" algn="ctr">
              <a:lnSpc>
                <a:spcPct val="150000"/>
              </a:lnSpc>
              <a:buNone/>
            </a:pPr>
            <a:r>
              <a:rPr lang="en-US" sz="2200" i="1" dirty="0">
                <a:latin typeface="Times New Roman" panose="02020603050405020304" pitchFamily="18" charset="0"/>
                <a:cs typeface="Times New Roman" panose="02020603050405020304" pitchFamily="18" charset="0"/>
              </a:rPr>
              <a:t>Under the Guidance of</a:t>
            </a:r>
          </a:p>
          <a:p>
            <a:pPr marL="0" indent="0" algn="ctr">
              <a:buNone/>
            </a:pPr>
            <a:r>
              <a:rPr lang="en-US" sz="2200" dirty="0">
                <a:latin typeface="Times New Roman" panose="02020603050405020304" pitchFamily="18" charset="0"/>
                <a:cs typeface="Times New Roman" panose="02020603050405020304" pitchFamily="18" charset="0"/>
              </a:rPr>
              <a:t>Prof. Yamini </a:t>
            </a:r>
            <a:r>
              <a:rPr lang="en-US" sz="2200" dirty="0" err="1">
                <a:latin typeface="Times New Roman" panose="02020603050405020304" pitchFamily="18" charset="0"/>
                <a:cs typeface="Times New Roman" panose="02020603050405020304" pitchFamily="18" charset="0"/>
              </a:rPr>
              <a:t>Sahukar</a:t>
            </a:r>
            <a:r>
              <a:rPr lang="en-US" sz="2200" dirty="0">
                <a:latin typeface="Times New Roman" panose="02020603050405020304" pitchFamily="18" charset="0"/>
                <a:cs typeface="Times New Roman" panose="02020603050405020304" pitchFamily="18" charset="0"/>
              </a:rPr>
              <a:t> P</a:t>
            </a:r>
          </a:p>
          <a:p>
            <a:pPr marL="0" indent="0" algn="ctr">
              <a:lnSpc>
                <a:spcPct val="150000"/>
              </a:lnSpc>
              <a:buNone/>
            </a:pPr>
            <a:endParaRPr lang="en-US" sz="2200" dirty="0">
              <a:latin typeface="Times New Roman" panose="02020603050405020304" pitchFamily="18" charset="0"/>
              <a:cs typeface="Times New Roman" panose="02020603050405020304" pitchFamily="18" charset="0"/>
            </a:endParaRPr>
          </a:p>
          <a:p>
            <a:pPr lvl="0" algn="ctr">
              <a:buSzPts val="1800"/>
            </a:pPr>
            <a:r>
              <a:rPr lang="en-US" b="1" dirty="0">
                <a:latin typeface="Trebuchet MS"/>
                <a:ea typeface="Trebuchet MS"/>
                <a:cs typeface="Trebuchet MS"/>
                <a:sym typeface="Trebuchet MS"/>
              </a:rPr>
              <a:t>	</a:t>
            </a:r>
            <a:endParaRPr lang="en-US" dirty="0"/>
          </a:p>
          <a:p>
            <a:pPr marL="0" marR="0" lvl="0" indent="0" algn="ctr" rtl="0">
              <a:lnSpc>
                <a:spcPct val="100000"/>
              </a:lnSpc>
              <a:spcBef>
                <a:spcPts val="0"/>
              </a:spcBef>
              <a:spcAft>
                <a:spcPts val="0"/>
              </a:spcAft>
              <a:buClr>
                <a:srgbClr val="000000"/>
              </a:buClr>
              <a:buSzPts val="4000"/>
              <a:buFont typeface="Times New Roman"/>
              <a:buNone/>
            </a:pPr>
            <a:endParaRPr dirty="0"/>
          </a:p>
        </p:txBody>
      </p:sp>
      <p:sp>
        <p:nvSpPr>
          <p:cNvPr id="19"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20" name="Google Shape;111;p1"/>
          <p:cNvSpPr/>
          <p:nvPr/>
        </p:nvSpPr>
        <p:spPr>
          <a:xfrm>
            <a:off x="1475656" y="84285"/>
            <a:ext cx="7010403" cy="1167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2400" b="1" i="0" u="none" strike="noStrike" cap="none" dirty="0">
                <a:solidFill>
                  <a:srgbClr val="000000"/>
                </a:solidFill>
                <a:latin typeface="Times New Roman"/>
                <a:ea typeface="Times New Roman"/>
                <a:cs typeface="Times New Roman"/>
                <a:sym typeface="Times New Roman"/>
              </a:rPr>
              <a:t>BANGALORE INSTITUTE OF TECHNOLOGY</a:t>
            </a:r>
            <a:endParaRPr sz="2400" dirty="0"/>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K.R Road, V.V Pura, Bengaluru-04</a:t>
            </a: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21" name="Google Shape;112;p1"/>
          <p:cNvSpPr/>
          <p:nvPr/>
        </p:nvSpPr>
        <p:spPr>
          <a:xfrm>
            <a:off x="498471" y="2889004"/>
            <a:ext cx="8352925" cy="350100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22" name="Google Shape;113;p1"/>
          <p:cNvSpPr/>
          <p:nvPr/>
        </p:nvSpPr>
        <p:spPr>
          <a:xfrm>
            <a:off x="788161" y="870494"/>
            <a:ext cx="8582114" cy="53339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1800" b="1" i="0" u="none" strike="noStrike" cap="none" dirty="0">
                <a:solidFill>
                  <a:srgbClr val="000000"/>
                </a:solidFill>
                <a:latin typeface="Times New Roman"/>
                <a:ea typeface="Times New Roman"/>
                <a:cs typeface="Times New Roman"/>
                <a:sym typeface="Times New Roman"/>
              </a:rPr>
              <a:t>DEPARTMENT OF </a:t>
            </a:r>
            <a:r>
              <a:rPr lang="en-US" sz="1800" b="1" dirty="0">
                <a:latin typeface="Times New Roman"/>
                <a:ea typeface="Times New Roman"/>
                <a:cs typeface="Times New Roman"/>
                <a:sym typeface="Times New Roman"/>
              </a:rPr>
              <a:t>ARTIFICIAL INTELLIGENCE &amp; MACHINE LEARNING</a:t>
            </a:r>
            <a:endParaRPr sz="1800" dirty="0"/>
          </a:p>
        </p:txBody>
      </p:sp>
      <p:sp>
        <p:nvSpPr>
          <p:cNvPr id="23"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24"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5" name="Picture 2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98364"/>
            <a:ext cx="943114" cy="1038828"/>
          </a:xfrm>
          <a:prstGeom prst="rect">
            <a:avLst/>
          </a:prstGeom>
          <a:solidFill>
            <a:srgbClr val="FFFFFF"/>
          </a:solidFill>
          <a:ln w="9525">
            <a:noFill/>
            <a:miter lim="800000"/>
            <a:headEnd/>
            <a:tailEnd/>
          </a:ln>
        </p:spPr>
      </p:pic>
      <p:cxnSp>
        <p:nvCxnSpPr>
          <p:cNvPr id="26" name="Straight Connector 25"/>
          <p:cNvCxnSpPr/>
          <p:nvPr/>
        </p:nvCxnSpPr>
        <p:spPr>
          <a:xfrm>
            <a:off x="113661" y="1208114"/>
            <a:ext cx="89368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917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C1D4F3-9321-851A-495E-918D28F5EE85}"/>
              </a:ext>
            </a:extLst>
          </p:cNvPr>
          <p:cNvSpPr>
            <a:spLocks noGrp="1"/>
          </p:cNvSpPr>
          <p:nvPr>
            <p:ph type="body" idx="1"/>
          </p:nvPr>
        </p:nvSpPr>
        <p:spPr>
          <a:xfrm>
            <a:off x="430643" y="1166020"/>
            <a:ext cx="8229600" cy="4525959"/>
          </a:xfrm>
        </p:spPr>
        <p:txBody>
          <a:bodyPr/>
          <a:lstStyle/>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HTML, CSS, and JavaScript</a:t>
            </a:r>
            <a:r>
              <a:rPr lang="en-US" sz="2400" dirty="0">
                <a:latin typeface="Times New Roman" panose="02020603050405020304" pitchFamily="18" charset="0"/>
                <a:cs typeface="Times New Roman" panose="02020603050405020304" pitchFamily="18" charset="0"/>
              </a:rPr>
              <a:t>: Fundamental languages for building web pages and adding interactivity.</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Frontend Frameworks</a:t>
            </a:r>
            <a:r>
              <a:rPr lang="en-US" sz="2400" dirty="0">
                <a:latin typeface="Times New Roman" panose="02020603050405020304" pitchFamily="18" charset="0"/>
                <a:cs typeface="Times New Roman" panose="02020603050405020304" pitchFamily="18" charset="0"/>
              </a:rPr>
              <a:t>: Familiarity with libraries like React, Angular for efficient frontend development.</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Responsive Design</a:t>
            </a:r>
            <a:r>
              <a:rPr lang="en-US" sz="2400" dirty="0">
                <a:latin typeface="Times New Roman" panose="02020603050405020304" pitchFamily="18" charset="0"/>
                <a:cs typeface="Times New Roman" panose="02020603050405020304" pitchFamily="18" charset="0"/>
              </a:rPr>
              <a:t>: Ability to create websites that work well on different devices and screen sizes.</a:t>
            </a:r>
          </a:p>
          <a:p>
            <a:pPr marL="342900" indent="-34290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Version Control/Git</a:t>
            </a:r>
            <a:r>
              <a:rPr lang="en-US" sz="2400" dirty="0">
                <a:latin typeface="Times New Roman" panose="02020603050405020304" pitchFamily="18" charset="0"/>
                <a:cs typeface="Times New Roman" panose="02020603050405020304" pitchFamily="18" charset="0"/>
              </a:rPr>
              <a:t>: Essential for tracking changes in code and collaborating with others.</a:t>
            </a:r>
          </a:p>
        </p:txBody>
      </p:sp>
      <p:sp>
        <p:nvSpPr>
          <p:cNvPr id="3" name="Title 2">
            <a:extLst>
              <a:ext uri="{FF2B5EF4-FFF2-40B4-BE49-F238E27FC236}">
                <a16:creationId xmlns:a16="http://schemas.microsoft.com/office/drawing/2014/main" id="{04DDAA99-C2C0-8C6E-6AE5-B1800B700AA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Skills Acquired</a:t>
            </a:r>
            <a:endParaRPr lang="en-IN" sz="3200" dirty="0"/>
          </a:p>
        </p:txBody>
      </p:sp>
    </p:spTree>
    <p:extLst>
      <p:ext uri="{BB962C8B-B14F-4D97-AF65-F5344CB8AC3E}">
        <p14:creationId xmlns:p14="http://schemas.microsoft.com/office/powerpoint/2010/main" val="3853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A7FA0-35CA-5A52-C3BB-775FBDC4661E}"/>
              </a:ext>
            </a:extLst>
          </p:cNvPr>
          <p:cNvSpPr>
            <a:spLocks noGrp="1"/>
          </p:cNvSpPr>
          <p:nvPr>
            <p:ph type="body" idx="1"/>
          </p:nvPr>
        </p:nvSpPr>
        <p:spPr>
          <a:xfrm>
            <a:off x="457200" y="896314"/>
            <a:ext cx="8229600" cy="5110973"/>
          </a:xfrm>
        </p:spPr>
        <p:txBody>
          <a:bodyPr/>
          <a:lstStyle/>
          <a:p>
            <a:pPr marL="112014" indent="0">
              <a:buNone/>
            </a:pPr>
            <a:r>
              <a:rPr lang="en-US" sz="2800" b="1" dirty="0">
                <a:latin typeface="Times New Roman" panose="02020603050405020304" pitchFamily="18" charset="0"/>
                <a:cs typeface="Times New Roman" panose="02020603050405020304" pitchFamily="18" charset="0"/>
              </a:rPr>
              <a:t>                                      </a:t>
            </a:r>
          </a:p>
        </p:txBody>
      </p:sp>
      <p:sp>
        <p:nvSpPr>
          <p:cNvPr id="3" name="Title 2">
            <a:extLst>
              <a:ext uri="{FF2B5EF4-FFF2-40B4-BE49-F238E27FC236}">
                <a16:creationId xmlns:a16="http://schemas.microsoft.com/office/drawing/2014/main" id="{8D5ED84B-FAC7-45C6-71A3-DA370DD419D2}"/>
              </a:ext>
            </a:extLst>
          </p:cNvPr>
          <p:cNvSpPr>
            <a:spLocks noGrp="1"/>
          </p:cNvSpPr>
          <p:nvPr>
            <p:ph type="title"/>
          </p:nvPr>
        </p:nvSpPr>
        <p:spPr/>
        <p:txBody>
          <a:bodyPr/>
          <a:lstStyle/>
          <a:p>
            <a:pPr marL="342900" lvl="0" indent="-342900"/>
            <a:r>
              <a:rPr lang="en-IN" sz="3200" dirty="0">
                <a:latin typeface="Times New Roman" panose="02020603050405020304" pitchFamily="18" charset="0"/>
                <a:cs typeface="Times New Roman" panose="02020603050405020304" pitchFamily="18" charset="0"/>
              </a:rPr>
              <a:t>Architecture </a:t>
            </a:r>
          </a:p>
        </p:txBody>
      </p:sp>
      <p:pic>
        <p:nvPicPr>
          <p:cNvPr id="4" name="Picture 3">
            <a:extLst>
              <a:ext uri="{FF2B5EF4-FFF2-40B4-BE49-F238E27FC236}">
                <a16:creationId xmlns:a16="http://schemas.microsoft.com/office/drawing/2014/main" id="{9428BCAC-6889-EB9A-0740-ED856B276D4A}"/>
              </a:ext>
            </a:extLst>
          </p:cNvPr>
          <p:cNvPicPr>
            <a:picLocks noChangeAspect="1"/>
          </p:cNvPicPr>
          <p:nvPr/>
        </p:nvPicPr>
        <p:blipFill>
          <a:blip r:embed="rId2"/>
          <a:stretch>
            <a:fillRect/>
          </a:stretch>
        </p:blipFill>
        <p:spPr>
          <a:xfrm>
            <a:off x="683568" y="1393867"/>
            <a:ext cx="7192888" cy="4581810"/>
          </a:xfrm>
          <a:prstGeom prst="rect">
            <a:avLst/>
          </a:prstGeom>
        </p:spPr>
      </p:pic>
    </p:spTree>
    <p:extLst>
      <p:ext uri="{BB962C8B-B14F-4D97-AF65-F5344CB8AC3E}">
        <p14:creationId xmlns:p14="http://schemas.microsoft.com/office/powerpoint/2010/main" val="318287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56A72B-C2F9-CDB8-E274-81C7040A1B90}"/>
              </a:ext>
            </a:extLst>
          </p:cNvPr>
          <p:cNvSpPr>
            <a:spLocks noGrp="1"/>
          </p:cNvSpPr>
          <p:nvPr>
            <p:ph type="body" idx="1"/>
          </p:nvPr>
        </p:nvSpPr>
        <p:spPr>
          <a:xfrm>
            <a:off x="323528" y="850714"/>
            <a:ext cx="8229600" cy="5156574"/>
          </a:xfrm>
        </p:spPr>
        <p:txBody>
          <a:bodyPr/>
          <a:lstStyle/>
          <a:p>
            <a:pPr marL="112014" indent="0" algn="just">
              <a:buNone/>
            </a:pPr>
            <a:r>
              <a:rPr lang="en-US" sz="2800" b="1" i="0" dirty="0">
                <a:solidFill>
                  <a:srgbClr val="0D0D0D"/>
                </a:solidFill>
                <a:effectLst/>
                <a:latin typeface="Times New Roman" panose="02020603050405020304" pitchFamily="18" charset="0"/>
                <a:cs typeface="Times New Roman" panose="02020603050405020304" pitchFamily="18" charset="0"/>
              </a:rPr>
              <a:t>1. Microsoft Azure</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Use Azure Blob Storage to host static websites or single-page applications (SPAs) directly from Azure Storage accounts. Launch virtual machines (VMs) in Azure to run your web application, either with a traditional server-side architecture or as part of a serverless setup using Azure App Service. Utilize Azure DevOps for automated deployment to Azure App Service or Azure VMs. Integrate Git with Azure DevOps pipelines to manage source code and trigger pipeline executions upon code changes. Define stages and tasks within the Azure DevOps pipeline to orchestrate the build, test, and deployment processes seamlessly.</a:t>
            </a:r>
          </a:p>
        </p:txBody>
      </p:sp>
      <p:sp>
        <p:nvSpPr>
          <p:cNvPr id="3" name="Title 2">
            <a:extLst>
              <a:ext uri="{FF2B5EF4-FFF2-40B4-BE49-F238E27FC236}">
                <a16:creationId xmlns:a16="http://schemas.microsoft.com/office/drawing/2014/main" id="{CB1CAAE5-5F05-D64C-9DC1-8815F70CCF03}"/>
              </a:ext>
            </a:extLst>
          </p:cNvPr>
          <p:cNvSpPr>
            <a:spLocks noGrp="1"/>
          </p:cNvSpPr>
          <p:nvPr>
            <p:ph type="title"/>
          </p:nvPr>
        </p:nvSpPr>
        <p:spPr>
          <a:xfrm>
            <a:off x="457200" y="274640"/>
            <a:ext cx="8229600" cy="576073"/>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Implementation Details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324950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267DC2-0E87-4D34-3752-3242FA5C5951}"/>
              </a:ext>
            </a:extLst>
          </p:cNvPr>
          <p:cNvSpPr>
            <a:spLocks noGrp="1"/>
          </p:cNvSpPr>
          <p:nvPr>
            <p:ph type="body" idx="1"/>
          </p:nvPr>
        </p:nvSpPr>
        <p:spPr>
          <a:xfrm>
            <a:off x="453967" y="879716"/>
            <a:ext cx="8229600" cy="5098567"/>
          </a:xfrm>
        </p:spPr>
        <p:txBody>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Create websites that adapt to different screen sizes using HTML, CSS (including frameworks like Bootstrap), and media queries.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interactive user interfaces with JavaScript (including libraries like React, </a:t>
            </a:r>
            <a:r>
              <a:rPr lang="en-US" sz="2400" dirty="0" err="1">
                <a:latin typeface="Times New Roman" panose="02020603050405020304" pitchFamily="18" charset="0"/>
                <a:cs typeface="Times New Roman" panose="02020603050405020304" pitchFamily="18" charset="0"/>
              </a:rPr>
              <a:t>Vue.js</a:t>
            </a:r>
            <a:r>
              <a:rPr lang="en-US" sz="2400" dirty="0">
                <a:latin typeface="Times New Roman" panose="02020603050405020304" pitchFamily="18" charset="0"/>
                <a:cs typeface="Times New Roman" panose="02020603050405020304" pitchFamily="18" charset="0"/>
              </a:rPr>
              <a:t>) for dynamic content and user interactions.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Learn Git for version control, collaboration, and managing code repositories on platforms like GitHub or GitLab.</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D2A1C91-48EA-6713-A4D5-83215609AD36}"/>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Results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140321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267DC2-0E87-4D34-3752-3242FA5C5951}"/>
              </a:ext>
            </a:extLst>
          </p:cNvPr>
          <p:cNvSpPr>
            <a:spLocks noGrp="1"/>
          </p:cNvSpPr>
          <p:nvPr>
            <p:ph type="body" idx="1"/>
          </p:nvPr>
        </p:nvSpPr>
        <p:spPr>
          <a:xfrm>
            <a:off x="453967" y="879716"/>
            <a:ext cx="8229600" cy="5098567"/>
          </a:xfrm>
        </p:spPr>
        <p:txBody>
          <a:bodyPr/>
          <a:lstStyle/>
          <a:p>
            <a:pPr marL="112014" indent="0" algn="just">
              <a:buNone/>
            </a:pPr>
            <a:endParaRPr lang="en-US" sz="2400" dirty="0">
              <a:latin typeface="Times New Roman" panose="02020603050405020304" pitchFamily="18" charset="0"/>
              <a:cs typeface="Times New Roman" panose="02020603050405020304" pitchFamily="18" charset="0"/>
            </a:endParaRPr>
          </a:p>
          <a:p>
            <a:pPr marL="112014" indent="0" algn="just">
              <a:buNone/>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D2A1C91-48EA-6713-A4D5-83215609AD36}"/>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Results</a:t>
            </a:r>
            <a:br>
              <a:rPr lang="en-IN" sz="3200" dirty="0">
                <a:latin typeface="Times New Roman" panose="02020603050405020304" pitchFamily="18" charset="0"/>
                <a:cs typeface="Times New Roman" panose="02020603050405020304" pitchFamily="18" charset="0"/>
              </a:rPr>
            </a:br>
            <a:endParaRPr lang="en-IN" sz="3200" dirty="0"/>
          </a:p>
        </p:txBody>
      </p:sp>
      <p:pic>
        <p:nvPicPr>
          <p:cNvPr id="4" name="Picture 3">
            <a:extLst>
              <a:ext uri="{FF2B5EF4-FFF2-40B4-BE49-F238E27FC236}">
                <a16:creationId xmlns:a16="http://schemas.microsoft.com/office/drawing/2014/main" id="{38EDAD6D-29EB-B47A-246F-9F2987E25A11}"/>
              </a:ext>
            </a:extLst>
          </p:cNvPr>
          <p:cNvPicPr>
            <a:picLocks noChangeAspect="1"/>
          </p:cNvPicPr>
          <p:nvPr/>
        </p:nvPicPr>
        <p:blipFill>
          <a:blip r:embed="rId2"/>
          <a:stretch>
            <a:fillRect/>
          </a:stretch>
        </p:blipFill>
        <p:spPr>
          <a:xfrm>
            <a:off x="453967" y="1196753"/>
            <a:ext cx="8366505" cy="4148408"/>
          </a:xfrm>
          <a:prstGeom prst="rect">
            <a:avLst/>
          </a:prstGeom>
        </p:spPr>
      </p:pic>
    </p:spTree>
    <p:extLst>
      <p:ext uri="{BB962C8B-B14F-4D97-AF65-F5344CB8AC3E}">
        <p14:creationId xmlns:p14="http://schemas.microsoft.com/office/powerpoint/2010/main" val="3591096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7B71E-B511-6759-1EDA-F150A4E3F6FF}"/>
              </a:ext>
            </a:extLst>
          </p:cNvPr>
          <p:cNvSpPr>
            <a:spLocks noGrp="1"/>
          </p:cNvSpPr>
          <p:nvPr>
            <p:ph type="body" idx="1"/>
          </p:nvPr>
        </p:nvSpPr>
        <p:spPr>
          <a:xfrm>
            <a:off x="251520" y="692696"/>
            <a:ext cx="8301608" cy="4954551"/>
          </a:xfrm>
        </p:spPr>
        <p:txBody>
          <a:bodyPr/>
          <a:lstStyle/>
          <a:p>
            <a:pPr marL="112014" indent="0" algn="just">
              <a:lnSpc>
                <a:spcPct val="150000"/>
              </a:lnSpc>
              <a:buNone/>
            </a:pPr>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Live Test Sessions</a:t>
            </a:r>
            <a:r>
              <a:rPr lang="en-US" sz="2400" b="1" dirty="0">
                <a:solidFill>
                  <a:srgbClr val="0D0D0D"/>
                </a:solidFill>
                <a:highlight>
                  <a:srgbClr val="FFFFFF"/>
                </a:highlight>
                <a:latin typeface="Times New Roman" panose="02020603050405020304" pitchFamily="18" charset="0"/>
                <a:cs typeface="Times New Roman" panose="02020603050405020304" pitchFamily="18" charset="0"/>
              </a:rPr>
              <a:t>: </a:t>
            </a:r>
            <a:r>
              <a:rPr lang="en-US" sz="2400" i="0" dirty="0">
                <a:solidFill>
                  <a:srgbClr val="0D0D0D"/>
                </a:solidFill>
                <a:effectLst/>
                <a:highlight>
                  <a:srgbClr val="FFFFFF"/>
                </a:highlight>
                <a:latin typeface="Times New Roman" panose="02020603050405020304" pitchFamily="18" charset="0"/>
                <a:cs typeface="Times New Roman" panose="02020603050405020304" pitchFamily="18" charset="0"/>
              </a:rPr>
              <a:t>Conduct live test sessions where students can participate in real-time quizzes or exams with proctoring.</a:t>
            </a:r>
          </a:p>
          <a:p>
            <a:pPr marL="112014" indent="0" algn="just">
              <a:lnSpc>
                <a:spcPct val="150000"/>
              </a:lnSpc>
              <a:buNone/>
            </a:pPr>
            <a:r>
              <a:rPr lang="en-US" sz="2400" b="1" dirty="0">
                <a:latin typeface="Times New Roman" panose="02020603050405020304" pitchFamily="18" charset="0"/>
                <a:cs typeface="Times New Roman" panose="02020603050405020304" pitchFamily="18" charset="0"/>
              </a:rPr>
              <a:t>Live Tutoring Sessions: </a:t>
            </a:r>
            <a:r>
              <a:rPr lang="en-US" sz="2400" dirty="0">
                <a:latin typeface="Times New Roman" panose="02020603050405020304" pitchFamily="18" charset="0"/>
                <a:cs typeface="Times New Roman" panose="02020603050405020304" pitchFamily="18" charset="0"/>
              </a:rPr>
              <a:t>Offer live tutoring sessions where students can connect with tutors or instructors in real-time .</a:t>
            </a:r>
          </a:p>
          <a:p>
            <a:pPr marL="112014" indent="0" algn="just">
              <a:lnSpc>
                <a:spcPct val="150000"/>
              </a:lnSpc>
              <a:buNone/>
            </a:pPr>
            <a:r>
              <a:rPr lang="en-US" sz="2400" b="1" dirty="0">
                <a:latin typeface="Times New Roman" panose="02020603050405020304" pitchFamily="18" charset="0"/>
                <a:cs typeface="Times New Roman" panose="02020603050405020304" pitchFamily="18" charset="0"/>
              </a:rPr>
              <a:t>Instant Feedback: </a:t>
            </a:r>
            <a:r>
              <a:rPr lang="en-US" sz="2400" dirty="0">
                <a:latin typeface="Times New Roman" panose="02020603050405020304" pitchFamily="18" charset="0"/>
                <a:cs typeface="Times New Roman" panose="02020603050405020304" pitchFamily="18" charset="0"/>
              </a:rPr>
              <a:t>Offer instant feedback on answers submitted by students. Display correct answers, explanations, and suggestions for improvement .</a:t>
            </a:r>
          </a:p>
          <a:p>
            <a:pPr marL="112014" indent="0" algn="just">
              <a:lnSpc>
                <a:spcPct val="150000"/>
              </a:lnSpc>
              <a:buNone/>
            </a:pPr>
            <a:r>
              <a:rPr lang="en-US" sz="2400" b="1" dirty="0">
                <a:latin typeface="Times New Roman" panose="02020603050405020304" pitchFamily="18" charset="0"/>
                <a:cs typeface="Times New Roman" panose="02020603050405020304" pitchFamily="18" charset="0"/>
              </a:rPr>
              <a:t>Performance Analytics: </a:t>
            </a:r>
            <a:r>
              <a:rPr lang="en-US" sz="2400" dirty="0">
                <a:latin typeface="Times New Roman" panose="02020603050405020304" pitchFamily="18" charset="0"/>
                <a:cs typeface="Times New Roman" panose="02020603050405020304" pitchFamily="18" charset="0"/>
              </a:rPr>
              <a:t>Provide detailed analytics and insights to both students and educators.</a:t>
            </a:r>
          </a:p>
        </p:txBody>
      </p:sp>
      <p:sp>
        <p:nvSpPr>
          <p:cNvPr id="3" name="Title 2">
            <a:extLst>
              <a:ext uri="{FF2B5EF4-FFF2-40B4-BE49-F238E27FC236}">
                <a16:creationId xmlns:a16="http://schemas.microsoft.com/office/drawing/2014/main" id="{1A7A0278-38CE-3EF6-6E7F-64AE1ADFEA4B}"/>
              </a:ext>
            </a:extLst>
          </p:cNvPr>
          <p:cNvSpPr>
            <a:spLocks noGrp="1"/>
          </p:cNvSpPr>
          <p:nvPr>
            <p:ph type="title"/>
          </p:nvPr>
        </p:nvSpPr>
        <p:spPr>
          <a:xfrm>
            <a:off x="457200" y="0"/>
            <a:ext cx="8229600" cy="1143000"/>
          </a:xfrm>
        </p:spPr>
        <p:txBody>
          <a:bodyPr/>
          <a:lstStyle/>
          <a:p>
            <a:r>
              <a:rPr lang="en-IN" sz="3200" dirty="0">
                <a:latin typeface="Times New Roman" panose="02020603050405020304" pitchFamily="18" charset="0"/>
                <a:cs typeface="Times New Roman" panose="02020603050405020304" pitchFamily="18" charset="0"/>
              </a:rPr>
              <a:t>Applications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153212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4AEB58-E962-D90F-0EF2-EE271606388C}"/>
              </a:ext>
            </a:extLst>
          </p:cNvPr>
          <p:cNvSpPr>
            <a:spLocks noGrp="1"/>
          </p:cNvSpPr>
          <p:nvPr>
            <p:ph type="body" idx="1"/>
          </p:nvPr>
        </p:nvSpPr>
        <p:spPr>
          <a:xfrm>
            <a:off x="251520" y="1124744"/>
            <a:ext cx="8640960" cy="4882543"/>
          </a:xfrm>
        </p:spPr>
        <p:txBody>
          <a:bodyPr/>
          <a:lstStyle/>
          <a:p>
            <a:pPr marL="112014" indent="0" algn="just">
              <a:lnSpc>
                <a:spcPct val="150000"/>
              </a:lnSpc>
              <a:buNone/>
            </a:pPr>
            <a:r>
              <a:rPr lang="en-US" sz="2400" dirty="0">
                <a:latin typeface="Times New Roman" panose="02020603050405020304" pitchFamily="18" charset="0"/>
                <a:cs typeface="Times New Roman" panose="02020603050405020304" pitchFamily="18" charset="0"/>
              </a:rPr>
              <a:t>During my internship, I learned how to solve problems and work well with others. I'm grateful for the help I received from the experienced people at the company. It made me more confident and helped me see things from different angles. This internship has been a big step forward for me, and I'm excited to use what I've learned in future projects.</a:t>
            </a:r>
          </a:p>
        </p:txBody>
      </p:sp>
      <p:sp>
        <p:nvSpPr>
          <p:cNvPr id="3" name="Title 2">
            <a:extLst>
              <a:ext uri="{FF2B5EF4-FFF2-40B4-BE49-F238E27FC236}">
                <a16:creationId xmlns:a16="http://schemas.microsoft.com/office/drawing/2014/main" id="{3B07E81D-BC0B-2DEA-5B2F-1116298ECD2F}"/>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12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BB61619-7A0E-2056-46CB-5A4CCCA78FCE}"/>
              </a:ext>
            </a:extLst>
          </p:cNvPr>
          <p:cNvSpPr>
            <a:spLocks noGrp="1"/>
          </p:cNvSpPr>
          <p:nvPr>
            <p:ph type="body" idx="1"/>
          </p:nvPr>
        </p:nvSpPr>
        <p:spPr>
          <a:xfrm>
            <a:off x="457200" y="332656"/>
            <a:ext cx="8229600" cy="5674631"/>
          </a:xfrm>
        </p:spPr>
        <p:txBody>
          <a:bodyPr/>
          <a:lstStyle/>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Reflection Outcomes: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Communication Skills</a:t>
            </a:r>
            <a:r>
              <a:rPr lang="en-US" sz="2400" b="0" i="0" dirty="0">
                <a:solidFill>
                  <a:srgbClr val="0D0D0D"/>
                </a:solidFill>
                <a:effectLst/>
                <a:latin typeface="Times New Roman" panose="02020603050405020304" pitchFamily="18" charset="0"/>
                <a:cs typeface="Times New Roman" panose="02020603050405020304" pitchFamily="18" charset="0"/>
              </a:rPr>
              <a:t>: Effective communication facilitated alignment and issue resolution.</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Team Work</a:t>
            </a:r>
            <a:r>
              <a:rPr lang="en-US" sz="2400" b="0" i="0" dirty="0">
                <a:solidFill>
                  <a:srgbClr val="0D0D0D"/>
                </a:solidFill>
                <a:effectLst/>
                <a:latin typeface="Times New Roman" panose="02020603050405020304" pitchFamily="18" charset="0"/>
                <a:cs typeface="Times New Roman" panose="02020603050405020304" pitchFamily="18" charset="0"/>
              </a:rPr>
              <a:t>: Collaborative effort among team members achieved objectives efficiently.</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Time Management</a:t>
            </a:r>
            <a:r>
              <a:rPr lang="en-US" sz="2400" b="0" i="0" dirty="0">
                <a:solidFill>
                  <a:srgbClr val="0D0D0D"/>
                </a:solidFill>
                <a:effectLst/>
                <a:latin typeface="Times New Roman" panose="02020603050405020304" pitchFamily="18" charset="0"/>
                <a:cs typeface="Times New Roman" panose="02020603050405020304" pitchFamily="18" charset="0"/>
              </a:rPr>
              <a:t>: Prioritization of tasks and regular progress assessments ensured timely completion.</a:t>
            </a:r>
          </a:p>
          <a:p>
            <a:pPr algn="just"/>
            <a:endParaRPr lang="en-IN" sz="2400" dirty="0"/>
          </a:p>
        </p:txBody>
      </p:sp>
    </p:spTree>
    <p:extLst>
      <p:ext uri="{BB962C8B-B14F-4D97-AF65-F5344CB8AC3E}">
        <p14:creationId xmlns:p14="http://schemas.microsoft.com/office/powerpoint/2010/main" val="2139721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539552" y="911100"/>
            <a:ext cx="8229600" cy="6278601"/>
          </a:xfrm>
          <a:prstGeom prst="rect">
            <a:avLst/>
          </a:prstGeom>
          <a:noFill/>
          <a:ln>
            <a:noFill/>
          </a:ln>
        </p:spPr>
        <p:txBody>
          <a:bodyPr spcFirstLastPara="1" wrap="square" lIns="91425" tIns="45700" rIns="91425" bIns="45700" anchor="t" anchorCtr="0">
            <a:spAutoFit/>
          </a:bodyPr>
          <a:lstStyle/>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About Company / Organization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Tasks Assigned &amp; Performed</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Tools / Technologies Used</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Skills Acquired</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Architecture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Algorithm / Implementation Details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Applications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 (With Reflection Outcomes - Communication Skills, Team Work, Time Management etc.)</a:t>
            </a:r>
          </a:p>
          <a:p>
            <a:pPr marR="0" lvl="0" algn="l" rtl="0">
              <a:lnSpc>
                <a:spcPct val="100000"/>
              </a:lnSpc>
              <a:spcBef>
                <a:spcPts val="0"/>
              </a:spcBef>
              <a:spcAft>
                <a:spcPts val="0"/>
              </a:spcAft>
              <a:buClr>
                <a:srgbClr val="000000"/>
              </a:buClr>
              <a:buSzPts val="1400"/>
            </a:pPr>
            <a:b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br>
            <a:endParaRPr sz="2400" b="0" i="0" u="none" strike="noStrike" cap="none" dirty="0">
              <a:solidFill>
                <a:srgbClr val="252525"/>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dirty="0">
                <a:solidFill>
                  <a:srgbClr val="000000"/>
                </a:solidFill>
                <a:latin typeface="Arial"/>
                <a:ea typeface="Arial"/>
                <a:cs typeface="Arial"/>
                <a:sym typeface="Arial"/>
              </a:rPr>
            </a:br>
            <a:endParaRPr sz="2800" b="0" i="1" u="none" strike="noStrike" cap="none" dirty="0">
              <a:solidFill>
                <a:srgbClr val="000000"/>
              </a:solidFill>
              <a:latin typeface="Times New Roman"/>
              <a:ea typeface="Times New Roman"/>
              <a:cs typeface="Times New Roman"/>
              <a:sym typeface="Times New Roman"/>
            </a:endParaRPr>
          </a:p>
        </p:txBody>
      </p:sp>
      <p:sp>
        <p:nvSpPr>
          <p:cNvPr id="122" name="Google Shape;122;p2"/>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24" name="Google Shape;124;p2"/>
          <p:cNvSpPr txBox="1">
            <a:spLocks noGrp="1"/>
          </p:cNvSpPr>
          <p:nvPr>
            <p:ph type="title"/>
          </p:nvPr>
        </p:nvSpPr>
        <p:spPr>
          <a:xfrm>
            <a:off x="457200" y="0"/>
            <a:ext cx="8229600" cy="7619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sz="3600" dirty="0">
                <a:solidFill>
                  <a:srgbClr val="0070C0"/>
                </a:solidFill>
                <a:latin typeface="Times New Roman"/>
                <a:ea typeface="Times New Roman"/>
                <a:cs typeface="Times New Roman"/>
                <a:sym typeface="Times New Roman"/>
              </a:rPr>
              <a:t>Agenda</a:t>
            </a:r>
            <a:endParaRPr sz="3600" dirty="0">
              <a:solidFill>
                <a:srgbClr val="0070C0"/>
              </a:solidFill>
              <a:latin typeface="Times New Roman"/>
              <a:ea typeface="Times New Roman"/>
              <a:cs typeface="Times New Roman"/>
              <a:sym typeface="Times New Roman"/>
            </a:endParaRPr>
          </a:p>
        </p:txBody>
      </p:sp>
      <p:sp>
        <p:nvSpPr>
          <p:cNvPr id="125" name="Google Shape;125;p2"/>
          <p:cNvSpPr txBox="1"/>
          <p:nvPr/>
        </p:nvSpPr>
        <p:spPr>
          <a:xfrm>
            <a:off x="1807800" y="3638125"/>
            <a:ext cx="3000000" cy="615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sz="2800" dirty="0">
              <a:solidFill>
                <a:srgbClr val="252525"/>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15571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D1BE30-BF86-DD0E-2B07-165794D07FDC}"/>
              </a:ext>
            </a:extLst>
          </p:cNvPr>
          <p:cNvSpPr>
            <a:spLocks noGrp="1"/>
          </p:cNvSpPr>
          <p:nvPr>
            <p:ph type="body" idx="1"/>
          </p:nvPr>
        </p:nvSpPr>
        <p:spPr>
          <a:xfrm>
            <a:off x="457200" y="764704"/>
            <a:ext cx="8229600" cy="4882543"/>
          </a:xfrm>
        </p:spPr>
        <p:txBody>
          <a:bodyPr/>
          <a:lstStyle/>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Expertise</a:t>
            </a:r>
            <a:r>
              <a:rPr lang="en-US" sz="2400" b="0" i="0" dirty="0">
                <a:solidFill>
                  <a:srgbClr val="0D0D0D"/>
                </a:solidFill>
                <a:effectLst/>
                <a:latin typeface="Times New Roman" panose="02020603050405020304" pitchFamily="18" charset="0"/>
                <a:cs typeface="Times New Roman" panose="02020603050405020304" pitchFamily="18" charset="0"/>
              </a:rPr>
              <a:t>: Our team consists of skilled web developers proficient in the latest web technologies, frameworks, and ensuring high-quality and efficient implementations.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Critical Role</a:t>
            </a:r>
            <a:r>
              <a:rPr lang="en-US" sz="2400" b="0" i="0" dirty="0">
                <a:solidFill>
                  <a:srgbClr val="0D0D0D"/>
                </a:solidFill>
                <a:effectLst/>
                <a:latin typeface="Times New Roman" panose="02020603050405020304" pitchFamily="18" charset="0"/>
                <a:cs typeface="Times New Roman" panose="02020603050405020304" pitchFamily="18" charset="0"/>
              </a:rPr>
              <a:t>: We prioritize user experience, creating intuitive and visually appealing websites that meet the needs of end-users, ensuring optimal engagement and satisfaction.</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Innovation</a:t>
            </a:r>
            <a:r>
              <a:rPr lang="en-US" sz="2400" b="0" i="0" dirty="0">
                <a:solidFill>
                  <a:srgbClr val="0D0D0D"/>
                </a:solidFill>
                <a:effectLst/>
                <a:latin typeface="Times New Roman" panose="02020603050405020304" pitchFamily="18" charset="0"/>
                <a:cs typeface="Times New Roman" panose="02020603050405020304" pitchFamily="18" charset="0"/>
              </a:rPr>
              <a:t>: Continuous exploring cutting-edge technologies and design trends, we strive to deliver innovative and engaging web solutions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Client-Centric</a:t>
            </a:r>
            <a:r>
              <a:rPr lang="en-US" sz="2400" b="0" i="0" dirty="0">
                <a:solidFill>
                  <a:srgbClr val="0D0D0D"/>
                </a:solidFill>
                <a:effectLst/>
                <a:latin typeface="Times New Roman" panose="02020603050405020304" pitchFamily="18" charset="0"/>
                <a:cs typeface="Times New Roman" panose="02020603050405020304" pitchFamily="18" charset="0"/>
              </a:rPr>
              <a:t>: Our websites are optimized for seamless performance across various devices and browsers.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Continuous Improvement</a:t>
            </a:r>
            <a:r>
              <a:rPr lang="en-US" sz="2400" b="0" i="0" dirty="0">
                <a:solidFill>
                  <a:srgbClr val="0D0D0D"/>
                </a:solidFill>
                <a:effectLst/>
                <a:latin typeface="Times New Roman" panose="02020603050405020304" pitchFamily="18" charset="0"/>
                <a:cs typeface="Times New Roman" panose="02020603050405020304" pitchFamily="18" charset="0"/>
              </a:rPr>
              <a:t>: Committed to excellence, we regularly refine our processes to align with evolving business objectives and technological advancements.</a:t>
            </a:r>
          </a:p>
          <a:p>
            <a:pPr marL="112014" indent="0" algn="just">
              <a:buNone/>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26FF087-8F76-F028-C188-2DF7B0D816E9}"/>
              </a:ext>
            </a:extLst>
          </p:cNvPr>
          <p:cNvSpPr>
            <a:spLocks noGrp="1"/>
          </p:cNvSpPr>
          <p:nvPr>
            <p:ph type="title"/>
          </p:nvPr>
        </p:nvSpPr>
        <p:spPr>
          <a:xfrm>
            <a:off x="457200" y="10482"/>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Introduction </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12352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DC74F8-1B4E-0933-88C6-68E40BC372C8}"/>
              </a:ext>
            </a:extLst>
          </p:cNvPr>
          <p:cNvSpPr>
            <a:spLocks noGrp="1"/>
          </p:cNvSpPr>
          <p:nvPr>
            <p:ph type="body" idx="1"/>
          </p:nvPr>
        </p:nvSpPr>
        <p:spPr>
          <a:xfrm>
            <a:off x="251520" y="692696"/>
            <a:ext cx="8640960" cy="5026559"/>
          </a:xfrm>
        </p:spPr>
        <p:txBody>
          <a:bodyPr/>
          <a:lstStyle/>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Secure Development</a:t>
            </a:r>
            <a:r>
              <a:rPr lang="en-US" sz="2400" b="0" i="0" dirty="0">
                <a:solidFill>
                  <a:srgbClr val="0D0D0D"/>
                </a:solidFill>
                <a:effectLst/>
                <a:latin typeface="Times New Roman" panose="02020603050405020304" pitchFamily="18" charset="0"/>
                <a:cs typeface="Times New Roman" panose="02020603050405020304" pitchFamily="18" charset="0"/>
              </a:rPr>
              <a:t>: Implement robust security measures and best practices throughout the development lifecycle to protect websites.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Performance Optimization</a:t>
            </a:r>
            <a:r>
              <a:rPr lang="en-US" sz="2400" b="0" i="0" dirty="0">
                <a:solidFill>
                  <a:srgbClr val="0D0D0D"/>
                </a:solidFill>
                <a:effectLst/>
                <a:latin typeface="Times New Roman" panose="02020603050405020304" pitchFamily="18" charset="0"/>
                <a:cs typeface="Times New Roman" panose="02020603050405020304" pitchFamily="18" charset="0"/>
              </a:rPr>
              <a:t>: Ensure optimal website performance by implementing techniques such as code optimization, caching, and efficient resource handling.</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Accessibility Compliance</a:t>
            </a:r>
            <a:r>
              <a:rPr lang="en-US" sz="2400" b="0" i="0" dirty="0">
                <a:solidFill>
                  <a:srgbClr val="0D0D0D"/>
                </a:solidFill>
                <a:effectLst/>
                <a:latin typeface="Times New Roman" panose="02020603050405020304" pitchFamily="18" charset="0"/>
                <a:cs typeface="Times New Roman" panose="02020603050405020304" pitchFamily="18" charset="0"/>
              </a:rPr>
              <a:t>: Adhere to web accessibility guidelines and standards, ensuring that websites and applications are usable by individuals with disabilities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Disaster Recovery Preparedness</a:t>
            </a:r>
            <a:r>
              <a:rPr lang="en-US" sz="2400" b="0" i="0" dirty="0">
                <a:solidFill>
                  <a:srgbClr val="0D0D0D"/>
                </a:solidFill>
                <a:effectLst/>
                <a:latin typeface="Times New Roman" panose="02020603050405020304" pitchFamily="18" charset="0"/>
                <a:cs typeface="Times New Roman" panose="02020603050405020304" pitchFamily="18" charset="0"/>
              </a:rPr>
              <a:t>: Develop and maintain disaster recovery plans for swift data recovery in case of emergencies.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Continuous Improvement</a:t>
            </a:r>
            <a:r>
              <a:rPr lang="en-US" sz="2400" b="0" i="0" dirty="0">
                <a:solidFill>
                  <a:srgbClr val="0D0D0D"/>
                </a:solidFill>
                <a:effectLst/>
                <a:latin typeface="Times New Roman" panose="02020603050405020304" pitchFamily="18" charset="0"/>
                <a:cs typeface="Times New Roman" panose="02020603050405020304" pitchFamily="18" charset="0"/>
              </a:rPr>
              <a:t>: Continuously improve backup and storage processes to adapt to changing business needs.</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97EB7A3E-2A46-4006-A3F6-5E125306B20A}"/>
              </a:ext>
            </a:extLst>
          </p:cNvPr>
          <p:cNvSpPr>
            <a:spLocks noGrp="1"/>
          </p:cNvSpPr>
          <p:nvPr>
            <p:ph type="title"/>
          </p:nvPr>
        </p:nvSpPr>
        <p:spPr>
          <a:xfrm>
            <a:off x="457200" y="0"/>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Objectives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87589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3B0C80-60AD-D664-0203-F7B868C21D03}"/>
              </a:ext>
            </a:extLst>
          </p:cNvPr>
          <p:cNvSpPr>
            <a:spLocks noGrp="1"/>
          </p:cNvSpPr>
          <p:nvPr>
            <p:ph type="body" idx="1"/>
          </p:nvPr>
        </p:nvSpPr>
        <p:spPr>
          <a:xfrm>
            <a:off x="457200" y="1124744"/>
            <a:ext cx="8229600" cy="4882543"/>
          </a:xfrm>
        </p:spPr>
        <p:txBody>
          <a:bodyPr/>
          <a:lstStyle/>
          <a:p>
            <a:pPr algn="just">
              <a:buFont typeface="Arial" panose="020B0604020202020204" pitchFamily="34" charset="0"/>
              <a:buChar char="•"/>
            </a:pPr>
            <a:r>
              <a:rPr lang="en-US" sz="2400" b="0" i="0" dirty="0" err="1">
                <a:solidFill>
                  <a:srgbClr val="0D0D0D"/>
                </a:solidFill>
                <a:effectLst/>
                <a:latin typeface="Times New Roman" panose="02020603050405020304" pitchFamily="18" charset="0"/>
                <a:cs typeface="Times New Roman" panose="02020603050405020304" pitchFamily="18" charset="0"/>
              </a:rPr>
              <a:t>Prola</a:t>
            </a:r>
            <a:r>
              <a:rPr lang="en-US" sz="2400" b="0" i="0" dirty="0">
                <a:solidFill>
                  <a:srgbClr val="0D0D0D"/>
                </a:solidFill>
                <a:effectLst/>
                <a:latin typeface="Times New Roman" panose="02020603050405020304" pitchFamily="18" charset="0"/>
                <a:cs typeface="Times New Roman" panose="02020603050405020304" pitchFamily="18" charset="0"/>
              </a:rPr>
              <a:t> Tech is an IT services and product-based company offering a broad spectrum of services, including Mobile Application Development, Internet of Things (IoT)</a:t>
            </a:r>
            <a:br>
              <a:rPr lang="en-US" sz="2400" b="0" i="0" dirty="0">
                <a:solidFill>
                  <a:srgbClr val="0D0D0D"/>
                </a:solidFill>
                <a:effectLst/>
                <a:latin typeface="Times New Roman" panose="02020603050405020304" pitchFamily="18" charset="0"/>
                <a:cs typeface="Times New Roman" panose="02020603050405020304" pitchFamily="18" charset="0"/>
              </a:rPr>
            </a:br>
            <a:r>
              <a:rPr lang="en-US" sz="2400" b="0" i="0" dirty="0">
                <a:solidFill>
                  <a:srgbClr val="0D0D0D"/>
                </a:solidFill>
                <a:effectLst/>
                <a:latin typeface="Times New Roman" panose="02020603050405020304" pitchFamily="18" charset="0"/>
                <a:cs typeface="Times New Roman" panose="02020603050405020304" pitchFamily="18" charset="0"/>
              </a:rPr>
              <a:t>Web Services and Cloud Based Services.</a:t>
            </a:r>
          </a:p>
          <a:p>
            <a:pPr algn="just">
              <a:buFont typeface="Arial" panose="020B0604020202020204" pitchFamily="34" charset="0"/>
              <a:buChar char="•"/>
            </a:pPr>
            <a:r>
              <a:rPr lang="en-US" sz="2400" b="0" i="0" dirty="0" err="1">
                <a:solidFill>
                  <a:srgbClr val="0D0D0D"/>
                </a:solidFill>
                <a:effectLst/>
                <a:latin typeface="Times New Roman" panose="02020603050405020304" pitchFamily="18" charset="0"/>
                <a:cs typeface="Times New Roman" panose="02020603050405020304" pitchFamily="18" charset="0"/>
              </a:rPr>
              <a:t>Prola</a:t>
            </a:r>
            <a:r>
              <a:rPr lang="en-US" sz="2400" b="0" i="0" dirty="0">
                <a:solidFill>
                  <a:srgbClr val="0D0D0D"/>
                </a:solidFill>
                <a:effectLst/>
                <a:latin typeface="Times New Roman" panose="02020603050405020304" pitchFamily="18" charset="0"/>
                <a:cs typeface="Times New Roman" panose="02020603050405020304" pitchFamily="18" charset="0"/>
              </a:rPr>
              <a:t> Tech provides end-to-end services from planning, developing, implementing, and managing. It helps businesses perform in an efficient, faster, and profitable manner.</a:t>
            </a:r>
          </a:p>
          <a:p>
            <a:pPr algn="just">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They</a:t>
            </a:r>
            <a:r>
              <a:rPr lang="en-US" sz="2400" b="0" i="0" dirty="0">
                <a:solidFill>
                  <a:srgbClr val="0D0D0D"/>
                </a:solidFill>
                <a:effectLst/>
                <a:latin typeface="Times New Roman" panose="02020603050405020304" pitchFamily="18" charset="0"/>
                <a:cs typeface="Times New Roman" panose="02020603050405020304" pitchFamily="18" charset="0"/>
              </a:rPr>
              <a:t> also develop products with cutting edge technologies in various verticals such as education.</a:t>
            </a:r>
          </a:p>
          <a:p>
            <a:pPr algn="just">
              <a:buFont typeface="Arial" panose="020B0604020202020204" pitchFamily="34" charset="0"/>
              <a:buChar char="•"/>
            </a:pPr>
            <a:r>
              <a:rPr lang="en-US" sz="2400" dirty="0">
                <a:solidFill>
                  <a:srgbClr val="0D0D0D"/>
                </a:solidFill>
                <a:latin typeface="Times New Roman" panose="02020603050405020304" pitchFamily="18" charset="0"/>
                <a:cs typeface="Times New Roman" panose="02020603050405020304" pitchFamily="18" charset="0"/>
              </a:rPr>
              <a:t>They</a:t>
            </a:r>
            <a:r>
              <a:rPr lang="en-US" sz="2400" b="0" i="0" dirty="0">
                <a:solidFill>
                  <a:srgbClr val="0D0D0D"/>
                </a:solidFill>
                <a:effectLst/>
                <a:latin typeface="Times New Roman" panose="02020603050405020304" pitchFamily="18" charset="0"/>
                <a:cs typeface="Times New Roman" panose="02020603050405020304" pitchFamily="18" charset="0"/>
              </a:rPr>
              <a:t> collaborate with a network of engineers, technical consultants, and subject matter experts to deliver services on par with CMMI standards.</a:t>
            </a:r>
          </a:p>
        </p:txBody>
      </p:sp>
      <p:sp>
        <p:nvSpPr>
          <p:cNvPr id="3" name="Title 2">
            <a:extLst>
              <a:ext uri="{FF2B5EF4-FFF2-40B4-BE49-F238E27FC236}">
                <a16:creationId xmlns:a16="http://schemas.microsoft.com/office/drawing/2014/main" id="{A14DEDCC-271F-B720-6FC8-DD32A5720790}"/>
              </a:ext>
            </a:extLst>
          </p:cNvPr>
          <p:cNvSpPr>
            <a:spLocks noGrp="1"/>
          </p:cNvSpPr>
          <p:nvPr>
            <p:ph type="title"/>
          </p:nvPr>
        </p:nvSpPr>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About Company</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424697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33A86-9194-A509-9192-D33BA6F1E4A1}"/>
              </a:ext>
            </a:extLst>
          </p:cNvPr>
          <p:cNvSpPr>
            <a:spLocks noGrp="1"/>
          </p:cNvSpPr>
          <p:nvPr>
            <p:ph type="body" idx="1"/>
          </p:nvPr>
        </p:nvSpPr>
        <p:spPr>
          <a:xfrm>
            <a:off x="395536" y="762024"/>
            <a:ext cx="8568952" cy="7195872"/>
          </a:xfrm>
        </p:spPr>
        <p:txBody>
          <a:bodyPr/>
          <a:lstStyle/>
          <a:p>
            <a:pPr marL="112014" indent="0" algn="just">
              <a:buNone/>
            </a:pPr>
            <a:r>
              <a:rPr lang="en-US" sz="2800" b="1" dirty="0">
                <a:solidFill>
                  <a:srgbClr val="0D0D0D"/>
                </a:solidFill>
                <a:latin typeface="Times New Roman" panose="02020603050405020304" pitchFamily="18" charset="0"/>
                <a:cs typeface="Times New Roman" panose="02020603050405020304" pitchFamily="18" charset="0"/>
              </a:rPr>
              <a:t>1</a:t>
            </a:r>
            <a:r>
              <a:rPr lang="en-US" sz="2800" b="1" i="0" dirty="0">
                <a:solidFill>
                  <a:srgbClr val="0D0D0D"/>
                </a:solidFill>
                <a:effectLst/>
                <a:latin typeface="Times New Roman" panose="02020603050405020304" pitchFamily="18" charset="0"/>
                <a:cs typeface="Times New Roman" panose="02020603050405020304" pitchFamily="18" charset="0"/>
              </a:rPr>
              <a:t>. Coding and Development: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Assigned: </a:t>
            </a:r>
            <a:r>
              <a:rPr lang="en-US" sz="2400" b="0" i="0" dirty="0">
                <a:solidFill>
                  <a:srgbClr val="0D0D0D"/>
                </a:solidFill>
                <a:effectLst/>
                <a:latin typeface="Times New Roman" panose="02020603050405020304" pitchFamily="18" charset="0"/>
                <a:cs typeface="Times New Roman" panose="02020603050405020304" pitchFamily="18" charset="0"/>
              </a:rPr>
              <a:t>assigned to work on front-end development tasks, such as creating new user interface components using HTML, CSS, and JavaScript. </a:t>
            </a: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Performed: </a:t>
            </a:r>
            <a:r>
              <a:rPr lang="en-US" sz="2400" b="0" i="0" dirty="0">
                <a:solidFill>
                  <a:srgbClr val="0D0D0D"/>
                </a:solidFill>
                <a:effectLst/>
                <a:latin typeface="Times New Roman" panose="02020603050405020304" pitchFamily="18" charset="0"/>
                <a:cs typeface="Times New Roman" panose="02020603050405020304" pitchFamily="18" charset="0"/>
              </a:rPr>
              <a:t>Successfully create user interface components using HTML, CSS, and JavaScript. </a:t>
            </a:r>
          </a:p>
          <a:p>
            <a:pPr marL="112014" indent="0" algn="just">
              <a:buNone/>
            </a:pPr>
            <a:endParaRPr lang="en-US" sz="2400" dirty="0">
              <a:solidFill>
                <a:srgbClr val="0D0D0D"/>
              </a:solidFill>
              <a:latin typeface="Times New Roman" panose="02020603050405020304" pitchFamily="18" charset="0"/>
              <a:cs typeface="Times New Roman" panose="02020603050405020304" pitchFamily="18" charset="0"/>
            </a:endParaRPr>
          </a:p>
          <a:p>
            <a:pPr marL="112014" indent="0" algn="just">
              <a:buNone/>
            </a:pPr>
            <a:r>
              <a:rPr lang="en-US" sz="2800" b="1" i="0" dirty="0">
                <a:solidFill>
                  <a:srgbClr val="0D0D0D"/>
                </a:solidFill>
                <a:effectLst/>
                <a:latin typeface="Times New Roman" panose="02020603050405020304" pitchFamily="18" charset="0"/>
                <a:cs typeface="Times New Roman" panose="02020603050405020304" pitchFamily="18" charset="0"/>
              </a:rPr>
              <a:t>2. Collaboration and Communication: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a:t>
            </a:r>
            <a:r>
              <a:rPr lang="en-US" sz="2400" b="1" i="0" dirty="0" err="1">
                <a:solidFill>
                  <a:srgbClr val="0D0D0D"/>
                </a:solidFill>
                <a:effectLst/>
                <a:latin typeface="Times New Roman" panose="02020603050405020304" pitchFamily="18" charset="0"/>
                <a:cs typeface="Times New Roman" panose="02020603050405020304" pitchFamily="18" charset="0"/>
              </a:rPr>
              <a:t>Assigned:</a:t>
            </a:r>
            <a:r>
              <a:rPr lang="en-US" sz="2400" b="0" i="0" dirty="0" err="1">
                <a:solidFill>
                  <a:srgbClr val="0D0D0D"/>
                </a:solidFill>
                <a:effectLst/>
                <a:latin typeface="Times New Roman" panose="02020603050405020304" pitchFamily="18" charset="0"/>
                <a:cs typeface="Times New Roman" panose="02020603050405020304" pitchFamily="18" charset="0"/>
              </a:rPr>
              <a:t>attend</a:t>
            </a:r>
            <a:r>
              <a:rPr lang="en-US" sz="2400" b="0" i="0" dirty="0">
                <a:solidFill>
                  <a:srgbClr val="0D0D0D"/>
                </a:solidFill>
                <a:effectLst/>
                <a:latin typeface="Times New Roman" panose="02020603050405020304" pitchFamily="18" charset="0"/>
                <a:cs typeface="Times New Roman" panose="02020603050405020304" pitchFamily="18" charset="0"/>
              </a:rPr>
              <a:t> team meetings, stand-ups, or project planning sessions. This allows them to understand the project's goals, progress</a:t>
            </a: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Performed:</a:t>
            </a:r>
            <a:r>
              <a:rPr lang="en-US" sz="2400" b="0" i="0" dirty="0">
                <a:solidFill>
                  <a:srgbClr val="0D0D0D"/>
                </a:solidFill>
                <a:effectLst/>
                <a:latin typeface="Times New Roman" panose="02020603050405020304" pitchFamily="18" charset="0"/>
                <a:cs typeface="Times New Roman" panose="02020603050405020304" pitchFamily="18" charset="0"/>
              </a:rPr>
              <a:t> Attended team </a:t>
            </a:r>
            <a:r>
              <a:rPr lang="en-US" sz="2400" dirty="0">
                <a:solidFill>
                  <a:srgbClr val="0D0D0D"/>
                </a:solidFill>
                <a:latin typeface="Times New Roman" panose="02020603050405020304" pitchFamily="18" charset="0"/>
                <a:cs typeface="Times New Roman" panose="02020603050405020304" pitchFamily="18" charset="0"/>
              </a:rPr>
              <a:t>m</a:t>
            </a:r>
            <a:r>
              <a:rPr lang="en-US" sz="2400" b="0" i="0" dirty="0">
                <a:solidFill>
                  <a:srgbClr val="0D0D0D"/>
                </a:solidFill>
                <a:effectLst/>
                <a:latin typeface="Times New Roman" panose="02020603050405020304" pitchFamily="18" charset="0"/>
                <a:cs typeface="Times New Roman" panose="02020603050405020304" pitchFamily="18" charset="0"/>
              </a:rPr>
              <a:t>eeting and project planning sessions</a:t>
            </a:r>
          </a:p>
          <a:p>
            <a:pPr marL="112014" indent="0" algn="just">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endParaRPr lang="en-IN" sz="2400" dirty="0"/>
          </a:p>
        </p:txBody>
      </p:sp>
      <p:sp>
        <p:nvSpPr>
          <p:cNvPr id="4" name="TextBox 3">
            <a:extLst>
              <a:ext uri="{FF2B5EF4-FFF2-40B4-BE49-F238E27FC236}">
                <a16:creationId xmlns:a16="http://schemas.microsoft.com/office/drawing/2014/main" id="{D8E5958B-9A7D-A02F-FACD-5A4F044DA039}"/>
              </a:ext>
            </a:extLst>
          </p:cNvPr>
          <p:cNvSpPr txBox="1"/>
          <p:nvPr/>
        </p:nvSpPr>
        <p:spPr>
          <a:xfrm>
            <a:off x="294380" y="184857"/>
            <a:ext cx="676875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Tasks Assigned &amp; Performed</a:t>
            </a:r>
          </a:p>
        </p:txBody>
      </p:sp>
    </p:spTree>
    <p:extLst>
      <p:ext uri="{BB962C8B-B14F-4D97-AF65-F5344CB8AC3E}">
        <p14:creationId xmlns:p14="http://schemas.microsoft.com/office/powerpoint/2010/main" val="2481775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33A86-9194-A509-9192-D33BA6F1E4A1}"/>
              </a:ext>
            </a:extLst>
          </p:cNvPr>
          <p:cNvSpPr>
            <a:spLocks noGrp="1"/>
          </p:cNvSpPr>
          <p:nvPr>
            <p:ph type="body" idx="1"/>
          </p:nvPr>
        </p:nvSpPr>
        <p:spPr>
          <a:xfrm>
            <a:off x="318096" y="1124744"/>
            <a:ext cx="8568952" cy="7195872"/>
          </a:xfrm>
        </p:spPr>
        <p:txBody>
          <a:bodyPr/>
          <a:lstStyle/>
          <a:p>
            <a:pPr marL="112014" indent="0" algn="just">
              <a:buNone/>
            </a:pPr>
            <a:r>
              <a:rPr lang="en-US" sz="2800" dirty="0">
                <a:latin typeface="Times New Roman" panose="02020603050405020304" pitchFamily="18" charset="0"/>
                <a:cs typeface="Times New Roman" panose="02020603050405020304" pitchFamily="18" charset="0"/>
              </a:rPr>
              <a:t>Title</a:t>
            </a:r>
            <a:r>
              <a:rPr lang="en-US" sz="2800" b="1" dirty="0">
                <a:latin typeface="Times New Roman" panose="02020603050405020304" pitchFamily="18" charset="0"/>
                <a:cs typeface="Times New Roman" panose="02020603050405020304" pitchFamily="18" charset="0"/>
              </a:rPr>
              <a:t> : “</a:t>
            </a:r>
            <a:r>
              <a:rPr lang="en-US" sz="2800" b="1" dirty="0" err="1">
                <a:latin typeface="Times New Roman" panose="02020603050405020304" pitchFamily="18" charset="0"/>
                <a:cs typeface="Times New Roman" panose="02020603050405020304" pitchFamily="18" charset="0"/>
              </a:rPr>
              <a:t>LearnTestPro</a:t>
            </a:r>
            <a:r>
              <a:rPr lang="en-US" sz="2800" b="1" dirty="0">
                <a:latin typeface="Times New Roman" panose="02020603050405020304" pitchFamily="18" charset="0"/>
                <a:cs typeface="Times New Roman" panose="02020603050405020304" pitchFamily="18" charset="0"/>
              </a:rPr>
              <a:t>”</a:t>
            </a:r>
          </a:p>
          <a:p>
            <a:pPr marL="112014" indent="0" algn="just">
              <a:buNone/>
            </a:pPr>
            <a:endParaRPr lang="en-US" sz="2800" b="1" dirty="0">
              <a:latin typeface="Times New Roman" panose="02020603050405020304" pitchFamily="18" charset="0"/>
              <a:cs typeface="Times New Roman" panose="02020603050405020304" pitchFamily="18" charset="0"/>
            </a:endParaRPr>
          </a:p>
          <a:p>
            <a:pPr marL="112014" indent="0" algn="just">
              <a:buNone/>
            </a:pPr>
            <a:r>
              <a:rPr lang="en-US" sz="2800" dirty="0">
                <a:latin typeface="Times New Roman" panose="02020603050405020304" pitchFamily="18" charset="0"/>
                <a:cs typeface="Times New Roman" panose="02020603050405020304" pitchFamily="18" charset="0"/>
              </a:rPr>
              <a:t>Problem statement:</a:t>
            </a:r>
          </a:p>
          <a:p>
            <a:pPr marL="112014" indent="0" algn="just">
              <a:lnSpc>
                <a:spcPct val="150000"/>
              </a:lnSpc>
              <a:buNone/>
            </a:pP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Developing a distance learning application to offer students practice tests and track progress efficiently, addressing the growing need for remote education solutions.”</a:t>
            </a:r>
          </a:p>
          <a:p>
            <a:pPr marL="112014" indent="0" algn="just">
              <a:buNone/>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just"/>
            <a:endParaRPr lang="en-IN" sz="2400" dirty="0"/>
          </a:p>
        </p:txBody>
      </p:sp>
      <p:sp>
        <p:nvSpPr>
          <p:cNvPr id="4" name="TextBox 3">
            <a:extLst>
              <a:ext uri="{FF2B5EF4-FFF2-40B4-BE49-F238E27FC236}">
                <a16:creationId xmlns:a16="http://schemas.microsoft.com/office/drawing/2014/main" id="{D8E5958B-9A7D-A02F-FACD-5A4F044DA039}"/>
              </a:ext>
            </a:extLst>
          </p:cNvPr>
          <p:cNvSpPr txBox="1"/>
          <p:nvPr/>
        </p:nvSpPr>
        <p:spPr>
          <a:xfrm>
            <a:off x="294380" y="184857"/>
            <a:ext cx="676875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Tasks Assigned </a:t>
            </a:r>
          </a:p>
        </p:txBody>
      </p:sp>
    </p:spTree>
    <p:extLst>
      <p:ext uri="{BB962C8B-B14F-4D97-AF65-F5344CB8AC3E}">
        <p14:creationId xmlns:p14="http://schemas.microsoft.com/office/powerpoint/2010/main" val="4054712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33A86-9194-A509-9192-D33BA6F1E4A1}"/>
              </a:ext>
            </a:extLst>
          </p:cNvPr>
          <p:cNvSpPr>
            <a:spLocks noGrp="1"/>
          </p:cNvSpPr>
          <p:nvPr>
            <p:ph type="body" idx="1"/>
          </p:nvPr>
        </p:nvSpPr>
        <p:spPr>
          <a:xfrm>
            <a:off x="395536" y="762024"/>
            <a:ext cx="8568952" cy="7195872"/>
          </a:xfrm>
        </p:spPr>
        <p:txBody>
          <a:bodyPr/>
          <a:lstStyle/>
          <a:p>
            <a:pPr marL="112014" indent="0">
              <a:lnSpc>
                <a:spcPct val="150000"/>
              </a:lnSpc>
              <a:buNone/>
            </a:pPr>
            <a:r>
              <a:rPr lang="en-US" sz="2800" dirty="0">
                <a:latin typeface="Times New Roman" panose="02020603050405020304" pitchFamily="18" charset="0"/>
                <a:cs typeface="Times New Roman" panose="02020603050405020304" pitchFamily="18" charset="0"/>
              </a:rPr>
              <a:t>Module</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 Management Module</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Test Management Module</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Result and Analytics Module</a:t>
            </a:r>
          </a:p>
          <a:p>
            <a:pPr>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Corporate Testing Module</a:t>
            </a:r>
          </a:p>
          <a:p>
            <a:pPr algn="just"/>
            <a:endParaRPr lang="en-IN" sz="2400" dirty="0"/>
          </a:p>
        </p:txBody>
      </p:sp>
      <p:sp>
        <p:nvSpPr>
          <p:cNvPr id="4" name="TextBox 3">
            <a:extLst>
              <a:ext uri="{FF2B5EF4-FFF2-40B4-BE49-F238E27FC236}">
                <a16:creationId xmlns:a16="http://schemas.microsoft.com/office/drawing/2014/main" id="{D8E5958B-9A7D-A02F-FACD-5A4F044DA039}"/>
              </a:ext>
            </a:extLst>
          </p:cNvPr>
          <p:cNvSpPr txBox="1"/>
          <p:nvPr/>
        </p:nvSpPr>
        <p:spPr>
          <a:xfrm>
            <a:off x="294380" y="184857"/>
            <a:ext cx="6768752"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Tasks Assigned &amp; Performed</a:t>
            </a:r>
          </a:p>
        </p:txBody>
      </p:sp>
    </p:spTree>
    <p:extLst>
      <p:ext uri="{BB962C8B-B14F-4D97-AF65-F5344CB8AC3E}">
        <p14:creationId xmlns:p14="http://schemas.microsoft.com/office/powerpoint/2010/main" val="2633507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A48C60-59AF-D721-8C0C-2EA2FD4EB5A7}"/>
              </a:ext>
            </a:extLst>
          </p:cNvPr>
          <p:cNvSpPr>
            <a:spLocks noGrp="1"/>
          </p:cNvSpPr>
          <p:nvPr>
            <p:ph type="body" idx="1"/>
          </p:nvPr>
        </p:nvSpPr>
        <p:spPr>
          <a:xfrm>
            <a:off x="228600" y="846140"/>
            <a:ext cx="8229600" cy="4450495"/>
          </a:xfrm>
        </p:spPr>
        <p:txBody>
          <a:bodyPr/>
          <a:lstStyle/>
          <a:p>
            <a:pPr marL="112014" indent="0">
              <a:buNone/>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Text Editors/IDEs</a:t>
            </a:r>
            <a:r>
              <a:rPr lang="en-US" sz="2400" dirty="0">
                <a:latin typeface="Times New Roman" panose="02020603050405020304" pitchFamily="18" charset="0"/>
                <a:cs typeface="Times New Roman" panose="02020603050405020304" pitchFamily="18" charset="0"/>
              </a:rPr>
              <a:t>: Visual Studio Code.</a:t>
            </a:r>
          </a:p>
          <a:p>
            <a:pPr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Frontend Technologies: </a:t>
            </a:r>
            <a:r>
              <a:rPr lang="en-US" sz="2400" dirty="0">
                <a:latin typeface="Times New Roman" panose="02020603050405020304" pitchFamily="18" charset="0"/>
                <a:cs typeface="Times New Roman" panose="02020603050405020304" pitchFamily="18" charset="0"/>
              </a:rPr>
              <a:t>HTML, </a:t>
            </a:r>
            <a:r>
              <a:rPr lang="en-US" sz="2400" dirty="0" err="1">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Java Script.</a:t>
            </a:r>
          </a:p>
          <a:p>
            <a:pPr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Frontend Frameworks/Libraries: </a:t>
            </a:r>
            <a:r>
              <a:rPr lang="en-US" sz="2400" dirty="0" err="1">
                <a:latin typeface="Times New Roman" panose="02020603050405020304" pitchFamily="18" charset="0"/>
                <a:cs typeface="Times New Roman" panose="02020603050405020304" pitchFamily="18" charset="0"/>
              </a:rPr>
              <a:t>React.js</a:t>
            </a:r>
            <a:r>
              <a:rPr lang="en-US" sz="2400" dirty="0">
                <a:latin typeface="Times New Roman" panose="02020603050405020304" pitchFamily="18" charset="0"/>
                <a:cs typeface="Times New Roman" panose="02020603050405020304" pitchFamily="18" charset="0"/>
              </a:rPr>
              <a:t> for building interactive user interfaces.</a:t>
            </a:r>
          </a:p>
          <a:p>
            <a:pPr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Bootstrap for responsive design and styling.</a:t>
            </a:r>
          </a:p>
          <a:p>
            <a:pPr marL="112014" indent="0">
              <a:buNone/>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44B6788-B362-921C-75C1-FD33EFF2E911}"/>
              </a:ext>
            </a:extLst>
          </p:cNvPr>
          <p:cNvSpPr>
            <a:spLocks noGrp="1"/>
          </p:cNvSpPr>
          <p:nvPr>
            <p:ph type="title"/>
          </p:nvPr>
        </p:nvSpPr>
        <p:spPr>
          <a:xfrm>
            <a:off x="0" y="274640"/>
            <a:ext cx="8686800" cy="1143000"/>
          </a:xfrm>
        </p:spPr>
        <p:txBody>
          <a:bodyPr/>
          <a:lstStyle/>
          <a:p>
            <a:pPr marL="342900" lvl="0" indent="-342900"/>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Tools / Technologies Used</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447760050"/>
      </p:ext>
    </p:extLst>
  </p:cSld>
  <p:clrMapOvr>
    <a:masterClrMapping/>
  </p:clrMapOvr>
</p:sld>
</file>

<file path=ppt/theme/theme1.xml><?xml version="1.0" encoding="utf-8"?>
<a:theme xmlns:a="http://schemas.openxmlformats.org/drawingml/2006/main" name="Concours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3736</TotalTime>
  <Words>1046</Words>
  <Application>Microsoft Office PowerPoint</Application>
  <PresentationFormat>On-screen Show (4:3)</PresentationFormat>
  <Paragraphs>103</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Lucida Sans</vt:lpstr>
      <vt:lpstr>Noto Sans Symbols</vt:lpstr>
      <vt:lpstr>Times New Roman</vt:lpstr>
      <vt:lpstr>Trebuchet MS</vt:lpstr>
      <vt:lpstr>Verdana</vt:lpstr>
      <vt:lpstr>Concourse</vt:lpstr>
      <vt:lpstr>PowerPoint Presentation</vt:lpstr>
      <vt:lpstr>Agenda</vt:lpstr>
      <vt:lpstr> Introduction  </vt:lpstr>
      <vt:lpstr> Objectives </vt:lpstr>
      <vt:lpstr> About Company </vt:lpstr>
      <vt:lpstr>PowerPoint Presentation</vt:lpstr>
      <vt:lpstr>PowerPoint Presentation</vt:lpstr>
      <vt:lpstr>PowerPoint Presentation</vt:lpstr>
      <vt:lpstr>  Tools / Technologies Used  </vt:lpstr>
      <vt:lpstr>Skills Acquired</vt:lpstr>
      <vt:lpstr>Architecture </vt:lpstr>
      <vt:lpstr> Implementation Details </vt:lpstr>
      <vt:lpstr>Results </vt:lpstr>
      <vt:lpstr>Results </vt:lpstr>
      <vt:lpstr>Applications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Madhu S Patil</cp:lastModifiedBy>
  <cp:revision>19</cp:revision>
  <cp:lastPrinted>2024-03-25T09:47:13Z</cp:lastPrinted>
  <dcterms:created xsi:type="dcterms:W3CDTF">2017-05-05T07:01:18Z</dcterms:created>
  <dcterms:modified xsi:type="dcterms:W3CDTF">2024-05-27T06:43:02Z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35ccdda-6122-4b57-8518-80e95c8d0369_Enabled">
    <vt:lpwstr>true</vt:lpwstr>
  </property>
  <property fmtid="{D5CDD505-2E9C-101B-9397-08002B2CF9AE}" pid="3" name="MSIP_Label_b35ccdda-6122-4b57-8518-80e95c8d0369_SetDate">
    <vt:lpwstr>2024-04-10T03:56:02Z</vt:lpwstr>
  </property>
  <property fmtid="{D5CDD505-2E9C-101B-9397-08002B2CF9AE}" pid="4" name="MSIP_Label_b35ccdda-6122-4b57-8518-80e95c8d0369_Method">
    <vt:lpwstr>Privileged</vt:lpwstr>
  </property>
  <property fmtid="{D5CDD505-2E9C-101B-9397-08002B2CF9AE}" pid="5" name="MSIP_Label_b35ccdda-6122-4b57-8518-80e95c8d0369_Name">
    <vt:lpwstr>Public File</vt:lpwstr>
  </property>
  <property fmtid="{D5CDD505-2E9C-101B-9397-08002B2CF9AE}" pid="6" name="MSIP_Label_b35ccdda-6122-4b57-8518-80e95c8d0369_SiteId">
    <vt:lpwstr>8d894c2b-238f-490b-8dd1-d93898c5bf83</vt:lpwstr>
  </property>
  <property fmtid="{D5CDD505-2E9C-101B-9397-08002B2CF9AE}" pid="7" name="MSIP_Label_b35ccdda-6122-4b57-8518-80e95c8d0369_ActionId">
    <vt:lpwstr>b405c62f-c005-4631-a7cf-216b218f2a3b</vt:lpwstr>
  </property>
  <property fmtid="{D5CDD505-2E9C-101B-9397-08002B2CF9AE}" pid="8" name="MSIP_Label_b35ccdda-6122-4b57-8518-80e95c8d0369_ContentBits">
    <vt:lpwstr>0</vt:lpwstr>
  </property>
</Properties>
</file>