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3" r:id="rId3"/>
    <p:sldId id="334" r:id="rId4"/>
    <p:sldId id="336" r:id="rId5"/>
    <p:sldId id="337" r:id="rId6"/>
    <p:sldId id="338" r:id="rId7"/>
    <p:sldId id="342" r:id="rId8"/>
    <p:sldId id="343" r:id="rId9"/>
    <p:sldId id="339" r:id="rId10"/>
    <p:sldId id="340" r:id="rId11"/>
    <p:sldId id="341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819"/>
    <a:srgbClr val="005F8C"/>
    <a:srgbClr val="0000FF"/>
    <a:srgbClr val="0E3192"/>
    <a:srgbClr val="FF9933"/>
    <a:srgbClr val="D7EAF5"/>
    <a:srgbClr val="4EBCCE"/>
    <a:srgbClr val="263ED0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85600" autoAdjust="0"/>
  </p:normalViewPr>
  <p:slideViewPr>
    <p:cSldViewPr snapToObjects="1">
      <p:cViewPr varScale="1">
        <p:scale>
          <a:sx n="80" d="100"/>
          <a:sy n="80" d="100"/>
        </p:scale>
        <p:origin x="1206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2862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23293D-4F14-4B2D-BB81-2F9879FAA8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9851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4700" y="766763"/>
            <a:ext cx="55483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1768"/>
            <a:ext cx="5205932" cy="460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C4CD34A-38D5-45A5-8B85-DA8B71A6255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632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indent="190500" algn="l" rtl="0" eaLnBrk="0" fontAlgn="base" hangingPunct="0">
      <a:spcBef>
        <a:spcPct val="30000"/>
      </a:spcBef>
      <a:spcAft>
        <a:spcPct val="0"/>
      </a:spcAft>
      <a:buChar char="•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1000" indent="190500" algn="l" rtl="0" eaLnBrk="0" fontAlgn="base" hangingPunct="0">
      <a:spcBef>
        <a:spcPct val="30000"/>
      </a:spcBef>
      <a:spcAft>
        <a:spcPct val="0"/>
      </a:spcAft>
      <a:buChar char="–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2000" indent="1905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®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30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335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                                    </a:t>
            </a:r>
          </a:p>
          <a:p>
            <a:r>
              <a:rPr lang="en-US" dirty="0" smtClean="0"/>
              <a:t>1.Environmentally Friendly                                 </a:t>
            </a:r>
          </a:p>
          <a:p>
            <a:r>
              <a:rPr lang="en-US" dirty="0" smtClean="0"/>
              <a:t>2. Less Dependence on Fossil Fuels                                       </a:t>
            </a:r>
          </a:p>
          <a:p>
            <a:r>
              <a:rPr lang="en-US" dirty="0" smtClean="0"/>
              <a:t>3.Fuel efficiency increased                                    </a:t>
            </a:r>
          </a:p>
          <a:p>
            <a:r>
              <a:rPr lang="en-US" dirty="0" smtClean="0"/>
              <a:t>4.Regenerative Braking System                             </a:t>
            </a:r>
          </a:p>
          <a:p>
            <a:r>
              <a:rPr lang="en-US" dirty="0" smtClean="0"/>
              <a:t>5.Tax incentive               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Disadvantages </a:t>
            </a:r>
          </a:p>
          <a:p>
            <a:r>
              <a:rPr lang="en-US" dirty="0" smtClean="0"/>
              <a:t>1.Currently more expensive than conventional</a:t>
            </a:r>
          </a:p>
          <a:p>
            <a:r>
              <a:rPr lang="en-US" dirty="0" smtClean="0"/>
              <a:t>2.Less power</a:t>
            </a:r>
          </a:p>
          <a:p>
            <a:r>
              <a:rPr lang="en-US" dirty="0" smtClean="0"/>
              <a:t>3.Limited battery life</a:t>
            </a:r>
          </a:p>
          <a:p>
            <a:r>
              <a:rPr lang="en-US" dirty="0" smtClean="0"/>
              <a:t>4.Safety issues: High voltage in battery </a:t>
            </a:r>
          </a:p>
          <a:p>
            <a:r>
              <a:rPr lang="en-US" dirty="0" smtClean="0"/>
              <a:t>5.High maintenance cost</a:t>
            </a:r>
          </a:p>
          <a:p>
            <a:r>
              <a:rPr lang="en-US" dirty="0" smtClean="0"/>
              <a:t>6.Reliability: Still under study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CD34A-38D5-45A5-8B85-DA8B71A6255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13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CD34A-38D5-45A5-8B85-DA8B71A62554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66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5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 userDrawn="1"/>
        </p:nvSpPr>
        <p:spPr bwMode="auto">
          <a:xfrm rot="10800000" flipH="1">
            <a:off x="1" y="908720"/>
            <a:ext cx="1244588" cy="504056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 flipH="1">
            <a:off x="1251396" y="0"/>
            <a:ext cx="209216" cy="90872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460612" y="0"/>
            <a:ext cx="8445388" cy="90872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44588" y="2276872"/>
            <a:ext cx="8153400" cy="1368425"/>
          </a:xfrm>
        </p:spPr>
        <p:txBody>
          <a:bodyPr/>
          <a:lstStyle>
            <a:lvl1pPr>
              <a:spcAft>
                <a:spcPts val="300"/>
              </a:spcAft>
              <a:defRPr sz="3600">
                <a:latin typeface="Calibri" pitchFamily="34" charset="0"/>
              </a:defRPr>
            </a:lvl1pPr>
          </a:lstStyle>
          <a:p>
            <a:pPr lvl="0"/>
            <a:r>
              <a:rPr lang="de-DE" noProof="0" dirty="0" smtClean="0"/>
              <a:t>Klicken Sie, um das Titelformat zu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44588" y="3840832"/>
            <a:ext cx="8153400" cy="1676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noProof="0" dirty="0" smtClean="0"/>
              <a:t>Klicken Sie, um das Format des Untertitelmasters zu bearbeiten</a:t>
            </a:r>
          </a:p>
        </p:txBody>
      </p:sp>
      <p:sp>
        <p:nvSpPr>
          <p:cNvPr id="9" name="AutoShape 1"/>
          <p:cNvSpPr>
            <a:spLocks noChangeArrowheads="1"/>
          </p:cNvSpPr>
          <p:nvPr userDrawn="1"/>
        </p:nvSpPr>
        <p:spPr bwMode="auto">
          <a:xfrm>
            <a:off x="227007" y="57485"/>
            <a:ext cx="792163" cy="792163"/>
          </a:xfrm>
          <a:prstGeom prst="roundRect">
            <a:avLst>
              <a:gd name="adj" fmla="val 199"/>
            </a:avLst>
          </a:prstGeom>
          <a:solidFill>
            <a:srgbClr val="005F8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1" name="Oval 2"/>
          <p:cNvSpPr>
            <a:spLocks noChangeArrowheads="1"/>
          </p:cNvSpPr>
          <p:nvPr userDrawn="1"/>
        </p:nvSpPr>
        <p:spPr bwMode="auto">
          <a:xfrm>
            <a:off x="317495" y="14956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Oval 3"/>
          <p:cNvSpPr>
            <a:spLocks noChangeArrowheads="1"/>
          </p:cNvSpPr>
          <p:nvPr userDrawn="1"/>
        </p:nvSpPr>
        <p:spPr bwMode="auto">
          <a:xfrm>
            <a:off x="439732" y="270210"/>
            <a:ext cx="365125" cy="365125"/>
          </a:xfrm>
          <a:prstGeom prst="ellipse">
            <a:avLst/>
          </a:prstGeom>
          <a:solidFill>
            <a:srgbClr val="005F8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3" name="Freeform 4"/>
          <p:cNvSpPr>
            <a:spLocks noChangeArrowheads="1"/>
          </p:cNvSpPr>
          <p:nvPr userDrawn="1"/>
        </p:nvSpPr>
        <p:spPr bwMode="auto">
          <a:xfrm>
            <a:off x="577845" y="87648"/>
            <a:ext cx="122237" cy="244475"/>
          </a:xfrm>
          <a:custGeom>
            <a:avLst/>
            <a:gdLst>
              <a:gd name="T0" fmla="*/ 339 w 340"/>
              <a:gd name="T1" fmla="*/ 678 h 679"/>
              <a:gd name="T2" fmla="*/ 0 w 340"/>
              <a:gd name="T3" fmla="*/ 339 h 679"/>
              <a:gd name="T4" fmla="*/ 339 w 340"/>
              <a:gd name="T5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339" y="678"/>
                </a:moveTo>
                <a:lnTo>
                  <a:pt x="0" y="339"/>
                </a:lnTo>
                <a:lnTo>
                  <a:pt x="339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4" name="Freeform 5"/>
          <p:cNvSpPr>
            <a:spLocks noChangeArrowheads="1"/>
          </p:cNvSpPr>
          <p:nvPr userDrawn="1"/>
        </p:nvSpPr>
        <p:spPr bwMode="auto">
          <a:xfrm>
            <a:off x="257170" y="376573"/>
            <a:ext cx="244475" cy="122237"/>
          </a:xfrm>
          <a:custGeom>
            <a:avLst/>
            <a:gdLst>
              <a:gd name="T0" fmla="*/ 678 w 679"/>
              <a:gd name="T1" fmla="*/ 0 h 340"/>
              <a:gd name="T2" fmla="*/ 339 w 679"/>
              <a:gd name="T3" fmla="*/ 339 h 340"/>
              <a:gd name="T4" fmla="*/ 0 w 679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678" y="0"/>
                </a:moveTo>
                <a:lnTo>
                  <a:pt x="339" y="339"/>
                </a:lnTo>
                <a:lnTo>
                  <a:pt x="0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" name="Freeform 6"/>
          <p:cNvSpPr>
            <a:spLocks noChangeArrowheads="1"/>
          </p:cNvSpPr>
          <p:nvPr userDrawn="1"/>
        </p:nvSpPr>
        <p:spPr bwMode="auto">
          <a:xfrm>
            <a:off x="744532" y="408323"/>
            <a:ext cx="244475" cy="122237"/>
          </a:xfrm>
          <a:custGeom>
            <a:avLst/>
            <a:gdLst>
              <a:gd name="T0" fmla="*/ 0 w 679"/>
              <a:gd name="T1" fmla="*/ 339 h 340"/>
              <a:gd name="T2" fmla="*/ 339 w 679"/>
              <a:gd name="T3" fmla="*/ 0 h 340"/>
              <a:gd name="T4" fmla="*/ 678 w 679"/>
              <a:gd name="T5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0" y="339"/>
                </a:moveTo>
                <a:lnTo>
                  <a:pt x="339" y="0"/>
                </a:lnTo>
                <a:lnTo>
                  <a:pt x="678" y="339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Freeform 7"/>
          <p:cNvSpPr>
            <a:spLocks noChangeArrowheads="1"/>
          </p:cNvSpPr>
          <p:nvPr userDrawn="1"/>
        </p:nvSpPr>
        <p:spPr bwMode="auto">
          <a:xfrm>
            <a:off x="546095" y="575010"/>
            <a:ext cx="122237" cy="244475"/>
          </a:xfrm>
          <a:custGeom>
            <a:avLst/>
            <a:gdLst>
              <a:gd name="T0" fmla="*/ 0 w 340"/>
              <a:gd name="T1" fmla="*/ 0 h 679"/>
              <a:gd name="T2" fmla="*/ 339 w 340"/>
              <a:gd name="T3" fmla="*/ 339 h 679"/>
              <a:gd name="T4" fmla="*/ 0 w 340"/>
              <a:gd name="T5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0" y="0"/>
                </a:moveTo>
                <a:lnTo>
                  <a:pt x="339" y="339"/>
                </a:lnTo>
                <a:lnTo>
                  <a:pt x="0" y="678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7" name="Gruppieren 16"/>
          <p:cNvGrpSpPr>
            <a:grpSpLocks noChangeAspect="1"/>
          </p:cNvGrpSpPr>
          <p:nvPr userDrawn="1"/>
        </p:nvGrpSpPr>
        <p:grpSpPr>
          <a:xfrm>
            <a:off x="6789204" y="164772"/>
            <a:ext cx="2876403" cy="576000"/>
            <a:chOff x="252416" y="311151"/>
            <a:chExt cx="1260491" cy="252411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35863" y="0"/>
            <a:ext cx="2346325" cy="56705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888163" cy="56705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45520" cy="4707570"/>
          </a:xfrm>
        </p:spPr>
        <p:txBody>
          <a:bodyPr/>
          <a:lstStyle>
            <a:lvl1pPr>
              <a:spcAft>
                <a:spcPts val="300"/>
              </a:spcAft>
              <a:defRPr sz="2000"/>
            </a:lvl1pPr>
            <a:lvl2pPr marL="444500" indent="-266700">
              <a:spcBef>
                <a:spcPts val="300"/>
              </a:spcBef>
              <a:spcAft>
                <a:spcPts val="600"/>
              </a:spcAft>
              <a:buClrTx/>
              <a:buFont typeface="Calibri" pitchFamily="34" charset="0"/>
              <a:buChar char="•"/>
              <a:defRPr sz="1600"/>
            </a:lvl2pPr>
            <a:lvl3pPr marL="896938" indent="-266700"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99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7613" y="11430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999" y="1025686"/>
            <a:ext cx="9345600" cy="47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6413" y="6629400"/>
            <a:ext cx="9399587" cy="22860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77825" y="6629400"/>
            <a:ext cx="414338" cy="228600"/>
          </a:xfrm>
          <a:prstGeom prst="parallelogram">
            <a:avLst>
              <a:gd name="adj" fmla="val 27406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5841268"/>
            <a:ext cx="9906000" cy="0"/>
          </a:xfrm>
          <a:prstGeom prst="line">
            <a:avLst/>
          </a:prstGeom>
          <a:noFill/>
          <a:ln w="25400">
            <a:solidFill>
              <a:srgbClr val="B9281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de-DE" dirty="0">
              <a:latin typeface="+mj-lt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920552" y="6012000"/>
            <a:ext cx="41404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/>
            <a:r>
              <a:rPr lang="de-DE" sz="1000" b="1" baseline="0" dirty="0" smtClean="0">
                <a:latin typeface="Calibri" pitchFamily="34" charset="0"/>
                <a:cs typeface="Arial" pitchFamily="34" charset="0"/>
              </a:rPr>
              <a:t>Mukunda, Sachdeva, Permunda </a:t>
            </a:r>
          </a:p>
          <a:p>
            <a:pPr algn="l"/>
            <a:r>
              <a:rPr lang="de-DE" sz="1000" b="1" baseline="0" dirty="0" smtClean="0">
                <a:latin typeface="Calibri" pitchFamily="34" charset="0"/>
                <a:cs typeface="Arial" pitchFamily="34" charset="0"/>
              </a:rPr>
              <a:t>Electromobility Research Group</a:t>
            </a:r>
            <a:endParaRPr lang="de-DE" sz="1000" b="1" dirty="0">
              <a:latin typeface="Calibri" pitchFamily="34" charset="0"/>
              <a:cs typeface="Arial" pitchFamily="34" charset="0"/>
            </a:endParaRPr>
          </a:p>
          <a:p>
            <a:pPr algn="just"/>
            <a:r>
              <a:rPr lang="de-DE" sz="1000" dirty="0" smtClean="0">
                <a:latin typeface="Calibri" pitchFamily="34" charset="0"/>
                <a:cs typeface="Arial" pitchFamily="34" charset="0"/>
              </a:rPr>
              <a:t>University of Kaiserslautern</a:t>
            </a:r>
            <a:endParaRPr lang="de-DE" sz="10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878138" y="0"/>
            <a:ext cx="7027862" cy="90872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2541686" y="0"/>
            <a:ext cx="4427538" cy="908720"/>
          </a:xfrm>
          <a:prstGeom prst="parallelogram">
            <a:avLst>
              <a:gd name="adj" fmla="val 24849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768115" y="151681"/>
            <a:ext cx="700405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OPTIMISATION OF ENERGY MANAGEMENT SYSTEM FOR PARELLEL MILD HYBRID VEHICLES</a:t>
            </a:r>
            <a:r>
              <a:rPr lang="en-US" sz="1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de-DE" dirty="0" smtClean="0"/>
          </a:p>
        </p:txBody>
      </p:sp>
      <p:sp>
        <p:nvSpPr>
          <p:cNvPr id="35" name="Textplatzhalter 10"/>
          <p:cNvSpPr txBox="1">
            <a:spLocks/>
          </p:cNvSpPr>
          <p:nvPr userDrawn="1"/>
        </p:nvSpPr>
        <p:spPr>
          <a:xfrm>
            <a:off x="5061012" y="5985284"/>
            <a:ext cx="4680520" cy="644116"/>
          </a:xfrm>
          <a:prstGeom prst="rect">
            <a:avLst/>
          </a:prstGeom>
        </p:spPr>
        <p:txBody>
          <a:bodyPr tIns="0" bIns="0"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Seminar Electromobility SS 19 | 02.09.2019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OPTIMISATION OF ENERGY MANAGEMENT SYSTEM FOR PARELLEL MILD HYBRID VEHICLES</a:t>
            </a:r>
            <a:endParaRPr kumimoji="0" lang="de-DE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fld id="{FC1C9473-BA05-4D59-9DA0-33BECF1607F1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‹#›</a:t>
            </a:fld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Freeform 1"/>
          <p:cNvSpPr>
            <a:spLocks noChangeArrowheads="1"/>
          </p:cNvSpPr>
          <p:nvPr userDrawn="1"/>
        </p:nvSpPr>
        <p:spPr bwMode="auto">
          <a:xfrm>
            <a:off x="4508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360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6" name="Oval 2"/>
          <p:cNvSpPr>
            <a:spLocks noChangeArrowheads="1"/>
          </p:cNvSpPr>
          <p:nvPr userDrawn="1"/>
        </p:nvSpPr>
        <p:spPr bwMode="auto">
          <a:xfrm>
            <a:off x="284163" y="5998294"/>
            <a:ext cx="479425" cy="479425"/>
          </a:xfrm>
          <a:prstGeom prst="ellipse">
            <a:avLst/>
          </a:prstGeom>
          <a:solidFill>
            <a:srgbClr val="005F8C"/>
          </a:solidFill>
          <a:ln w="9525">
            <a:solidFill>
              <a:srgbClr val="005F8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7" name="Oval 3"/>
          <p:cNvSpPr>
            <a:spLocks noChangeArrowheads="1"/>
          </p:cNvSpPr>
          <p:nvPr userDrawn="1"/>
        </p:nvSpPr>
        <p:spPr bwMode="auto">
          <a:xfrm>
            <a:off x="379413" y="6093544"/>
            <a:ext cx="287337" cy="2873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8" name="Freeform 4"/>
          <p:cNvSpPr>
            <a:spLocks noChangeArrowheads="1"/>
          </p:cNvSpPr>
          <p:nvPr userDrawn="1"/>
        </p:nvSpPr>
        <p:spPr bwMode="auto">
          <a:xfrm>
            <a:off x="487363" y="5949082"/>
            <a:ext cx="96837" cy="192087"/>
          </a:xfrm>
          <a:custGeom>
            <a:avLst/>
            <a:gdLst>
              <a:gd name="T0" fmla="*/ 267 w 268"/>
              <a:gd name="T1" fmla="*/ 533 h 534"/>
              <a:gd name="T2" fmla="*/ 0 w 268"/>
              <a:gd name="T3" fmla="*/ 267 h 534"/>
              <a:gd name="T4" fmla="*/ 267 w 268"/>
              <a:gd name="T5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267" y="533"/>
                </a:moveTo>
                <a:lnTo>
                  <a:pt x="0" y="267"/>
                </a:lnTo>
                <a:lnTo>
                  <a:pt x="267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9" name="Freeform 5"/>
          <p:cNvSpPr>
            <a:spLocks noChangeArrowheads="1"/>
          </p:cNvSpPr>
          <p:nvPr userDrawn="1"/>
        </p:nvSpPr>
        <p:spPr bwMode="auto">
          <a:xfrm>
            <a:off x="4635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0" name="Freeform 6"/>
          <p:cNvSpPr>
            <a:spLocks noChangeArrowheads="1"/>
          </p:cNvSpPr>
          <p:nvPr userDrawn="1"/>
        </p:nvSpPr>
        <p:spPr bwMode="auto">
          <a:xfrm>
            <a:off x="234950" y="6177682"/>
            <a:ext cx="192088" cy="96837"/>
          </a:xfrm>
          <a:custGeom>
            <a:avLst/>
            <a:gdLst>
              <a:gd name="T0" fmla="*/ 533 w 534"/>
              <a:gd name="T1" fmla="*/ 0 h 268"/>
              <a:gd name="T2" fmla="*/ 267 w 534"/>
              <a:gd name="T3" fmla="*/ 267 h 268"/>
              <a:gd name="T4" fmla="*/ 0 w 534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533" y="0"/>
                </a:moveTo>
                <a:lnTo>
                  <a:pt x="267" y="267"/>
                </a:lnTo>
                <a:lnTo>
                  <a:pt x="0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1" name="Freeform 7"/>
          <p:cNvSpPr>
            <a:spLocks noChangeArrowheads="1"/>
          </p:cNvSpPr>
          <p:nvPr userDrawn="1"/>
        </p:nvSpPr>
        <p:spPr bwMode="auto">
          <a:xfrm>
            <a:off x="619125" y="6201494"/>
            <a:ext cx="192088" cy="96838"/>
          </a:xfrm>
          <a:custGeom>
            <a:avLst/>
            <a:gdLst>
              <a:gd name="T0" fmla="*/ 0 w 534"/>
              <a:gd name="T1" fmla="*/ 267 h 268"/>
              <a:gd name="T2" fmla="*/ 266 w 534"/>
              <a:gd name="T3" fmla="*/ 0 h 268"/>
              <a:gd name="T4" fmla="*/ 533 w 534"/>
              <a:gd name="T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0" y="267"/>
                </a:moveTo>
                <a:lnTo>
                  <a:pt x="266" y="0"/>
                </a:lnTo>
                <a:lnTo>
                  <a:pt x="533" y="267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9" name="Gruppieren 18"/>
          <p:cNvGrpSpPr>
            <a:grpSpLocks noChangeAspect="1"/>
          </p:cNvGrpSpPr>
          <p:nvPr userDrawn="1"/>
        </p:nvGrpSpPr>
        <p:grpSpPr>
          <a:xfrm>
            <a:off x="275417" y="238360"/>
            <a:ext cx="2157303" cy="432000"/>
            <a:chOff x="252416" y="311151"/>
            <a:chExt cx="1260491" cy="252411"/>
          </a:xfrm>
        </p:grpSpPr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0" marR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en-US" sz="1600" b="1" spc="-150" baseline="0" smtClean="0">
          <a:solidFill>
            <a:schemeClr val="bg1"/>
          </a:solidFill>
          <a:effectLst/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4EBCCE"/>
        </a:buClr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44500" indent="-265113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•"/>
        <a:defRPr sz="1600" b="1">
          <a:solidFill>
            <a:schemeClr val="tx1"/>
          </a:solidFill>
          <a:latin typeface="Calibri" pitchFamily="34" charset="0"/>
        </a:defRPr>
      </a:lvl2pPr>
      <a:lvl3pPr marL="896938" indent="-268288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–"/>
        <a:defRPr sz="1600">
          <a:solidFill>
            <a:schemeClr val="tx1"/>
          </a:solidFill>
          <a:latin typeface="Calibri" pitchFamily="34" charset="0"/>
        </a:defRPr>
      </a:lvl3pPr>
      <a:lvl4pPr marL="1343025" indent="-257175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</a:defRPr>
      </a:lvl4pPr>
      <a:lvl5pPr marL="1854200" indent="-228600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»"/>
        <a:defRPr sz="1600">
          <a:solidFill>
            <a:schemeClr val="tx1"/>
          </a:solidFill>
          <a:latin typeface="Calibri" pitchFamily="34" charset="0"/>
        </a:defRPr>
      </a:lvl5pPr>
      <a:lvl6pPr marL="2311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768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225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68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244588" y="1736812"/>
            <a:ext cx="8153400" cy="1368425"/>
          </a:xfrm>
        </p:spPr>
        <p:txBody>
          <a:bodyPr/>
          <a:lstStyle/>
          <a:p>
            <a:r>
              <a:rPr lang="en-US" dirty="0"/>
              <a:t>OPTIMISATION OF ENERGY MANAGEMENT SYSTEM FOR PARELLEL MILD HYBRID VEHICLES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USING RULE BASED METHOD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244588" y="3768824"/>
            <a:ext cx="8153400" cy="2216460"/>
          </a:xfrm>
        </p:spPr>
        <p:txBody>
          <a:bodyPr/>
          <a:lstStyle/>
          <a:p>
            <a:r>
              <a:rPr lang="en-US" dirty="0"/>
              <a:t>Seminar </a:t>
            </a:r>
            <a:r>
              <a:rPr lang="en-US" dirty="0" err="1" smtClean="0"/>
              <a:t>Electromobility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S 2019</a:t>
            </a:r>
            <a:endParaRPr lang="en-US" dirty="0"/>
          </a:p>
          <a:p>
            <a:endParaRPr lang="en-US" sz="1600" dirty="0"/>
          </a:p>
          <a:p>
            <a:r>
              <a:rPr lang="en-US" sz="2000" dirty="0" smtClean="0"/>
              <a:t>Vishal Sharbidar Mukunda, </a:t>
            </a:r>
            <a:r>
              <a:rPr lang="en-US" sz="2000" dirty="0" err="1"/>
              <a:t>Udai</a:t>
            </a:r>
            <a:r>
              <a:rPr lang="en-US" sz="2000" dirty="0"/>
              <a:t> </a:t>
            </a:r>
            <a:r>
              <a:rPr lang="en-US" sz="2000" dirty="0" err="1" smtClean="0"/>
              <a:t>Sachdeva,</a:t>
            </a:r>
            <a:r>
              <a:rPr lang="en-US" sz="2000" dirty="0" err="1" smtClean="0"/>
              <a:t>Akshay</a:t>
            </a:r>
            <a:r>
              <a:rPr lang="en-US" sz="2000" dirty="0" smtClean="0"/>
              <a:t> </a:t>
            </a:r>
            <a:r>
              <a:rPr lang="en-US" sz="2000" dirty="0" err="1" smtClean="0"/>
              <a:t>Permunda</a:t>
            </a:r>
            <a:endParaRPr lang="en-US" sz="2000" dirty="0" smtClean="0"/>
          </a:p>
          <a:p>
            <a:r>
              <a:rPr lang="en-US" sz="2000" dirty="0" err="1" smtClean="0"/>
              <a:t>Electromobility</a:t>
            </a:r>
            <a:r>
              <a:rPr lang="en-US" sz="2000" dirty="0" smtClean="0"/>
              <a:t> </a:t>
            </a:r>
            <a:r>
              <a:rPr lang="en-US" sz="2000" dirty="0" smtClean="0"/>
              <a:t>Research Group</a:t>
            </a:r>
            <a:endParaRPr lang="en-US" sz="2000" dirty="0"/>
          </a:p>
          <a:p>
            <a:r>
              <a:rPr lang="en-US" sz="2000" dirty="0" smtClean="0"/>
              <a:t>University of Kaiserslautern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pPr lvl="1"/>
                <a:r>
                  <a:rPr lang="en-US" sz="2000" b="0" dirty="0" smtClean="0"/>
                  <a:t>Load </a:t>
                </a:r>
                <a:r>
                  <a:rPr lang="en-US" sz="2000" b="0" dirty="0"/>
                  <a:t>point </a:t>
                </a:r>
                <a:r>
                  <a:rPr lang="en-US" sz="2000" b="0" dirty="0" smtClean="0"/>
                  <a:t>shifting : </a:t>
                </a:r>
              </a:p>
              <a:p>
                <a:pPr marL="177800" lvl="1" indent="0">
                  <a:buNone/>
                </a:pPr>
                <a:r>
                  <a:rPr lang="en-US" sz="2000" b="0" dirty="0" smtClean="0"/>
                  <a:t>Motor mode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m:rPr>
                            <m:nor/>
                          </m:rPr>
                          <a:rPr lang="en-US" sz="2000" b="0" dirty="0"/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 &amp;0≤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 smtClean="0"/>
                  <a:t>,Generator mode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m:rPr>
                            <m:nor/>
                          </m:rPr>
                          <a:rPr lang="en-US" sz="2000" b="0" dirty="0"/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 &amp;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sz="2000" b="0" dirty="0" smtClean="0"/>
                  <a:t> &amp; Electric drive (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 smtClean="0"/>
                  <a:t>Regeneration: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000" b="0"/>
                      <m:t>T</m:t>
                    </m:r>
                    <m:r>
                      <m:rPr>
                        <m:nor/>
                      </m:rPr>
                      <a:rPr lang="en-IN" sz="2000" b="0" baseline="-25000"/>
                      <m:t>MGB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 &amp;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Regeneration &amp; friction mode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000" b="0"/>
                      <m:t>T</m:t>
                    </m:r>
                    <m:r>
                      <m:rPr>
                        <m:nor/>
                      </m:rPr>
                      <a:rPr lang="en-IN" sz="2000" b="0" baseline="-25000"/>
                      <m:t>MGB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 &amp;0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&lt;1)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 smtClean="0"/>
                  <a:t>Start </a:t>
                </a:r>
                <a:r>
                  <a:rPr lang="en-US" sz="2000" b="0" dirty="0"/>
                  <a:t>stop</a:t>
                </a:r>
              </a:p>
              <a:p>
                <a:pPr lvl="1"/>
                <a:r>
                  <a:rPr lang="en-US" sz="2000" b="0" dirty="0" smtClean="0"/>
                  <a:t>Electric </a:t>
                </a:r>
                <a:r>
                  <a:rPr lang="en-US" sz="2000" b="0" dirty="0"/>
                  <a:t>drive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 rotWithShape="1">
                <a:blip r:embed="rId2"/>
                <a:stretch>
                  <a:fillRect r="-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352" y="951260"/>
            <a:ext cx="8047361" cy="4788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2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MODES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pPr lvl="1"/>
                <a:r>
                  <a:rPr lang="en-US" sz="2000" b="0" dirty="0" smtClean="0"/>
                  <a:t>Load point shifting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</m:t>
                        </m:r>
                        <m:r>
                          <m:rPr>
                            <m:nor/>
                          </m:rPr>
                          <a:rPr lang="en-IN" sz="2000" b="0" i="0" baseline="-25000" smtClean="0"/>
                          <m:t>B</m:t>
                        </m:r>
                        <m:r>
                          <m:rPr>
                            <m:nor/>
                          </m:rPr>
                          <a:rPr lang="en-IN" sz="2000" b="0" i="0" baseline="-25000" smtClean="0"/>
                          <m:t>_</m:t>
                        </m:r>
                        <m:r>
                          <m:rPr>
                            <m:nor/>
                          </m:rPr>
                          <a:rPr lang="en-IN" sz="2000" b="0" i="0" baseline="-25000" smtClean="0"/>
                          <m:t>th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177800" lvl="1" indent="0">
                  <a:buNone/>
                </a:pPr>
                <a:r>
                  <a:rPr lang="en-US" sz="2000" b="0" dirty="0" smtClean="0"/>
                  <a:t>Motor mode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&amp;</m:t>
                        </m:r>
                        <m:r>
                          <m:rPr>
                            <m:nor/>
                          </m:rPr>
                          <a:rPr lang="en-IN" sz="2000" b="0" i="0" smtClean="0"/>
                          <m:t>Q</m:t>
                        </m:r>
                        <m:r>
                          <m:rPr>
                            <m:nor/>
                          </m:rPr>
                          <a:rPr lang="en-IN" sz="2000" b="0" i="0" baseline="-25000" smtClean="0"/>
                          <m:t>BT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≥9000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177800" lvl="1" indent="0">
                  <a:buNone/>
                </a:pPr>
                <a:r>
                  <a:rPr lang="en-US" sz="2000" b="0" dirty="0" smtClean="0"/>
                  <a:t>Generator mode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</m:t>
                        </m:r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IN" sz="2000" b="0" smtClean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 smtClean="0"/>
                          <m:t>MGB</m:t>
                        </m:r>
                        <m:r>
                          <m:rPr>
                            <m:nor/>
                          </m:rPr>
                          <a:rPr lang="en-IN" sz="2000" b="0" baseline="-25000" smtClean="0"/>
                          <m:t>_</m:t>
                        </m:r>
                        <m:r>
                          <m:rPr>
                            <m:nor/>
                          </m:rPr>
                          <a:rPr lang="en-IN" sz="2000" b="0" baseline="-25000" smtClean="0"/>
                          <m:t>th</m:t>
                        </m:r>
                        <m:r>
                          <a:rPr lang="en-IN" sz="2000" b="0" i="1" baseline="-2500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nor/>
                          </m:rPr>
                          <a:rPr lang="en-IN" sz="2000" b="0"/>
                          <m:t>Q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BT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&lt;3600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b="0" dirty="0" smtClean="0"/>
                  <a:t> </a:t>
                </a:r>
              </a:p>
              <a:p>
                <a:pPr marL="177800" lvl="1" indent="0">
                  <a:buNone/>
                </a:pPr>
                <a:r>
                  <a:rPr lang="en-US" sz="2000" b="0" dirty="0"/>
                  <a:t>		</a:t>
                </a:r>
                <a:r>
                  <a:rPr lang="en-US" sz="2000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_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th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</m:t>
                        </m:r>
                        <m:r>
                          <m:rPr>
                            <m:nor/>
                          </m:rPr>
                          <a:rPr lang="en-IN" sz="2000" b="0"/>
                          <m:t>Q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BT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≤14400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177800" lvl="1" indent="0">
                  <a:buNone/>
                </a:pPr>
                <a:r>
                  <a:rPr lang="en-US" sz="2000" b="0" dirty="0"/>
                  <a:t>	</a:t>
                </a:r>
                <a:r>
                  <a:rPr lang="en-US" sz="2000" b="0" dirty="0" smtClean="0"/>
                  <a:t>	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&amp;</m:t>
                        </m:r>
                        <m:r>
                          <m:rPr>
                            <m:nor/>
                          </m:rPr>
                          <a:rPr lang="en-IN" sz="2000" b="0"/>
                          <m:t>Q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BT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&lt;9000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Regeneration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𝑁𝑚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Start stop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Electric drive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&amp;</m:t>
                        </m:r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IN" sz="2000" b="0"/>
                          <m:t>T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MGB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_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th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nor/>
                          </m:rPr>
                          <a:rPr lang="en-IN" sz="2000" b="0"/>
                          <m:t>Q</m:t>
                        </m:r>
                        <m:r>
                          <m:rPr>
                            <m:nor/>
                          </m:rPr>
                          <a:rPr lang="en-IN" sz="2000" b="0" baseline="-25000"/>
                          <m:t>BT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≥3600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marL="177800" lvl="1" indent="0">
                  <a:buNone/>
                </a:pPr>
                <a:r>
                  <a:rPr lang="en-US" sz="2000" b="0" dirty="0" smtClean="0"/>
                  <a:t>Where,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IN" sz="2000" b="0"/>
                      <m:t>T</m:t>
                    </m:r>
                    <m:r>
                      <m:rPr>
                        <m:nor/>
                      </m:rPr>
                      <a:rPr lang="en-IN" sz="2000" b="0" baseline="-25000"/>
                      <m:t>MGB</m:t>
                    </m:r>
                    <m:r>
                      <m:rPr>
                        <m:nor/>
                      </m:rPr>
                      <a:rPr lang="en-IN" sz="2000" b="0" baseline="-25000"/>
                      <m:t>_</m:t>
                    </m:r>
                    <m:r>
                      <m:rPr>
                        <m:nor/>
                      </m:rPr>
                      <a:rPr lang="en-IN" sz="2000" b="0" baseline="-25000"/>
                      <m:t>th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Nm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NEDC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&amp;</m:t>
                    </m:r>
                    <m:r>
                      <m:rPr>
                        <m:nor/>
                      </m:rPr>
                      <a:rPr lang="en-IN" sz="2000" b="0"/>
                      <m:t>T</m:t>
                    </m:r>
                    <m:r>
                      <m:rPr>
                        <m:nor/>
                      </m:rPr>
                      <a:rPr lang="en-IN" sz="2000" b="0" baseline="-25000"/>
                      <m:t>MGB</m:t>
                    </m:r>
                    <m:r>
                      <m:rPr>
                        <m:nor/>
                      </m:rPr>
                      <a:rPr lang="en-IN" sz="2000" b="0" baseline="-25000"/>
                      <m:t>_</m:t>
                    </m:r>
                    <m:r>
                      <m:rPr>
                        <m:nor/>
                      </m:rPr>
                      <a:rPr lang="en-IN" sz="2000" b="0" baseline="-25000"/>
                      <m:t>th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000" b="0" i="0" smtClean="0">
                        <a:latin typeface="Cambria Math"/>
                      </a:rPr>
                      <m:t>7</m:t>
                    </m:r>
                    <m:r>
                      <m:rPr>
                        <m:sty m:val="p"/>
                      </m:rPr>
                      <a:rPr lang="en-US" sz="2000" b="0">
                        <a:latin typeface="Cambria Math" panose="02040503050406030204" pitchFamily="18" charset="0"/>
                      </a:rPr>
                      <m:t>Nm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/>
                          </a:rPr>
                          <m:t>FT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−75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3625" y="1493044"/>
            <a:ext cx="7829550" cy="3771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23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80692" y="1340768"/>
            <a:ext cx="5720196" cy="4132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768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image7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93144" y="1493044"/>
            <a:ext cx="5334000" cy="3771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23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image17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93144" y="1493044"/>
            <a:ext cx="5334000" cy="3771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77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image2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5369" y="1493044"/>
            <a:ext cx="7829550" cy="3771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573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image24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93144" y="1493044"/>
            <a:ext cx="5334000" cy="3771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820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976825"/>
              </p:ext>
            </p:extLst>
          </p:nvPr>
        </p:nvGraphicFramePr>
        <p:xfrm>
          <a:off x="2768115" y="1876102"/>
          <a:ext cx="4771059" cy="20913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4874"/>
                <a:gridCol w="1139587"/>
                <a:gridCol w="1139587"/>
                <a:gridCol w="1257011"/>
              </a:tblGrid>
              <a:tr h="1045691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Driving Cycle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CE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VCE,eq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[l/100kms]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HEV VCE,eq [l/100kms]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%Reduction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564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NEDC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4.897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3.660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25.26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564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FTP-75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4.675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3.353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28.27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564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Average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4.786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3.506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26.74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8608" y="1060897"/>
            <a:ext cx="342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0816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pPr lvl="1"/>
            <a:r>
              <a:rPr lang="en-US" sz="2000" b="0" dirty="0"/>
              <a:t>Hybrid vehicles are the need of the hour with the transition from conventional to newer cleaner powertrains. </a:t>
            </a:r>
            <a:endParaRPr lang="en-US" sz="2000" b="0" dirty="0" smtClean="0"/>
          </a:p>
          <a:p>
            <a:pPr marL="177800" lvl="1" indent="0">
              <a:buNone/>
            </a:pPr>
            <a:endParaRPr lang="en-US" sz="2000" b="0" dirty="0" smtClean="0"/>
          </a:p>
          <a:p>
            <a:pPr lvl="1"/>
            <a:r>
              <a:rPr lang="en-US" sz="2000" b="0" dirty="0"/>
              <a:t>Hybrid vehicles are vehicles that have at least two different energy converters and two different energy storage systems present on board the vehicle, utilized for vehicle propulsion. </a:t>
            </a:r>
            <a:endParaRPr lang="en-US" sz="2000" b="0" dirty="0" smtClean="0"/>
          </a:p>
          <a:p>
            <a:pPr lvl="1"/>
            <a:endParaRPr lang="en-US" sz="2000" dirty="0">
              <a:solidFill>
                <a:srgbClr val="B92819"/>
              </a:solidFill>
            </a:endParaRPr>
          </a:p>
          <a:p>
            <a:pPr lvl="1"/>
            <a:endParaRPr lang="en-US" sz="2000" dirty="0">
              <a:solidFill>
                <a:srgbClr val="B92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55255"/>
              </p:ext>
            </p:extLst>
          </p:nvPr>
        </p:nvGraphicFramePr>
        <p:xfrm>
          <a:off x="2753319" y="2237289"/>
          <a:ext cx="4231001" cy="16585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6053"/>
                <a:gridCol w="1556858"/>
                <a:gridCol w="1468090"/>
              </a:tblGrid>
              <a:tr h="809059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Driving cycles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Initial </a:t>
                      </a:r>
                      <a:r>
                        <a:rPr lang="en-US" sz="1600" dirty="0" err="1">
                          <a:effectLst/>
                        </a:rPr>
                        <a:t>SoC</a:t>
                      </a:r>
                      <a:r>
                        <a:rPr lang="en-US" sz="1600" dirty="0">
                          <a:effectLst/>
                        </a:rPr>
                        <a:t> ×10</a:t>
                      </a:r>
                      <a:r>
                        <a:rPr lang="en-US" sz="1600" baseline="30000" dirty="0">
                          <a:effectLst/>
                        </a:rPr>
                        <a:t>4</a:t>
                      </a:r>
                      <a:r>
                        <a:rPr lang="en-US" sz="1600" dirty="0">
                          <a:effectLst/>
                        </a:rPr>
                        <a:t> [C]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Final SoC ×10</a:t>
                      </a:r>
                      <a:r>
                        <a:rPr lang="en-US" sz="1600" baseline="30000">
                          <a:effectLst/>
                        </a:rPr>
                        <a:t>4 </a:t>
                      </a:r>
                      <a:r>
                        <a:rPr lang="en-US" sz="1600">
                          <a:effectLst/>
                        </a:rPr>
                        <a:t>[C]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29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NEDC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1.8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1.8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4982"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>
                          <a:effectLst/>
                        </a:rPr>
                        <a:t>FTP-75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1.8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>
                        <a:spcBef>
                          <a:spcPts val="0"/>
                        </a:spcBef>
                        <a:spcAft>
                          <a:spcPts val="250"/>
                        </a:spcAft>
                      </a:pPr>
                      <a:r>
                        <a:rPr lang="en-US" sz="1600" dirty="0">
                          <a:effectLst/>
                        </a:rPr>
                        <a:t>1.801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059" y="1187179"/>
            <a:ext cx="239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 of charge (</a:t>
            </a:r>
            <a:r>
              <a:rPr lang="en-US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4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pPr lvl="1"/>
            <a:r>
              <a:rPr lang="en-US" sz="2000" b="0" dirty="0"/>
              <a:t>A rule based strategy was implemented 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Fuel </a:t>
            </a:r>
            <a:r>
              <a:rPr lang="en-US" sz="2000" b="0" dirty="0"/>
              <a:t>consumption for the NEDC and FTP-75 driving cycles were 3.660 liters/100km and 3.353 liters/100km respectively</a:t>
            </a:r>
            <a:r>
              <a:rPr lang="en-US" sz="2000" b="0" dirty="0" smtClean="0"/>
              <a:t>.</a:t>
            </a:r>
          </a:p>
          <a:p>
            <a:pPr lvl="1"/>
            <a:r>
              <a:rPr lang="en-US" sz="2000" b="0" dirty="0" smtClean="0"/>
              <a:t> </a:t>
            </a:r>
            <a:r>
              <a:rPr lang="en-US" sz="2000" b="0" dirty="0"/>
              <a:t>The average fuel consumption of the two driving cycles is 3.506 liters/100km 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The </a:t>
            </a:r>
            <a:r>
              <a:rPr lang="en-US" sz="2000" b="0" dirty="0"/>
              <a:t>battery charge of the vehicle is maintained at 50% for both the driving cycles. 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7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0472" y="908720"/>
            <a:ext cx="9345520" cy="4707570"/>
          </a:xfrm>
        </p:spPr>
        <p:txBody>
          <a:bodyPr/>
          <a:lstStyle/>
          <a:p>
            <a:r>
              <a:rPr lang="en-US" dirty="0" smtClean="0"/>
              <a:t>			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THANK YOU VERY MUCH</a:t>
            </a:r>
          </a:p>
          <a:p>
            <a:r>
              <a:rPr lang="en-US" dirty="0"/>
              <a:t>	</a:t>
            </a:r>
            <a:r>
              <a:rPr lang="en-US" dirty="0" smtClean="0"/>
              <a:t>				   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PARELLEL HYBRID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pPr lvl="1"/>
            <a:r>
              <a:rPr lang="en-US" sz="2000" b="0" dirty="0"/>
              <a:t>A parallel hybrid is propelled by both an internal combustion engine (ICE) and an electric motor connected to a mechanical transmission</a:t>
            </a:r>
            <a:r>
              <a:rPr lang="en-US" sz="2000" b="0" dirty="0" smtClean="0"/>
              <a:t>.</a:t>
            </a:r>
          </a:p>
          <a:p>
            <a:pPr lvl="1"/>
            <a:r>
              <a:rPr lang="en-US" sz="2000" b="0" dirty="0" smtClean="0"/>
              <a:t>The ICE and motor are connected in parallel using a mechanical coupling. </a:t>
            </a:r>
            <a:endParaRPr lang="en-US" sz="2000" b="0" dirty="0"/>
          </a:p>
          <a:p>
            <a:pPr lvl="1"/>
            <a:endParaRPr lang="en-US" dirty="0">
              <a:solidFill>
                <a:srgbClr val="B9281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2672916"/>
            <a:ext cx="6271327" cy="2945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8744" y="5579367"/>
            <a:ext cx="690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https://www.sciencedirect.com/topics/engineering/parallel-hybrid-configuration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BASED STRATERGY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pPr lvl="1"/>
            <a:r>
              <a:rPr lang="en-US" sz="2000" b="0" dirty="0" smtClean="0"/>
              <a:t>Optimization </a:t>
            </a:r>
            <a:r>
              <a:rPr lang="en-US" sz="2000" b="0" dirty="0"/>
              <a:t>of parallel mild hybrid vehicle (PHEV) by using power split energy management strategy. </a:t>
            </a:r>
            <a:endParaRPr lang="en-US" sz="2000" b="0" dirty="0" smtClean="0"/>
          </a:p>
          <a:p>
            <a:pPr lvl="1"/>
            <a:r>
              <a:rPr lang="en-US" sz="2000" b="0" dirty="0"/>
              <a:t>The power split is done using rule based energy management strategy. </a:t>
            </a:r>
          </a:p>
          <a:p>
            <a:pPr lvl="1"/>
            <a:r>
              <a:rPr lang="en-US" sz="2000" b="0" dirty="0"/>
              <a:t>In the Rule Based Energy Management Control strategy the torque generated by the Motor is controlled while remaining torque is provided by the Engine.</a:t>
            </a:r>
          </a:p>
          <a:p>
            <a:pPr lvl="1"/>
            <a:endParaRPr lang="en-US" dirty="0">
              <a:solidFill>
                <a:srgbClr val="B92819"/>
              </a:solidFill>
            </a:endParaRPr>
          </a:p>
          <a:p>
            <a:pPr lvl="1"/>
            <a:endParaRPr lang="en-US" dirty="0">
              <a:solidFill>
                <a:srgbClr val="B92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CYCLES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pPr lvl="1"/>
            <a:r>
              <a:rPr lang="en-US" sz="2000" b="0" dirty="0" smtClean="0"/>
              <a:t>Driving </a:t>
            </a:r>
            <a:r>
              <a:rPr lang="en-US" sz="2000" b="0" dirty="0"/>
              <a:t>cycles consists of different speed-time relations of vehicle at different driving modes. </a:t>
            </a:r>
            <a:endParaRPr lang="en-US" sz="2000" b="0" dirty="0" smtClean="0"/>
          </a:p>
          <a:p>
            <a:pPr lvl="1"/>
            <a:r>
              <a:rPr lang="en-US" sz="2000" b="0" dirty="0"/>
              <a:t>By using these cycles fuel consumption and emissions levels are </a:t>
            </a:r>
            <a:r>
              <a:rPr lang="en-US" sz="2000" b="0" dirty="0" smtClean="0"/>
              <a:t>determined.</a:t>
            </a:r>
          </a:p>
          <a:p>
            <a:pPr lvl="1"/>
            <a:r>
              <a:rPr lang="en-US" sz="2000" b="0" dirty="0" smtClean="0"/>
              <a:t>New </a:t>
            </a:r>
            <a:r>
              <a:rPr lang="en-US" sz="2000" b="0" dirty="0"/>
              <a:t>European driving cycle (NEDC) </a:t>
            </a:r>
            <a:r>
              <a:rPr lang="en-US" sz="2000" b="0" dirty="0" smtClean="0"/>
              <a:t>is used to determine the emission and fuel consumption of vehicle.</a:t>
            </a:r>
          </a:p>
          <a:p>
            <a:pPr lvl="1"/>
            <a:r>
              <a:rPr lang="en-US" sz="2000" b="0" dirty="0" smtClean="0"/>
              <a:t>EPA </a:t>
            </a:r>
            <a:r>
              <a:rPr lang="en-US" sz="2000" b="0" dirty="0"/>
              <a:t>federal test procedure (FTP-75</a:t>
            </a:r>
            <a:r>
              <a:rPr lang="en-US" sz="2000" b="0" dirty="0" smtClean="0"/>
              <a:t>) is a city driving cycle, US EPA defined this cycle to measure tailpipe emissions and fuel consumption.</a:t>
            </a:r>
            <a:endParaRPr lang="en-US" sz="2000" b="0" dirty="0"/>
          </a:p>
          <a:p>
            <a:pPr lvl="1"/>
            <a:endParaRPr lang="en-US" dirty="0">
              <a:solidFill>
                <a:srgbClr val="B92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CYCLES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24242"/>
              </p:ext>
            </p:extLst>
          </p:nvPr>
        </p:nvGraphicFramePr>
        <p:xfrm>
          <a:off x="301762" y="2132854"/>
          <a:ext cx="9382125" cy="23361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27375"/>
                <a:gridCol w="3127375"/>
                <a:gridCol w="3127375"/>
              </a:tblGrid>
              <a:tr h="467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FTP-75</a:t>
                      </a:r>
                      <a:endParaRPr lang="en-US" dirty="0"/>
                    </a:p>
                  </a:txBody>
                  <a:tcPr/>
                </a:tc>
              </a:tr>
              <a:tr h="467229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33.6 km/h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34.1 km/h</a:t>
                      </a:r>
                      <a:endParaRPr lang="en-US" dirty="0"/>
                    </a:p>
                  </a:txBody>
                  <a:tcPr/>
                </a:tc>
              </a:tr>
              <a:tr h="467229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1220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1887 seconds</a:t>
                      </a:r>
                      <a:endParaRPr lang="en-US" dirty="0"/>
                    </a:p>
                  </a:txBody>
                  <a:tcPr/>
                </a:tc>
              </a:tr>
              <a:tr h="467229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km/h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91.2 km/h</a:t>
                      </a:r>
                      <a:endParaRPr lang="en-US" dirty="0"/>
                    </a:p>
                  </a:txBody>
                  <a:tcPr/>
                </a:tc>
              </a:tr>
              <a:tr h="4672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17.77 km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3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CYCLES</a:t>
            </a:r>
            <a:endParaRPr lang="en-US" dirty="0"/>
          </a:p>
        </p:txBody>
      </p:sp>
      <p:pic>
        <p:nvPicPr>
          <p:cNvPr id="5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33439" y="1060401"/>
            <a:ext cx="7119961" cy="40967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241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CYCLES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2640" y="1150392"/>
            <a:ext cx="6732748" cy="41404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9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MANAGEMENT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pPr lvl="1"/>
                <a:r>
                  <a:rPr lang="en-US" sz="2000" b="0" dirty="0"/>
                  <a:t>Essential part of that energy management system is the torque split ratio (</a:t>
                </a:r>
                <a:r>
                  <a:rPr lang="en-US" sz="2000" b="0" i="1" dirty="0"/>
                  <a:t>𝑢</a:t>
                </a:r>
                <a:r>
                  <a:rPr lang="en-US" sz="2000" b="0" dirty="0"/>
                  <a:t>) which is defined as a ratio of Torque of electric motor (</a:t>
                </a:r>
                <a:r>
                  <a:rPr lang="en-IN" sz="2000" b="0" dirty="0"/>
                  <a:t>T</a:t>
                </a:r>
                <a:r>
                  <a:rPr lang="en-IN" sz="2000" b="0" baseline="-25000" dirty="0"/>
                  <a:t>EM</a:t>
                </a:r>
                <a:r>
                  <a:rPr lang="en-US" sz="2000" b="0" dirty="0"/>
                  <a:t>) to Torque of manual gear box (</a:t>
                </a:r>
                <a:r>
                  <a:rPr lang="en-IN" sz="2000" b="0" dirty="0"/>
                  <a:t>T</a:t>
                </a:r>
                <a:r>
                  <a:rPr lang="en-IN" sz="2000" b="0" baseline="-25000" dirty="0"/>
                  <a:t>MGB</a:t>
                </a:r>
                <a:r>
                  <a:rPr lang="en-US" sz="2000" b="0" dirty="0"/>
                  <a:t>).</a:t>
                </a:r>
                <a:endParaRPr lang="en-US" sz="2000" b="0" i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1" dirty="0"/>
                      <m:t>𝑢</m:t>
                    </m:r>
                    <m:r>
                      <m:rPr>
                        <m:nor/>
                      </m:rPr>
                      <a:rPr lang="en-IN" sz="2000" b="0" dirty="0"/>
                      <m:t> </m:t>
                    </m:r>
                    <m:r>
                      <m:rPr>
                        <m:nor/>
                      </m:rPr>
                      <a:rPr lang="en-US" sz="2000" b="0" dirty="0"/>
                      <m:t>=</m:t>
                    </m:r>
                    <m:r>
                      <m:rPr>
                        <m:nor/>
                      </m:rPr>
                      <a:rPr lang="en-IN" sz="2000" b="0" dirty="0"/>
                      <m:t> </m:t>
                    </m:r>
                    <m:r>
                      <m:rPr>
                        <m:nor/>
                      </m:rPr>
                      <a:rPr lang="en-IN" sz="2000" b="0" dirty="0"/>
                      <m:t>TEM</m:t>
                    </m:r>
                    <m:r>
                      <m:rPr>
                        <m:nor/>
                      </m:rPr>
                      <a:rPr lang="en-IN" sz="2000" b="0" i="1" baseline="-25000" dirty="0"/>
                      <m:t> </m:t>
                    </m:r>
                    <m:r>
                      <m:rPr>
                        <m:nor/>
                      </m:rPr>
                      <a:rPr lang="en-US" sz="2000" b="0" i="1" dirty="0"/>
                      <m:t>/</m:t>
                    </m:r>
                    <m:r>
                      <m:rPr>
                        <m:nor/>
                      </m:rPr>
                      <a:rPr lang="en-IN" sz="2000" b="0" i="1" dirty="0"/>
                      <m:t> </m:t>
                    </m:r>
                    <m:r>
                      <m:rPr>
                        <m:nor/>
                      </m:rPr>
                      <a:rPr lang="en-IN" sz="2000" b="0"/>
                      <m:t>T</m:t>
                    </m:r>
                    <m:r>
                      <m:rPr>
                        <m:nor/>
                      </m:rPr>
                      <a:rPr lang="en-IN" sz="2000" b="0" baseline="-25000"/>
                      <m:t>MGB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T</a:t>
                </a:r>
                <a:r>
                  <a:rPr lang="en-US" sz="2000" b="0" dirty="0" smtClean="0"/>
                  <a:t>he </a:t>
                </a:r>
                <a:r>
                  <a:rPr lang="en-US" sz="2000" b="0" dirty="0"/>
                  <a:t>torque split ratio is a control strategy that chooses the power split between motor and combustion engine</a:t>
                </a:r>
                <a:r>
                  <a:rPr lang="en-US" sz="2000" b="0" dirty="0" smtClean="0"/>
                  <a:t>.</a:t>
                </a:r>
              </a:p>
              <a:p>
                <a:pPr lvl="1"/>
                <a:r>
                  <a:rPr lang="en-US" sz="2000" b="0" dirty="0"/>
                  <a:t>The controller chooses the operating mode depending on the torque conditions that are prescribed in the program to </a:t>
                </a:r>
                <a:r>
                  <a:rPr lang="en-US" sz="2000" b="0" dirty="0" smtClean="0"/>
                  <a:t>minimize </a:t>
                </a:r>
                <a:r>
                  <a:rPr lang="en-US" sz="2000" b="0" dirty="0"/>
                  <a:t>the fuel consumption and also to retain the required battery charge </a:t>
                </a:r>
                <a:r>
                  <a:rPr lang="en-US" sz="2000" b="0" dirty="0" smtClean="0"/>
                  <a:t>percentage.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 rotWithShape="1">
                <a:blip r:embed="rId2"/>
                <a:stretch>
                  <a:fillRect t="-130" r="-1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Folienvorlage JEM ne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B92819"/>
      </a:hlink>
      <a:folHlink>
        <a:srgbClr val="B92819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556</Words>
  <Application>Microsoft Office PowerPoint</Application>
  <PresentationFormat>A4 Paper (210x297 mm)</PresentationFormat>
  <Paragraphs>128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Standarddesign</vt:lpstr>
      <vt:lpstr>OPTIMISATION OF ENERGY MANAGEMENT SYSTEM FOR PARELLEL MILD HYBRID VEHICLES USING RULE BASED METHOD</vt:lpstr>
      <vt:lpstr>INTRODUCTION</vt:lpstr>
      <vt:lpstr>PARELLEL HYBRID</vt:lpstr>
      <vt:lpstr>RULE BASED STRATERGY</vt:lpstr>
      <vt:lpstr>DRIVING CYCLES</vt:lpstr>
      <vt:lpstr>DRIVING CYCLES</vt:lpstr>
      <vt:lpstr>DRIVING CYCLES</vt:lpstr>
      <vt:lpstr>DRIVING CYCLES</vt:lpstr>
      <vt:lpstr>ENERGY MANAGEMENT SYSTEM</vt:lpstr>
      <vt:lpstr>OPERATION MODES</vt:lpstr>
      <vt:lpstr>OPERATION MODES</vt:lpstr>
      <vt:lpstr>OPERATION MODES CONDITIONS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PowerPoint Presentation</vt:lpstr>
    </vt:vector>
  </TitlesOfParts>
  <Company>Lehrstuhl für Regelungssysteme, Technische Universität Kaiserslautern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Electromobility</dc:title>
  <dc:creator>Daniel Görges</dc:creator>
  <cp:lastModifiedBy>Vishal Sharbidar</cp:lastModifiedBy>
  <cp:revision>1216</cp:revision>
  <cp:lastPrinted>2013-10-21T09:33:22Z</cp:lastPrinted>
  <dcterms:created xsi:type="dcterms:W3CDTF">2006-10-27T15:14:15Z</dcterms:created>
  <dcterms:modified xsi:type="dcterms:W3CDTF">2019-08-11T16:35:48Z</dcterms:modified>
</cp:coreProperties>
</file>