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257" r:id="rId3"/>
    <p:sldId id="258" r:id="rId4"/>
    <p:sldId id="259" r:id="rId5"/>
    <p:sldId id="262" r:id="rId6"/>
    <p:sldId id="281" r:id="rId7"/>
    <p:sldId id="284" r:id="rId8"/>
    <p:sldId id="286" r:id="rId9"/>
    <p:sldId id="287" r:id="rId10"/>
    <p:sldId id="263" r:id="rId11"/>
    <p:sldId id="260" r:id="rId12"/>
    <p:sldId id="261" r:id="rId13"/>
    <p:sldId id="264" r:id="rId14"/>
    <p:sldId id="265" r:id="rId15"/>
    <p:sldId id="266" r:id="rId16"/>
    <p:sldId id="279" r:id="rId17"/>
    <p:sldId id="267" r:id="rId18"/>
    <p:sldId id="269" r:id="rId19"/>
    <p:sldId id="282" r:id="rId20"/>
    <p:sldId id="292" r:id="rId21"/>
    <p:sldId id="283" r:id="rId22"/>
    <p:sldId id="304" r:id="rId23"/>
    <p:sldId id="305" r:id="rId24"/>
    <p:sldId id="285" r:id="rId25"/>
    <p:sldId id="288" r:id="rId26"/>
    <p:sldId id="291" r:id="rId27"/>
    <p:sldId id="296" r:id="rId28"/>
    <p:sldId id="270" r:id="rId29"/>
    <p:sldId id="297" r:id="rId30"/>
    <p:sldId id="298" r:id="rId31"/>
    <p:sldId id="299" r:id="rId32"/>
    <p:sldId id="300" r:id="rId33"/>
    <p:sldId id="301" r:id="rId34"/>
    <p:sldId id="306" r:id="rId35"/>
    <p:sldId id="307" r:id="rId36"/>
    <p:sldId id="272" r:id="rId37"/>
    <p:sldId id="302" r:id="rId38"/>
    <p:sldId id="303" r:id="rId39"/>
    <p:sldId id="274" r:id="rId40"/>
    <p:sldId id="275" r:id="rId41"/>
    <p:sldId id="276" r:id="rId42"/>
    <p:sldId id="277" r:id="rId43"/>
    <p:sldId id="278"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CD002-C3AF-42AA-9EE7-D672B79192B5}" v="269" dt="2023-05-04T10:18:43.329"/>
    <p1510:client id="{22F3FC41-9533-460B-96BE-79560A1A4E5F}" v="2" dt="2023-05-07T13:06:15.453"/>
    <p1510:client id="{2BD976EF-AFF6-499B-87D0-4A94A400F182}" v="19" dt="2023-04-25T08:42:05.575"/>
    <p1510:client id="{31064C4D-4FE6-4EB6-B155-E4D2E3076AD7}" v="97" dt="2023-04-25T08:18:28.983"/>
    <p1510:client id="{4E1F63A9-C705-42A3-86C8-E57182410E3E}" v="8" dt="2023-04-25T07:50:15.152"/>
    <p1510:client id="{50038FD5-F94F-4687-94EB-B96238AF9C19}" v="23" dt="2023-05-04T10:16:54.097"/>
    <p1510:client id="{5F1B012B-0115-4A45-AE53-2F71A48E3E6A}" v="26" dt="2023-04-25T08:31:17.292"/>
    <p1510:client id="{5F90EED0-21FC-40EA-AB92-2C68124D5977}" v="164" dt="2023-05-11T12:20:49.366"/>
    <p1510:client id="{73524CF5-0A67-4566-8ADA-B26612269482}" v="3" dt="2023-05-04T10:14:38.834"/>
    <p1510:client id="{76FC24CF-9802-484A-B3D3-57295A80C363}" v="5" dt="2023-04-25T08:34:40.246"/>
    <p1510:client id="{8096DA27-A2D7-4A9A-9CD5-81E3BF42D121}" v="782" dt="2023-04-25T12:57:01.154"/>
    <p1510:client id="{8C09D807-9380-47BC-B263-2519523EF285}" v="2" dt="2023-04-25T08:03:06.859"/>
    <p1510:client id="{9EBE1433-1299-4C60-A453-7B526B95E931}" v="306" dt="2023-04-25T08:01:11.721"/>
    <p1510:client id="{A6581AFB-9BFA-46CA-8432-5DC709551D7C}" v="900" dt="2023-04-25T12:27:53.070"/>
    <p1510:client id="{B84E31AD-7B96-431A-BB88-D268D83A4C13}" v="56" dt="2023-05-22T14:44:15.733"/>
    <p1510:client id="{B9A82943-9793-48F4-AAD3-B35434E25078}" v="35" dt="2023-05-04T10:03:43.107"/>
    <p1510:client id="{CAC2F7AC-589E-4A7B-A431-EB3F3FD057CB}" v="317" dt="2023-05-11T12:22:20.152"/>
    <p1510:client id="{D0B9690B-FCCC-4246-8BBF-5AAE782467DF}" v="92" dt="2023-04-25T08:30:22.086"/>
    <p1510:client id="{D1DA65B6-44C3-48B5-B988-8BC17804A4F4}" v="464" dt="2023-05-11T12:19:42.563"/>
    <p1510:client id="{D64A2D4A-01E9-4E2F-97F9-84CBA64CF098}" v="277" dt="2023-04-25T08:29:05.507"/>
    <p1510:client id="{EACBAEFE-9B84-4300-AFDD-BD96E0B3FFEA}" v="3" dt="2023-05-07T13:03:07.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3976b9764c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3976b9764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976b9764c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23976b9764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976b9764c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23976b9764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7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3976b9764c_1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3976b9764c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976b9764c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3976b976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976b9764c_1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3976b9764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976b9764c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3976b9764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579079" y="-1549981"/>
            <a:ext cx="50338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2B5FF3"/>
                </a:solidFill>
                <a:latin typeface="Calibri"/>
                <a:ea typeface="Calibri"/>
                <a:cs typeface="Calibri"/>
                <a:sym typeface="Calibri"/>
              </a:defRPr>
            </a:lvl1pPr>
            <a:lvl2pPr marL="0" marR="0" lvl="1" indent="0" algn="r" rtl="0">
              <a:spcBef>
                <a:spcPts val="0"/>
              </a:spcBef>
              <a:buNone/>
              <a:defRPr sz="1200" b="1" i="0" u="none" strike="noStrike" cap="none">
                <a:solidFill>
                  <a:srgbClr val="2B5FF3"/>
                </a:solidFill>
                <a:latin typeface="Calibri"/>
                <a:ea typeface="Calibri"/>
                <a:cs typeface="Calibri"/>
                <a:sym typeface="Calibri"/>
              </a:defRPr>
            </a:lvl2pPr>
            <a:lvl3pPr marL="0" marR="0" lvl="2" indent="0" algn="r" rtl="0">
              <a:spcBef>
                <a:spcPts val="0"/>
              </a:spcBef>
              <a:buNone/>
              <a:defRPr sz="1200" b="1" i="0" u="none" strike="noStrike" cap="none">
                <a:solidFill>
                  <a:srgbClr val="2B5FF3"/>
                </a:solidFill>
                <a:latin typeface="Calibri"/>
                <a:ea typeface="Calibri"/>
                <a:cs typeface="Calibri"/>
                <a:sym typeface="Calibri"/>
              </a:defRPr>
            </a:lvl3pPr>
            <a:lvl4pPr marL="0" marR="0" lvl="3" indent="0" algn="r" rtl="0">
              <a:spcBef>
                <a:spcPts val="0"/>
              </a:spcBef>
              <a:buNone/>
              <a:defRPr sz="1200" b="1" i="0" u="none" strike="noStrike" cap="none">
                <a:solidFill>
                  <a:srgbClr val="2B5FF3"/>
                </a:solidFill>
                <a:latin typeface="Calibri"/>
                <a:ea typeface="Calibri"/>
                <a:cs typeface="Calibri"/>
                <a:sym typeface="Calibri"/>
              </a:defRPr>
            </a:lvl4pPr>
            <a:lvl5pPr marL="0" marR="0" lvl="4" indent="0" algn="r" rtl="0">
              <a:spcBef>
                <a:spcPts val="0"/>
              </a:spcBef>
              <a:buNone/>
              <a:defRPr sz="1200" b="1" i="0" u="none" strike="noStrike" cap="none">
                <a:solidFill>
                  <a:srgbClr val="2B5FF3"/>
                </a:solidFill>
                <a:latin typeface="Calibri"/>
                <a:ea typeface="Calibri"/>
                <a:cs typeface="Calibri"/>
                <a:sym typeface="Calibri"/>
              </a:defRPr>
            </a:lvl5pPr>
            <a:lvl6pPr marL="0" marR="0" lvl="5" indent="0" algn="r" rtl="0">
              <a:spcBef>
                <a:spcPts val="0"/>
              </a:spcBef>
              <a:buNone/>
              <a:defRPr sz="1200" b="1" i="0" u="none" strike="noStrike" cap="none">
                <a:solidFill>
                  <a:srgbClr val="2B5FF3"/>
                </a:solidFill>
                <a:latin typeface="Calibri"/>
                <a:ea typeface="Calibri"/>
                <a:cs typeface="Calibri"/>
                <a:sym typeface="Calibri"/>
              </a:defRPr>
            </a:lvl6pPr>
            <a:lvl7pPr marL="0" marR="0" lvl="6" indent="0" algn="r" rtl="0">
              <a:spcBef>
                <a:spcPts val="0"/>
              </a:spcBef>
              <a:buNone/>
              <a:defRPr sz="1200" b="1" i="0" u="none" strike="noStrike" cap="none">
                <a:solidFill>
                  <a:srgbClr val="2B5FF3"/>
                </a:solidFill>
                <a:latin typeface="Calibri"/>
                <a:ea typeface="Calibri"/>
                <a:cs typeface="Calibri"/>
                <a:sym typeface="Calibri"/>
              </a:defRPr>
            </a:lvl7pPr>
            <a:lvl8pPr marL="0" marR="0" lvl="7" indent="0" algn="r" rtl="0">
              <a:spcBef>
                <a:spcPts val="0"/>
              </a:spcBef>
              <a:buNone/>
              <a:defRPr sz="1200" b="1" i="0" u="none" strike="noStrike" cap="none">
                <a:solidFill>
                  <a:srgbClr val="2B5FF3"/>
                </a:solidFill>
                <a:latin typeface="Calibri"/>
                <a:ea typeface="Calibri"/>
                <a:cs typeface="Calibri"/>
                <a:sym typeface="Calibri"/>
              </a:defRPr>
            </a:lvl8pPr>
            <a:lvl9pPr marL="0" marR="0" lvl="8" indent="0" algn="r" rtl="0">
              <a:spcBef>
                <a:spcPts val="0"/>
              </a:spcBef>
              <a:buNone/>
              <a:defRPr sz="1200" b="1" i="0" u="none" strike="noStrike" cap="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Logo, company name&#10;&#10;Description automatically generated"/>
          <p:cNvPicPr preferRelativeResize="0"/>
          <p:nvPr/>
        </p:nvPicPr>
        <p:blipFill rotWithShape="1">
          <a:blip r:embed="rId13">
            <a:alphaModFix/>
          </a:blip>
          <a:srcRect/>
          <a:stretch/>
        </p:blipFill>
        <p:spPr>
          <a:xfrm>
            <a:off x="0" y="0"/>
            <a:ext cx="838094" cy="548680"/>
          </a:xfrm>
          <a:prstGeom prst="rect">
            <a:avLst/>
          </a:prstGeom>
          <a:noFill/>
          <a:ln>
            <a:noFill/>
          </a:ln>
        </p:spPr>
      </p:pic>
      <p:pic>
        <p:nvPicPr>
          <p:cNvPr id="16" name="Google Shape;16;p1" descr="A picture containing calendar&#10;&#10;Description automatically generated"/>
          <p:cNvPicPr preferRelativeResize="0"/>
          <p:nvPr/>
        </p:nvPicPr>
        <p:blipFill rotWithShape="1">
          <a:blip r:embed="rId14">
            <a:alphaModFix/>
          </a:blip>
          <a:srcRect/>
          <a:stretch/>
        </p:blipFill>
        <p:spPr>
          <a:xfrm>
            <a:off x="11476139" y="18044"/>
            <a:ext cx="693483" cy="694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0" y="2452746"/>
            <a:ext cx="12192000" cy="1285884"/>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0000"/>
              </a:buClr>
              <a:buSzPct val="100000"/>
              <a:buFont typeface="Calibri"/>
              <a:buNone/>
            </a:pPr>
            <a:r>
              <a:rPr lang="en-US" sz="3400" i="1">
                <a:solidFill>
                  <a:srgbClr val="FF0000"/>
                </a:solidFill>
              </a:rPr>
              <a:t>Deep Neural Framework for Continuous Sign Language Recognition by Iterative Training</a:t>
            </a:r>
            <a:r>
              <a:rPr lang="en-US" sz="3400" b="1" i="1">
                <a:solidFill>
                  <a:srgbClr val="FF0000"/>
                </a:solidFill>
              </a:rPr>
              <a:t> </a:t>
            </a:r>
            <a:br>
              <a:rPr lang="en-US" sz="3400"/>
            </a:br>
            <a:endParaRPr sz="3400">
              <a:solidFill>
                <a:srgbClr val="FF0000"/>
              </a:solidFill>
            </a:endParaRPr>
          </a:p>
        </p:txBody>
      </p:sp>
      <p:sp>
        <p:nvSpPr>
          <p:cNvPr id="92" name="Google Shape;92;p13"/>
          <p:cNvSpPr txBox="1">
            <a:spLocks noGrp="1"/>
          </p:cNvSpPr>
          <p:nvPr>
            <p:ph type="subTitle" idx="1"/>
          </p:nvPr>
        </p:nvSpPr>
        <p:spPr>
          <a:xfrm>
            <a:off x="2704610" y="3427119"/>
            <a:ext cx="6733934" cy="1748510"/>
          </a:xfrm>
          <a:prstGeom prst="rect">
            <a:avLst/>
          </a:prstGeom>
          <a:noFill/>
          <a:ln>
            <a:noFill/>
          </a:ln>
        </p:spPr>
        <p:txBody>
          <a:bodyPr spcFirstLastPara="1" wrap="square" lIns="91425" tIns="45700" rIns="91425" bIns="45700" anchor="t" anchorCtr="0">
            <a:noAutofit/>
          </a:bodyPr>
          <a:lstStyle/>
          <a:p>
            <a:pPr marL="0" indent="0">
              <a:spcBef>
                <a:spcPts val="0"/>
              </a:spcBef>
              <a:buClr>
                <a:srgbClr val="C00000"/>
              </a:buClr>
            </a:pPr>
            <a:r>
              <a:rPr lang="en-US" b="1">
                <a:solidFill>
                  <a:srgbClr val="C00000"/>
                </a:solidFill>
                <a:latin typeface="Times New Roman"/>
                <a:ea typeface="Times New Roman"/>
                <a:cs typeface="Times New Roman"/>
                <a:sym typeface="Times New Roman"/>
              </a:rPr>
              <a:t>        Suprith Satish       </a:t>
            </a:r>
            <a:r>
              <a:rPr lang="en-US" b="1">
                <a:solidFill>
                  <a:srgbClr val="000066"/>
                </a:solidFill>
                <a:latin typeface="Times New Roman"/>
                <a:ea typeface="Times New Roman"/>
                <a:cs typeface="Times New Roman"/>
                <a:sym typeface="Times New Roman"/>
              </a:rPr>
              <a:t>: 1RN19IS161</a:t>
            </a:r>
            <a:endParaRPr lang="en-US">
              <a:solidFill>
                <a:srgbClr val="000066"/>
              </a:solidFill>
              <a:latin typeface="Times New Roman"/>
              <a:ea typeface="Times New Roman"/>
              <a:cs typeface="Times New Roman"/>
              <a:sym typeface="Times New Roman"/>
            </a:endParaRPr>
          </a:p>
          <a:p>
            <a:pPr marL="0" indent="0">
              <a:spcBef>
                <a:spcPts val="0"/>
              </a:spcBef>
            </a:pPr>
            <a:r>
              <a:rPr lang="en-US" b="1">
                <a:solidFill>
                  <a:srgbClr val="C00000"/>
                </a:solidFill>
                <a:latin typeface="Times New Roman"/>
                <a:ea typeface="Times New Roman"/>
                <a:cs typeface="Times New Roman"/>
              </a:rPr>
              <a:t>       Vijay Payyavula     </a:t>
            </a:r>
            <a:r>
              <a:rPr lang="en-US" b="1">
                <a:solidFill>
                  <a:srgbClr val="000066"/>
                </a:solidFill>
                <a:latin typeface="Times New Roman"/>
                <a:ea typeface="Times New Roman"/>
                <a:cs typeface="Times New Roman"/>
              </a:rPr>
              <a:t>: 1RN19IS174</a:t>
            </a:r>
            <a:endParaRPr lang="en-US">
              <a:solidFill>
                <a:srgbClr val="000066"/>
              </a:solidFill>
              <a:latin typeface="Times New Roman"/>
              <a:ea typeface="Times New Roman"/>
              <a:cs typeface="Times New Roman"/>
            </a:endParaRPr>
          </a:p>
          <a:p>
            <a:pPr marL="0" indent="0">
              <a:spcBef>
                <a:spcPts val="0"/>
              </a:spcBef>
            </a:pPr>
            <a:r>
              <a:rPr lang="en-US" b="1">
                <a:solidFill>
                  <a:srgbClr val="C00000"/>
                </a:solidFill>
                <a:latin typeface="Times New Roman"/>
                <a:ea typeface="Times New Roman"/>
                <a:cs typeface="Times New Roman"/>
              </a:rPr>
              <a:t>Vishal Veeraraj Shetty</a:t>
            </a:r>
            <a:r>
              <a:rPr lang="en-US" b="1">
                <a:solidFill>
                  <a:srgbClr val="C00000"/>
                </a:solidFill>
                <a:latin typeface="Times New Roman"/>
                <a:ea typeface="Times New Roman"/>
                <a:cs typeface="Times New Roman"/>
                <a:sym typeface="Times New Roman"/>
              </a:rPr>
              <a:t> </a:t>
            </a:r>
            <a:r>
              <a:rPr lang="en-US" b="1">
                <a:solidFill>
                  <a:srgbClr val="000066"/>
                </a:solidFill>
                <a:latin typeface="Times New Roman"/>
                <a:ea typeface="Times New Roman"/>
                <a:cs typeface="Times New Roman"/>
                <a:sym typeface="Times New Roman"/>
              </a:rPr>
              <a:t>: 1RN19IS178</a:t>
            </a:r>
            <a:endParaRPr lang="en-US">
              <a:solidFill>
                <a:srgbClr val="000066"/>
              </a:solidFill>
              <a:latin typeface="Times New Roman"/>
              <a:cs typeface="Times New Roman"/>
            </a:endParaRPr>
          </a:p>
          <a:p>
            <a:pPr marL="0" indent="0">
              <a:spcBef>
                <a:spcPts val="0"/>
              </a:spcBef>
            </a:pPr>
            <a:r>
              <a:rPr lang="en-US" b="1">
                <a:solidFill>
                  <a:srgbClr val="C00000"/>
                </a:solidFill>
                <a:latin typeface="Times New Roman"/>
                <a:ea typeface="Times New Roman"/>
                <a:cs typeface="Times New Roman"/>
              </a:rPr>
              <a:t>         Yash S Sindhe       </a:t>
            </a:r>
            <a:r>
              <a:rPr lang="en-US" b="1">
                <a:solidFill>
                  <a:srgbClr val="000066"/>
                </a:solidFill>
                <a:latin typeface="Times New Roman"/>
                <a:ea typeface="Times New Roman"/>
                <a:cs typeface="Times New Roman"/>
              </a:rPr>
              <a:t>: 1RN19IS186</a:t>
            </a:r>
            <a:endParaRPr lang="en-US">
              <a:solidFill>
                <a:srgbClr val="000066"/>
              </a:solidFill>
              <a:latin typeface="Times New Roman"/>
              <a:ea typeface="Times New Roman"/>
              <a:cs typeface="Times New Roman"/>
            </a:endParaRPr>
          </a:p>
          <a:p>
            <a:pPr marL="0" indent="0">
              <a:spcBef>
                <a:spcPts val="0"/>
              </a:spcBef>
            </a:pPr>
            <a:endParaRPr lang="en-US" b="1">
              <a:solidFill>
                <a:srgbClr val="C00000"/>
              </a:solidFill>
              <a:latin typeface="Times New Roman"/>
              <a:ea typeface="Times New Roman"/>
              <a:cs typeface="Times New Roman"/>
            </a:endParaRPr>
          </a:p>
          <a:p>
            <a:pPr marL="0" lvl="0" indent="0" algn="ctr" rtl="0">
              <a:lnSpc>
                <a:spcPct val="90000"/>
              </a:lnSpc>
              <a:spcBef>
                <a:spcPts val="0"/>
              </a:spcBef>
              <a:spcAft>
                <a:spcPts val="0"/>
              </a:spcAft>
              <a:buClr>
                <a:schemeClr val="dk1"/>
              </a:buClr>
              <a:buSzPts val="2400"/>
              <a:buNone/>
            </a:pPr>
            <a:endParaRPr b="1">
              <a:solidFill>
                <a:srgbClr val="000066"/>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b="1">
              <a:solidFill>
                <a:srgbClr val="000066"/>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sz="2400" b="1">
              <a:solidFill>
                <a:srgbClr val="000066"/>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sz="2400" b="1">
              <a:solidFill>
                <a:srgbClr val="000066"/>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sz="2400" b="1">
              <a:solidFill>
                <a:srgbClr val="000066"/>
              </a:solidFill>
            </a:endParaRPr>
          </a:p>
        </p:txBody>
      </p:sp>
      <p:sp>
        <p:nvSpPr>
          <p:cNvPr id="93" name="Google Shape;93;p13"/>
          <p:cNvSpPr/>
          <p:nvPr/>
        </p:nvSpPr>
        <p:spPr>
          <a:xfrm>
            <a:off x="0" y="-24735"/>
            <a:ext cx="1219200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a:solidFill>
                  <a:srgbClr val="000066"/>
                </a:solidFill>
                <a:latin typeface="Times New Roman"/>
                <a:ea typeface="Times New Roman"/>
                <a:cs typeface="Times New Roman"/>
                <a:sym typeface="Times New Roman"/>
              </a:rPr>
              <a:t>RNS INSTITUTE OF TECHNOLOGY</a:t>
            </a:r>
            <a:endParaRPr/>
          </a:p>
          <a:p>
            <a:pPr marL="0" marR="0" lvl="0" indent="0" algn="ctr" rtl="0">
              <a:spcBef>
                <a:spcPts val="0"/>
              </a:spcBef>
              <a:spcAft>
                <a:spcPts val="0"/>
              </a:spcAft>
              <a:buNone/>
            </a:pPr>
            <a:r>
              <a:rPr lang="en-US" sz="2400" b="1" i="0" u="none" strike="noStrike" cap="none">
                <a:solidFill>
                  <a:srgbClr val="000066"/>
                </a:solidFill>
                <a:latin typeface="Times New Roman"/>
                <a:ea typeface="Times New Roman"/>
                <a:cs typeface="Times New Roman"/>
                <a:sym typeface="Times New Roman"/>
              </a:rPr>
              <a:t>BENGALURU - 98</a:t>
            </a:r>
            <a:endParaRPr sz="2400" b="1" i="0" u="none" strike="noStrike" cap="none">
              <a:solidFill>
                <a:srgbClr val="000066"/>
              </a:solidFill>
              <a:latin typeface="Times New Roman"/>
              <a:ea typeface="Times New Roman"/>
              <a:cs typeface="Times New Roman"/>
              <a:sym typeface="Times New Roman"/>
            </a:endParaRPr>
          </a:p>
        </p:txBody>
      </p:sp>
      <p:sp>
        <p:nvSpPr>
          <p:cNvPr id="94" name="Google Shape;94;p13"/>
          <p:cNvSpPr/>
          <p:nvPr/>
        </p:nvSpPr>
        <p:spPr>
          <a:xfrm>
            <a:off x="0" y="1101148"/>
            <a:ext cx="12299461" cy="575006"/>
          </a:xfrm>
          <a:prstGeom prst="rect">
            <a:avLst/>
          </a:prstGeom>
          <a:noFill/>
          <a:ln>
            <a:noFill/>
          </a:ln>
        </p:spPr>
        <p:txBody>
          <a:bodyPr spcFirstLastPara="1" wrap="square" lIns="91425" tIns="45700" rIns="91425" bIns="45700" anchor="t" anchorCtr="0">
            <a:noAutofit/>
          </a:bodyPr>
          <a:lstStyle/>
          <a:p>
            <a:pPr algn="ctr"/>
            <a:r>
              <a:rPr lang="en-US" sz="3200" b="1" i="0" u="none" strike="noStrike" cap="none">
                <a:solidFill>
                  <a:srgbClr val="C00000"/>
                </a:solidFill>
                <a:latin typeface="Times New Roman"/>
                <a:ea typeface="Times New Roman"/>
                <a:cs typeface="Times New Roman"/>
                <a:sym typeface="Times New Roman"/>
              </a:rPr>
              <a:t>DEPARTMENT OF INFORMATION SCIENCE &amp;</a:t>
            </a:r>
            <a:r>
              <a:rPr lang="en-US" sz="3200" b="1">
                <a:solidFill>
                  <a:srgbClr val="C00000"/>
                </a:solidFill>
                <a:latin typeface="Times New Roman"/>
                <a:ea typeface="Times New Roman"/>
                <a:cs typeface="Times New Roman"/>
                <a:sym typeface="Times New Roman"/>
              </a:rPr>
              <a:t> ENGINEERING</a:t>
            </a:r>
            <a:endParaRPr lang="en-US" sz="3200" b="1">
              <a:solidFill>
                <a:srgbClr val="C00000"/>
              </a:solidFill>
              <a:latin typeface="Times New Roman"/>
              <a:cs typeface="Times New Roman"/>
            </a:endParaRPr>
          </a:p>
        </p:txBody>
      </p:sp>
      <p:sp>
        <p:nvSpPr>
          <p:cNvPr id="95" name="Google Shape;95;p13"/>
          <p:cNvSpPr/>
          <p:nvPr/>
        </p:nvSpPr>
        <p:spPr>
          <a:xfrm>
            <a:off x="2709422" y="1785927"/>
            <a:ext cx="6768752"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rgbClr val="002060"/>
                </a:solidFill>
                <a:latin typeface="Times New Roman"/>
                <a:ea typeface="Times New Roman"/>
                <a:cs typeface="Times New Roman"/>
                <a:sym typeface="Times New Roman"/>
              </a:rPr>
              <a:t>Final Year Project Work Presentation</a:t>
            </a:r>
            <a:endParaRPr sz="2400" b="1" i="0" u="none" strike="noStrike" cap="none">
              <a:solidFill>
                <a:srgbClr val="002060"/>
              </a:solidFill>
              <a:latin typeface="Times New Roman"/>
              <a:ea typeface="Times New Roman"/>
              <a:cs typeface="Times New Roman"/>
              <a:sym typeface="Times New Roman"/>
            </a:endParaRPr>
          </a:p>
        </p:txBody>
      </p:sp>
      <p:sp>
        <p:nvSpPr>
          <p:cNvPr id="96" name="Google Shape;96;p13"/>
          <p:cNvSpPr/>
          <p:nvPr/>
        </p:nvSpPr>
        <p:spPr>
          <a:xfrm>
            <a:off x="3535405" y="5458786"/>
            <a:ext cx="5128891" cy="954107"/>
          </a:xfrm>
          <a:prstGeom prst="rect">
            <a:avLst/>
          </a:prstGeom>
          <a:noFill/>
          <a:ln>
            <a:noFill/>
          </a:ln>
        </p:spPr>
        <p:txBody>
          <a:bodyPr spcFirstLastPara="1" wrap="square" lIns="91425" tIns="45700" rIns="91425" bIns="45700" anchor="t" anchorCtr="0">
            <a:noAutofit/>
          </a:bodyPr>
          <a:lstStyle/>
          <a:p>
            <a:pPr algn="ctr"/>
            <a:r>
              <a:rPr lang="en-US" sz="1800" b="1">
                <a:solidFill>
                  <a:srgbClr val="262626"/>
                </a:solidFill>
                <a:latin typeface="Times New Roman"/>
                <a:ea typeface="Times New Roman"/>
                <a:cs typeface="Times New Roman"/>
                <a:sym typeface="Times New Roman"/>
              </a:rPr>
              <a:t> </a:t>
            </a:r>
            <a:r>
              <a:rPr lang="en-US" sz="1800" b="1" i="0" u="none" strike="noStrike" cap="none">
                <a:solidFill>
                  <a:srgbClr val="262626"/>
                </a:solidFill>
                <a:latin typeface="Times New Roman"/>
                <a:ea typeface="Times New Roman"/>
                <a:cs typeface="Times New Roman"/>
                <a:sym typeface="Times New Roman"/>
              </a:rPr>
              <a:t>Internal Guide</a:t>
            </a:r>
            <a:endParaRPr/>
          </a:p>
          <a:p>
            <a:pPr algn="ctr"/>
            <a:r>
              <a:rPr lang="en-US" sz="2000" b="1" i="0" u="none" strike="noStrike" cap="none">
                <a:solidFill>
                  <a:srgbClr val="000066"/>
                </a:solidFill>
                <a:latin typeface="Times New Roman"/>
                <a:ea typeface="Times New Roman"/>
                <a:cs typeface="Times New Roman"/>
                <a:sym typeface="Times New Roman"/>
              </a:rPr>
              <a:t>Ms. </a:t>
            </a:r>
            <a:r>
              <a:rPr lang="en-US" sz="2000" b="1">
                <a:solidFill>
                  <a:srgbClr val="000066"/>
                </a:solidFill>
                <a:latin typeface="Times New Roman"/>
                <a:ea typeface="Times New Roman"/>
                <a:cs typeface="Times New Roman"/>
                <a:sym typeface="Times New Roman"/>
              </a:rPr>
              <a:t>Shyla N</a:t>
            </a:r>
            <a:endParaRPr sz="2000" b="1" i="0" u="none" strike="noStrike" cap="none">
              <a:solidFill>
                <a:srgbClr val="000066"/>
              </a:solidFill>
              <a:latin typeface="Times New Roman"/>
              <a:ea typeface="Times New Roman"/>
              <a:cs typeface="Times New Roman"/>
              <a:sym typeface="Times New Roman"/>
            </a:endParaRPr>
          </a:p>
          <a:p>
            <a:pPr algn="ctr"/>
            <a:r>
              <a:rPr lang="en-US" sz="1800" b="0" i="0" u="none" strike="noStrike" cap="none">
                <a:solidFill>
                  <a:srgbClr val="262626"/>
                </a:solidFill>
                <a:latin typeface="Times New Roman"/>
                <a:ea typeface="Times New Roman"/>
                <a:cs typeface="Times New Roman"/>
                <a:sym typeface="Times New Roman"/>
              </a:rPr>
              <a:t>Asst. Prof, Dept of</a:t>
            </a:r>
            <a:r>
              <a:rPr lang="en-US" sz="1800">
                <a:solidFill>
                  <a:srgbClr val="262626"/>
                </a:solidFill>
                <a:latin typeface="Times New Roman"/>
                <a:ea typeface="Times New Roman"/>
                <a:cs typeface="Times New Roman"/>
                <a:sym typeface="Times New Roman"/>
              </a:rPr>
              <a:t> </a:t>
            </a:r>
            <a:r>
              <a:rPr lang="en-US" sz="1800" b="0" i="0" u="none" strike="noStrike" cap="none">
                <a:solidFill>
                  <a:srgbClr val="262626"/>
                </a:solidFill>
                <a:latin typeface="Times New Roman"/>
                <a:ea typeface="Times New Roman"/>
                <a:cs typeface="Times New Roman"/>
                <a:sym typeface="Times New Roman"/>
              </a:rPr>
              <a:t> ISE, RNSIT</a:t>
            </a:r>
            <a:endParaRPr sz="1800" b="0" i="0" u="none" strike="noStrike" cap="none">
              <a:solidFill>
                <a:srgbClr val="26262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body" idx="1"/>
          </p:nvPr>
        </p:nvSpPr>
        <p:spPr>
          <a:xfrm>
            <a:off x="335360" y="1052736"/>
            <a:ext cx="11521280" cy="5184576"/>
          </a:xfrm>
          <a:prstGeom prst="rect">
            <a:avLst/>
          </a:prstGeom>
          <a:noFill/>
          <a:ln>
            <a:noFill/>
          </a:ln>
        </p:spPr>
        <p:txBody>
          <a:bodyPr spcFirstLastPara="1" wrap="square" lIns="91425" tIns="45700" rIns="91425" bIns="45700" anchor="t" anchorCtr="0">
            <a:normAutofit/>
          </a:bodyPr>
          <a:lstStyle/>
          <a:p>
            <a:pPr marL="63500" indent="0" algn="just">
              <a:lnSpc>
                <a:spcPct val="150000"/>
              </a:lnSpc>
              <a:spcBef>
                <a:spcPts val="0"/>
              </a:spcBef>
              <a:buSzPts val="2600"/>
              <a:buNone/>
            </a:pPr>
            <a:r>
              <a:rPr lang="en-US" sz="1800">
                <a:solidFill>
                  <a:schemeClr val="tx1"/>
                </a:solidFill>
                <a:latin typeface="Times New Roman"/>
                <a:ea typeface="Times New Roman"/>
                <a:cs typeface="Times New Roman"/>
              </a:rPr>
              <a:t>The problem statement is to develop a machine learning model that can accurately recognize and interpret sign language gestures. This involves analyzing and processing video data of hand gestures and converting it into meaningful language output. The challenge lies in overcoming the complexity and variability of hand motions, as well as the diversity of sign languages used across different regions and cultures. </a:t>
            </a:r>
            <a:endParaRPr lang="en-US" sz="2600" b="1">
              <a:latin typeface="Times New Roman"/>
              <a:ea typeface="Times New Roman"/>
              <a:cs typeface="Times New Roman"/>
            </a:endParaRPr>
          </a:p>
        </p:txBody>
      </p:sp>
      <p:sp>
        <p:nvSpPr>
          <p:cNvPr id="158" name="Google Shape;158;p2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59" name="Google Shape;1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60" name="Google Shape;160;p20"/>
          <p:cNvSpPr txBox="1"/>
          <p:nvPr/>
        </p:nvSpPr>
        <p:spPr>
          <a:xfrm>
            <a:off x="1981200" y="152400"/>
            <a:ext cx="8229600" cy="684312"/>
          </a:xfrm>
          <a:prstGeom prst="rect">
            <a:avLst/>
          </a:prstGeom>
          <a:noFill/>
          <a:ln>
            <a:noFill/>
          </a:ln>
        </p:spPr>
        <p:txBody>
          <a:bodyPr spcFirstLastPara="1" wrap="square" lIns="91425" tIns="45700" rIns="91425" bIns="45700" anchor="b" anchorCtr="0">
            <a:normAutofit fontScale="97500"/>
          </a:bodyPr>
          <a:lstStyle/>
          <a:p>
            <a:pPr algn="ctr">
              <a:buClr>
                <a:srgbClr val="2F5496"/>
              </a:buClr>
              <a:buSzPct val="100000"/>
            </a:pPr>
            <a:r>
              <a:rPr lang="en-US" sz="3000" b="1" cap="small">
                <a:solidFill>
                  <a:srgbClr val="2F5496"/>
                </a:solidFill>
                <a:latin typeface="Times New Roman"/>
                <a:ea typeface="Times New Roman"/>
                <a:cs typeface="Times New Roman"/>
                <a:sym typeface="Times New Roman"/>
              </a:rPr>
              <a:t>Problem Statement</a:t>
            </a:r>
            <a:endParaRPr sz="3000" b="1" i="0" u="none" strike="noStrike" cap="small">
              <a:solidFill>
                <a:srgbClr val="2F5496"/>
              </a:solidFill>
              <a:latin typeface="Times New Roman"/>
              <a:ea typeface="Times New Roman"/>
              <a:cs typeface="Times New Roman"/>
              <a:sym typeface="Times New Roman"/>
            </a:endParaRPr>
          </a:p>
        </p:txBody>
      </p:sp>
      <p:sp>
        <p:nvSpPr>
          <p:cNvPr id="161" name="Google Shape;16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1981200" y="116632"/>
            <a:ext cx="7467600" cy="1080000"/>
          </a:xfrm>
          <a:prstGeom prst="rect">
            <a:avLst/>
          </a:prstGeom>
          <a:noFill/>
          <a:ln>
            <a:noFill/>
          </a:ln>
        </p:spPr>
        <p:txBody>
          <a:bodyPr spcFirstLastPara="1" wrap="square" lIns="91425" tIns="45700" rIns="91425" bIns="45700" anchor="t" anchorCtr="0">
            <a:normAutofit/>
          </a:bodyPr>
          <a:lstStyle/>
          <a:p>
            <a:pPr algn="ctr"/>
            <a:r>
              <a:rPr lang="en-US" sz="2900" cap="small">
                <a:solidFill>
                  <a:srgbClr val="2F5496"/>
                </a:solidFill>
                <a:latin typeface="Times New Roman"/>
                <a:cs typeface="Times New Roman"/>
                <a:sym typeface="Times New Roman"/>
              </a:rPr>
              <a:t>Existing System</a:t>
            </a:r>
            <a:endParaRPr lang="en-US" sz="2900" b="0">
              <a:solidFill>
                <a:srgbClr val="2F5496"/>
              </a:solidFill>
              <a:latin typeface="Times New Roman"/>
              <a:cs typeface="Times New Roman"/>
              <a:sym typeface="Times New Roman"/>
            </a:endParaRPr>
          </a:p>
          <a:p>
            <a:pPr algn="ctr"/>
            <a:endParaRPr lang="en-US" sz="3200">
              <a:solidFill>
                <a:srgbClr val="2F5496"/>
              </a:solidFill>
              <a:latin typeface="Times New Roman"/>
              <a:cs typeface="Times New Roman"/>
            </a:endParaRPr>
          </a:p>
        </p:txBody>
      </p:sp>
      <p:sp>
        <p:nvSpPr>
          <p:cNvPr id="131" name="Google Shape;131;p17"/>
          <p:cNvSpPr txBox="1">
            <a:spLocks noGrp="1"/>
          </p:cNvSpPr>
          <p:nvPr>
            <p:ph type="body" idx="1"/>
          </p:nvPr>
        </p:nvSpPr>
        <p:spPr>
          <a:xfrm>
            <a:off x="623392" y="914400"/>
            <a:ext cx="10945200" cy="5322900"/>
          </a:xfrm>
          <a:prstGeom prst="rect">
            <a:avLst/>
          </a:prstGeom>
          <a:noFill/>
          <a:ln>
            <a:noFill/>
          </a:ln>
        </p:spPr>
        <p:txBody>
          <a:bodyPr spcFirstLastPara="1" wrap="square" lIns="91425" tIns="45700" rIns="91425" bIns="45700" anchor="t" anchorCtr="0">
            <a:normAutofit/>
          </a:bodyPr>
          <a:lstStyle/>
          <a:p>
            <a:pPr marL="457200" lvl="0" indent="-381000" algn="just">
              <a:lnSpc>
                <a:spcPct val="120000"/>
              </a:lnSpc>
              <a:spcBef>
                <a:spcPts val="1000"/>
              </a:spcBef>
              <a:spcAft>
                <a:spcPts val="0"/>
              </a:spcAft>
              <a:buSzPts val="2400"/>
              <a:buFont typeface="Wingdings"/>
              <a:buChar char="Ø"/>
            </a:pPr>
            <a:r>
              <a:rPr lang="en-US" sz="1800">
                <a:solidFill>
                  <a:srgbClr val="333333"/>
                </a:solidFill>
                <a:highlight>
                  <a:srgbClr val="FFFFFF"/>
                </a:highlight>
                <a:latin typeface="Times New Roman"/>
                <a:ea typeface="Times New Roman"/>
                <a:cs typeface="Times New Roman"/>
                <a:sym typeface="Times New Roman"/>
              </a:rPr>
              <a:t>Existing color-based sign language recognition systems suffer from many challenges such as complex background, hand segmentation, large inter-class and intra-class variations, and Principal Component Analysis Network (</a:t>
            </a:r>
            <a:r>
              <a:rPr lang="en-US" sz="1800" err="1">
                <a:solidFill>
                  <a:srgbClr val="333333"/>
                </a:solidFill>
                <a:highlight>
                  <a:srgbClr val="FFFFFF"/>
                </a:highlight>
                <a:latin typeface="Times New Roman"/>
                <a:ea typeface="Times New Roman"/>
                <a:cs typeface="Times New Roman"/>
                <a:sym typeface="Times New Roman"/>
              </a:rPr>
              <a:t>PCANet</a:t>
            </a:r>
            <a:r>
              <a:rPr lang="en-US" sz="1800">
                <a:solidFill>
                  <a:srgbClr val="333333"/>
                </a:solidFill>
                <a:highlight>
                  <a:srgbClr val="FFFFFF"/>
                </a:highlight>
                <a:latin typeface="Times New Roman"/>
                <a:ea typeface="Times New Roman"/>
                <a:cs typeface="Times New Roman"/>
                <a:sym typeface="Times New Roman"/>
              </a:rPr>
              <a:t>) deep learning architecture. </a:t>
            </a:r>
            <a:endParaRPr lang="en-US" sz="1800">
              <a:solidFill>
                <a:srgbClr val="333333"/>
              </a:solidFill>
              <a:highlight>
                <a:srgbClr val="FFFFFF"/>
              </a:highlight>
              <a:latin typeface="Times New Roman"/>
              <a:ea typeface="Times New Roman"/>
              <a:cs typeface="Times New Roman"/>
            </a:endParaRPr>
          </a:p>
          <a:p>
            <a:pPr indent="-381000" algn="just">
              <a:lnSpc>
                <a:spcPct val="120000"/>
              </a:lnSpc>
              <a:spcAft>
                <a:spcPts val="0"/>
              </a:spcAft>
              <a:buSzPts val="2400"/>
              <a:buFont typeface="Times New Roman"/>
              <a:buChar char="❖"/>
            </a:pPr>
            <a:endParaRPr lang="en-US" sz="2400" b="1">
              <a:latin typeface="Times New Roman"/>
              <a:ea typeface="Times New Roman"/>
              <a:cs typeface="Times New Roman"/>
            </a:endParaRPr>
          </a:p>
        </p:txBody>
      </p:sp>
      <p:sp>
        <p:nvSpPr>
          <p:cNvPr id="132" name="Google Shape;132;p17"/>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33" name="Google Shape;133;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r>
              <a:rPr lang="en-US"/>
              <a:t>2022 - 2023</a:t>
            </a:r>
          </a:p>
        </p:txBody>
      </p:sp>
      <p:sp>
        <p:nvSpPr>
          <p:cNvPr id="134" name="Google Shape;134;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 name="Picture 2" descr="A picture containing text&#10;&#10;Description automatically generated">
            <a:extLst>
              <a:ext uri="{FF2B5EF4-FFF2-40B4-BE49-F238E27FC236}">
                <a16:creationId xmlns:a16="http://schemas.microsoft.com/office/drawing/2014/main" id="{B98A9B6E-A1C6-F47B-EAA8-96DC2EF1E92B}"/>
              </a:ext>
            </a:extLst>
          </p:cNvPr>
          <p:cNvPicPr>
            <a:picLocks noChangeAspect="1"/>
          </p:cNvPicPr>
          <p:nvPr/>
        </p:nvPicPr>
        <p:blipFill>
          <a:blip r:embed="rId3"/>
          <a:stretch>
            <a:fillRect/>
          </a:stretch>
        </p:blipFill>
        <p:spPr>
          <a:xfrm>
            <a:off x="3906371" y="2301396"/>
            <a:ext cx="4374661" cy="30942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2196123" y="272940"/>
            <a:ext cx="7467600" cy="1080000"/>
          </a:xfrm>
          <a:prstGeom prst="rect">
            <a:avLst/>
          </a:prstGeom>
          <a:noFill/>
          <a:ln>
            <a:noFill/>
          </a:ln>
        </p:spPr>
        <p:txBody>
          <a:bodyPr spcFirstLastPara="1" wrap="square" lIns="91425" tIns="45700" rIns="91425" bIns="45700" anchor="t" anchorCtr="0">
            <a:normAutofit/>
          </a:bodyPr>
          <a:lstStyle/>
          <a:p>
            <a:pPr algn="ctr"/>
            <a:r>
              <a:rPr lang="en-US" sz="2900" cap="small">
                <a:solidFill>
                  <a:srgbClr val="2F5496"/>
                </a:solidFill>
                <a:latin typeface="Times New Roman"/>
                <a:ea typeface="Times New Roman"/>
                <a:cs typeface="Times New Roman"/>
              </a:rPr>
              <a:t>Proposed System</a:t>
            </a:r>
            <a:endParaRPr lang="en-US" sz="2900" b="0">
              <a:solidFill>
                <a:srgbClr val="2F5496"/>
              </a:solidFill>
              <a:latin typeface="Times New Roman"/>
              <a:ea typeface="Times New Roman"/>
              <a:cs typeface="Times New Roman"/>
            </a:endParaRPr>
          </a:p>
        </p:txBody>
      </p:sp>
      <p:sp>
        <p:nvSpPr>
          <p:cNvPr id="140" name="Google Shape;140;p18"/>
          <p:cNvSpPr txBox="1">
            <a:spLocks noGrp="1"/>
          </p:cNvSpPr>
          <p:nvPr>
            <p:ph type="body" idx="1"/>
          </p:nvPr>
        </p:nvSpPr>
        <p:spPr>
          <a:xfrm>
            <a:off x="623392" y="914400"/>
            <a:ext cx="10945200" cy="5322900"/>
          </a:xfrm>
          <a:prstGeom prst="rect">
            <a:avLst/>
          </a:prstGeom>
          <a:noFill/>
          <a:ln>
            <a:noFill/>
          </a:ln>
        </p:spPr>
        <p:txBody>
          <a:bodyPr spcFirstLastPara="1" wrap="square" lIns="91425" tIns="45700" rIns="91425" bIns="45700" anchor="t" anchorCtr="0">
            <a:normAutofit/>
          </a:bodyPr>
          <a:lstStyle/>
          <a:p>
            <a:pPr marL="457200" lvl="1" indent="-57150" algn="just">
              <a:lnSpc>
                <a:spcPct val="150000"/>
              </a:lnSpc>
              <a:spcBef>
                <a:spcPts val="0"/>
              </a:spcBef>
              <a:buFont typeface="Wingdings,Sans-Serif"/>
              <a:buChar char="Ø"/>
            </a:pPr>
            <a:r>
              <a:rPr lang="en-US" sz="1800">
                <a:latin typeface="Times New Roman"/>
                <a:cs typeface="Times New Roman"/>
              </a:rPr>
              <a:t>We are recognizing and predicting sign language using the CNN algorithm. Implementing the CNN model in a real-time system that can recognize user-inputted gestures. </a:t>
            </a:r>
            <a:endParaRPr lang="en-US"/>
          </a:p>
          <a:p>
            <a:pPr marL="457200" lvl="1" indent="-57150" algn="just">
              <a:lnSpc>
                <a:spcPct val="150000"/>
              </a:lnSpc>
              <a:spcBef>
                <a:spcPts val="0"/>
              </a:spcBef>
              <a:buFont typeface="Wingdings,Sans-Serif"/>
              <a:buChar char="Ø"/>
            </a:pPr>
            <a:r>
              <a:rPr lang="en-US" sz="1800">
                <a:latin typeface="Times New Roman"/>
                <a:cs typeface="Times New Roman"/>
              </a:rPr>
              <a:t>The system will employ pass input photos to capture the user's hand motions and feed them to the CNN model for recognition.  </a:t>
            </a:r>
          </a:p>
          <a:p>
            <a:pPr marL="457200" lvl="1" indent="-57150" algn="just">
              <a:lnSpc>
                <a:spcPct val="150000"/>
              </a:lnSpc>
              <a:spcBef>
                <a:spcPts val="0"/>
              </a:spcBef>
              <a:buFont typeface="Wingdings,Sans-Serif"/>
              <a:buChar char="Ø"/>
            </a:pPr>
            <a:r>
              <a:rPr lang="en-US" sz="1800">
                <a:latin typeface="Times New Roman"/>
                <a:cs typeface="Times New Roman"/>
              </a:rPr>
              <a:t>Some of the advantages of using the proposed method are: High accuracy, Time Saving, Faster process.</a:t>
            </a:r>
            <a:endParaRPr lang="en-US"/>
          </a:p>
        </p:txBody>
      </p:sp>
      <p:sp>
        <p:nvSpPr>
          <p:cNvPr id="141" name="Google Shape;141;p18"/>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42" name="Google Shape;142;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43" name="Google Shape;143;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335360" y="1052736"/>
            <a:ext cx="11521200" cy="5184600"/>
          </a:xfrm>
          <a:prstGeom prst="rect">
            <a:avLst/>
          </a:prstGeom>
          <a:noFill/>
          <a:ln>
            <a:noFill/>
          </a:ln>
        </p:spPr>
        <p:txBody>
          <a:bodyPr spcFirstLastPara="1" wrap="square" lIns="91425" tIns="45700" rIns="91425" bIns="45700" anchor="t" anchorCtr="0">
            <a:normAutofit/>
          </a:bodyPr>
          <a:lstStyle/>
          <a:p>
            <a:pPr marL="457200" lvl="0" indent="-394335" algn="l" rtl="0">
              <a:lnSpc>
                <a:spcPct val="90000"/>
              </a:lnSpc>
              <a:spcBef>
                <a:spcPts val="0"/>
              </a:spcBef>
              <a:spcAft>
                <a:spcPts val="0"/>
              </a:spcAft>
              <a:buSzPct val="100000"/>
              <a:buFont typeface="Times New Roman"/>
              <a:buChar char="❖"/>
            </a:pPr>
            <a:r>
              <a:rPr lang="en-US" sz="3350" b="1">
                <a:latin typeface="Times New Roman"/>
                <a:ea typeface="Times New Roman"/>
                <a:cs typeface="Times New Roman"/>
                <a:sym typeface="Times New Roman"/>
              </a:rPr>
              <a:t>Objectives</a:t>
            </a:r>
            <a:endParaRPr lang="en-US" sz="3350" b="1">
              <a:latin typeface="Times New Roman"/>
              <a:ea typeface="Times New Roman"/>
              <a:cs typeface="Times New Roman"/>
            </a:endParaRPr>
          </a:p>
          <a:p>
            <a:pPr marL="962660" lvl="1">
              <a:lnSpc>
                <a:spcPct val="150000"/>
              </a:lnSpc>
              <a:spcBef>
                <a:spcPts val="1200"/>
              </a:spcBef>
              <a:buSzPct val="65798"/>
              <a:buFont typeface="Wingdings"/>
              <a:buChar char="Ø"/>
            </a:pPr>
            <a:r>
              <a:rPr lang="en-US" sz="2300">
                <a:latin typeface="Times New Roman"/>
                <a:ea typeface="Times New Roman"/>
                <a:cs typeface="Times New Roman"/>
                <a:sym typeface="Times New Roman"/>
              </a:rPr>
              <a:t>Accurately recognize and classify hand gestures</a:t>
            </a:r>
          </a:p>
          <a:p>
            <a:pPr marL="962660" lvl="1">
              <a:lnSpc>
                <a:spcPct val="150000"/>
              </a:lnSpc>
              <a:spcBef>
                <a:spcPts val="1200"/>
              </a:spcBef>
              <a:buSzPct val="65798"/>
              <a:buFont typeface="Wingdings"/>
              <a:buChar char="Ø"/>
            </a:pPr>
            <a:r>
              <a:rPr lang="en-US" sz="2300">
                <a:latin typeface="Times New Roman"/>
                <a:ea typeface="Times New Roman"/>
                <a:cs typeface="Times New Roman"/>
                <a:sym typeface="Times New Roman"/>
              </a:rPr>
              <a:t>Robustness to variations</a:t>
            </a:r>
          </a:p>
          <a:p>
            <a:pPr marL="962660" lvl="1">
              <a:lnSpc>
                <a:spcPct val="150000"/>
              </a:lnSpc>
              <a:spcBef>
                <a:spcPts val="1200"/>
              </a:spcBef>
              <a:buSzPct val="65798"/>
              <a:buFont typeface="Wingdings"/>
              <a:buChar char="Ø"/>
            </a:pPr>
            <a:r>
              <a:rPr lang="en-US" sz="2300">
                <a:latin typeface="Times New Roman"/>
                <a:ea typeface="Times New Roman"/>
                <a:cs typeface="Times New Roman"/>
                <a:sym typeface="Times New Roman"/>
              </a:rPr>
              <a:t>Real-time processing</a:t>
            </a:r>
          </a:p>
          <a:p>
            <a:pPr marL="962660" lvl="1">
              <a:lnSpc>
                <a:spcPct val="150000"/>
              </a:lnSpc>
              <a:spcBef>
                <a:spcPts val="1200"/>
              </a:spcBef>
              <a:buSzPct val="65798"/>
              <a:buFont typeface="Wingdings"/>
              <a:buChar char="Ø"/>
            </a:pPr>
            <a:r>
              <a:rPr lang="en-US" sz="2300">
                <a:latin typeface="Times New Roman"/>
                <a:ea typeface="Times New Roman"/>
                <a:cs typeface="Times New Roman"/>
                <a:sym typeface="Times New Roman"/>
              </a:rPr>
              <a:t>Multilingual support</a:t>
            </a:r>
          </a:p>
          <a:p>
            <a:pPr marL="962660" lvl="1">
              <a:lnSpc>
                <a:spcPct val="150000"/>
              </a:lnSpc>
              <a:spcBef>
                <a:spcPts val="1200"/>
              </a:spcBef>
              <a:buSzPct val="65798"/>
              <a:buFont typeface="Wingdings"/>
              <a:buChar char="Ø"/>
            </a:pPr>
            <a:r>
              <a:rPr lang="en-US" sz="2300">
                <a:latin typeface="Times New Roman"/>
                <a:ea typeface="Times New Roman"/>
                <a:cs typeface="Times New Roman"/>
                <a:sym typeface="Times New Roman"/>
              </a:rPr>
              <a:t>Accessibility</a:t>
            </a:r>
            <a:endParaRPr lang="en-US" sz="2300">
              <a:latin typeface="Times New Roman"/>
              <a:ea typeface="Times New Roman"/>
              <a:cs typeface="Times New Roman"/>
            </a:endParaRPr>
          </a:p>
        </p:txBody>
      </p:sp>
      <p:sp>
        <p:nvSpPr>
          <p:cNvPr id="167" name="Google Shape;167;p21"/>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68" name="Google Shape;168;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69" name="Google Shape;169;p21"/>
          <p:cNvSpPr txBox="1"/>
          <p:nvPr/>
        </p:nvSpPr>
        <p:spPr>
          <a:xfrm>
            <a:off x="1981200" y="152400"/>
            <a:ext cx="8229600" cy="684300"/>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F5496"/>
              </a:buClr>
              <a:buSzPts val="3000"/>
              <a:buFont typeface="Times New Roman"/>
              <a:buNone/>
            </a:pPr>
            <a:r>
              <a:rPr lang="en-US" sz="3000" b="1" cap="small">
                <a:solidFill>
                  <a:srgbClr val="2F5496"/>
                </a:solidFill>
                <a:latin typeface="Times New Roman"/>
                <a:ea typeface="Times New Roman"/>
                <a:cs typeface="Times New Roman"/>
                <a:sym typeface="Times New Roman"/>
              </a:rPr>
              <a:t>Analysis</a:t>
            </a:r>
            <a:endParaRPr sz="3000" b="1" i="0" u="none" strike="noStrike" cap="small">
              <a:solidFill>
                <a:srgbClr val="2F5496"/>
              </a:solidFill>
              <a:latin typeface="Times New Roman"/>
              <a:ea typeface="Times New Roman"/>
              <a:cs typeface="Times New Roman"/>
              <a:sym typeface="Times New Roman"/>
            </a:endParaRPr>
          </a:p>
        </p:txBody>
      </p:sp>
      <p:sp>
        <p:nvSpPr>
          <p:cNvPr id="170" name="Google Shape;170;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122448" y="1007912"/>
            <a:ext cx="11521200" cy="5184600"/>
          </a:xfrm>
          <a:prstGeom prst="rect">
            <a:avLst/>
          </a:prstGeom>
          <a:noFill/>
          <a:ln>
            <a:noFill/>
          </a:ln>
        </p:spPr>
        <p:txBody>
          <a:bodyPr spcFirstLastPara="1" wrap="square" lIns="91425" tIns="45700" rIns="91425" bIns="45700" anchor="t" anchorCtr="0">
            <a:normAutofit/>
          </a:bodyPr>
          <a:lstStyle/>
          <a:p>
            <a:pPr marL="914400" indent="-328295">
              <a:lnSpc>
                <a:spcPct val="150000"/>
              </a:lnSpc>
              <a:spcBef>
                <a:spcPts val="0"/>
              </a:spcBef>
              <a:buSzPts val="1574"/>
              <a:buFont typeface="Wingdings"/>
              <a:buChar char="Ø"/>
            </a:pPr>
            <a:r>
              <a:rPr lang="en-US" sz="1600">
                <a:highlight>
                  <a:srgbClr val="FFFFFF"/>
                </a:highlight>
                <a:latin typeface="Times New Roman"/>
                <a:ea typeface="Times New Roman"/>
                <a:cs typeface="Times New Roman"/>
                <a:sym typeface="Times New Roman"/>
              </a:rPr>
              <a:t>Convolutional Neural Networks or </a:t>
            </a:r>
            <a:r>
              <a:rPr lang="en-US" sz="1600" err="1">
                <a:highlight>
                  <a:srgbClr val="FFFFFF"/>
                </a:highlight>
                <a:latin typeface="Times New Roman"/>
                <a:ea typeface="Times New Roman"/>
                <a:cs typeface="Times New Roman"/>
                <a:sym typeface="Times New Roman"/>
              </a:rPr>
              <a:t>covnets</a:t>
            </a:r>
            <a:r>
              <a:rPr lang="en-US" sz="1600">
                <a:highlight>
                  <a:srgbClr val="FFFFFF"/>
                </a:highlight>
                <a:latin typeface="Times New Roman"/>
                <a:ea typeface="Times New Roman"/>
                <a:cs typeface="Times New Roman"/>
                <a:sym typeface="Times New Roman"/>
              </a:rPr>
              <a:t> are neural networks that share their parameters. </a:t>
            </a:r>
          </a:p>
          <a:p>
            <a:pPr marL="914400" lvl="0" indent="-328295" algn="l">
              <a:lnSpc>
                <a:spcPct val="150000"/>
              </a:lnSpc>
              <a:spcBef>
                <a:spcPts val="0"/>
              </a:spcBef>
              <a:spcAft>
                <a:spcPts val="0"/>
              </a:spcAft>
              <a:buSzPts val="1574"/>
              <a:buFont typeface="Wingdings"/>
              <a:buChar char="Ø"/>
            </a:pPr>
            <a:r>
              <a:rPr lang="en-US" sz="1600">
                <a:highlight>
                  <a:srgbClr val="FFFFFF"/>
                </a:highlight>
                <a:latin typeface="Times New Roman"/>
                <a:ea typeface="Times New Roman"/>
                <a:cs typeface="Times New Roman"/>
                <a:sym typeface="Times New Roman"/>
              </a:rPr>
              <a:t>Imagine you have an image. It can be represented as a cuboid having its length, width (dimension of the image) and height (as image generally have red, green, and blue channels).</a:t>
            </a:r>
            <a:endParaRPr lang="en-US" sz="1600">
              <a:highlight>
                <a:srgbClr val="FFFFFF"/>
              </a:highlight>
              <a:latin typeface="Times New Roman"/>
              <a:ea typeface="Times New Roman"/>
              <a:cs typeface="Times New Roman"/>
            </a:endParaRPr>
          </a:p>
          <a:p>
            <a:pPr marL="1657350" lvl="0" indent="-285750" algn="l" rtl="0">
              <a:lnSpc>
                <a:spcPct val="90000"/>
              </a:lnSpc>
              <a:spcBef>
                <a:spcPts val="0"/>
              </a:spcBef>
              <a:spcAft>
                <a:spcPts val="0"/>
              </a:spcAft>
              <a:buFont typeface="Wingdings"/>
              <a:buChar char="Ø"/>
            </a:pPr>
            <a:endParaRPr lang="en-US" sz="1600">
              <a:latin typeface="Times New Roman"/>
              <a:ea typeface="Times New Roman"/>
              <a:cs typeface="Times New Roman"/>
            </a:endParaRPr>
          </a:p>
          <a:p>
            <a:pPr marL="342900" lvl="0" algn="l" rtl="0">
              <a:lnSpc>
                <a:spcPct val="90000"/>
              </a:lnSpc>
              <a:spcBef>
                <a:spcPts val="0"/>
              </a:spcBef>
              <a:spcAft>
                <a:spcPts val="0"/>
              </a:spcAft>
              <a:buFont typeface="Wingdings"/>
              <a:buChar char="Ø"/>
            </a:pPr>
            <a:endParaRPr lang="en-US" sz="2000" b="1">
              <a:latin typeface="Times New Roman"/>
              <a:ea typeface="Times New Roman"/>
              <a:cs typeface="Times New Roman"/>
            </a:endParaRPr>
          </a:p>
          <a:p>
            <a:pPr marL="1200150" lvl="0" indent="-285750" algn="l" rtl="0">
              <a:lnSpc>
                <a:spcPct val="150000"/>
              </a:lnSpc>
              <a:spcBef>
                <a:spcPts val="0"/>
              </a:spcBef>
              <a:spcAft>
                <a:spcPts val="0"/>
              </a:spcAft>
              <a:buFont typeface="Wingdings"/>
              <a:buChar char="Ø"/>
            </a:pPr>
            <a:endParaRPr lang="en-US" sz="1800">
              <a:latin typeface="Times New Roman"/>
              <a:ea typeface="Times New Roman"/>
              <a:cs typeface="Times New Roman"/>
            </a:endParaRPr>
          </a:p>
          <a:p>
            <a:pPr marL="914400" lvl="0" indent="0" algn="l" rtl="0">
              <a:lnSpc>
                <a:spcPct val="150000"/>
              </a:lnSpc>
              <a:spcBef>
                <a:spcPts val="0"/>
              </a:spcBef>
              <a:spcAft>
                <a:spcPts val="0"/>
              </a:spcAft>
              <a:buNone/>
            </a:pPr>
            <a:endParaRPr lang="en-US" sz="1800">
              <a:latin typeface="Times New Roman"/>
              <a:ea typeface="Times New Roman"/>
              <a:cs typeface="Times New Roman"/>
            </a:endParaRPr>
          </a:p>
          <a:p>
            <a:pPr marL="1200150" lvl="0" indent="-285750" algn="l" rtl="0">
              <a:lnSpc>
                <a:spcPct val="150000"/>
              </a:lnSpc>
              <a:spcBef>
                <a:spcPts val="0"/>
              </a:spcBef>
              <a:spcAft>
                <a:spcPts val="0"/>
              </a:spcAft>
              <a:buFont typeface="Wingdings"/>
              <a:buChar char="Ø"/>
            </a:pPr>
            <a:endParaRPr lang="en-US" sz="1800">
              <a:latin typeface="Times New Roman"/>
              <a:ea typeface="Times New Roman"/>
              <a:cs typeface="Times New Roman"/>
            </a:endParaRPr>
          </a:p>
          <a:p>
            <a:pPr marL="914400" lvl="0" indent="-317500" algn="just" rtl="0">
              <a:lnSpc>
                <a:spcPct val="150000"/>
              </a:lnSpc>
              <a:spcBef>
                <a:spcPts val="1200"/>
              </a:spcBef>
              <a:spcAft>
                <a:spcPts val="0"/>
              </a:spcAft>
              <a:buSzPts val="1400"/>
              <a:buFont typeface="Wingdings"/>
              <a:buChar char="Ø"/>
            </a:pPr>
            <a:r>
              <a:rPr lang="en-US" sz="1600">
                <a:highlight>
                  <a:srgbClr val="FFFFFF"/>
                </a:highlight>
                <a:latin typeface="Times New Roman"/>
                <a:ea typeface="Times New Roman"/>
                <a:cs typeface="Times New Roman"/>
                <a:sym typeface="Times New Roman"/>
              </a:rPr>
              <a:t>Now imagine taking a small patch of this image and running a small neural network on it, with say, k outputs and represent them vertically. Now slide that neural network across the whole image, as a result, we will get another image with different width, height, and depth. Instead of just R, G and B channels now we have more channels but lesser width and height. This operation is called Convolution. If patch size is same as that of the image it will be a regular neural network. Because of this small patch, we have fewer weights.</a:t>
            </a:r>
            <a:endParaRPr lang="en-US" sz="1600">
              <a:highlight>
                <a:srgbClr val="FFFFFF"/>
              </a:highlight>
              <a:latin typeface="Times New Roman"/>
              <a:ea typeface="Times New Roman"/>
              <a:cs typeface="Times New Roman"/>
            </a:endParaRPr>
          </a:p>
          <a:p>
            <a:pPr marL="1828800" lvl="0" indent="0" algn="l" rtl="0">
              <a:lnSpc>
                <a:spcPct val="150000"/>
              </a:lnSpc>
              <a:spcBef>
                <a:spcPts val="700"/>
              </a:spcBef>
              <a:spcAft>
                <a:spcPts val="0"/>
              </a:spcAft>
              <a:buNone/>
            </a:pPr>
            <a:endParaRPr sz="1800">
              <a:latin typeface="Times New Roman"/>
              <a:ea typeface="Times New Roman"/>
              <a:cs typeface="Times New Roman"/>
            </a:endParaRPr>
          </a:p>
        </p:txBody>
      </p:sp>
      <p:sp>
        <p:nvSpPr>
          <p:cNvPr id="176" name="Google Shape;176;p22"/>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77" name="Google Shape;177;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78" name="Google Shape;178;p22"/>
          <p:cNvSpPr txBox="1"/>
          <p:nvPr/>
        </p:nvSpPr>
        <p:spPr>
          <a:xfrm>
            <a:off x="1981200" y="152400"/>
            <a:ext cx="8229600" cy="684300"/>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F5496"/>
              </a:buClr>
              <a:buSzPts val="3000"/>
              <a:buFont typeface="Times New Roman"/>
              <a:buNone/>
            </a:pPr>
            <a:r>
              <a:rPr lang="en-US" sz="3000" b="1" cap="small">
                <a:solidFill>
                  <a:srgbClr val="2F5496"/>
                </a:solidFill>
                <a:latin typeface="Times New Roman"/>
                <a:ea typeface="Times New Roman"/>
                <a:cs typeface="Times New Roman"/>
                <a:sym typeface="Times New Roman"/>
              </a:rPr>
              <a:t>Methodology</a:t>
            </a:r>
            <a:endParaRPr sz="3000" b="1" i="0" u="none" strike="noStrike" cap="small">
              <a:solidFill>
                <a:srgbClr val="2F5496"/>
              </a:solidFill>
              <a:latin typeface="Times New Roman"/>
              <a:ea typeface="Times New Roman"/>
              <a:cs typeface="Times New Roman"/>
              <a:sym typeface="Times New Roman"/>
            </a:endParaRPr>
          </a:p>
        </p:txBody>
      </p:sp>
      <p:sp>
        <p:nvSpPr>
          <p:cNvPr id="179" name="Google Shape;179;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14</a:t>
            </a:fld>
            <a:endParaRPr/>
          </a:p>
        </p:txBody>
      </p:sp>
      <p:pic>
        <p:nvPicPr>
          <p:cNvPr id="2" name="Picture 2">
            <a:extLst>
              <a:ext uri="{FF2B5EF4-FFF2-40B4-BE49-F238E27FC236}">
                <a16:creationId xmlns:a16="http://schemas.microsoft.com/office/drawing/2014/main" id="{E7B81AE1-072C-6E86-55CE-FA2C71097914}"/>
              </a:ext>
            </a:extLst>
          </p:cNvPr>
          <p:cNvPicPr>
            <a:picLocks noChangeAspect="1"/>
          </p:cNvPicPr>
          <p:nvPr/>
        </p:nvPicPr>
        <p:blipFill>
          <a:blip r:embed="rId3"/>
          <a:stretch>
            <a:fillRect/>
          </a:stretch>
        </p:blipFill>
        <p:spPr>
          <a:xfrm>
            <a:off x="4717535" y="2332205"/>
            <a:ext cx="2743200" cy="15345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body" idx="1"/>
          </p:nvPr>
        </p:nvSpPr>
        <p:spPr>
          <a:xfrm>
            <a:off x="335360" y="1052736"/>
            <a:ext cx="11521200" cy="5184600"/>
          </a:xfrm>
          <a:prstGeom prst="rect">
            <a:avLst/>
          </a:prstGeom>
          <a:noFill/>
          <a:ln>
            <a:noFill/>
          </a:ln>
        </p:spPr>
        <p:txBody>
          <a:bodyPr spcFirstLastPara="1" wrap="square" lIns="91425" tIns="45700" rIns="91425" bIns="45700" anchor="t" anchorCtr="0">
            <a:normAutofit/>
          </a:bodyPr>
          <a:lstStyle/>
          <a:p>
            <a:pPr marL="65405" lvl="0" indent="0" algn="l" rtl="0">
              <a:lnSpc>
                <a:spcPct val="90000"/>
              </a:lnSpc>
              <a:spcBef>
                <a:spcPts val="0"/>
              </a:spcBef>
              <a:spcAft>
                <a:spcPts val="0"/>
              </a:spcAft>
              <a:buSzPts val="2574"/>
              <a:buNone/>
            </a:pPr>
            <a:endParaRPr lang="en-US" sz="2550" b="1">
              <a:latin typeface="Times New Roman"/>
              <a:ea typeface="Times New Roman"/>
              <a:cs typeface="Times New Roman"/>
            </a:endParaRPr>
          </a:p>
          <a:p>
            <a:pPr marL="0" lvl="0" indent="0" algn="l">
              <a:lnSpc>
                <a:spcPct val="90000"/>
              </a:lnSpc>
              <a:spcBef>
                <a:spcPts val="0"/>
              </a:spcBef>
              <a:spcAft>
                <a:spcPts val="0"/>
              </a:spcAft>
              <a:buNone/>
            </a:pPr>
            <a:endParaRPr lang="en-US" sz="1574" b="1">
              <a:latin typeface="Times New Roman"/>
              <a:ea typeface="Times New Roman"/>
              <a:cs typeface="Times New Roman"/>
            </a:endParaRPr>
          </a:p>
          <a:p>
            <a:pPr marL="914400" indent="-328295">
              <a:lnSpc>
                <a:spcPct val="120000"/>
              </a:lnSpc>
              <a:spcBef>
                <a:spcPts val="0"/>
              </a:spcBef>
              <a:buSzPts val="1574"/>
              <a:buFont typeface="Times New Roman"/>
              <a:buChar char="➢"/>
            </a:pPr>
            <a:r>
              <a:rPr lang="en-US" sz="1900">
                <a:highlight>
                  <a:srgbClr val="FFFFFF"/>
                </a:highlight>
                <a:latin typeface="Times New Roman"/>
                <a:ea typeface="Times New Roman"/>
                <a:cs typeface="Times New Roman"/>
                <a:sym typeface="Times New Roman"/>
              </a:rPr>
              <a:t>CNNs have 5 layers : </a:t>
            </a:r>
            <a:endParaRPr lang="en-US" sz="1900">
              <a:highlight>
                <a:srgbClr val="FFFFFF"/>
              </a:highlight>
              <a:latin typeface="Times New Roman"/>
              <a:ea typeface="Times New Roman"/>
              <a:cs typeface="Times New Roman"/>
            </a:endParaRPr>
          </a:p>
          <a:p>
            <a:pPr marL="1200150" lvl="2">
              <a:lnSpc>
                <a:spcPct val="160000"/>
              </a:lnSpc>
              <a:buSzPts val="1574"/>
            </a:pPr>
            <a:r>
              <a:rPr lang="en-US" sz="1800" b="1">
                <a:highlight>
                  <a:srgbClr val="FFFFFF"/>
                </a:highlight>
                <a:latin typeface="Times New Roman"/>
                <a:ea typeface="Times New Roman"/>
                <a:cs typeface="Times New Roman"/>
                <a:sym typeface="Times New Roman"/>
              </a:rPr>
              <a:t>Input Layer:</a:t>
            </a:r>
            <a:r>
              <a:rPr lang="en-US" sz="1800">
                <a:highlight>
                  <a:srgbClr val="FFFFFF"/>
                </a:highlight>
                <a:latin typeface="Times New Roman"/>
                <a:ea typeface="Times New Roman"/>
                <a:cs typeface="Times New Roman"/>
                <a:sym typeface="Times New Roman"/>
              </a:rPr>
              <a:t> This layer holds the raw input of image with width 32, height 32 and depth 3.</a:t>
            </a:r>
            <a:endParaRPr lang="en-US" sz="1800">
              <a:highlight>
                <a:srgbClr val="FFFFFF"/>
              </a:highlight>
              <a:latin typeface="Times New Roman"/>
              <a:ea typeface="Times New Roman"/>
              <a:cs typeface="Times New Roman"/>
            </a:endParaRPr>
          </a:p>
          <a:p>
            <a:pPr marL="1200150" lvl="2">
              <a:lnSpc>
                <a:spcPct val="160000"/>
              </a:lnSpc>
              <a:buSzPts val="1574"/>
            </a:pPr>
            <a:r>
              <a:rPr lang="en-US" sz="1800" b="1">
                <a:highlight>
                  <a:srgbClr val="FFFFFF"/>
                </a:highlight>
                <a:latin typeface="Times New Roman"/>
                <a:ea typeface="Times New Roman"/>
                <a:cs typeface="Times New Roman"/>
                <a:sym typeface="Times New Roman"/>
              </a:rPr>
              <a:t>Convolution Layer:</a:t>
            </a:r>
            <a:r>
              <a:rPr lang="en-US" sz="1800">
                <a:highlight>
                  <a:srgbClr val="FFFFFF"/>
                </a:highlight>
                <a:latin typeface="Times New Roman"/>
                <a:ea typeface="Times New Roman"/>
                <a:cs typeface="Times New Roman"/>
                <a:sym typeface="Times New Roman"/>
              </a:rPr>
              <a:t> This layer computes the output volume by computing dot product between all filters and image patch. Suppose we use total 12 filters for this layer we’ll get output volume of dimension 32 x 32 x 12.</a:t>
            </a:r>
            <a:endParaRPr lang="en-US" sz="1800">
              <a:latin typeface="Times New Roman"/>
              <a:ea typeface="Times New Roman"/>
            </a:endParaRPr>
          </a:p>
          <a:p>
            <a:pPr marL="1200150" lvl="2">
              <a:lnSpc>
                <a:spcPct val="160000"/>
              </a:lnSpc>
              <a:buSzPts val="1574"/>
            </a:pPr>
            <a:r>
              <a:rPr lang="en-US" sz="1800" b="1">
                <a:highlight>
                  <a:srgbClr val="FFFFFF"/>
                </a:highlight>
                <a:latin typeface="Times New Roman"/>
                <a:ea typeface="Times New Roman"/>
                <a:cs typeface="Times New Roman"/>
                <a:sym typeface="Times New Roman"/>
              </a:rPr>
              <a:t>Activation Function Layer:</a:t>
            </a:r>
            <a:r>
              <a:rPr lang="en-US" sz="1800">
                <a:highlight>
                  <a:srgbClr val="FFFFFF"/>
                </a:highlight>
                <a:latin typeface="Times New Roman"/>
                <a:ea typeface="Times New Roman"/>
                <a:cs typeface="Times New Roman"/>
                <a:sym typeface="Times New Roman"/>
              </a:rPr>
              <a:t> This layer will apply element wise activation function to the output of convolution layer. Some common activation functions are RELU: max(0, x), Sigmoid: 1/(1+e^-x), Tanh, Leaky RELU, etc. The volume remains unchanged hence output volume will have dimension 32 x 32 x 12.</a:t>
            </a:r>
            <a:endParaRPr lang="en-US" sz="1600">
              <a:latin typeface="Times New Roman"/>
              <a:ea typeface="Times New Roman"/>
            </a:endParaRPr>
          </a:p>
          <a:p>
            <a:pPr marL="857250" lvl="2" indent="0">
              <a:lnSpc>
                <a:spcPct val="160000"/>
              </a:lnSpc>
              <a:buSzPts val="1574"/>
              <a:buNone/>
            </a:pPr>
            <a:endParaRPr lang="en-US" sz="1600">
              <a:highlight>
                <a:srgbClr val="FFFFFF"/>
              </a:highlight>
              <a:latin typeface="Times New Roman"/>
              <a:ea typeface="Times New Roman"/>
              <a:cs typeface="Times New Roman"/>
            </a:endParaRPr>
          </a:p>
          <a:p>
            <a:pPr marL="0" lvl="0" indent="0" algn="just" rtl="0">
              <a:lnSpc>
                <a:spcPct val="150000"/>
              </a:lnSpc>
              <a:spcBef>
                <a:spcPts val="1200"/>
              </a:spcBef>
              <a:spcAft>
                <a:spcPts val="0"/>
              </a:spcAft>
              <a:buNone/>
            </a:pPr>
            <a:endParaRPr sz="1400">
              <a:highlight>
                <a:srgbClr val="FFFFFF"/>
              </a:highlight>
              <a:latin typeface="Times New Roman"/>
              <a:ea typeface="Times New Roman"/>
              <a:cs typeface="Times New Roman"/>
            </a:endParaRPr>
          </a:p>
          <a:p>
            <a:pPr marL="1828800" lvl="0" indent="0" rtl="0">
              <a:lnSpc>
                <a:spcPct val="150000"/>
              </a:lnSpc>
              <a:spcBef>
                <a:spcPts val="700"/>
              </a:spcBef>
              <a:spcAft>
                <a:spcPts val="0"/>
              </a:spcAft>
              <a:buNone/>
            </a:pPr>
            <a:endParaRPr sz="1600">
              <a:latin typeface="Times New Roman"/>
              <a:ea typeface="Times New Roman"/>
              <a:cs typeface="Times New Roman"/>
            </a:endParaRPr>
          </a:p>
        </p:txBody>
      </p:sp>
      <p:sp>
        <p:nvSpPr>
          <p:cNvPr id="186" name="Google Shape;186;p23"/>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87" name="Google Shape;187;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88" name="Google Shape;188;p23"/>
          <p:cNvSpPr txBox="1"/>
          <p:nvPr/>
        </p:nvSpPr>
        <p:spPr>
          <a:xfrm>
            <a:off x="1981200" y="152400"/>
            <a:ext cx="8229600" cy="684300"/>
          </a:xfrm>
          <a:prstGeom prst="rect">
            <a:avLst/>
          </a:prstGeom>
          <a:noFill/>
          <a:ln>
            <a:noFill/>
          </a:ln>
        </p:spPr>
        <p:txBody>
          <a:bodyPr spcFirstLastPara="1" wrap="square" lIns="91425" tIns="45700" rIns="91425" bIns="45700" anchor="b" anchorCtr="0">
            <a:normAutofit/>
          </a:bodyPr>
          <a:lstStyle/>
          <a:p>
            <a:pPr marL="0" marR="0" lvl="0" indent="0" algn="ctr">
              <a:spcBef>
                <a:spcPts val="0"/>
              </a:spcBef>
              <a:spcAft>
                <a:spcPts val="0"/>
              </a:spcAft>
              <a:buNone/>
            </a:pPr>
            <a:r>
              <a:rPr lang="en-US" sz="3000" b="1" cap="small">
                <a:solidFill>
                  <a:srgbClr val="2F5496"/>
                </a:solidFill>
                <a:latin typeface="Times New Roman"/>
                <a:cs typeface="Times New Roman"/>
                <a:sym typeface="Times New Roman"/>
              </a:rPr>
              <a:t>Methodology</a:t>
            </a:r>
            <a:endParaRPr lang="en-US"/>
          </a:p>
        </p:txBody>
      </p:sp>
      <p:sp>
        <p:nvSpPr>
          <p:cNvPr id="189" name="Google Shape;189;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body" idx="1"/>
          </p:nvPr>
        </p:nvSpPr>
        <p:spPr>
          <a:xfrm>
            <a:off x="335360" y="1052736"/>
            <a:ext cx="11521200" cy="5184600"/>
          </a:xfrm>
          <a:prstGeom prst="rect">
            <a:avLst/>
          </a:prstGeom>
          <a:noFill/>
          <a:ln>
            <a:noFill/>
          </a:ln>
        </p:spPr>
        <p:txBody>
          <a:bodyPr spcFirstLastPara="1" wrap="square" lIns="91425" tIns="45700" rIns="91425" bIns="45700" anchor="t" anchorCtr="0">
            <a:normAutofit/>
          </a:bodyPr>
          <a:lstStyle/>
          <a:p>
            <a:pPr marL="1200150" lvl="2">
              <a:lnSpc>
                <a:spcPct val="160000"/>
              </a:lnSpc>
            </a:pPr>
            <a:r>
              <a:rPr lang="en-US" sz="1600" b="1">
                <a:highlight>
                  <a:srgbClr val="FFFFFF"/>
                </a:highlight>
                <a:latin typeface="Times New Roman"/>
                <a:ea typeface="Times New Roman"/>
                <a:cs typeface="Times New Roman"/>
              </a:rPr>
              <a:t>Pool Layer:</a:t>
            </a:r>
            <a:r>
              <a:rPr lang="en-US" sz="1600">
                <a:highlight>
                  <a:srgbClr val="FFFFFF"/>
                </a:highlight>
                <a:latin typeface="Times New Roman"/>
                <a:ea typeface="Times New Roman"/>
                <a:cs typeface="Times New Roman"/>
              </a:rPr>
              <a:t> This layer is periodically inserted in the </a:t>
            </a:r>
            <a:r>
              <a:rPr lang="en-US" sz="1600" err="1">
                <a:highlight>
                  <a:srgbClr val="FFFFFF"/>
                </a:highlight>
                <a:latin typeface="Times New Roman"/>
                <a:ea typeface="Times New Roman"/>
                <a:cs typeface="Times New Roman"/>
              </a:rPr>
              <a:t>covnets</a:t>
            </a:r>
            <a:r>
              <a:rPr lang="en-US" sz="1600">
                <a:highlight>
                  <a:srgbClr val="FFFFFF"/>
                </a:highlight>
                <a:latin typeface="Times New Roman"/>
                <a:ea typeface="Times New Roman"/>
                <a:cs typeface="Times New Roman"/>
              </a:rPr>
              <a:t> and its main function is to reduce the size of volume which makes the computation fast reduces memory and also prevents from overfitting. Two common types of pooling layers are </a:t>
            </a:r>
            <a:r>
              <a:rPr lang="en-US" sz="1600" b="1">
                <a:highlight>
                  <a:srgbClr val="FFFFFF"/>
                </a:highlight>
                <a:latin typeface="Times New Roman"/>
                <a:ea typeface="Times New Roman"/>
                <a:cs typeface="Times New Roman"/>
              </a:rPr>
              <a:t>max pooling</a:t>
            </a:r>
            <a:r>
              <a:rPr lang="en-US" sz="1600">
                <a:highlight>
                  <a:srgbClr val="FFFFFF"/>
                </a:highlight>
                <a:latin typeface="Times New Roman"/>
                <a:ea typeface="Times New Roman"/>
                <a:cs typeface="Times New Roman"/>
              </a:rPr>
              <a:t> and </a:t>
            </a:r>
            <a:r>
              <a:rPr lang="en-US" sz="1600" b="1">
                <a:highlight>
                  <a:srgbClr val="FFFFFF"/>
                </a:highlight>
                <a:latin typeface="Times New Roman"/>
                <a:ea typeface="Times New Roman"/>
                <a:cs typeface="Times New Roman"/>
              </a:rPr>
              <a:t>average pooling</a:t>
            </a:r>
            <a:r>
              <a:rPr lang="en-US" sz="1600">
                <a:highlight>
                  <a:srgbClr val="FFFFFF"/>
                </a:highlight>
                <a:latin typeface="Times New Roman"/>
                <a:ea typeface="Times New Roman"/>
                <a:cs typeface="Times New Roman"/>
              </a:rPr>
              <a:t>. If we use a max pool with 2 x 2 filters and stride 2, the resultant volume will be of dimension 16x16x12.</a:t>
            </a:r>
            <a:endParaRPr lang="en-US" sz="1600">
              <a:latin typeface="Times New Roman"/>
              <a:ea typeface="Times New Roman"/>
              <a:cs typeface="Times New Roman"/>
            </a:endParaRPr>
          </a:p>
          <a:p>
            <a:pPr marL="1200150" lvl="2" indent="-285750">
              <a:lnSpc>
                <a:spcPct val="150000"/>
              </a:lnSpc>
            </a:pPr>
            <a:r>
              <a:rPr lang="en-US" sz="1600" b="1">
                <a:latin typeface="Times New Roman"/>
                <a:ea typeface="Times New Roman"/>
                <a:cs typeface="Times New Roman"/>
              </a:rPr>
              <a:t>Fully-Connected Layer:</a:t>
            </a:r>
            <a:r>
              <a:rPr lang="en-US" sz="1600">
                <a:latin typeface="Times New Roman"/>
                <a:ea typeface="Times New Roman"/>
                <a:cs typeface="Times New Roman"/>
              </a:rPr>
              <a:t> This layer is regular neural network layer which takes input from the previous layer and computes the class scores and outputs the 1-D array of size equal to the number of classes.</a:t>
            </a:r>
            <a:endParaRPr lang="en-GB" sz="1600">
              <a:ea typeface="Times New Roman"/>
            </a:endParaRPr>
          </a:p>
          <a:p>
            <a:pPr marL="1828800" indent="0">
              <a:lnSpc>
                <a:spcPct val="150000"/>
              </a:lnSpc>
              <a:spcBef>
                <a:spcPts val="700"/>
              </a:spcBef>
              <a:buNone/>
            </a:pPr>
            <a:endParaRPr lang="en-GB" sz="1600">
              <a:latin typeface="Times New Roman"/>
              <a:ea typeface="Times New Roman"/>
              <a:cs typeface="Times New Roman"/>
            </a:endParaRPr>
          </a:p>
        </p:txBody>
      </p:sp>
      <p:sp>
        <p:nvSpPr>
          <p:cNvPr id="186" name="Google Shape;186;p23"/>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87" name="Google Shape;187;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88" name="Google Shape;188;p23"/>
          <p:cNvSpPr txBox="1"/>
          <p:nvPr/>
        </p:nvSpPr>
        <p:spPr>
          <a:xfrm>
            <a:off x="1981200" y="152400"/>
            <a:ext cx="8229600" cy="684300"/>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F5496"/>
              </a:buClr>
              <a:buSzPts val="3000"/>
              <a:buFont typeface="Times New Roman"/>
              <a:buNone/>
            </a:pPr>
            <a:r>
              <a:rPr lang="en-US" sz="3000" b="1" cap="small">
                <a:solidFill>
                  <a:srgbClr val="2F5496"/>
                </a:solidFill>
                <a:latin typeface="Times New Roman"/>
                <a:ea typeface="Times New Roman"/>
                <a:cs typeface="Times New Roman"/>
                <a:sym typeface="Times New Roman"/>
              </a:rPr>
              <a:t>Methodology</a:t>
            </a:r>
            <a:endParaRPr sz="3000" b="1" i="0" u="none" strike="noStrike" cap="small">
              <a:solidFill>
                <a:srgbClr val="2F5496"/>
              </a:solidFill>
              <a:latin typeface="Times New Roman"/>
              <a:ea typeface="Times New Roman"/>
              <a:cs typeface="Times New Roman"/>
              <a:sym typeface="Times New Roman"/>
            </a:endParaRPr>
          </a:p>
        </p:txBody>
      </p:sp>
      <p:sp>
        <p:nvSpPr>
          <p:cNvPr id="189" name="Google Shape;189;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 name="Picture 3" descr="Table&#10;&#10;Description automatically generated">
            <a:extLst>
              <a:ext uri="{FF2B5EF4-FFF2-40B4-BE49-F238E27FC236}">
                <a16:creationId xmlns:a16="http://schemas.microsoft.com/office/drawing/2014/main" id="{90F74039-4B2C-87A7-C8DD-B0DE22753649}"/>
              </a:ext>
            </a:extLst>
          </p:cNvPr>
          <p:cNvPicPr>
            <a:picLocks noChangeAspect="1"/>
          </p:cNvPicPr>
          <p:nvPr/>
        </p:nvPicPr>
        <p:blipFill>
          <a:blip r:embed="rId3"/>
          <a:stretch>
            <a:fillRect/>
          </a:stretch>
        </p:blipFill>
        <p:spPr>
          <a:xfrm>
            <a:off x="1513254" y="3730753"/>
            <a:ext cx="3755943" cy="1904888"/>
          </a:xfrm>
          <a:prstGeom prst="rect">
            <a:avLst/>
          </a:prstGeom>
        </p:spPr>
      </p:pic>
      <p:pic>
        <p:nvPicPr>
          <p:cNvPr id="5" name="Picture 5" descr="A picture containing table&#10;&#10;Description automatically generated">
            <a:extLst>
              <a:ext uri="{FF2B5EF4-FFF2-40B4-BE49-F238E27FC236}">
                <a16:creationId xmlns:a16="http://schemas.microsoft.com/office/drawing/2014/main" id="{8F582A7A-5DB8-62C8-4624-29A362E00558}"/>
              </a:ext>
            </a:extLst>
          </p:cNvPr>
          <p:cNvPicPr>
            <a:picLocks noChangeAspect="1"/>
          </p:cNvPicPr>
          <p:nvPr/>
        </p:nvPicPr>
        <p:blipFill>
          <a:blip r:embed="rId4"/>
          <a:stretch>
            <a:fillRect/>
          </a:stretch>
        </p:blipFill>
        <p:spPr>
          <a:xfrm>
            <a:off x="6609862" y="3636790"/>
            <a:ext cx="4413738" cy="2300266"/>
          </a:xfrm>
          <a:prstGeom prst="rect">
            <a:avLst/>
          </a:prstGeom>
        </p:spPr>
      </p:pic>
    </p:spTree>
    <p:extLst>
      <p:ext uri="{BB962C8B-B14F-4D97-AF65-F5344CB8AC3E}">
        <p14:creationId xmlns:p14="http://schemas.microsoft.com/office/powerpoint/2010/main" val="91200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body" idx="1"/>
          </p:nvPr>
        </p:nvSpPr>
        <p:spPr>
          <a:xfrm>
            <a:off x="393975" y="1052736"/>
            <a:ext cx="11521200" cy="5184600"/>
          </a:xfrm>
          <a:prstGeom prst="rect">
            <a:avLst/>
          </a:prstGeom>
          <a:noFill/>
          <a:ln>
            <a:noFill/>
          </a:ln>
        </p:spPr>
        <p:txBody>
          <a:bodyPr spcFirstLastPara="1" wrap="square" lIns="91425" tIns="45700" rIns="91425" bIns="45700" anchor="t" anchorCtr="0">
            <a:normAutofit/>
          </a:bodyPr>
          <a:lstStyle/>
          <a:p>
            <a:pPr marL="914400" lvl="0" indent="-317500" algn="just" rtl="0">
              <a:lnSpc>
                <a:spcPct val="150000"/>
              </a:lnSpc>
              <a:spcBef>
                <a:spcPts val="1200"/>
              </a:spcBef>
              <a:spcAft>
                <a:spcPts val="0"/>
              </a:spcAft>
              <a:buSzPts val="1400"/>
              <a:buFont typeface="Times New Roman"/>
              <a:buChar char="➢"/>
            </a:pPr>
            <a:r>
              <a:rPr lang="en-US" sz="2574" b="1">
                <a:latin typeface="Times New Roman"/>
                <a:ea typeface="Times New Roman"/>
                <a:cs typeface="Times New Roman"/>
                <a:sym typeface="Times New Roman"/>
              </a:rPr>
              <a:t>System Requirement Specification</a:t>
            </a:r>
            <a:endParaRPr sz="1400">
              <a:highlight>
                <a:srgbClr val="FFFFFF"/>
              </a:highlight>
              <a:latin typeface="Times New Roman"/>
              <a:ea typeface="Times New Roman"/>
              <a:cs typeface="Times New Roman"/>
              <a:sym typeface="Times New Roman"/>
            </a:endParaRPr>
          </a:p>
          <a:p>
            <a:pPr marL="1828800" lvl="0" indent="0" algn="l" rtl="0">
              <a:lnSpc>
                <a:spcPct val="150000"/>
              </a:lnSpc>
              <a:spcBef>
                <a:spcPts val="700"/>
              </a:spcBef>
              <a:spcAft>
                <a:spcPts val="0"/>
              </a:spcAft>
              <a:buNone/>
            </a:pPr>
            <a:endParaRPr sz="1600">
              <a:latin typeface="Times New Roman"/>
              <a:ea typeface="Times New Roman"/>
              <a:cs typeface="Times New Roman"/>
              <a:sym typeface="Times New Roman"/>
            </a:endParaRPr>
          </a:p>
        </p:txBody>
      </p:sp>
      <p:sp>
        <p:nvSpPr>
          <p:cNvPr id="195" name="Google Shape;195;p24"/>
          <p:cNvSpPr txBox="1">
            <a:spLocks noGrp="1"/>
          </p:cNvSpPr>
          <p:nvPr>
            <p:ph type="dt" idx="10"/>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96" name="Google Shape;196;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97" name="Google Shape;197;p24"/>
          <p:cNvSpPr txBox="1"/>
          <p:nvPr/>
        </p:nvSpPr>
        <p:spPr>
          <a:xfrm>
            <a:off x="1981200" y="152400"/>
            <a:ext cx="8229600" cy="684300"/>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F5496"/>
              </a:buClr>
              <a:buSzPts val="3000"/>
              <a:buFont typeface="Times New Roman"/>
              <a:buNone/>
            </a:pPr>
            <a:r>
              <a:rPr lang="en-US" sz="3000" b="1" i="0" u="none" strike="noStrike" cap="small">
                <a:solidFill>
                  <a:srgbClr val="2F5496"/>
                </a:solidFill>
                <a:latin typeface="Times New Roman"/>
                <a:ea typeface="Times New Roman"/>
                <a:cs typeface="Times New Roman"/>
                <a:sym typeface="Times New Roman"/>
              </a:rPr>
              <a:t>Analysis</a:t>
            </a:r>
            <a:endParaRPr sz="3000" b="1" i="0" u="none" strike="noStrike" cap="small">
              <a:solidFill>
                <a:srgbClr val="2F5496"/>
              </a:solidFill>
              <a:latin typeface="Times New Roman"/>
              <a:ea typeface="Times New Roman"/>
              <a:cs typeface="Times New Roman"/>
              <a:sym typeface="Times New Roman"/>
            </a:endParaRPr>
          </a:p>
        </p:txBody>
      </p:sp>
      <p:sp>
        <p:nvSpPr>
          <p:cNvPr id="198" name="Google Shape;198;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TextBox 1">
            <a:extLst>
              <a:ext uri="{FF2B5EF4-FFF2-40B4-BE49-F238E27FC236}">
                <a16:creationId xmlns:a16="http://schemas.microsoft.com/office/drawing/2014/main" id="{9A5248E8-A3F8-4D3C-74B0-F50D2DFE2F9D}"/>
              </a:ext>
            </a:extLst>
          </p:cNvPr>
          <p:cNvSpPr txBox="1"/>
          <p:nvPr/>
        </p:nvSpPr>
        <p:spPr>
          <a:xfrm>
            <a:off x="1225061" y="2008944"/>
            <a:ext cx="5020993"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lnSpc>
                <a:spcPct val="150000"/>
              </a:lnSpc>
            </a:pPr>
            <a:r>
              <a:rPr lang="en-US" sz="2000" b="1" u="sng" kern="1200">
                <a:solidFill>
                  <a:schemeClr val="accent1"/>
                </a:solidFill>
                <a:latin typeface="Times New Roman"/>
                <a:ea typeface="+mn-ea"/>
                <a:cs typeface="Times New Roman"/>
              </a:rPr>
              <a:t>HARDWARE REQUIREMENTS:</a:t>
            </a:r>
            <a:endParaRPr lang="en-US" sz="2000">
              <a:solidFill>
                <a:schemeClr val="accent1"/>
              </a:solidFill>
              <a:ea typeface="+mn-ea"/>
            </a:endParaRPr>
          </a:p>
          <a:p>
            <a:pPr marL="285750" indent="-285750" algn="just" rtl="0">
              <a:lnSpc>
                <a:spcPct val="150000"/>
              </a:lnSpc>
              <a:buChar char="•"/>
            </a:pPr>
            <a:r>
              <a:rPr lang="en-US" sz="2000" kern="1200">
                <a:solidFill>
                  <a:schemeClr val="tx1"/>
                </a:solidFill>
                <a:latin typeface="Times New Roman"/>
                <a:ea typeface="+mn-ea"/>
                <a:cs typeface="Times New Roman"/>
              </a:rPr>
              <a:t>Processor: Dual Core</a:t>
            </a:r>
          </a:p>
          <a:p>
            <a:pPr marL="285750" indent="-285750" algn="just">
              <a:lnSpc>
                <a:spcPct val="150000"/>
              </a:lnSpc>
              <a:buChar char="•"/>
            </a:pPr>
            <a:r>
              <a:rPr lang="en-US" sz="2000" kern="1200">
                <a:solidFill>
                  <a:schemeClr val="tx1"/>
                </a:solidFill>
                <a:latin typeface="Times New Roman"/>
                <a:ea typeface="+mn-ea"/>
                <a:cs typeface="Times New Roman"/>
              </a:rPr>
              <a:t>Processor Speed: 1.1 GHz </a:t>
            </a:r>
          </a:p>
          <a:p>
            <a:pPr marL="285750" indent="-285750" algn="just" rtl="0">
              <a:lnSpc>
                <a:spcPct val="150000"/>
              </a:lnSpc>
              <a:buChar char="•"/>
            </a:pPr>
            <a:r>
              <a:rPr lang="en-US" sz="2000" kern="1200">
                <a:solidFill>
                  <a:schemeClr val="tx1"/>
                </a:solidFill>
                <a:latin typeface="Times New Roman"/>
                <a:ea typeface="+mn-ea"/>
                <a:cs typeface="Times New Roman"/>
              </a:rPr>
              <a:t>RAM: 8 GB</a:t>
            </a:r>
          </a:p>
          <a:p>
            <a:pPr marL="285750" indent="-285750" algn="just">
              <a:lnSpc>
                <a:spcPct val="150000"/>
              </a:lnSpc>
              <a:buChar char="•"/>
            </a:pPr>
            <a:r>
              <a:rPr lang="en-US" sz="2000" kern="1200">
                <a:solidFill>
                  <a:schemeClr val="tx1"/>
                </a:solidFill>
                <a:latin typeface="Times New Roman"/>
                <a:ea typeface="+mn-ea"/>
                <a:cs typeface="Times New Roman"/>
              </a:rPr>
              <a:t>HDD: 20 GB</a:t>
            </a:r>
          </a:p>
          <a:p>
            <a:pPr marL="285750" indent="-285750" algn="just">
              <a:lnSpc>
                <a:spcPct val="150000"/>
              </a:lnSpc>
              <a:buChar char="•"/>
            </a:pPr>
            <a:r>
              <a:rPr lang="en-US" sz="2000" kern="1200">
                <a:solidFill>
                  <a:schemeClr val="tx1"/>
                </a:solidFill>
                <a:latin typeface="Times New Roman"/>
                <a:cs typeface="Times New Roman"/>
              </a:rPr>
              <a:t>GPU: NVIDIA GTX 1060</a:t>
            </a:r>
          </a:p>
          <a:p>
            <a:pPr algn="just"/>
            <a:endParaRPr lang="en-IN"/>
          </a:p>
        </p:txBody>
      </p:sp>
      <p:sp>
        <p:nvSpPr>
          <p:cNvPr id="4" name="TextBox 3">
            <a:extLst>
              <a:ext uri="{FF2B5EF4-FFF2-40B4-BE49-F238E27FC236}">
                <a16:creationId xmlns:a16="http://schemas.microsoft.com/office/drawing/2014/main" id="{6C852652-8E07-A750-29A5-38398EE8BD03}"/>
              </a:ext>
            </a:extLst>
          </p:cNvPr>
          <p:cNvSpPr txBox="1"/>
          <p:nvPr/>
        </p:nvSpPr>
        <p:spPr>
          <a:xfrm>
            <a:off x="6246446" y="2008944"/>
            <a:ext cx="5411763" cy="2806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u="sng" kern="1200">
                <a:solidFill>
                  <a:schemeClr val="accent1"/>
                </a:solidFill>
                <a:latin typeface="Times New Roman"/>
                <a:ea typeface="+mn-ea"/>
                <a:cs typeface="Times New Roman"/>
              </a:rPr>
              <a:t>SOFTWARE REQUIREMENTS:</a:t>
            </a:r>
            <a:endParaRPr lang="en-US" sz="2000">
              <a:solidFill>
                <a:schemeClr val="accent1"/>
              </a:solidFill>
              <a:ea typeface="+mn-ea"/>
            </a:endParaRPr>
          </a:p>
          <a:p>
            <a:pPr marL="285750" indent="-285750" algn="just">
              <a:lnSpc>
                <a:spcPct val="150000"/>
              </a:lnSpc>
              <a:buChar char="•"/>
            </a:pPr>
            <a:r>
              <a:rPr lang="en-US" sz="2000" kern="1200">
                <a:latin typeface="Times New Roman"/>
                <a:ea typeface="+mn-ea"/>
                <a:cs typeface="Times New Roman"/>
              </a:rPr>
              <a:t>Operating System: Windows 7 or above </a:t>
            </a:r>
            <a:endParaRPr lang="en-US" sz="2000">
              <a:ea typeface="+mn-ea"/>
            </a:endParaRPr>
          </a:p>
          <a:p>
            <a:pPr marL="285750" indent="-285750" algn="just">
              <a:lnSpc>
                <a:spcPct val="150000"/>
              </a:lnSpc>
              <a:buChar char="•"/>
            </a:pPr>
            <a:r>
              <a:rPr lang="en-US" sz="2000" kern="1200">
                <a:latin typeface="Times New Roman"/>
                <a:ea typeface="+mn-ea"/>
                <a:cs typeface="Times New Roman"/>
              </a:rPr>
              <a:t>Software: </a:t>
            </a:r>
            <a:r>
              <a:rPr lang="en-US" sz="2000" kern="1200" err="1">
                <a:latin typeface="Times New Roman"/>
                <a:ea typeface="+mn-ea"/>
                <a:cs typeface="Times New Roman"/>
              </a:rPr>
              <a:t>Jupyter</a:t>
            </a:r>
            <a:r>
              <a:rPr lang="en-US" sz="2000" kern="1200">
                <a:latin typeface="Times New Roman"/>
                <a:ea typeface="+mn-ea"/>
                <a:cs typeface="Times New Roman"/>
              </a:rPr>
              <a:t> Notebook or </a:t>
            </a:r>
            <a:r>
              <a:rPr lang="en-US" sz="2000" kern="1200" err="1">
                <a:latin typeface="Times New Roman"/>
                <a:ea typeface="+mn-ea"/>
                <a:cs typeface="Times New Roman"/>
              </a:rPr>
              <a:t>Pycharm</a:t>
            </a:r>
            <a:endParaRPr lang="en-US" sz="2000">
              <a:ea typeface="+mn-ea"/>
            </a:endParaRPr>
          </a:p>
          <a:p>
            <a:pPr marL="285750" indent="-285750" algn="just">
              <a:lnSpc>
                <a:spcPct val="150000"/>
              </a:lnSpc>
              <a:buChar char="•"/>
            </a:pPr>
            <a:r>
              <a:rPr lang="en-US" sz="2000" kern="1200">
                <a:latin typeface="Times New Roman"/>
                <a:ea typeface="+mn-ea"/>
                <a:cs typeface="Times New Roman"/>
              </a:rPr>
              <a:t>Technology: Machine Learning</a:t>
            </a:r>
            <a:endParaRPr lang="en-US" sz="2000">
              <a:ea typeface="+mn-ea"/>
            </a:endParaRPr>
          </a:p>
          <a:p>
            <a:pPr marL="285750" indent="-285750" algn="just">
              <a:lnSpc>
                <a:spcPct val="150000"/>
              </a:lnSpc>
              <a:buChar char="•"/>
            </a:pPr>
            <a:r>
              <a:rPr lang="en-US" sz="2000" kern="1200">
                <a:latin typeface="Times New Roman"/>
                <a:ea typeface="+mn-ea"/>
                <a:cs typeface="Times New Roman"/>
              </a:rPr>
              <a:t>Programming Language: Python 3.7 and higher</a:t>
            </a:r>
            <a:endParaRPr lang="en-US" sz="2000">
              <a:ea typeface="+mn-ea"/>
            </a:endParaRPr>
          </a:p>
          <a:p>
            <a:pPr algn="just">
              <a:lnSpc>
                <a:spcPct val="150000"/>
              </a:lnSpc>
            </a:pPr>
            <a:endParaRPr lang="en-US" sz="2000" b="1" u="sng" kern="1200">
              <a:solidFill>
                <a:schemeClr val="accent1"/>
              </a:solidFill>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algn="ctr"/>
            <a:r>
              <a:rPr lang="en-US" sz="2900" cap="small">
                <a:solidFill>
                  <a:srgbClr val="2F5496"/>
                </a:solidFill>
                <a:latin typeface="Times New Roman"/>
                <a:ea typeface="Times New Roman"/>
                <a:cs typeface="Times New Roman"/>
              </a:rPr>
              <a:t>System Design</a:t>
            </a:r>
            <a:br>
              <a:rPr lang="en-US" sz="3200" b="1" u="sng">
                <a:latin typeface="Times New Roman"/>
                <a:ea typeface="Times New Roman"/>
                <a:cs typeface="Times New Roman"/>
              </a:rPr>
            </a:br>
            <a:endParaRPr lang="en-US" sz="3200" b="1" u="sng">
              <a:solidFill>
                <a:srgbClr val="3F3F3F"/>
              </a:solidFill>
              <a:latin typeface="Times New Roman"/>
              <a:ea typeface="Times New Roman"/>
              <a:cs typeface="Times New Roman"/>
            </a:endParaRPr>
          </a:p>
        </p:txBody>
      </p:sp>
      <p:sp>
        <p:nvSpPr>
          <p:cNvPr id="214" name="Google Shape;214;p2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15" name="Google Shape;21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216" name="Google Shape;216;p26"/>
          <p:cNvSpPr txBox="1"/>
          <p:nvPr/>
        </p:nvSpPr>
        <p:spPr>
          <a:xfrm>
            <a:off x="515380" y="992124"/>
            <a:ext cx="11161240" cy="5173180"/>
          </a:xfrm>
          <a:prstGeom prst="rect">
            <a:avLst/>
          </a:prstGeom>
          <a:noFill/>
          <a:ln>
            <a:noFill/>
          </a:ln>
        </p:spPr>
        <p:txBody>
          <a:bodyPr spcFirstLastPara="1" wrap="square" lIns="91425" tIns="45700" rIns="91425" bIns="45700" anchor="t" anchorCtr="0">
            <a:normAutofit/>
          </a:bodyPr>
          <a:lstStyle/>
          <a:p>
            <a:pPr algn="just">
              <a:lnSpc>
                <a:spcPct val="150000"/>
              </a:lnSpc>
              <a:buClr>
                <a:schemeClr val="dk1"/>
              </a:buClr>
              <a:buSzPts val="2100"/>
            </a:pPr>
            <a:endParaRPr lang="en-US" sz="2500" b="1">
              <a:latin typeface="Times New Roman"/>
            </a:endParaRPr>
          </a:p>
          <a:p>
            <a:pPr marL="342900" lvl="1" indent="-342900" algn="just">
              <a:lnSpc>
                <a:spcPct val="150000"/>
              </a:lnSpc>
              <a:buChar char="•"/>
            </a:pPr>
            <a:endParaRPr lang="en-US" sz="2000">
              <a:latin typeface="Times New Roman"/>
            </a:endParaRPr>
          </a:p>
          <a:p>
            <a:pPr lvl="1" algn="just">
              <a:lnSpc>
                <a:spcPct val="150000"/>
              </a:lnSpc>
            </a:pPr>
            <a:endParaRPr lang="en-US" sz="2500" b="1">
              <a:ea typeface="Times New Roman"/>
            </a:endParaRPr>
          </a:p>
          <a:p>
            <a:pPr marL="342900" lvl="1" indent="-342900">
              <a:buClr>
                <a:schemeClr val="dk1"/>
              </a:buClr>
              <a:buChar char="•"/>
            </a:pPr>
            <a:endParaRPr lang="en-US" sz="2000">
              <a:latin typeface="Times New Roman"/>
              <a:ea typeface="Times New Roman"/>
            </a:endParaRPr>
          </a:p>
          <a:p>
            <a:pPr marL="342900" lvl="1" indent="-342900">
              <a:buClr>
                <a:schemeClr val="dk1"/>
              </a:buClr>
              <a:buChar char="•"/>
            </a:pPr>
            <a:endParaRPr lang="en-US" sz="2000">
              <a:ea typeface="Times New Roman"/>
            </a:endParaRPr>
          </a:p>
          <a:p>
            <a:pPr marL="342900" lvl="1" indent="-342900">
              <a:buClr>
                <a:schemeClr val="dk1"/>
              </a:buClr>
              <a:buChar char="•"/>
            </a:pPr>
            <a:endParaRPr lang="en-US" sz="2000">
              <a:latin typeface="Times New Roman"/>
              <a:ea typeface="Times New Roman"/>
            </a:endParaRPr>
          </a:p>
          <a:p>
            <a:pPr marL="342900" lvl="1" indent="-342900">
              <a:buClr>
                <a:schemeClr val="dk1"/>
              </a:buClr>
              <a:buChar char="•"/>
            </a:pPr>
            <a:endParaRPr lang="en-US" sz="2000">
              <a:ea typeface="Times New Roman"/>
            </a:endParaRPr>
          </a:p>
          <a:p>
            <a:pPr lvl="1">
              <a:buClr>
                <a:schemeClr val="dk1"/>
              </a:buClr>
            </a:pPr>
            <a:endParaRPr lang="en-US" sz="2000">
              <a:ea typeface="Times New Roman"/>
            </a:endParaRPr>
          </a:p>
          <a:p>
            <a:pPr lvl="1">
              <a:lnSpc>
                <a:spcPct val="150000"/>
              </a:lnSpc>
              <a:buClr>
                <a:schemeClr val="dk1"/>
              </a:buClr>
              <a:buSzPts val="2100"/>
            </a:pPr>
            <a:endParaRPr lang="en-US" sz="2500" b="1">
              <a:ea typeface="Times New Roman"/>
            </a:endParaRPr>
          </a:p>
          <a:p>
            <a:pPr>
              <a:lnSpc>
                <a:spcPct val="150000"/>
              </a:lnSpc>
              <a:spcBef>
                <a:spcPts val="480"/>
              </a:spcBef>
              <a:buClr>
                <a:schemeClr val="dk1"/>
              </a:buClr>
              <a:buSzPts val="2100"/>
            </a:pPr>
            <a:r>
              <a:rPr lang="en-US" sz="2400" b="1">
                <a:latin typeface="Times New Roman"/>
                <a:cs typeface="Times New Roman"/>
              </a:rPr>
              <a:t>Input:</a:t>
            </a:r>
            <a:endParaRPr lang="en-US" sz="2400">
              <a:latin typeface="Times New Roman"/>
              <a:cs typeface="Times New Roman"/>
            </a:endParaRPr>
          </a:p>
          <a:p>
            <a:pPr marL="419100" indent="-342900">
              <a:lnSpc>
                <a:spcPct val="150000"/>
              </a:lnSpc>
              <a:spcBef>
                <a:spcPts val="480"/>
              </a:spcBef>
              <a:buClr>
                <a:schemeClr val="dk1"/>
              </a:buClr>
              <a:buSzPts val="2100"/>
              <a:buFont typeface="Wingdings,Sans-Serif"/>
              <a:buChar char="Ø"/>
            </a:pPr>
            <a:r>
              <a:rPr lang="en-US" sz="1900">
                <a:latin typeface="Times New Roman"/>
                <a:cs typeface="Times New Roman"/>
              </a:rPr>
              <a:t>The input to the system is a video or sequence of images of a person making a sign.</a:t>
            </a:r>
            <a:endParaRPr lang="en-US"/>
          </a:p>
          <a:p>
            <a:pPr marL="355600" indent="-222250">
              <a:lnSpc>
                <a:spcPct val="150000"/>
              </a:lnSpc>
              <a:spcBef>
                <a:spcPts val="750"/>
              </a:spcBef>
              <a:buClr>
                <a:schemeClr val="dk1"/>
              </a:buClr>
              <a:buSzPts val="2100"/>
            </a:pPr>
            <a:endParaRPr lang="en-US" sz="2100" b="1">
              <a:solidFill>
                <a:schemeClr val="dk1"/>
              </a:solidFill>
              <a:latin typeface="Times New Roman"/>
              <a:ea typeface="Times New Roman"/>
              <a:cs typeface="Times New Roman"/>
            </a:endParaRPr>
          </a:p>
        </p:txBody>
      </p:sp>
      <p:sp>
        <p:nvSpPr>
          <p:cNvPr id="217" name="Google Shape;21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 name="Picture 2" descr="Diagram&#10;&#10;Description automatically generated">
            <a:extLst>
              <a:ext uri="{FF2B5EF4-FFF2-40B4-BE49-F238E27FC236}">
                <a16:creationId xmlns:a16="http://schemas.microsoft.com/office/drawing/2014/main" id="{9599993B-A1E2-95C6-1575-ED2B030E1694}"/>
              </a:ext>
            </a:extLst>
          </p:cNvPr>
          <p:cNvPicPr>
            <a:picLocks noChangeAspect="1"/>
          </p:cNvPicPr>
          <p:nvPr/>
        </p:nvPicPr>
        <p:blipFill>
          <a:blip r:embed="rId3"/>
          <a:stretch>
            <a:fillRect/>
          </a:stretch>
        </p:blipFill>
        <p:spPr>
          <a:xfrm>
            <a:off x="3387306" y="990910"/>
            <a:ext cx="6121878" cy="36397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EC8D-EBBF-FDF9-5AFC-FB712AC088D1}"/>
              </a:ext>
            </a:extLst>
          </p:cNvPr>
          <p:cNvSpPr>
            <a:spLocks noGrp="1"/>
          </p:cNvSpPr>
          <p:nvPr>
            <p:ph type="title"/>
          </p:nvPr>
        </p:nvSpPr>
        <p:spPr/>
        <p:txBody>
          <a:bodyPr/>
          <a:lstStyle/>
          <a:p>
            <a:pPr algn="just"/>
            <a:r>
              <a:rPr lang="en-US" sz="3200">
                <a:solidFill>
                  <a:srgbClr val="2F5496"/>
                </a:solidFill>
                <a:latin typeface="Times New Roman"/>
                <a:cs typeface="Times New Roman"/>
              </a:rPr>
              <a:t>                                   </a:t>
            </a:r>
            <a:r>
              <a:rPr lang="en-US" sz="2900" cap="small">
                <a:solidFill>
                  <a:srgbClr val="2F5496"/>
                </a:solidFill>
                <a:latin typeface="Times New Roman"/>
                <a:cs typeface="Times New Roman"/>
              </a:rPr>
              <a:t>Preprocessing</a:t>
            </a:r>
            <a:endParaRPr lang="en-US" sz="2900" b="0">
              <a:solidFill>
                <a:srgbClr val="2F5496"/>
              </a:solidFill>
              <a:latin typeface="Times New Roman"/>
              <a:cs typeface="Times New Roman"/>
            </a:endParaRPr>
          </a:p>
          <a:p>
            <a:pPr algn="just"/>
            <a:endParaRPr lang="en-US" sz="3200">
              <a:solidFill>
                <a:srgbClr val="2F5496"/>
              </a:solidFill>
              <a:latin typeface="Times New Roman"/>
              <a:cs typeface="Times New Roman"/>
            </a:endParaRPr>
          </a:p>
        </p:txBody>
      </p:sp>
      <p:sp>
        <p:nvSpPr>
          <p:cNvPr id="3" name="Text Placeholder 2">
            <a:extLst>
              <a:ext uri="{FF2B5EF4-FFF2-40B4-BE49-F238E27FC236}">
                <a16:creationId xmlns:a16="http://schemas.microsoft.com/office/drawing/2014/main" id="{39D6D981-9470-908C-1AB8-7BF466A06426}"/>
              </a:ext>
            </a:extLst>
          </p:cNvPr>
          <p:cNvSpPr>
            <a:spLocks noGrp="1"/>
          </p:cNvSpPr>
          <p:nvPr>
            <p:ph type="body" idx="1"/>
          </p:nvPr>
        </p:nvSpPr>
        <p:spPr/>
        <p:txBody>
          <a:bodyPr>
            <a:normAutofit/>
          </a:bodyPr>
          <a:lstStyle/>
          <a:p>
            <a:pPr marL="361950" indent="-285750">
              <a:lnSpc>
                <a:spcPct val="150000"/>
              </a:lnSpc>
              <a:spcBef>
                <a:spcPts val="480"/>
              </a:spcBef>
              <a:buFont typeface="Wingdings,Sans-Serif"/>
              <a:buChar char="Ø"/>
            </a:pPr>
            <a:r>
              <a:rPr lang="en-US" sz="1800">
                <a:latin typeface="Times New Roman"/>
                <a:cs typeface="Times New Roman"/>
              </a:rPr>
              <a:t>We begin by converting the RGB image to a grayscale image. It aids in reducing visual complexity and making the process easier. </a:t>
            </a:r>
          </a:p>
          <a:p>
            <a:pPr marL="361950" indent="-285750">
              <a:lnSpc>
                <a:spcPct val="150000"/>
              </a:lnSpc>
              <a:spcBef>
                <a:spcPts val="480"/>
              </a:spcBef>
              <a:buFont typeface="Wingdings,Sans-Serif"/>
              <a:buChar char="Ø"/>
            </a:pPr>
            <a:r>
              <a:rPr lang="en-US" sz="1800">
                <a:latin typeface="Times New Roman"/>
                <a:cs typeface="Times New Roman"/>
              </a:rPr>
              <a:t>The grey scale values are then converted to binary values using the min-max scalar approach.</a:t>
            </a:r>
          </a:p>
          <a:p>
            <a:pPr marL="361950" indent="-285750">
              <a:lnSpc>
                <a:spcPct val="150000"/>
              </a:lnSpc>
              <a:spcBef>
                <a:spcPts val="480"/>
              </a:spcBef>
              <a:buFont typeface="Wingdings,Sans-Serif"/>
              <a:buChar char="Ø"/>
            </a:pPr>
            <a:r>
              <a:rPr lang="en-US" sz="1800">
                <a:latin typeface="Times New Roman"/>
                <a:cs typeface="Times New Roman"/>
              </a:rPr>
              <a:t>In the obtained binary matrix consider one value region as white and zero value region black. </a:t>
            </a:r>
          </a:p>
          <a:p>
            <a:pPr marL="361950" indent="-285750">
              <a:lnSpc>
                <a:spcPct val="150000"/>
              </a:lnSpc>
              <a:spcBef>
                <a:spcPts val="480"/>
              </a:spcBef>
              <a:buFont typeface="Wingdings,Sans-Serif"/>
              <a:buChar char="Ø"/>
            </a:pPr>
            <a:r>
              <a:rPr lang="en-US" sz="1800">
                <a:latin typeface="Times New Roman"/>
                <a:cs typeface="Times New Roman"/>
              </a:rPr>
              <a:t>By using these values, the region of interest can be identified. So that the values are useful for feature extraction and identification of regions of interest.</a:t>
            </a:r>
            <a:endParaRPr lang="en-US" sz="1800"/>
          </a:p>
          <a:p>
            <a:pPr>
              <a:lnSpc>
                <a:spcPct val="150000"/>
              </a:lnSpc>
              <a:buNone/>
            </a:pPr>
            <a:endParaRPr lang="en-US" sz="2500" b="1">
              <a:latin typeface="Times New Roman"/>
            </a:endParaRPr>
          </a:p>
          <a:p>
            <a:endParaRPr lang="en-US" sz="2000">
              <a:latin typeface="Times New Roman"/>
              <a:cs typeface="Times New Roman"/>
            </a:endParaRPr>
          </a:p>
          <a:p>
            <a:pPr marL="114300" indent="0">
              <a:buNone/>
            </a:pPr>
            <a:endParaRPr lang="en-US" sz="2000">
              <a:latin typeface="Times New Roman"/>
              <a:cs typeface="Times New Roman"/>
            </a:endParaRPr>
          </a:p>
        </p:txBody>
      </p:sp>
      <p:sp>
        <p:nvSpPr>
          <p:cNvPr id="4" name="Slide Number Placeholder 3">
            <a:extLst>
              <a:ext uri="{FF2B5EF4-FFF2-40B4-BE49-F238E27FC236}">
                <a16:creationId xmlns:a16="http://schemas.microsoft.com/office/drawing/2014/main" id="{141EA792-87A7-037E-5F99-93E71CF1C7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spTree>
    <p:extLst>
      <p:ext uri="{BB962C8B-B14F-4D97-AF65-F5344CB8AC3E}">
        <p14:creationId xmlns:p14="http://schemas.microsoft.com/office/powerpoint/2010/main" val="190550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1952596" y="53752"/>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AGENDA</a:t>
            </a:r>
            <a:endParaRPr/>
          </a:p>
        </p:txBody>
      </p:sp>
      <p:sp>
        <p:nvSpPr>
          <p:cNvPr id="104" name="Google Shape;104;p14"/>
          <p:cNvSpPr txBox="1">
            <a:spLocks noGrp="1"/>
          </p:cNvSpPr>
          <p:nvPr>
            <p:ph type="body" idx="1"/>
          </p:nvPr>
        </p:nvSpPr>
        <p:spPr>
          <a:xfrm>
            <a:off x="1199456" y="625252"/>
            <a:ext cx="9505056" cy="5540052"/>
          </a:xfrm>
          <a:prstGeom prst="rect">
            <a:avLst/>
          </a:prstGeom>
          <a:noFill/>
          <a:ln>
            <a:noFill/>
          </a:ln>
        </p:spPr>
        <p:txBody>
          <a:bodyPr spcFirstLastPara="1" wrap="square" lIns="91425" tIns="45700" rIns="91425" bIns="45700" anchor="t" anchorCtr="0">
            <a:normAutofit fontScale="85000" lnSpcReduction="20000"/>
          </a:bodyPr>
          <a:lstStyle/>
          <a:p>
            <a:pPr marL="355600" lvl="0" indent="-355600" algn="l" rtl="0">
              <a:lnSpc>
                <a:spcPct val="90000"/>
              </a:lnSpc>
              <a:spcBef>
                <a:spcPts val="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Abstract</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Introduction</a:t>
            </a:r>
            <a:endParaRPr sz="3400">
              <a:latin typeface="Times New Roman"/>
              <a:ea typeface="Times New Roman"/>
              <a:cs typeface="Times New Roman"/>
              <a:sym typeface="Times New Roman"/>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Literature Review</a:t>
            </a:r>
            <a:endParaRPr sz="3400">
              <a:latin typeface="Times New Roman"/>
              <a:ea typeface="Times New Roman"/>
              <a:cs typeface="Times New Roman"/>
              <a:sym typeface="Times New Roman"/>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Analysis</a:t>
            </a:r>
            <a:endParaRPr sz="3400">
              <a:latin typeface="Times New Roman"/>
              <a:ea typeface="Times New Roman"/>
              <a:cs typeface="Times New Roman"/>
              <a:sym typeface="Times New Roman"/>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System Design</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Implementation</a:t>
            </a:r>
            <a:endParaRPr sz="3400">
              <a:latin typeface="Times New Roman"/>
              <a:ea typeface="Times New Roman"/>
              <a:cs typeface="Times New Roman"/>
              <a:sym typeface="Times New Roman"/>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Testing</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Discussion of Results</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National Conference Paper</a:t>
            </a:r>
            <a:endParaRPr sz="3400">
              <a:latin typeface="Times New Roman"/>
              <a:ea typeface="Times New Roman"/>
              <a:cs typeface="Times New Roman"/>
              <a:sym typeface="Times New Roman"/>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Conclusion and Future Enhancements</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References</a:t>
            </a:r>
            <a:endParaRPr sz="3400">
              <a:latin typeface="Times New Roman"/>
              <a:ea typeface="Times New Roman"/>
              <a:cs typeface="Times New Roman"/>
              <a:sym typeface="Times New Roman"/>
            </a:endParaRPr>
          </a:p>
          <a:p>
            <a:pPr marL="355600" lvl="0" indent="-355600" algn="l" rtl="0">
              <a:lnSpc>
                <a:spcPct val="90000"/>
              </a:lnSpc>
              <a:spcBef>
                <a:spcPts val="100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Q &amp; A</a:t>
            </a:r>
            <a:endParaRPr/>
          </a:p>
          <a:p>
            <a:pPr marL="0" lvl="0" indent="0" algn="l" rtl="0">
              <a:lnSpc>
                <a:spcPct val="90000"/>
              </a:lnSpc>
              <a:spcBef>
                <a:spcPts val="1000"/>
              </a:spcBef>
              <a:spcAft>
                <a:spcPts val="0"/>
              </a:spcAft>
              <a:buClr>
                <a:schemeClr val="dk1"/>
              </a:buClr>
              <a:buSzPct val="100000"/>
              <a:buNone/>
            </a:pPr>
            <a:endParaRPr>
              <a:solidFill>
                <a:srgbClr val="3F3F3F"/>
              </a:solidFill>
            </a:endParaRPr>
          </a:p>
        </p:txBody>
      </p:sp>
      <p:sp>
        <p:nvSpPr>
          <p:cNvPr id="105" name="Google Shape;105;p1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06" name="Google Shape;10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a:t>2022 - 2023</a:t>
            </a:r>
          </a:p>
        </p:txBody>
      </p:sp>
      <p:sp>
        <p:nvSpPr>
          <p:cNvPr id="107" name="Google Shape;10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C561-24A4-0965-5829-FB21E818D683}"/>
              </a:ext>
            </a:extLst>
          </p:cNvPr>
          <p:cNvSpPr>
            <a:spLocks noGrp="1"/>
          </p:cNvSpPr>
          <p:nvPr>
            <p:ph type="title"/>
          </p:nvPr>
        </p:nvSpPr>
        <p:spPr/>
        <p:txBody>
          <a:bodyPr/>
          <a:lstStyle/>
          <a:p>
            <a:pPr algn="just"/>
            <a:r>
              <a:rPr lang="en-US" sz="3200">
                <a:solidFill>
                  <a:srgbClr val="2F5496"/>
                </a:solidFill>
                <a:latin typeface="Times New Roman"/>
                <a:cs typeface="Times New Roman"/>
              </a:rPr>
              <a:t>                                 </a:t>
            </a:r>
            <a:r>
              <a:rPr lang="en-US" sz="2900" cap="small">
                <a:solidFill>
                  <a:srgbClr val="2F5496"/>
                </a:solidFill>
                <a:latin typeface="Times New Roman"/>
                <a:cs typeface="Times New Roman"/>
              </a:rPr>
              <a:t>Feature Extraction</a:t>
            </a:r>
            <a:endParaRPr lang="en-US" sz="2900" b="0">
              <a:solidFill>
                <a:srgbClr val="2F5496"/>
              </a:solidFill>
              <a:latin typeface="Times New Roman"/>
              <a:cs typeface="Times New Roman"/>
            </a:endParaRPr>
          </a:p>
          <a:p>
            <a:pPr algn="just"/>
            <a:endParaRPr lang="en-US" sz="3200">
              <a:solidFill>
                <a:srgbClr val="2F5496"/>
              </a:solidFill>
              <a:latin typeface="Times New Roman"/>
              <a:cs typeface="Times New Roman"/>
            </a:endParaRPr>
          </a:p>
          <a:p>
            <a:endParaRPr lang="en-US"/>
          </a:p>
        </p:txBody>
      </p:sp>
      <p:sp>
        <p:nvSpPr>
          <p:cNvPr id="3" name="Text Placeholder 2">
            <a:extLst>
              <a:ext uri="{FF2B5EF4-FFF2-40B4-BE49-F238E27FC236}">
                <a16:creationId xmlns:a16="http://schemas.microsoft.com/office/drawing/2014/main" id="{4CD87A19-CBD2-8930-5B46-427D9D936FFB}"/>
              </a:ext>
            </a:extLst>
          </p:cNvPr>
          <p:cNvSpPr>
            <a:spLocks noGrp="1"/>
          </p:cNvSpPr>
          <p:nvPr>
            <p:ph type="body" idx="1"/>
          </p:nvPr>
        </p:nvSpPr>
        <p:spPr/>
        <p:txBody>
          <a:bodyPr>
            <a:normAutofit/>
          </a:bodyPr>
          <a:lstStyle/>
          <a:p>
            <a:pPr marL="285750" indent="-285750">
              <a:lnSpc>
                <a:spcPct val="150000"/>
              </a:lnSpc>
              <a:buFont typeface="Wingdings,Sans-Serif"/>
              <a:buChar char="Ø"/>
            </a:pPr>
            <a:r>
              <a:rPr lang="en-US" sz="1900">
                <a:latin typeface="Times New Roman"/>
                <a:cs typeface="Times New Roman"/>
              </a:rPr>
              <a:t>In this stage extract the required feature from the identified region which is obtained from the previous step. That region is compressed by converting a reduced size matrix to control over fitting.</a:t>
            </a:r>
          </a:p>
          <a:p>
            <a:pPr marL="285750" indent="-285750">
              <a:lnSpc>
                <a:spcPct val="150000"/>
              </a:lnSpc>
              <a:buFont typeface="Wingdings,Sans-Serif"/>
              <a:buChar char="Ø"/>
            </a:pPr>
            <a:r>
              <a:rPr lang="en-US" sz="1900">
                <a:latin typeface="Times New Roman"/>
                <a:cs typeface="Times New Roman"/>
              </a:rPr>
              <a:t>The reduction of the matrix size helps in reducing the memory size of the images. </a:t>
            </a:r>
          </a:p>
          <a:p>
            <a:pPr marL="285750" indent="-285750">
              <a:lnSpc>
                <a:spcPct val="150000"/>
              </a:lnSpc>
              <a:buFont typeface="Wingdings,Sans-Serif"/>
              <a:buChar char="Ø"/>
            </a:pPr>
            <a:r>
              <a:rPr lang="en-US" sz="1900">
                <a:latin typeface="Times New Roman"/>
                <a:cs typeface="Times New Roman"/>
              </a:rPr>
              <a:t>Then the flattening process is applied to the reduced matrix, in which the reduced matrix is converted to a one-dimension array, which is used for final detection.</a:t>
            </a:r>
            <a:endParaRPr lang="en-US" sz="1900"/>
          </a:p>
        </p:txBody>
      </p:sp>
      <p:sp>
        <p:nvSpPr>
          <p:cNvPr id="4" name="Slide Number Placeholder 3">
            <a:extLst>
              <a:ext uri="{FF2B5EF4-FFF2-40B4-BE49-F238E27FC236}">
                <a16:creationId xmlns:a16="http://schemas.microsoft.com/office/drawing/2014/main" id="{706DB162-9B7F-2433-5443-D99791F093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spTree>
    <p:extLst>
      <p:ext uri="{BB962C8B-B14F-4D97-AF65-F5344CB8AC3E}">
        <p14:creationId xmlns:p14="http://schemas.microsoft.com/office/powerpoint/2010/main" val="388252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74C4-3BBF-2CFA-3A78-2BD62DEEB1EC}"/>
              </a:ext>
            </a:extLst>
          </p:cNvPr>
          <p:cNvSpPr>
            <a:spLocks noGrp="1"/>
          </p:cNvSpPr>
          <p:nvPr>
            <p:ph type="title"/>
          </p:nvPr>
        </p:nvSpPr>
        <p:spPr/>
        <p:txBody>
          <a:bodyPr/>
          <a:lstStyle/>
          <a:p>
            <a:pPr algn="just"/>
            <a:r>
              <a:rPr lang="en-US" sz="3200">
                <a:solidFill>
                  <a:srgbClr val="2F5496"/>
                </a:solidFill>
                <a:latin typeface="Times New Roman"/>
                <a:cs typeface="Times New Roman"/>
              </a:rPr>
              <a:t>                                 </a:t>
            </a:r>
            <a:r>
              <a:rPr lang="en-US" sz="2900" cap="small">
                <a:solidFill>
                  <a:srgbClr val="2F5496"/>
                </a:solidFill>
                <a:latin typeface="Times New Roman"/>
                <a:cs typeface="Times New Roman"/>
              </a:rPr>
              <a:t>Machine Learning Model</a:t>
            </a:r>
            <a:endParaRPr lang="en-US" sz="2900" b="0">
              <a:solidFill>
                <a:srgbClr val="2F5496"/>
              </a:solidFill>
              <a:latin typeface="Times New Roman"/>
              <a:cs typeface="Times New Roman"/>
            </a:endParaRPr>
          </a:p>
          <a:p>
            <a:pPr algn="just"/>
            <a:endParaRPr lang="en-US" sz="3200">
              <a:solidFill>
                <a:srgbClr val="2F5496"/>
              </a:solidFill>
              <a:latin typeface="Times New Roman"/>
              <a:cs typeface="Times New Roman"/>
            </a:endParaRPr>
          </a:p>
          <a:p>
            <a:endParaRPr lang="en-US"/>
          </a:p>
        </p:txBody>
      </p:sp>
      <p:sp>
        <p:nvSpPr>
          <p:cNvPr id="3" name="Text Placeholder 2">
            <a:extLst>
              <a:ext uri="{FF2B5EF4-FFF2-40B4-BE49-F238E27FC236}">
                <a16:creationId xmlns:a16="http://schemas.microsoft.com/office/drawing/2014/main" id="{177B4C77-63FF-91DC-F71F-A19C6B8C56A9}"/>
              </a:ext>
            </a:extLst>
          </p:cNvPr>
          <p:cNvSpPr>
            <a:spLocks noGrp="1"/>
          </p:cNvSpPr>
          <p:nvPr>
            <p:ph type="body" idx="1"/>
          </p:nvPr>
        </p:nvSpPr>
        <p:spPr/>
        <p:txBody>
          <a:bodyPr/>
          <a:lstStyle/>
          <a:p>
            <a:pPr marL="285750" indent="-285750">
              <a:lnSpc>
                <a:spcPct val="150000"/>
              </a:lnSpc>
              <a:buFont typeface="Wingdings,Sans-Serif"/>
              <a:buChar char="Ø"/>
            </a:pPr>
            <a:r>
              <a:rPr lang="en-US" sz="1800">
                <a:latin typeface="Times New Roman"/>
                <a:cs typeface="Times New Roman"/>
              </a:rPr>
              <a:t>The extracted features are fed into a machine learning model, such as a support vector machine (SVM), decision tree, or neural network.</a:t>
            </a:r>
          </a:p>
          <a:p>
            <a:pPr marL="285750" indent="-285750">
              <a:lnSpc>
                <a:spcPct val="150000"/>
              </a:lnSpc>
              <a:buFont typeface="Wingdings,Sans-Serif"/>
              <a:buChar char="Ø"/>
            </a:pPr>
            <a:r>
              <a:rPr lang="en-US" sz="1800">
                <a:latin typeface="Times New Roman"/>
                <a:cs typeface="Times New Roman"/>
              </a:rPr>
              <a:t>The model is trained on a labeled dataset of sign language gestures, allowing it to learn and recognize different signs.</a:t>
            </a:r>
            <a:endParaRPr lang="en-US" sz="1800">
              <a:cs typeface="Times New Roman"/>
            </a:endParaRPr>
          </a:p>
          <a:p>
            <a:endParaRPr lang="en-US" sz="2500" b="1">
              <a:latin typeface="Times New Roman"/>
            </a:endParaRPr>
          </a:p>
          <a:p>
            <a:endParaRPr lang="en-US" sz="2500" b="1">
              <a:latin typeface="Times New Roman"/>
            </a:endParaRPr>
          </a:p>
          <a:p>
            <a:pPr marL="114300" indent="0">
              <a:buNone/>
            </a:pPr>
            <a:endParaRPr lang="en-US" sz="2000">
              <a:latin typeface="Times New Roman"/>
            </a:endParaRPr>
          </a:p>
          <a:p>
            <a:endParaRPr lang="en-US" sz="2000">
              <a:latin typeface="Times New Roman"/>
              <a:cs typeface="Times New Roman"/>
            </a:endParaRPr>
          </a:p>
          <a:p>
            <a:endParaRPr lang="en-US" sz="2000">
              <a:latin typeface="Times New Roman"/>
              <a:cs typeface="Times New Roman"/>
            </a:endParaRPr>
          </a:p>
          <a:p>
            <a:endParaRPr lang="en-US"/>
          </a:p>
        </p:txBody>
      </p:sp>
      <p:sp>
        <p:nvSpPr>
          <p:cNvPr id="4" name="Slide Number Placeholder 3">
            <a:extLst>
              <a:ext uri="{FF2B5EF4-FFF2-40B4-BE49-F238E27FC236}">
                <a16:creationId xmlns:a16="http://schemas.microsoft.com/office/drawing/2014/main" id="{805239D9-6C80-BCFF-74BB-E3285B503B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21</a:t>
            </a:fld>
            <a:endParaRPr lang="en-US"/>
          </a:p>
        </p:txBody>
      </p:sp>
    </p:spTree>
    <p:extLst>
      <p:ext uri="{BB962C8B-B14F-4D97-AF65-F5344CB8AC3E}">
        <p14:creationId xmlns:p14="http://schemas.microsoft.com/office/powerpoint/2010/main" val="1349129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D046-1183-6EB7-1436-01C8C1D0EAB3}"/>
              </a:ext>
            </a:extLst>
          </p:cNvPr>
          <p:cNvSpPr>
            <a:spLocks noGrp="1"/>
          </p:cNvSpPr>
          <p:nvPr>
            <p:ph type="title"/>
          </p:nvPr>
        </p:nvSpPr>
        <p:spPr/>
        <p:txBody>
          <a:bodyPr>
            <a:normAutofit/>
          </a:bodyPr>
          <a:lstStyle/>
          <a:p>
            <a:pPr algn="ctr"/>
            <a:r>
              <a:rPr lang="en-US" sz="2900" cap="small">
                <a:solidFill>
                  <a:srgbClr val="2F5496"/>
                </a:solidFill>
                <a:latin typeface="Times New Roman"/>
                <a:cs typeface="Times New Roman"/>
              </a:rPr>
              <a:t>Output</a:t>
            </a:r>
            <a:endParaRPr lang="en-US"/>
          </a:p>
          <a:p>
            <a:endParaRPr lang="en-US" sz="3200">
              <a:solidFill>
                <a:srgbClr val="2F5496"/>
              </a:solidFill>
              <a:latin typeface="Times New Roman"/>
              <a:cs typeface="Times New Roman"/>
            </a:endParaRPr>
          </a:p>
        </p:txBody>
      </p:sp>
      <p:sp>
        <p:nvSpPr>
          <p:cNvPr id="3" name="Text Placeholder 2">
            <a:extLst>
              <a:ext uri="{FF2B5EF4-FFF2-40B4-BE49-F238E27FC236}">
                <a16:creationId xmlns:a16="http://schemas.microsoft.com/office/drawing/2014/main" id="{03E85652-8742-3AD6-933C-21E6E30ABBFB}"/>
              </a:ext>
            </a:extLst>
          </p:cNvPr>
          <p:cNvSpPr>
            <a:spLocks noGrp="1"/>
          </p:cNvSpPr>
          <p:nvPr>
            <p:ph type="body" idx="1"/>
          </p:nvPr>
        </p:nvSpPr>
        <p:spPr/>
        <p:txBody>
          <a:bodyPr/>
          <a:lstStyle/>
          <a:p>
            <a:pPr marL="285750" indent="-285750">
              <a:lnSpc>
                <a:spcPct val="150000"/>
              </a:lnSpc>
              <a:buFont typeface="Wingdings,Sans-Serif"/>
              <a:buChar char="Ø"/>
            </a:pPr>
            <a:r>
              <a:rPr lang="en-US" sz="1800">
                <a:latin typeface="Times New Roman"/>
                <a:cs typeface="Times New Roman"/>
              </a:rPr>
              <a:t>The machine learning model outputs a prediction of the sign being made in the input video or images. </a:t>
            </a:r>
          </a:p>
          <a:p>
            <a:pPr marL="342900">
              <a:lnSpc>
                <a:spcPct val="150000"/>
              </a:lnSpc>
              <a:buFont typeface="Wingdings,Sans-Serif"/>
              <a:buChar char="Ø"/>
            </a:pPr>
            <a:r>
              <a:rPr lang="en-US" sz="1900">
                <a:latin typeface="Times New Roman"/>
                <a:cs typeface="Times New Roman"/>
              </a:rPr>
              <a:t>This prediction can be used to generate text or audio output, allowing individuals who do not understand sign language to access the information being communicated.</a:t>
            </a:r>
            <a:endParaRPr lang="en-US"/>
          </a:p>
        </p:txBody>
      </p:sp>
      <p:sp>
        <p:nvSpPr>
          <p:cNvPr id="4" name="Slide Number Placeholder 3">
            <a:extLst>
              <a:ext uri="{FF2B5EF4-FFF2-40B4-BE49-F238E27FC236}">
                <a16:creationId xmlns:a16="http://schemas.microsoft.com/office/drawing/2014/main" id="{451CCA5C-7EF0-F0A7-DEBB-218F1F533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22</a:t>
            </a:fld>
            <a:endParaRPr lang="en-US"/>
          </a:p>
        </p:txBody>
      </p:sp>
    </p:spTree>
    <p:extLst>
      <p:ext uri="{BB962C8B-B14F-4D97-AF65-F5344CB8AC3E}">
        <p14:creationId xmlns:p14="http://schemas.microsoft.com/office/powerpoint/2010/main" val="175942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12C8-2624-E1A0-D058-AA1B9B2C1947}"/>
              </a:ext>
            </a:extLst>
          </p:cNvPr>
          <p:cNvSpPr>
            <a:spLocks noGrp="1"/>
          </p:cNvSpPr>
          <p:nvPr>
            <p:ph type="title"/>
          </p:nvPr>
        </p:nvSpPr>
        <p:spPr/>
        <p:txBody>
          <a:bodyPr>
            <a:normAutofit fontScale="90000"/>
          </a:bodyPr>
          <a:lstStyle/>
          <a:p>
            <a:r>
              <a:rPr lang="en-US"/>
              <a:t>                              </a:t>
            </a:r>
            <a:r>
              <a:rPr lang="en-US" sz="3200" cap="small">
                <a:solidFill>
                  <a:srgbClr val="2F5496"/>
                </a:solidFill>
                <a:latin typeface="Times New Roman"/>
                <a:cs typeface="Times New Roman"/>
              </a:rPr>
              <a:t>Evaluation</a:t>
            </a:r>
            <a:endParaRPr lang="en-US" sz="3200" b="0">
              <a:solidFill>
                <a:srgbClr val="2F5496"/>
              </a:solidFill>
              <a:latin typeface="Times New Roman"/>
              <a:cs typeface="Times New Roman"/>
            </a:endParaRPr>
          </a:p>
          <a:p>
            <a:endParaRPr lang="en-US"/>
          </a:p>
        </p:txBody>
      </p:sp>
      <p:sp>
        <p:nvSpPr>
          <p:cNvPr id="3" name="Text Placeholder 2">
            <a:extLst>
              <a:ext uri="{FF2B5EF4-FFF2-40B4-BE49-F238E27FC236}">
                <a16:creationId xmlns:a16="http://schemas.microsoft.com/office/drawing/2014/main" id="{A207DF4F-9084-E165-B0BC-E3E3011AE5A5}"/>
              </a:ext>
            </a:extLst>
          </p:cNvPr>
          <p:cNvSpPr>
            <a:spLocks noGrp="1"/>
          </p:cNvSpPr>
          <p:nvPr>
            <p:ph type="body" idx="1"/>
          </p:nvPr>
        </p:nvSpPr>
        <p:spPr>
          <a:xfrm>
            <a:off x="838200" y="1564709"/>
            <a:ext cx="10515600" cy="5033842"/>
          </a:xfrm>
        </p:spPr>
        <p:txBody>
          <a:bodyPr/>
          <a:lstStyle/>
          <a:p>
            <a:pPr algn="just">
              <a:lnSpc>
                <a:spcPct val="150000"/>
              </a:lnSpc>
              <a:buFont typeface="Wingdings"/>
              <a:buChar char="Ø"/>
            </a:pPr>
            <a:r>
              <a:rPr lang="en-US" sz="1800">
                <a:latin typeface="Times New Roman"/>
                <a:cs typeface="Times New Roman"/>
              </a:rPr>
              <a:t>The performance of the system is evaluated using metrics such as accuracy, precision, and recall. The system can be fine-tuned and improved based on these results.</a:t>
            </a:r>
            <a:endParaRPr lang="en-US"/>
          </a:p>
        </p:txBody>
      </p:sp>
      <p:sp>
        <p:nvSpPr>
          <p:cNvPr id="4" name="Slide Number Placeholder 3">
            <a:extLst>
              <a:ext uri="{FF2B5EF4-FFF2-40B4-BE49-F238E27FC236}">
                <a16:creationId xmlns:a16="http://schemas.microsoft.com/office/drawing/2014/main" id="{D2DA559A-8F80-F697-1434-1ED120CCA1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spTree>
    <p:extLst>
      <p:ext uri="{BB962C8B-B14F-4D97-AF65-F5344CB8AC3E}">
        <p14:creationId xmlns:p14="http://schemas.microsoft.com/office/powerpoint/2010/main" val="241782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D0F5-F884-84EB-838D-C0BAB2C2C893}"/>
              </a:ext>
            </a:extLst>
          </p:cNvPr>
          <p:cNvSpPr>
            <a:spLocks noGrp="1"/>
          </p:cNvSpPr>
          <p:nvPr>
            <p:ph type="title"/>
          </p:nvPr>
        </p:nvSpPr>
        <p:spPr/>
        <p:txBody>
          <a:bodyPr/>
          <a:lstStyle/>
          <a:p>
            <a:pPr algn="just"/>
            <a:r>
              <a:rPr lang="en-US" sz="3200">
                <a:solidFill>
                  <a:srgbClr val="2F5496"/>
                </a:solidFill>
                <a:latin typeface="Times New Roman"/>
                <a:cs typeface="Times New Roman"/>
              </a:rPr>
              <a:t>                                      </a:t>
            </a:r>
            <a:r>
              <a:rPr lang="en-US" sz="2900" cap="small">
                <a:solidFill>
                  <a:srgbClr val="2F5496"/>
                </a:solidFill>
                <a:latin typeface="Times New Roman"/>
                <a:cs typeface="Times New Roman"/>
              </a:rPr>
              <a:t>System Design</a:t>
            </a:r>
            <a:endParaRPr lang="en-US" sz="2900" b="0" cap="small">
              <a:solidFill>
                <a:srgbClr val="2F5496"/>
              </a:solidFill>
              <a:latin typeface="Times New Roman"/>
              <a:cs typeface="Times New Roman"/>
            </a:endParaRPr>
          </a:p>
          <a:p>
            <a:pPr algn="just"/>
            <a:endParaRPr lang="en-US" sz="3200">
              <a:solidFill>
                <a:srgbClr val="2F5496"/>
              </a:solidFill>
              <a:latin typeface="Times New Roman"/>
              <a:cs typeface="Times New Roman"/>
            </a:endParaRPr>
          </a:p>
          <a:p>
            <a:endParaRPr lang="en-US"/>
          </a:p>
        </p:txBody>
      </p:sp>
      <p:sp>
        <p:nvSpPr>
          <p:cNvPr id="3" name="Text Placeholder 2">
            <a:extLst>
              <a:ext uri="{FF2B5EF4-FFF2-40B4-BE49-F238E27FC236}">
                <a16:creationId xmlns:a16="http://schemas.microsoft.com/office/drawing/2014/main" id="{5E2BE139-7D0F-B32E-912F-90FC1DE6F397}"/>
              </a:ext>
            </a:extLst>
          </p:cNvPr>
          <p:cNvSpPr>
            <a:spLocks noGrp="1"/>
          </p:cNvSpPr>
          <p:nvPr>
            <p:ph type="body" idx="1"/>
          </p:nvPr>
        </p:nvSpPr>
        <p:spPr/>
        <p:txBody>
          <a:bodyPr>
            <a:normAutofit/>
          </a:bodyPr>
          <a:lstStyle/>
          <a:p>
            <a:pPr>
              <a:buFont typeface="Wingdings"/>
              <a:buChar char="v"/>
            </a:pPr>
            <a:r>
              <a:rPr lang="en-US" sz="2500" b="1">
                <a:latin typeface="Times New Roman"/>
              </a:rPr>
              <a:t>System Architecture:</a:t>
            </a:r>
            <a:endParaRPr lang="en-US"/>
          </a:p>
          <a:p>
            <a:pPr lvl="1">
              <a:buFont typeface="Wingdings"/>
              <a:buChar char="v"/>
            </a:pPr>
            <a:endParaRPr lang="en-US" sz="2100" b="1">
              <a:latin typeface="Times New Roman"/>
            </a:endParaRPr>
          </a:p>
          <a:p>
            <a:pPr lvl="1">
              <a:buFont typeface="Wingdings"/>
              <a:buChar char="v"/>
            </a:pPr>
            <a:endParaRPr lang="en-US" sz="2100" b="1">
              <a:latin typeface="Times New Roman"/>
            </a:endParaRPr>
          </a:p>
          <a:p>
            <a:pPr lvl="1">
              <a:buFont typeface="Wingdings"/>
              <a:buChar char="v"/>
            </a:pPr>
            <a:endParaRPr lang="en-US" sz="2100" b="1">
              <a:latin typeface="Times New Roman"/>
            </a:endParaRPr>
          </a:p>
          <a:p>
            <a:pPr lvl="1">
              <a:buFont typeface="Wingdings"/>
              <a:buChar char="v"/>
            </a:pPr>
            <a:endParaRPr lang="en-US" sz="2100" b="1">
              <a:latin typeface="Times New Roman"/>
            </a:endParaRPr>
          </a:p>
          <a:p>
            <a:pPr lvl="1">
              <a:buFont typeface="Wingdings"/>
              <a:buChar char="v"/>
            </a:pPr>
            <a:endParaRPr lang="en-US" sz="2100" b="1">
              <a:latin typeface="Times New Roman"/>
            </a:endParaRPr>
          </a:p>
          <a:p>
            <a:pPr lvl="1">
              <a:buFont typeface="Wingdings"/>
              <a:buChar char="v"/>
            </a:pPr>
            <a:endParaRPr lang="en-US" sz="2100" b="1">
              <a:latin typeface="Times New Roman"/>
            </a:endParaRPr>
          </a:p>
          <a:p>
            <a:pPr lvl="1">
              <a:buFont typeface="Wingdings"/>
              <a:buChar char="v"/>
            </a:pPr>
            <a:endParaRPr lang="en-US" sz="2100" b="1">
              <a:latin typeface="Times New Roman"/>
            </a:endParaRPr>
          </a:p>
          <a:p>
            <a:pPr lvl="1">
              <a:buFont typeface="Wingdings"/>
              <a:buChar char="v"/>
            </a:pPr>
            <a:endParaRPr lang="en-US" sz="2100" b="1">
              <a:latin typeface="Times New Roman"/>
            </a:endParaRPr>
          </a:p>
          <a:p>
            <a:pPr lvl="1">
              <a:buFont typeface="Wingdings"/>
              <a:buChar char="v"/>
            </a:pPr>
            <a:endParaRPr lang="en-US" sz="2000" b="1">
              <a:latin typeface="Times New Roman"/>
            </a:endParaRPr>
          </a:p>
          <a:p>
            <a:pPr lvl="1"/>
            <a:endParaRPr lang="en-US" sz="2000">
              <a:latin typeface="Times New Roman"/>
              <a:cs typeface="Times New Roman"/>
            </a:endParaRPr>
          </a:p>
          <a:p>
            <a:pPr lvl="1"/>
            <a:endParaRPr lang="en-US" sz="2000">
              <a:latin typeface="Times New Roman"/>
              <a:cs typeface="Times New Roman"/>
            </a:endParaRPr>
          </a:p>
          <a:p>
            <a:pPr lvl="1"/>
            <a:endParaRPr lang="en-US" sz="2000">
              <a:latin typeface="Times New Roman"/>
              <a:cs typeface="Times New Roman"/>
            </a:endParaRPr>
          </a:p>
          <a:p>
            <a:pPr lvl="1"/>
            <a:endParaRPr lang="en-US" sz="2000">
              <a:latin typeface="Times New Roman"/>
              <a:cs typeface="Times New Roman"/>
            </a:endParaRPr>
          </a:p>
          <a:p>
            <a:pPr lvl="1">
              <a:buFont typeface="Wingdings"/>
              <a:buChar char="v"/>
            </a:pPr>
            <a:endParaRPr lang="en-US" sz="2100" b="1">
              <a:latin typeface="Times New Roman"/>
            </a:endParaRPr>
          </a:p>
          <a:p>
            <a:endParaRPr lang="en-US" sz="2500" b="1">
              <a:latin typeface="Times New Roman"/>
            </a:endParaRPr>
          </a:p>
          <a:p>
            <a:pPr>
              <a:buFont typeface="Wingdings"/>
              <a:buChar char="v"/>
            </a:pPr>
            <a:endParaRPr lang="en-US"/>
          </a:p>
        </p:txBody>
      </p:sp>
      <p:sp>
        <p:nvSpPr>
          <p:cNvPr id="4" name="Slide Number Placeholder 3">
            <a:extLst>
              <a:ext uri="{FF2B5EF4-FFF2-40B4-BE49-F238E27FC236}">
                <a16:creationId xmlns:a16="http://schemas.microsoft.com/office/drawing/2014/main" id="{61155260-22EE-3232-AE23-6E766D9785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pic>
        <p:nvPicPr>
          <p:cNvPr id="7" name="Picture 7" descr="Diagram&#10;&#10;Description automatically generated">
            <a:extLst>
              <a:ext uri="{FF2B5EF4-FFF2-40B4-BE49-F238E27FC236}">
                <a16:creationId xmlns:a16="http://schemas.microsoft.com/office/drawing/2014/main" id="{85858846-F344-21BF-EFDD-E590BD257D97}"/>
              </a:ext>
            </a:extLst>
          </p:cNvPr>
          <p:cNvPicPr>
            <a:picLocks noChangeAspect="1"/>
          </p:cNvPicPr>
          <p:nvPr/>
        </p:nvPicPr>
        <p:blipFill>
          <a:blip r:embed="rId2"/>
          <a:stretch>
            <a:fillRect/>
          </a:stretch>
        </p:blipFill>
        <p:spPr>
          <a:xfrm>
            <a:off x="2057134" y="1850649"/>
            <a:ext cx="8924751" cy="4057151"/>
          </a:xfrm>
          <a:prstGeom prst="rect">
            <a:avLst/>
          </a:prstGeom>
        </p:spPr>
      </p:pic>
    </p:spTree>
    <p:extLst>
      <p:ext uri="{BB962C8B-B14F-4D97-AF65-F5344CB8AC3E}">
        <p14:creationId xmlns:p14="http://schemas.microsoft.com/office/powerpoint/2010/main" val="386292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E427-70E9-FDA8-2924-510C8827B72B}"/>
              </a:ext>
            </a:extLst>
          </p:cNvPr>
          <p:cNvSpPr>
            <a:spLocks noGrp="1"/>
          </p:cNvSpPr>
          <p:nvPr>
            <p:ph type="title"/>
          </p:nvPr>
        </p:nvSpPr>
        <p:spPr/>
        <p:txBody>
          <a:bodyPr/>
          <a:lstStyle/>
          <a:p>
            <a:pPr algn="just"/>
            <a:r>
              <a:rPr lang="en-US" sz="3200">
                <a:solidFill>
                  <a:srgbClr val="2F5496"/>
                </a:solidFill>
                <a:latin typeface="Times New Roman"/>
                <a:cs typeface="Times New Roman"/>
              </a:rPr>
              <a:t>                                      </a:t>
            </a:r>
            <a:r>
              <a:rPr lang="en-US" sz="2900" cap="small">
                <a:solidFill>
                  <a:srgbClr val="2F5496"/>
                </a:solidFill>
                <a:latin typeface="Times New Roman"/>
                <a:cs typeface="Times New Roman"/>
              </a:rPr>
              <a:t>System Design</a:t>
            </a:r>
            <a:endParaRPr lang="en-US" sz="2900" b="0" cap="small">
              <a:solidFill>
                <a:srgbClr val="2F5496"/>
              </a:solidFill>
              <a:latin typeface="Times New Roman"/>
              <a:cs typeface="Times New Roman"/>
            </a:endParaRPr>
          </a:p>
          <a:p>
            <a:pPr algn="just"/>
            <a:endParaRPr lang="en-US" sz="3200" b="0">
              <a:solidFill>
                <a:srgbClr val="2F5496"/>
              </a:solidFill>
              <a:latin typeface="Times New Roman"/>
              <a:cs typeface="Times New Roman"/>
            </a:endParaRPr>
          </a:p>
          <a:p>
            <a:endParaRPr lang="en-US" b="0"/>
          </a:p>
          <a:p>
            <a:pPr algn="just"/>
            <a:endParaRPr lang="en-US" sz="3200">
              <a:solidFill>
                <a:srgbClr val="2F5496"/>
              </a:solidFill>
              <a:latin typeface="Times New Roman"/>
              <a:cs typeface="Times New Roman"/>
            </a:endParaRPr>
          </a:p>
        </p:txBody>
      </p:sp>
      <p:sp>
        <p:nvSpPr>
          <p:cNvPr id="3" name="Text Placeholder 2">
            <a:extLst>
              <a:ext uri="{FF2B5EF4-FFF2-40B4-BE49-F238E27FC236}">
                <a16:creationId xmlns:a16="http://schemas.microsoft.com/office/drawing/2014/main" id="{56BCCC23-3C6F-55C9-A2DC-A3D5FBA9618E}"/>
              </a:ext>
            </a:extLst>
          </p:cNvPr>
          <p:cNvSpPr>
            <a:spLocks noGrp="1"/>
          </p:cNvSpPr>
          <p:nvPr>
            <p:ph type="body" idx="1"/>
          </p:nvPr>
        </p:nvSpPr>
        <p:spPr>
          <a:xfrm>
            <a:off x="162465" y="1190898"/>
            <a:ext cx="11191335" cy="5033842"/>
          </a:xfrm>
        </p:spPr>
        <p:txBody>
          <a:bodyPr>
            <a:normAutofit/>
          </a:bodyPr>
          <a:lstStyle/>
          <a:p>
            <a:pPr lvl="2" algn="just">
              <a:lnSpc>
                <a:spcPct val="150000"/>
              </a:lnSpc>
            </a:pPr>
            <a:endParaRPr lang="en-US">
              <a:latin typeface="Times New Roman"/>
              <a:cs typeface="Times New Roman"/>
            </a:endParaRPr>
          </a:p>
          <a:p>
            <a:pPr lvl="2" algn="just">
              <a:lnSpc>
                <a:spcPct val="150000"/>
              </a:lnSpc>
              <a:buFont typeface="Wingdings"/>
              <a:buChar char="Ø"/>
            </a:pPr>
            <a:r>
              <a:rPr lang="en-US">
                <a:latin typeface="Times New Roman"/>
                <a:cs typeface="Times New Roman"/>
              </a:rPr>
              <a:t>The input image is preprocessed and converted to gray scale image to get the clear vision of the image. Then it will be converted into binary values.</a:t>
            </a:r>
            <a:endParaRPr lang="en-US"/>
          </a:p>
          <a:p>
            <a:pPr lvl="2" algn="just">
              <a:lnSpc>
                <a:spcPct val="150000"/>
              </a:lnSpc>
              <a:buFont typeface="Wingdings"/>
              <a:buChar char="Ø"/>
            </a:pPr>
            <a:r>
              <a:rPr lang="en-US">
                <a:latin typeface="Times New Roman"/>
                <a:cs typeface="Times New Roman"/>
              </a:rPr>
              <a:t>In the next step identify the part which needs to proceed further. Then required features are extracted by In the CNN convolution layer.</a:t>
            </a:r>
            <a:endParaRPr lang="en-US">
              <a:latin typeface="Times New Roman"/>
            </a:endParaRPr>
          </a:p>
          <a:p>
            <a:pPr lvl="2" algn="just">
              <a:lnSpc>
                <a:spcPct val="150000"/>
              </a:lnSpc>
              <a:buFont typeface="Wingdings"/>
              <a:buChar char="Ø"/>
            </a:pPr>
            <a:r>
              <a:rPr lang="en-US">
                <a:latin typeface="Times New Roman"/>
              </a:rPr>
              <a:t>By passing those features into different layers of CNN we get a compressed image, that feature is used for detection of sign language.</a:t>
            </a:r>
            <a:endParaRPr lang="en-US">
              <a:latin typeface="Times New Roman"/>
              <a:cs typeface="Times New Roman"/>
            </a:endParaRPr>
          </a:p>
          <a:p>
            <a:pPr marL="571500" lvl="1" indent="0">
              <a:buNone/>
            </a:pPr>
            <a:endParaRPr lang="en-US" sz="2000" b="1">
              <a:latin typeface="Times New Roman"/>
            </a:endParaRPr>
          </a:p>
          <a:p>
            <a:pPr lvl="2"/>
            <a:endParaRPr lang="en-US" sz="1100">
              <a:latin typeface="Times New Roman"/>
              <a:cs typeface="Times New Roman"/>
            </a:endParaRPr>
          </a:p>
          <a:p>
            <a:pPr lvl="2"/>
            <a:endParaRPr lang="en-US" b="1"/>
          </a:p>
          <a:p>
            <a:pPr lvl="2">
              <a:buFont typeface="Wingdings"/>
              <a:buChar char="v"/>
            </a:pPr>
            <a:endParaRPr lang="en-US" b="1"/>
          </a:p>
          <a:p>
            <a:pPr lvl="1"/>
            <a:endParaRPr lang="en-US" b="1"/>
          </a:p>
          <a:p>
            <a:pPr lvl="1">
              <a:buFont typeface="Wingdings"/>
              <a:buChar char="v"/>
            </a:pPr>
            <a:endParaRPr lang="en-US" sz="2000">
              <a:latin typeface="Times New Roman"/>
              <a:cs typeface="Times New Roman"/>
            </a:endParaRPr>
          </a:p>
        </p:txBody>
      </p:sp>
      <p:sp>
        <p:nvSpPr>
          <p:cNvPr id="4" name="Slide Number Placeholder 3">
            <a:extLst>
              <a:ext uri="{FF2B5EF4-FFF2-40B4-BE49-F238E27FC236}">
                <a16:creationId xmlns:a16="http://schemas.microsoft.com/office/drawing/2014/main" id="{A8837B45-ADAE-C16D-0F8E-99C29866C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25</a:t>
            </a:fld>
            <a:endParaRPr lang="en-US"/>
          </a:p>
        </p:txBody>
      </p:sp>
    </p:spTree>
    <p:extLst>
      <p:ext uri="{BB962C8B-B14F-4D97-AF65-F5344CB8AC3E}">
        <p14:creationId xmlns:p14="http://schemas.microsoft.com/office/powerpoint/2010/main" val="4133220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306D-98A2-8583-DC1F-50D0B3F7CD31}"/>
              </a:ext>
            </a:extLst>
          </p:cNvPr>
          <p:cNvSpPr>
            <a:spLocks noGrp="1"/>
          </p:cNvSpPr>
          <p:nvPr>
            <p:ph type="title"/>
          </p:nvPr>
        </p:nvSpPr>
        <p:spPr/>
        <p:txBody>
          <a:bodyPr/>
          <a:lstStyle/>
          <a:p>
            <a:pPr algn="just"/>
            <a:r>
              <a:rPr lang="en-US" sz="3200">
                <a:solidFill>
                  <a:srgbClr val="2F5496"/>
                </a:solidFill>
                <a:latin typeface="Times New Roman"/>
                <a:cs typeface="Times New Roman"/>
              </a:rPr>
              <a:t>                                      </a:t>
            </a:r>
            <a:r>
              <a:rPr lang="en-US" sz="2900" cap="small">
                <a:solidFill>
                  <a:srgbClr val="2F5496"/>
                </a:solidFill>
                <a:latin typeface="Times New Roman"/>
                <a:cs typeface="Times New Roman"/>
              </a:rPr>
              <a:t>System Design</a:t>
            </a:r>
            <a:endParaRPr lang="en-US" sz="2900" b="0" cap="small">
              <a:solidFill>
                <a:srgbClr val="2F5496"/>
              </a:solidFill>
              <a:latin typeface="Times New Roman"/>
              <a:cs typeface="Times New Roman"/>
            </a:endParaRPr>
          </a:p>
          <a:p>
            <a:pPr algn="just"/>
            <a:endParaRPr lang="en-US" sz="3200" b="0">
              <a:solidFill>
                <a:srgbClr val="2F5496"/>
              </a:solidFill>
              <a:latin typeface="Times New Roman"/>
              <a:cs typeface="Times New Roman"/>
            </a:endParaRPr>
          </a:p>
          <a:p>
            <a:endParaRPr lang="en-US" b="0"/>
          </a:p>
          <a:p>
            <a:pPr algn="just"/>
            <a:endParaRPr lang="en-US" sz="3200">
              <a:solidFill>
                <a:srgbClr val="2F5496"/>
              </a:solidFill>
              <a:latin typeface="Times New Roman"/>
              <a:cs typeface="Times New Roman"/>
            </a:endParaRPr>
          </a:p>
        </p:txBody>
      </p:sp>
      <p:sp>
        <p:nvSpPr>
          <p:cNvPr id="3" name="Text Placeholder 2">
            <a:extLst>
              <a:ext uri="{FF2B5EF4-FFF2-40B4-BE49-F238E27FC236}">
                <a16:creationId xmlns:a16="http://schemas.microsoft.com/office/drawing/2014/main" id="{8B845D9A-C09B-A6DA-EAF6-669EBFFC7E19}"/>
              </a:ext>
            </a:extLst>
          </p:cNvPr>
          <p:cNvSpPr>
            <a:spLocks noGrp="1"/>
          </p:cNvSpPr>
          <p:nvPr>
            <p:ph type="body" idx="1"/>
          </p:nvPr>
        </p:nvSpPr>
        <p:spPr>
          <a:xfrm>
            <a:off x="320615" y="1176521"/>
            <a:ext cx="10515600" cy="5033842"/>
          </a:xfrm>
        </p:spPr>
        <p:txBody>
          <a:bodyPr>
            <a:normAutofit fontScale="92500" lnSpcReduction="10000"/>
          </a:bodyPr>
          <a:lstStyle/>
          <a:p>
            <a:pPr lvl="1">
              <a:buFont typeface="Wingdings,Sans-Serif"/>
              <a:buChar char="v"/>
            </a:pPr>
            <a:r>
              <a:rPr lang="en-US" b="1"/>
              <a:t>Specifications using use case </a:t>
            </a:r>
            <a:r>
              <a:rPr lang="en-US" sz="2500" b="1">
                <a:latin typeface="Times New Roman"/>
                <a:cs typeface="Times New Roman"/>
              </a:rPr>
              <a:t>diagrams</a:t>
            </a:r>
            <a:r>
              <a:rPr lang="en-US" b="1"/>
              <a:t>:</a:t>
            </a:r>
            <a:endParaRPr lang="en-US"/>
          </a:p>
          <a:p>
            <a:pPr lvl="1">
              <a:buFont typeface="Wingdings,Sans-Serif"/>
              <a:buChar char="v"/>
            </a:pPr>
            <a:endParaRPr lang="en-US" b="1"/>
          </a:p>
          <a:p>
            <a:pPr lvl="1">
              <a:buFont typeface="Wingdings,Sans-Serif"/>
              <a:buChar char="v"/>
            </a:pPr>
            <a:endParaRPr lang="en-US" b="1"/>
          </a:p>
          <a:p>
            <a:pPr lvl="1">
              <a:buFont typeface="Wingdings,Sans-Serif"/>
              <a:buChar char="v"/>
            </a:pPr>
            <a:endParaRPr lang="en-US" b="1"/>
          </a:p>
          <a:p>
            <a:pPr lvl="1">
              <a:buFont typeface="Wingdings,Sans-Serif"/>
              <a:buChar char="v"/>
            </a:pPr>
            <a:endParaRPr lang="en-US" b="1"/>
          </a:p>
          <a:p>
            <a:pPr lvl="1">
              <a:buFont typeface="Wingdings,Sans-Serif"/>
              <a:buChar char="v"/>
            </a:pPr>
            <a:endParaRPr lang="en-US" b="1"/>
          </a:p>
          <a:p>
            <a:pPr lvl="1">
              <a:buFont typeface="Wingdings,Sans-Serif"/>
              <a:buChar char="v"/>
            </a:pPr>
            <a:endParaRPr lang="en-US" b="1"/>
          </a:p>
          <a:p>
            <a:pPr lvl="1">
              <a:buFont typeface="Wingdings,Sans-Serif"/>
              <a:buChar char="v"/>
            </a:pPr>
            <a:endParaRPr lang="en-US" b="1"/>
          </a:p>
          <a:p>
            <a:pPr lvl="1">
              <a:lnSpc>
                <a:spcPct val="150000"/>
              </a:lnSpc>
            </a:pPr>
            <a:endParaRPr lang="en-US" sz="2000">
              <a:latin typeface="Times New Roman"/>
              <a:cs typeface="Times New Roman"/>
            </a:endParaRPr>
          </a:p>
          <a:p>
            <a:pPr lvl="2">
              <a:lnSpc>
                <a:spcPct val="150000"/>
              </a:lnSpc>
              <a:buFont typeface="Wingdings"/>
              <a:buChar char="Ø"/>
            </a:pPr>
            <a:r>
              <a:rPr lang="en-US">
                <a:latin typeface="Times New Roman"/>
                <a:cs typeface="Times New Roman"/>
              </a:rPr>
              <a:t>As we give the color image so that RGB image is converted into gray scale values to reduce complexity in the image. </a:t>
            </a:r>
            <a:endParaRPr lang="en-US" b="1"/>
          </a:p>
          <a:p>
            <a:pPr lvl="2">
              <a:lnSpc>
                <a:spcPct val="150000"/>
              </a:lnSpc>
              <a:buFont typeface="Wingdings"/>
              <a:buChar char="Ø"/>
            </a:pPr>
            <a:r>
              <a:rPr lang="en-US">
                <a:latin typeface="Times New Roman"/>
                <a:cs typeface="Times New Roman"/>
              </a:rPr>
              <a:t>For efficient feature extraction gray scale values are converted into binary values. Then the image with reduced complexity is sent to the next process.</a:t>
            </a:r>
            <a:endParaRPr lang="en-US" b="1"/>
          </a:p>
          <a:p>
            <a:pPr lvl="1"/>
            <a:endParaRPr lang="en-US" sz="2000">
              <a:latin typeface="Times New Roman"/>
              <a:cs typeface="Times New Roman"/>
            </a:endParaRPr>
          </a:p>
          <a:p>
            <a:pPr lvl="2">
              <a:buFont typeface="Wingdings,Sans-Serif"/>
              <a:buChar char="v"/>
            </a:pPr>
            <a:endParaRPr lang="en-US">
              <a:latin typeface="Times New Roman"/>
              <a:cs typeface="Times New Roman"/>
            </a:endParaRPr>
          </a:p>
          <a:p>
            <a:endParaRPr lang="en-US"/>
          </a:p>
        </p:txBody>
      </p:sp>
      <p:sp>
        <p:nvSpPr>
          <p:cNvPr id="4" name="Slide Number Placeholder 3">
            <a:extLst>
              <a:ext uri="{FF2B5EF4-FFF2-40B4-BE49-F238E27FC236}">
                <a16:creationId xmlns:a16="http://schemas.microsoft.com/office/drawing/2014/main" id="{8B1C71D7-2859-925C-006D-74FECA59CD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26</a:t>
            </a:fld>
            <a:endParaRPr lang="en-US"/>
          </a:p>
        </p:txBody>
      </p:sp>
      <p:pic>
        <p:nvPicPr>
          <p:cNvPr id="5" name="Picture 5" descr="Diagram&#10;&#10;Description automatically generated">
            <a:extLst>
              <a:ext uri="{FF2B5EF4-FFF2-40B4-BE49-F238E27FC236}">
                <a16:creationId xmlns:a16="http://schemas.microsoft.com/office/drawing/2014/main" id="{A49B0E55-8309-6811-024F-BB1982F3B480}"/>
              </a:ext>
            </a:extLst>
          </p:cNvPr>
          <p:cNvPicPr>
            <a:picLocks noChangeAspect="1"/>
          </p:cNvPicPr>
          <p:nvPr/>
        </p:nvPicPr>
        <p:blipFill>
          <a:blip r:embed="rId2"/>
          <a:stretch>
            <a:fillRect/>
          </a:stretch>
        </p:blipFill>
        <p:spPr>
          <a:xfrm>
            <a:off x="1795789" y="1571420"/>
            <a:ext cx="9040482" cy="2629684"/>
          </a:xfrm>
          <a:prstGeom prst="rect">
            <a:avLst/>
          </a:prstGeom>
        </p:spPr>
      </p:pic>
    </p:spTree>
    <p:extLst>
      <p:ext uri="{BB962C8B-B14F-4D97-AF65-F5344CB8AC3E}">
        <p14:creationId xmlns:p14="http://schemas.microsoft.com/office/powerpoint/2010/main" val="214871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871-C1E2-F206-ED11-46B738799943}"/>
              </a:ext>
            </a:extLst>
          </p:cNvPr>
          <p:cNvSpPr>
            <a:spLocks noGrp="1"/>
          </p:cNvSpPr>
          <p:nvPr>
            <p:ph type="title"/>
          </p:nvPr>
        </p:nvSpPr>
        <p:spPr/>
        <p:txBody>
          <a:bodyPr/>
          <a:lstStyle/>
          <a:p>
            <a:pPr algn="just"/>
            <a:r>
              <a:rPr lang="en-US" sz="3200">
                <a:solidFill>
                  <a:srgbClr val="2F5496"/>
                </a:solidFill>
                <a:latin typeface="Times New Roman"/>
                <a:cs typeface="Times New Roman"/>
              </a:rPr>
              <a:t>                                      </a:t>
            </a:r>
            <a:r>
              <a:rPr lang="en-US" sz="2900" cap="small">
                <a:solidFill>
                  <a:srgbClr val="2F5496"/>
                </a:solidFill>
                <a:latin typeface="Times New Roman"/>
                <a:cs typeface="Times New Roman"/>
              </a:rPr>
              <a:t>System Design</a:t>
            </a:r>
            <a:endParaRPr lang="en-US" sz="2900" b="0">
              <a:solidFill>
                <a:srgbClr val="2F5496"/>
              </a:solidFill>
              <a:latin typeface="Times New Roman"/>
              <a:cs typeface="Times New Roman"/>
            </a:endParaRPr>
          </a:p>
          <a:p>
            <a:pPr algn="just"/>
            <a:endParaRPr lang="en-US" sz="3200" b="0">
              <a:solidFill>
                <a:srgbClr val="2F5496"/>
              </a:solidFill>
              <a:latin typeface="Times New Roman"/>
              <a:cs typeface="Times New Roman"/>
            </a:endParaRPr>
          </a:p>
          <a:p>
            <a:endParaRPr lang="en-US" b="0"/>
          </a:p>
          <a:p>
            <a:pPr algn="just"/>
            <a:endParaRPr lang="en-US" sz="3200">
              <a:solidFill>
                <a:srgbClr val="2F5496"/>
              </a:solidFill>
              <a:latin typeface="Times New Roman"/>
              <a:cs typeface="Times New Roman"/>
            </a:endParaRPr>
          </a:p>
        </p:txBody>
      </p:sp>
      <p:sp>
        <p:nvSpPr>
          <p:cNvPr id="4" name="Text Placeholder 3">
            <a:extLst>
              <a:ext uri="{FF2B5EF4-FFF2-40B4-BE49-F238E27FC236}">
                <a16:creationId xmlns:a16="http://schemas.microsoft.com/office/drawing/2014/main" id="{EB1F5081-8B54-607D-B364-F8EFB0B7F969}"/>
              </a:ext>
            </a:extLst>
          </p:cNvPr>
          <p:cNvSpPr>
            <a:spLocks noGrp="1"/>
          </p:cNvSpPr>
          <p:nvPr>
            <p:ph type="body" idx="2"/>
          </p:nvPr>
        </p:nvSpPr>
        <p:spPr>
          <a:xfrm>
            <a:off x="464389" y="1365550"/>
            <a:ext cx="10889411" cy="5343375"/>
          </a:xfrm>
        </p:spPr>
        <p:txBody>
          <a:bodyPr>
            <a:normAutofit lnSpcReduction="10000"/>
          </a:bodyPr>
          <a:lstStyle/>
          <a:p>
            <a:pPr>
              <a:buFont typeface="Wingdings"/>
              <a:buChar char="v"/>
            </a:pPr>
            <a:r>
              <a:rPr lang="en-US" sz="2500" b="1">
                <a:latin typeface="Times New Roman"/>
              </a:rPr>
              <a:t>Activity Diagram</a:t>
            </a:r>
          </a:p>
          <a:p>
            <a:pPr>
              <a:buFont typeface="Wingdings"/>
              <a:buChar char="v"/>
            </a:pPr>
            <a:endParaRPr lang="en-US" sz="2500" b="1">
              <a:latin typeface="Times New Roman"/>
            </a:endParaRPr>
          </a:p>
          <a:p>
            <a:pPr>
              <a:buFont typeface="Wingdings"/>
              <a:buChar char="v"/>
            </a:pPr>
            <a:endParaRPr lang="en-US" sz="2500" b="1">
              <a:latin typeface="Times New Roman"/>
            </a:endParaRPr>
          </a:p>
          <a:p>
            <a:pPr>
              <a:buFont typeface="Wingdings"/>
              <a:buChar char="v"/>
            </a:pPr>
            <a:endParaRPr lang="en-US" sz="2500" b="1">
              <a:latin typeface="Times New Roman"/>
            </a:endParaRPr>
          </a:p>
          <a:p>
            <a:pPr>
              <a:buFont typeface="Wingdings"/>
              <a:buChar char="v"/>
            </a:pPr>
            <a:endParaRPr lang="en-US" sz="2500" b="1">
              <a:latin typeface="Times New Roman"/>
            </a:endParaRPr>
          </a:p>
          <a:p>
            <a:pPr>
              <a:buFont typeface="Wingdings"/>
              <a:buChar char="v"/>
            </a:pPr>
            <a:endParaRPr lang="en-US" sz="2500" b="1">
              <a:latin typeface="Times New Roman"/>
            </a:endParaRPr>
          </a:p>
          <a:p>
            <a:pPr>
              <a:buFont typeface="Wingdings"/>
              <a:buChar char="v"/>
            </a:pPr>
            <a:endParaRPr lang="en-US" sz="2500" b="1">
              <a:latin typeface="Times New Roman"/>
            </a:endParaRPr>
          </a:p>
          <a:p>
            <a:pPr>
              <a:buFont typeface="Wingdings"/>
              <a:buChar char="v"/>
            </a:pPr>
            <a:endParaRPr lang="en-US" sz="2500" b="1">
              <a:latin typeface="Times New Roman"/>
            </a:endParaRPr>
          </a:p>
          <a:p>
            <a:pPr marL="1085850" lvl="1" indent="-171450">
              <a:lnSpc>
                <a:spcPct val="150000"/>
              </a:lnSpc>
            </a:pPr>
            <a:endParaRPr lang="en-US" sz="1800">
              <a:latin typeface="Times New Roman"/>
              <a:cs typeface="Times New Roman"/>
            </a:endParaRPr>
          </a:p>
          <a:p>
            <a:pPr marL="1200150" lvl="1" indent="-285750">
              <a:lnSpc>
                <a:spcPct val="150000"/>
              </a:lnSpc>
              <a:buFont typeface="Wingdings"/>
              <a:buChar char="Ø"/>
            </a:pPr>
            <a:r>
              <a:rPr lang="en-US" sz="1800">
                <a:latin typeface="Times New Roman"/>
                <a:cs typeface="Times New Roman"/>
              </a:rPr>
              <a:t>Here the preprocessing of the image by converting the RGB to grayscale image and feature extraction is done by the first layer that is the convolution layer of the neural network and detection done by using fully connected layers of the convolutional neural network</a:t>
            </a:r>
            <a:endParaRPr lang="en-US" sz="1800" b="1">
              <a:latin typeface="Times New Roman"/>
            </a:endParaRPr>
          </a:p>
          <a:p>
            <a:pPr>
              <a:buFont typeface="Wingdings"/>
              <a:buChar char="v"/>
            </a:pPr>
            <a:endParaRPr lang="en-US" sz="2500" b="1">
              <a:latin typeface="Times New Roman"/>
            </a:endParaRPr>
          </a:p>
          <a:p>
            <a:pPr>
              <a:buFont typeface="Wingdings"/>
              <a:buChar char="v"/>
            </a:pPr>
            <a:endParaRPr lang="en-US" sz="2500" b="1">
              <a:latin typeface="Times New Roman"/>
            </a:endParaRPr>
          </a:p>
          <a:p>
            <a:endParaRPr lang="en-US"/>
          </a:p>
        </p:txBody>
      </p:sp>
      <p:sp>
        <p:nvSpPr>
          <p:cNvPr id="5" name="Slide Number Placeholder 4">
            <a:extLst>
              <a:ext uri="{FF2B5EF4-FFF2-40B4-BE49-F238E27FC236}">
                <a16:creationId xmlns:a16="http://schemas.microsoft.com/office/drawing/2014/main" id="{0ACD7EB8-EC9A-4EB4-D43F-5645E53EC6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27</a:t>
            </a:fld>
            <a:endParaRPr lang="en-US"/>
          </a:p>
        </p:txBody>
      </p:sp>
      <p:pic>
        <p:nvPicPr>
          <p:cNvPr id="6" name="Picture 6" descr="Diagram&#10;&#10;Description automatically generated">
            <a:extLst>
              <a:ext uri="{FF2B5EF4-FFF2-40B4-BE49-F238E27FC236}">
                <a16:creationId xmlns:a16="http://schemas.microsoft.com/office/drawing/2014/main" id="{973A687E-3FBF-6B52-5A56-2BADA10FA7F1}"/>
              </a:ext>
            </a:extLst>
          </p:cNvPr>
          <p:cNvPicPr>
            <a:picLocks noChangeAspect="1"/>
          </p:cNvPicPr>
          <p:nvPr/>
        </p:nvPicPr>
        <p:blipFill>
          <a:blip r:embed="rId2"/>
          <a:stretch>
            <a:fillRect/>
          </a:stretch>
        </p:blipFill>
        <p:spPr>
          <a:xfrm>
            <a:off x="1992702" y="1977804"/>
            <a:ext cx="8206596" cy="3074918"/>
          </a:xfrm>
          <a:prstGeom prst="rect">
            <a:avLst/>
          </a:prstGeom>
        </p:spPr>
      </p:pic>
    </p:spTree>
    <p:extLst>
      <p:ext uri="{BB962C8B-B14F-4D97-AF65-F5344CB8AC3E}">
        <p14:creationId xmlns:p14="http://schemas.microsoft.com/office/powerpoint/2010/main" val="1758482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algn="just"/>
            <a:r>
              <a:rPr lang="en-US" sz="3200">
                <a:solidFill>
                  <a:srgbClr val="2F5496"/>
                </a:solidFill>
                <a:latin typeface="Times New Roman"/>
                <a:ea typeface="Times New Roman"/>
                <a:cs typeface="Times New Roman"/>
                <a:sym typeface="Times New Roman"/>
              </a:rPr>
              <a:t>                                 </a:t>
            </a:r>
            <a:r>
              <a:rPr lang="en-US" sz="2900" cap="small">
                <a:solidFill>
                  <a:srgbClr val="2F5496"/>
                </a:solidFill>
                <a:latin typeface="Times New Roman"/>
                <a:ea typeface="Times New Roman"/>
                <a:cs typeface="Times New Roman"/>
                <a:sym typeface="Times New Roman"/>
              </a:rPr>
              <a:t>Implementation/Coding</a:t>
            </a:r>
            <a:endParaRPr lang="en-US" sz="2900" b="0">
              <a:solidFill>
                <a:srgbClr val="2F5496"/>
              </a:solidFill>
              <a:latin typeface="Times New Roman"/>
              <a:ea typeface="Times New Roman"/>
              <a:cs typeface="Times New Roman"/>
              <a:sym typeface="Times New Roman"/>
            </a:endParaRPr>
          </a:p>
          <a:p>
            <a:pPr algn="just"/>
            <a:endParaRPr lang="en-US" sz="3200" b="0">
              <a:solidFill>
                <a:srgbClr val="2F5496"/>
              </a:solidFill>
              <a:latin typeface="Times New Roman"/>
              <a:ea typeface="Times New Roman"/>
              <a:cs typeface="Times New Roman"/>
              <a:sym typeface="Times New Roman"/>
            </a:endParaRPr>
          </a:p>
          <a:p>
            <a:endParaRPr lang="en-US" b="0">
              <a:ea typeface="Times New Roman"/>
              <a:sym typeface="Times New Roman"/>
            </a:endParaRPr>
          </a:p>
          <a:p>
            <a:pPr marL="0" lvl="0" indent="0" algn="ctr">
              <a:lnSpc>
                <a:spcPct val="90000"/>
              </a:lnSpc>
              <a:spcBef>
                <a:spcPts val="0"/>
              </a:spcBef>
              <a:spcAft>
                <a:spcPts val="0"/>
              </a:spcAft>
              <a:buSzPts val="3200"/>
              <a:buFont typeface="Times New Roman"/>
              <a:buNone/>
            </a:pPr>
            <a:endParaRPr lang="en-US" sz="3200" b="1">
              <a:solidFill>
                <a:srgbClr val="2F5496"/>
              </a:solidFill>
              <a:latin typeface="Times New Roman"/>
              <a:ea typeface="Times New Roman"/>
              <a:cs typeface="Times New Roman"/>
            </a:endParaRPr>
          </a:p>
        </p:txBody>
      </p:sp>
      <p:sp>
        <p:nvSpPr>
          <p:cNvPr id="224" name="Google Shape;224;p2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25" name="Google Shape;2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226" name="Google Shape;226;p27"/>
          <p:cNvSpPr txBox="1"/>
          <p:nvPr/>
        </p:nvSpPr>
        <p:spPr>
          <a:xfrm>
            <a:off x="479376" y="983159"/>
            <a:ext cx="11233248" cy="5173180"/>
          </a:xfrm>
          <a:prstGeom prst="rect">
            <a:avLst/>
          </a:prstGeom>
          <a:noFill/>
          <a:ln>
            <a:noFill/>
          </a:ln>
        </p:spPr>
        <p:txBody>
          <a:bodyPr spcFirstLastPara="1" wrap="square" lIns="91425" tIns="45700" rIns="91425" bIns="45700" anchor="t" anchorCtr="0">
            <a:normAutofit/>
          </a:bodyPr>
          <a:lstStyle/>
          <a:p>
            <a:pPr marL="285750" indent="-285750">
              <a:lnSpc>
                <a:spcPct val="150000"/>
              </a:lnSpc>
              <a:buClr>
                <a:schemeClr val="dk1"/>
              </a:buClr>
              <a:buSzPts val="2100"/>
              <a:buChar char="•"/>
            </a:pPr>
            <a:r>
              <a:rPr lang="en-US" sz="2400" b="1">
                <a:solidFill>
                  <a:schemeClr val="dk1"/>
                </a:solidFill>
                <a:latin typeface="Times New Roman"/>
              </a:rPr>
              <a:t>Training the model</a:t>
            </a:r>
          </a:p>
          <a:p>
            <a:pPr marL="355600" marR="0" lvl="0" indent="-241300" algn="l" rtl="0">
              <a:lnSpc>
                <a:spcPct val="150000"/>
              </a:lnSpc>
              <a:spcBef>
                <a:spcPts val="750"/>
              </a:spcBef>
              <a:spcAft>
                <a:spcPts val="0"/>
              </a:spcAft>
              <a:buClr>
                <a:schemeClr val="dk1"/>
              </a:buClr>
              <a:buSzPts val="1800"/>
              <a:buFont typeface="Noto Sans Symbols"/>
              <a:buNone/>
            </a:pPr>
            <a:endParaRPr sz="1800" b="1" i="0" u="none" strike="noStrike" cap="none">
              <a:solidFill>
                <a:srgbClr val="3F3F3F"/>
              </a:solidFill>
              <a:latin typeface="Times New Roman"/>
              <a:ea typeface="Times New Roman"/>
              <a:cs typeface="Times New Roman"/>
              <a:sym typeface="Times New Roman"/>
            </a:endParaRPr>
          </a:p>
        </p:txBody>
      </p:sp>
      <p:sp>
        <p:nvSpPr>
          <p:cNvPr id="227" name="Google Shape;22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2" name="Picture 2" descr="Text&#10;&#10;Description automatically generated">
            <a:extLst>
              <a:ext uri="{FF2B5EF4-FFF2-40B4-BE49-F238E27FC236}">
                <a16:creationId xmlns:a16="http://schemas.microsoft.com/office/drawing/2014/main" id="{0483EF27-7289-6A90-1B02-189E852C3910}"/>
              </a:ext>
            </a:extLst>
          </p:cNvPr>
          <p:cNvPicPr>
            <a:picLocks noChangeAspect="1"/>
          </p:cNvPicPr>
          <p:nvPr/>
        </p:nvPicPr>
        <p:blipFill>
          <a:blip r:embed="rId3"/>
          <a:stretch>
            <a:fillRect/>
          </a:stretch>
        </p:blipFill>
        <p:spPr>
          <a:xfrm>
            <a:off x="3228622" y="1891759"/>
            <a:ext cx="5951125" cy="355426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8EC32C-C589-8E85-AB08-AA729BD0C2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29</a:t>
            </a:fld>
            <a:endParaRPr lang="en-US"/>
          </a:p>
        </p:txBody>
      </p:sp>
      <p:pic>
        <p:nvPicPr>
          <p:cNvPr id="5" name="Picture 5" descr="Text&#10;&#10;Description automatically generated">
            <a:extLst>
              <a:ext uri="{FF2B5EF4-FFF2-40B4-BE49-F238E27FC236}">
                <a16:creationId xmlns:a16="http://schemas.microsoft.com/office/drawing/2014/main" id="{80204614-59ED-7D49-FCEB-862C72D7C2D7}"/>
              </a:ext>
            </a:extLst>
          </p:cNvPr>
          <p:cNvPicPr>
            <a:picLocks noChangeAspect="1"/>
          </p:cNvPicPr>
          <p:nvPr/>
        </p:nvPicPr>
        <p:blipFill>
          <a:blip r:embed="rId2"/>
          <a:stretch>
            <a:fillRect/>
          </a:stretch>
        </p:blipFill>
        <p:spPr>
          <a:xfrm>
            <a:off x="839141" y="1718841"/>
            <a:ext cx="10334977" cy="2441948"/>
          </a:xfrm>
          <a:prstGeom prst="rect">
            <a:avLst/>
          </a:prstGeom>
        </p:spPr>
      </p:pic>
    </p:spTree>
    <p:extLst>
      <p:ext uri="{BB962C8B-B14F-4D97-AF65-F5344CB8AC3E}">
        <p14:creationId xmlns:p14="http://schemas.microsoft.com/office/powerpoint/2010/main" val="259072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2423592" y="332656"/>
            <a:ext cx="7467600" cy="1296144"/>
          </a:xfrm>
          <a:prstGeom prst="rect">
            <a:avLst/>
          </a:prstGeom>
          <a:noFill/>
          <a:ln>
            <a:noFill/>
          </a:ln>
        </p:spPr>
        <p:txBody>
          <a:bodyPr spcFirstLastPara="1" wrap="square" lIns="91425" tIns="45700" rIns="91425" bIns="45700" anchor="t" anchorCtr="0">
            <a:noAutofit/>
          </a:bodyPr>
          <a:lstStyle/>
          <a:p>
            <a:pPr algn="ctr">
              <a:buSzPts val="3200"/>
              <a:buFont typeface="Times New Roman"/>
            </a:pPr>
            <a:r>
              <a:rPr lang="en-US" sz="3200">
                <a:solidFill>
                  <a:srgbClr val="2F5496"/>
                </a:solidFill>
                <a:latin typeface="Times New Roman"/>
                <a:ea typeface="Times New Roman"/>
                <a:cs typeface="Times New Roman"/>
                <a:sym typeface="Times New Roman"/>
              </a:rPr>
              <a:t>ABSTRACT</a:t>
            </a:r>
            <a:br>
              <a:rPr lang="en-US" sz="3200" b="1" u="sng">
                <a:latin typeface="Times New Roman"/>
                <a:ea typeface="Times New Roman"/>
                <a:cs typeface="Times New Roman"/>
              </a:rPr>
            </a:br>
            <a:endParaRPr lang="en-US" sz="3200" b="1" u="sng">
              <a:solidFill>
                <a:srgbClr val="2F5496"/>
              </a:solidFill>
              <a:latin typeface="Times New Roman"/>
              <a:ea typeface="Times New Roman"/>
              <a:cs typeface="Times New Roman"/>
            </a:endParaRPr>
          </a:p>
        </p:txBody>
      </p:sp>
      <p:sp>
        <p:nvSpPr>
          <p:cNvPr id="113" name="Google Shape;113;p15"/>
          <p:cNvSpPr txBox="1">
            <a:spLocks noGrp="1"/>
          </p:cNvSpPr>
          <p:nvPr>
            <p:ph type="body" idx="1"/>
          </p:nvPr>
        </p:nvSpPr>
        <p:spPr>
          <a:xfrm>
            <a:off x="896815" y="1132608"/>
            <a:ext cx="10515600" cy="4592100"/>
          </a:xfrm>
          <a:prstGeom prst="rect">
            <a:avLst/>
          </a:prstGeom>
          <a:noFill/>
          <a:ln>
            <a:noFill/>
          </a:ln>
        </p:spPr>
        <p:txBody>
          <a:bodyPr spcFirstLastPara="1" wrap="square" lIns="91425" tIns="45700" rIns="91425" bIns="45700" anchor="t" anchorCtr="0">
            <a:noAutofit/>
          </a:bodyPr>
          <a:lstStyle/>
          <a:p>
            <a:pPr marL="463550" lvl="0" indent="-311150" rtl="0">
              <a:lnSpc>
                <a:spcPct val="150000"/>
              </a:lnSpc>
              <a:spcBef>
                <a:spcPts val="0"/>
              </a:spcBef>
              <a:spcAft>
                <a:spcPts val="0"/>
              </a:spcAft>
              <a:buSzPts val="1400"/>
              <a:buFont typeface="Wingdings,Sans-Serif"/>
              <a:buChar char="Ø"/>
            </a:pPr>
            <a:r>
              <a:rPr lang="en-US" sz="1800">
                <a:latin typeface="Times New Roman"/>
                <a:ea typeface="Times New Roman"/>
                <a:cs typeface="Times New Roman"/>
                <a:sym typeface="Times New Roman"/>
              </a:rPr>
              <a:t>A deep learning algorithm used for image recognition is called a CNN. </a:t>
            </a:r>
          </a:p>
          <a:p>
            <a:pPr marL="463550" indent="-311150">
              <a:lnSpc>
                <a:spcPct val="150000"/>
              </a:lnSpc>
              <a:spcBef>
                <a:spcPts val="0"/>
              </a:spcBef>
              <a:buSzPts val="1400"/>
              <a:buFont typeface="Wingdings,Sans-Serif"/>
              <a:buChar char="Ø"/>
            </a:pPr>
            <a:r>
              <a:rPr lang="en-US" sz="1800">
                <a:latin typeface="Times New Roman"/>
                <a:ea typeface="Times New Roman"/>
                <a:cs typeface="Times New Roman"/>
                <a:sym typeface="Times New Roman"/>
              </a:rPr>
              <a:t>They have been successfully employed in a number of  applications, such as gesture, face, and object identification. </a:t>
            </a:r>
            <a:endParaRPr lang="en-US" sz="1800">
              <a:latin typeface="Times New Roman"/>
              <a:ea typeface="Times New Roman"/>
              <a:cs typeface="Times New Roman"/>
            </a:endParaRPr>
          </a:p>
          <a:p>
            <a:pPr marL="463550" indent="-311150">
              <a:lnSpc>
                <a:spcPct val="150000"/>
              </a:lnSpc>
              <a:spcBef>
                <a:spcPts val="0"/>
              </a:spcBef>
              <a:buSzPts val="1400"/>
              <a:buFont typeface="Wingdings,Sans-Serif"/>
              <a:buChar char="Ø"/>
            </a:pPr>
            <a:r>
              <a:rPr lang="en-US" sz="1800">
                <a:latin typeface="Times New Roman"/>
                <a:ea typeface="Times New Roman"/>
                <a:cs typeface="Times New Roman"/>
                <a:sym typeface="Times New Roman"/>
              </a:rPr>
              <a:t>CNNs can be trained to recognize the hand motions that correspond to each letter of the ASL alphabet in the context of understanding ASL gestures. </a:t>
            </a:r>
            <a:endParaRPr lang="en-US" sz="1800">
              <a:latin typeface="Times New Roman"/>
              <a:ea typeface="Times New Roman"/>
              <a:cs typeface="Times New Roman"/>
            </a:endParaRPr>
          </a:p>
          <a:p>
            <a:pPr indent="-317500" algn="just">
              <a:lnSpc>
                <a:spcPct val="150000"/>
              </a:lnSpc>
              <a:spcBef>
                <a:spcPts val="0"/>
              </a:spcBef>
              <a:buSzPts val="1400"/>
              <a:buFont typeface="Wingdings,Sans-Serif"/>
              <a:buChar char="Ø"/>
            </a:pPr>
            <a:r>
              <a:rPr lang="en-US" sz="1800">
                <a:solidFill>
                  <a:schemeClr val="tx1"/>
                </a:solidFill>
                <a:latin typeface="Times New Roman"/>
                <a:ea typeface="Times New Roman"/>
                <a:cs typeface="Times New Roman"/>
                <a:sym typeface="Times New Roman"/>
              </a:rPr>
              <a:t>CNNs can identify American Sign Language (ASL) motions and convert them into written or spoken words, improving accessibility and communication for people with hearing and speaking impairments. </a:t>
            </a:r>
            <a:endParaRPr lang="en-US" sz="1800">
              <a:solidFill>
                <a:schemeClr val="tx1"/>
              </a:solidFill>
              <a:latin typeface="Times New Roman"/>
              <a:ea typeface="Times New Roman"/>
              <a:cs typeface="Times New Roman"/>
            </a:endParaRPr>
          </a:p>
          <a:p>
            <a:pPr indent="-317500" algn="just">
              <a:lnSpc>
                <a:spcPct val="150000"/>
              </a:lnSpc>
              <a:spcBef>
                <a:spcPts val="0"/>
              </a:spcBef>
              <a:buSzPts val="1400"/>
              <a:buFont typeface="Wingdings,Sans-Serif"/>
              <a:buChar char="Ø"/>
            </a:pPr>
            <a:r>
              <a:rPr lang="en-US" sz="1800">
                <a:solidFill>
                  <a:schemeClr val="tx1"/>
                </a:solidFill>
                <a:latin typeface="Times New Roman"/>
                <a:ea typeface="Times New Roman"/>
                <a:cs typeface="Times New Roman"/>
                <a:sym typeface="Times New Roman"/>
              </a:rPr>
              <a:t>This technology can be incorporated into various devices such as laptops, tablets, and smartphones, making it easily accessible.</a:t>
            </a:r>
            <a:endParaRPr lang="en-US" sz="1800">
              <a:solidFill>
                <a:schemeClr val="tx1"/>
              </a:solidFill>
              <a:cs typeface="Times New Roman"/>
            </a:endParaRPr>
          </a:p>
        </p:txBody>
      </p:sp>
      <p:sp>
        <p:nvSpPr>
          <p:cNvPr id="114" name="Google Shape;114;p1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15" name="Google Shape;1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16" name="Google Shape;1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EC3DCED0-9368-FD39-1DDD-6378C66616F7}"/>
              </a:ext>
            </a:extLst>
          </p:cNvPr>
          <p:cNvPicPr>
            <a:picLocks noChangeAspect="1"/>
          </p:cNvPicPr>
          <p:nvPr/>
        </p:nvPicPr>
        <p:blipFill>
          <a:blip r:embed="rId2"/>
          <a:stretch>
            <a:fillRect/>
          </a:stretch>
        </p:blipFill>
        <p:spPr>
          <a:xfrm>
            <a:off x="1777343" y="643466"/>
            <a:ext cx="8637313" cy="5571067"/>
          </a:xfrm>
          <a:prstGeom prst="rect">
            <a:avLst/>
          </a:prstGeom>
        </p:spPr>
      </p:pic>
      <p:sp>
        <p:nvSpPr>
          <p:cNvPr id="4" name="Slide Number Placeholder 3">
            <a:extLst>
              <a:ext uri="{FF2B5EF4-FFF2-40B4-BE49-F238E27FC236}">
                <a16:creationId xmlns:a16="http://schemas.microsoft.com/office/drawing/2014/main" id="{92E81101-0021-38D9-29F0-6A29EBDB213B}"/>
              </a:ext>
            </a:extLst>
          </p:cNvPr>
          <p:cNvSpPr>
            <a:spLocks noGrp="1"/>
          </p:cNvSpPr>
          <p:nvPr>
            <p:ph type="sldNum" idx="12"/>
          </p:nvPr>
        </p:nvSpPr>
        <p:spPr>
          <a:xfrm>
            <a:off x="8610600" y="6356350"/>
            <a:ext cx="27432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kern="1200">
                <a:solidFill>
                  <a:schemeClr val="tx1">
                    <a:tint val="75000"/>
                  </a:schemeClr>
                </a:solidFill>
                <a:latin typeface="+mn-lt"/>
                <a:ea typeface="+mn-ea"/>
                <a:cs typeface="+mn-cs"/>
              </a:rPr>
              <a:pPr lvl="0" indent="0">
                <a:spcBef>
                  <a:spcPts val="0"/>
                </a:spcBef>
                <a:spcAft>
                  <a:spcPts val="600"/>
                </a:spcAft>
                <a:buNone/>
              </a:pPr>
              <a:t>30</a:t>
            </a:fld>
            <a:endParaRPr lang="en-US"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842700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A11719-BED7-FACF-401A-009A52A0088A}"/>
              </a:ext>
            </a:extLst>
          </p:cNvPr>
          <p:cNvSpPr>
            <a:spLocks noGrp="1"/>
          </p:cNvSpPr>
          <p:nvPr>
            <p:ph type="body" idx="1"/>
          </p:nvPr>
        </p:nvSpPr>
        <p:spPr/>
        <p:txBody>
          <a:bodyPr/>
          <a:lstStyle/>
          <a:p>
            <a:r>
              <a:rPr lang="en-US" b="1">
                <a:latin typeface="Times New Roman"/>
              </a:rPr>
              <a:t>Image prediction</a:t>
            </a:r>
          </a:p>
        </p:txBody>
      </p:sp>
      <p:sp>
        <p:nvSpPr>
          <p:cNvPr id="4" name="Slide Number Placeholder 3">
            <a:extLst>
              <a:ext uri="{FF2B5EF4-FFF2-40B4-BE49-F238E27FC236}">
                <a16:creationId xmlns:a16="http://schemas.microsoft.com/office/drawing/2014/main" id="{6A9576C2-BF8A-ED30-76AB-17890418E2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31</a:t>
            </a:fld>
            <a:endParaRPr lang="en-US"/>
          </a:p>
        </p:txBody>
      </p:sp>
      <p:pic>
        <p:nvPicPr>
          <p:cNvPr id="5" name="Picture 5" descr="Text&#10;&#10;Description automatically generated">
            <a:extLst>
              <a:ext uri="{FF2B5EF4-FFF2-40B4-BE49-F238E27FC236}">
                <a16:creationId xmlns:a16="http://schemas.microsoft.com/office/drawing/2014/main" id="{4434321F-0A81-1FC8-E823-BDF7FA1F5493}"/>
              </a:ext>
            </a:extLst>
          </p:cNvPr>
          <p:cNvPicPr>
            <a:picLocks noChangeAspect="1"/>
          </p:cNvPicPr>
          <p:nvPr/>
        </p:nvPicPr>
        <p:blipFill>
          <a:blip r:embed="rId2"/>
          <a:stretch>
            <a:fillRect/>
          </a:stretch>
        </p:blipFill>
        <p:spPr>
          <a:xfrm>
            <a:off x="999067" y="2167021"/>
            <a:ext cx="10193866" cy="2890848"/>
          </a:xfrm>
          <a:prstGeom prst="rect">
            <a:avLst/>
          </a:prstGeom>
        </p:spPr>
      </p:pic>
    </p:spTree>
    <p:extLst>
      <p:ext uri="{BB962C8B-B14F-4D97-AF65-F5344CB8AC3E}">
        <p14:creationId xmlns:p14="http://schemas.microsoft.com/office/powerpoint/2010/main" val="3667586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9E8AF3-94B4-6DA4-122F-53F3514293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32</a:t>
            </a:fld>
            <a:endParaRPr lang="en-US"/>
          </a:p>
        </p:txBody>
      </p:sp>
      <p:pic>
        <p:nvPicPr>
          <p:cNvPr id="7" name="Picture 7" descr="A picture containing text&#10;&#10;Description automatically generated">
            <a:extLst>
              <a:ext uri="{FF2B5EF4-FFF2-40B4-BE49-F238E27FC236}">
                <a16:creationId xmlns:a16="http://schemas.microsoft.com/office/drawing/2014/main" id="{5F2B540B-1FCA-94EF-3AA3-2AE22526605D}"/>
              </a:ext>
            </a:extLst>
          </p:cNvPr>
          <p:cNvPicPr>
            <a:picLocks noChangeAspect="1"/>
          </p:cNvPicPr>
          <p:nvPr/>
        </p:nvPicPr>
        <p:blipFill>
          <a:blip r:embed="rId2"/>
          <a:stretch>
            <a:fillRect/>
          </a:stretch>
        </p:blipFill>
        <p:spPr>
          <a:xfrm>
            <a:off x="6813725" y="728537"/>
            <a:ext cx="4353058" cy="5200529"/>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6E21859C-3593-6F1C-5977-8EA045FCD57C}"/>
              </a:ext>
            </a:extLst>
          </p:cNvPr>
          <p:cNvPicPr>
            <a:picLocks noChangeAspect="1"/>
          </p:cNvPicPr>
          <p:nvPr/>
        </p:nvPicPr>
        <p:blipFill>
          <a:blip r:embed="rId3"/>
          <a:stretch>
            <a:fillRect/>
          </a:stretch>
        </p:blipFill>
        <p:spPr>
          <a:xfrm>
            <a:off x="1638481" y="731166"/>
            <a:ext cx="4138411" cy="5195272"/>
          </a:xfrm>
          <a:prstGeom prst="rect">
            <a:avLst/>
          </a:prstGeom>
        </p:spPr>
      </p:pic>
    </p:spTree>
    <p:extLst>
      <p:ext uri="{BB962C8B-B14F-4D97-AF65-F5344CB8AC3E}">
        <p14:creationId xmlns:p14="http://schemas.microsoft.com/office/powerpoint/2010/main" val="2557419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1D522E-C072-4D57-9DAE-880C28FDF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33</a:t>
            </a:fld>
            <a:endParaRPr lang="en-US"/>
          </a:p>
        </p:txBody>
      </p:sp>
      <p:pic>
        <p:nvPicPr>
          <p:cNvPr id="5" name="Picture 5" descr="Text&#10;&#10;Description automatically generated">
            <a:extLst>
              <a:ext uri="{FF2B5EF4-FFF2-40B4-BE49-F238E27FC236}">
                <a16:creationId xmlns:a16="http://schemas.microsoft.com/office/drawing/2014/main" id="{1B50C416-28D1-A9D7-30F6-022291DA9C7F}"/>
              </a:ext>
            </a:extLst>
          </p:cNvPr>
          <p:cNvPicPr>
            <a:picLocks noChangeAspect="1"/>
          </p:cNvPicPr>
          <p:nvPr/>
        </p:nvPicPr>
        <p:blipFill>
          <a:blip r:embed="rId2"/>
          <a:stretch>
            <a:fillRect/>
          </a:stretch>
        </p:blipFill>
        <p:spPr>
          <a:xfrm>
            <a:off x="2476030" y="493520"/>
            <a:ext cx="7334015" cy="5993257"/>
          </a:xfrm>
          <a:prstGeom prst="rect">
            <a:avLst/>
          </a:prstGeom>
        </p:spPr>
      </p:pic>
    </p:spTree>
    <p:extLst>
      <p:ext uri="{BB962C8B-B14F-4D97-AF65-F5344CB8AC3E}">
        <p14:creationId xmlns:p14="http://schemas.microsoft.com/office/powerpoint/2010/main" val="3503874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2B37D3-9B27-B635-86DC-42DEB16660EC}"/>
              </a:ext>
            </a:extLst>
          </p:cNvPr>
          <p:cNvSpPr>
            <a:spLocks noGrp="1"/>
          </p:cNvSpPr>
          <p:nvPr>
            <p:ph type="body" idx="1"/>
          </p:nvPr>
        </p:nvSpPr>
        <p:spPr>
          <a:xfrm>
            <a:off x="838200" y="572672"/>
            <a:ext cx="10515600" cy="5652068"/>
          </a:xfrm>
        </p:spPr>
        <p:txBody>
          <a:bodyPr/>
          <a:lstStyle/>
          <a:p>
            <a:r>
              <a:rPr lang="en-US" b="1">
                <a:latin typeface="Times New Roman"/>
              </a:rPr>
              <a:t>Graphs</a:t>
            </a:r>
          </a:p>
          <a:p>
            <a:endParaRPr lang="en-US"/>
          </a:p>
        </p:txBody>
      </p:sp>
      <p:sp>
        <p:nvSpPr>
          <p:cNvPr id="4" name="Slide Number Placeholder 3">
            <a:extLst>
              <a:ext uri="{FF2B5EF4-FFF2-40B4-BE49-F238E27FC236}">
                <a16:creationId xmlns:a16="http://schemas.microsoft.com/office/drawing/2014/main" id="{62102B13-DD08-C591-0F65-31EC93E8CE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34</a:t>
            </a:fld>
            <a:endParaRPr lang="en-US"/>
          </a:p>
        </p:txBody>
      </p:sp>
      <p:pic>
        <p:nvPicPr>
          <p:cNvPr id="7" name="Picture 7" descr="Chart, line chart, histogram&#10;&#10;Description automatically generated">
            <a:extLst>
              <a:ext uri="{FF2B5EF4-FFF2-40B4-BE49-F238E27FC236}">
                <a16:creationId xmlns:a16="http://schemas.microsoft.com/office/drawing/2014/main" id="{97EC941A-64D8-D4FD-B76D-0EA3BBA20603}"/>
              </a:ext>
            </a:extLst>
          </p:cNvPr>
          <p:cNvPicPr>
            <a:picLocks noChangeAspect="1"/>
          </p:cNvPicPr>
          <p:nvPr/>
        </p:nvPicPr>
        <p:blipFill>
          <a:blip r:embed="rId2"/>
          <a:stretch>
            <a:fillRect/>
          </a:stretch>
        </p:blipFill>
        <p:spPr>
          <a:xfrm>
            <a:off x="2265872" y="1091960"/>
            <a:ext cx="7171426" cy="5364192"/>
          </a:xfrm>
          <a:prstGeom prst="rect">
            <a:avLst/>
          </a:prstGeom>
        </p:spPr>
      </p:pic>
    </p:spTree>
    <p:extLst>
      <p:ext uri="{BB962C8B-B14F-4D97-AF65-F5344CB8AC3E}">
        <p14:creationId xmlns:p14="http://schemas.microsoft.com/office/powerpoint/2010/main" val="3379309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71E7A1-1934-FDEE-CF4D-4319AF5C4C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35</a:t>
            </a:fld>
            <a:endParaRPr lang="en-US"/>
          </a:p>
        </p:txBody>
      </p:sp>
      <p:pic>
        <p:nvPicPr>
          <p:cNvPr id="5" name="Picture 5" descr="Chart, line chart&#10;&#10;Description automatically generated">
            <a:extLst>
              <a:ext uri="{FF2B5EF4-FFF2-40B4-BE49-F238E27FC236}">
                <a16:creationId xmlns:a16="http://schemas.microsoft.com/office/drawing/2014/main" id="{7BD23A11-A716-F18B-BA61-DA67B9583A2D}"/>
              </a:ext>
            </a:extLst>
          </p:cNvPr>
          <p:cNvPicPr>
            <a:picLocks noChangeAspect="1"/>
          </p:cNvPicPr>
          <p:nvPr/>
        </p:nvPicPr>
        <p:blipFill>
          <a:blip r:embed="rId2"/>
          <a:stretch>
            <a:fillRect/>
          </a:stretch>
        </p:blipFill>
        <p:spPr>
          <a:xfrm>
            <a:off x="2327751" y="529059"/>
            <a:ext cx="7545236" cy="5694871"/>
          </a:xfrm>
          <a:prstGeom prst="rect">
            <a:avLst/>
          </a:prstGeom>
        </p:spPr>
      </p:pic>
    </p:spTree>
    <p:extLst>
      <p:ext uri="{BB962C8B-B14F-4D97-AF65-F5344CB8AC3E}">
        <p14:creationId xmlns:p14="http://schemas.microsoft.com/office/powerpoint/2010/main" val="1730093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algn="just"/>
            <a:r>
              <a:rPr lang="en-US" sz="3200">
                <a:solidFill>
                  <a:srgbClr val="2F5496"/>
                </a:solidFill>
                <a:latin typeface="Times New Roman"/>
                <a:ea typeface="Times New Roman"/>
                <a:cs typeface="Times New Roman"/>
                <a:sym typeface="Times New Roman"/>
              </a:rPr>
              <a:t>                               </a:t>
            </a:r>
            <a:r>
              <a:rPr lang="en-US" sz="2900" cap="small">
                <a:solidFill>
                  <a:srgbClr val="2F5496"/>
                </a:solidFill>
                <a:latin typeface="Times New Roman"/>
                <a:ea typeface="Times New Roman"/>
                <a:cs typeface="Times New Roman"/>
                <a:sym typeface="Times New Roman"/>
              </a:rPr>
              <a:t>Results and Discussion</a:t>
            </a:r>
            <a:endParaRPr lang="en-US" sz="2900" b="0">
              <a:solidFill>
                <a:srgbClr val="2F5496"/>
              </a:solidFill>
              <a:latin typeface="Times New Roman"/>
              <a:ea typeface="Times New Roman"/>
              <a:cs typeface="Times New Roman"/>
              <a:sym typeface="Times New Roman"/>
            </a:endParaRPr>
          </a:p>
          <a:p>
            <a:pPr algn="just"/>
            <a:endParaRPr lang="en-US" sz="3200" b="0">
              <a:solidFill>
                <a:srgbClr val="2F5496"/>
              </a:solidFill>
              <a:latin typeface="Times New Roman"/>
              <a:ea typeface="Times New Roman"/>
              <a:cs typeface="Times New Roman"/>
              <a:sym typeface="Times New Roman"/>
            </a:endParaRPr>
          </a:p>
          <a:p>
            <a:endParaRPr lang="en-US" b="0">
              <a:ea typeface="Times New Roman"/>
              <a:sym typeface="Times New Roman"/>
            </a:endParaRPr>
          </a:p>
          <a:p>
            <a:pPr algn="just"/>
            <a:endParaRPr lang="en-US" sz="3200">
              <a:solidFill>
                <a:srgbClr val="2F5496"/>
              </a:solidFill>
              <a:latin typeface="Times New Roman"/>
              <a:ea typeface="Times New Roman"/>
              <a:cs typeface="Times New Roman"/>
            </a:endParaRPr>
          </a:p>
          <a:p>
            <a:endParaRPr lang="en-US" b="0">
              <a:ea typeface="Times New Roman"/>
              <a:sym typeface="Times New Roman"/>
            </a:endParaRPr>
          </a:p>
          <a:p>
            <a:pPr marL="0" lvl="0" indent="0" algn="ctr">
              <a:lnSpc>
                <a:spcPct val="90000"/>
              </a:lnSpc>
              <a:spcBef>
                <a:spcPts val="0"/>
              </a:spcBef>
              <a:spcAft>
                <a:spcPts val="0"/>
              </a:spcAft>
              <a:buSzPts val="3200"/>
              <a:buFont typeface="Times New Roman"/>
              <a:buNone/>
            </a:pPr>
            <a:endParaRPr lang="en-US" sz="3200" b="1">
              <a:solidFill>
                <a:srgbClr val="2F5496"/>
              </a:solidFill>
              <a:latin typeface="Times New Roman"/>
              <a:ea typeface="Times New Roman"/>
              <a:cs typeface="Times New Roman"/>
            </a:endParaRPr>
          </a:p>
        </p:txBody>
      </p:sp>
      <p:sp>
        <p:nvSpPr>
          <p:cNvPr id="244" name="Google Shape;244;p2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p>
        </p:txBody>
      </p:sp>
      <p:sp>
        <p:nvSpPr>
          <p:cNvPr id="245" name="Google Shape;24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246" name="Google Shape;246;p29"/>
          <p:cNvSpPr txBox="1"/>
          <p:nvPr/>
        </p:nvSpPr>
        <p:spPr>
          <a:xfrm>
            <a:off x="479376" y="992124"/>
            <a:ext cx="11233248" cy="517318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800"/>
              <a:buFont typeface="Arial"/>
              <a:buNone/>
            </a:pPr>
            <a:endParaRPr sz="1800" b="1" i="0" u="none" strike="noStrike" cap="none">
              <a:solidFill>
                <a:srgbClr val="3F3F3F"/>
              </a:solidFill>
              <a:latin typeface="Times New Roman"/>
              <a:ea typeface="Times New Roman"/>
              <a:cs typeface="Times New Roman"/>
              <a:sym typeface="Times New Roman"/>
            </a:endParaRPr>
          </a:p>
        </p:txBody>
      </p:sp>
      <p:sp>
        <p:nvSpPr>
          <p:cNvPr id="247" name="Google Shape;24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lang="en-US"/>
          </a:p>
        </p:txBody>
      </p:sp>
      <p:pic>
        <p:nvPicPr>
          <p:cNvPr id="2" name="Picture 2" descr="Text&#10;&#10;Description automatically generated">
            <a:extLst>
              <a:ext uri="{FF2B5EF4-FFF2-40B4-BE49-F238E27FC236}">
                <a16:creationId xmlns:a16="http://schemas.microsoft.com/office/drawing/2014/main" id="{C93DBA7D-5555-56B1-4EB4-4FCC17F2DAA4}"/>
              </a:ext>
            </a:extLst>
          </p:cNvPr>
          <p:cNvPicPr>
            <a:picLocks noChangeAspect="1"/>
          </p:cNvPicPr>
          <p:nvPr/>
        </p:nvPicPr>
        <p:blipFill>
          <a:blip r:embed="rId3"/>
          <a:stretch>
            <a:fillRect/>
          </a:stretch>
        </p:blipFill>
        <p:spPr>
          <a:xfrm>
            <a:off x="1808104" y="1029809"/>
            <a:ext cx="3730977" cy="4788974"/>
          </a:xfrm>
          <a:prstGeom prst="rect">
            <a:avLst/>
          </a:prstGeom>
        </p:spPr>
      </p:pic>
      <p:pic>
        <p:nvPicPr>
          <p:cNvPr id="3" name="Picture 3">
            <a:extLst>
              <a:ext uri="{FF2B5EF4-FFF2-40B4-BE49-F238E27FC236}">
                <a16:creationId xmlns:a16="http://schemas.microsoft.com/office/drawing/2014/main" id="{33285CC4-5009-7B13-4DA4-18E8400A65E0}"/>
              </a:ext>
            </a:extLst>
          </p:cNvPr>
          <p:cNvPicPr>
            <a:picLocks noChangeAspect="1"/>
          </p:cNvPicPr>
          <p:nvPr/>
        </p:nvPicPr>
        <p:blipFill>
          <a:blip r:embed="rId4"/>
          <a:stretch>
            <a:fillRect/>
          </a:stretch>
        </p:blipFill>
        <p:spPr>
          <a:xfrm>
            <a:off x="6030440" y="996513"/>
            <a:ext cx="3853274" cy="479753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0E3F0C-AC61-0DDD-B300-F0C95F7CE5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84FEB7-15A6-1624-6AF2-D386771AF8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37</a:t>
            </a:fld>
            <a:endParaRPr lang="en-US"/>
          </a:p>
        </p:txBody>
      </p:sp>
      <p:pic>
        <p:nvPicPr>
          <p:cNvPr id="5" name="Picture 5" descr="Text&#10;&#10;Description automatically generated">
            <a:extLst>
              <a:ext uri="{FF2B5EF4-FFF2-40B4-BE49-F238E27FC236}">
                <a16:creationId xmlns:a16="http://schemas.microsoft.com/office/drawing/2014/main" id="{B7596A50-D1EB-367E-A114-AF3BA4E28918}"/>
              </a:ext>
            </a:extLst>
          </p:cNvPr>
          <p:cNvPicPr>
            <a:picLocks noChangeAspect="1"/>
          </p:cNvPicPr>
          <p:nvPr/>
        </p:nvPicPr>
        <p:blipFill>
          <a:blip r:embed="rId2"/>
          <a:stretch>
            <a:fillRect/>
          </a:stretch>
        </p:blipFill>
        <p:spPr>
          <a:xfrm>
            <a:off x="1770473" y="1191481"/>
            <a:ext cx="3730977" cy="4776071"/>
          </a:xfrm>
          <a:prstGeom prst="rect">
            <a:avLst/>
          </a:prstGeom>
        </p:spPr>
      </p:pic>
      <p:pic>
        <p:nvPicPr>
          <p:cNvPr id="6" name="Picture 6" descr="Graphical user interface, text&#10;&#10;Description automatically generated">
            <a:extLst>
              <a:ext uri="{FF2B5EF4-FFF2-40B4-BE49-F238E27FC236}">
                <a16:creationId xmlns:a16="http://schemas.microsoft.com/office/drawing/2014/main" id="{37E3C673-BFEF-6551-6E51-4EA553C5CC79}"/>
              </a:ext>
            </a:extLst>
          </p:cNvPr>
          <p:cNvPicPr>
            <a:picLocks noChangeAspect="1"/>
          </p:cNvPicPr>
          <p:nvPr/>
        </p:nvPicPr>
        <p:blipFill>
          <a:blip r:embed="rId3"/>
          <a:stretch>
            <a:fillRect/>
          </a:stretch>
        </p:blipFill>
        <p:spPr>
          <a:xfrm>
            <a:off x="5806251" y="1190520"/>
            <a:ext cx="3730977" cy="4777996"/>
          </a:xfrm>
          <a:prstGeom prst="rect">
            <a:avLst/>
          </a:prstGeom>
        </p:spPr>
      </p:pic>
    </p:spTree>
    <p:extLst>
      <p:ext uri="{BB962C8B-B14F-4D97-AF65-F5344CB8AC3E}">
        <p14:creationId xmlns:p14="http://schemas.microsoft.com/office/powerpoint/2010/main" val="3212310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DA8770-391E-5EEA-B818-87F6E2C424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AB8CC20-9B7F-1FB1-DCEE-432F981E3F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38</a:t>
            </a:fld>
            <a:endParaRPr lang="en-US"/>
          </a:p>
        </p:txBody>
      </p:sp>
      <p:pic>
        <p:nvPicPr>
          <p:cNvPr id="5" name="Picture 5" descr="Text&#10;&#10;Description automatically generated">
            <a:extLst>
              <a:ext uri="{FF2B5EF4-FFF2-40B4-BE49-F238E27FC236}">
                <a16:creationId xmlns:a16="http://schemas.microsoft.com/office/drawing/2014/main" id="{6B34275C-B1D2-A907-4233-ACC9BFF487B9}"/>
              </a:ext>
            </a:extLst>
          </p:cNvPr>
          <p:cNvPicPr>
            <a:picLocks noChangeAspect="1"/>
          </p:cNvPicPr>
          <p:nvPr/>
        </p:nvPicPr>
        <p:blipFill>
          <a:blip r:embed="rId2"/>
          <a:stretch>
            <a:fillRect/>
          </a:stretch>
        </p:blipFill>
        <p:spPr>
          <a:xfrm>
            <a:off x="1704622" y="1188326"/>
            <a:ext cx="3956755" cy="5055200"/>
          </a:xfrm>
          <a:prstGeom prst="rect">
            <a:avLst/>
          </a:prstGeom>
        </p:spPr>
      </p:pic>
      <p:pic>
        <p:nvPicPr>
          <p:cNvPr id="6" name="Picture 6" descr="Text&#10;&#10;Description automatically generated">
            <a:extLst>
              <a:ext uri="{FF2B5EF4-FFF2-40B4-BE49-F238E27FC236}">
                <a16:creationId xmlns:a16="http://schemas.microsoft.com/office/drawing/2014/main" id="{50E9F46B-5CE4-68C3-BD24-FA65C2468C5F}"/>
              </a:ext>
            </a:extLst>
          </p:cNvPr>
          <p:cNvPicPr>
            <a:picLocks noChangeAspect="1"/>
          </p:cNvPicPr>
          <p:nvPr/>
        </p:nvPicPr>
        <p:blipFill>
          <a:blip r:embed="rId2"/>
          <a:stretch>
            <a:fillRect/>
          </a:stretch>
        </p:blipFill>
        <p:spPr>
          <a:xfrm>
            <a:off x="6144918" y="1188326"/>
            <a:ext cx="3956755" cy="5055200"/>
          </a:xfrm>
          <a:prstGeom prst="rect">
            <a:avLst/>
          </a:prstGeom>
        </p:spPr>
      </p:pic>
    </p:spTree>
    <p:extLst>
      <p:ext uri="{BB962C8B-B14F-4D97-AF65-F5344CB8AC3E}">
        <p14:creationId xmlns:p14="http://schemas.microsoft.com/office/powerpoint/2010/main" val="3192243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2063552" y="191482"/>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CONCLUSIONS</a:t>
            </a:r>
            <a:endParaRPr sz="3200">
              <a:solidFill>
                <a:srgbClr val="2F5496"/>
              </a:solidFill>
              <a:latin typeface="Times New Roman"/>
              <a:ea typeface="Times New Roman"/>
              <a:cs typeface="Times New Roman"/>
              <a:sym typeface="Times New Roman"/>
            </a:endParaRPr>
          </a:p>
        </p:txBody>
      </p:sp>
      <p:sp>
        <p:nvSpPr>
          <p:cNvPr id="264" name="Google Shape;264;p31"/>
          <p:cNvSpPr txBox="1">
            <a:spLocks noGrp="1"/>
          </p:cNvSpPr>
          <p:nvPr>
            <p:ph type="body" idx="1"/>
          </p:nvPr>
        </p:nvSpPr>
        <p:spPr>
          <a:xfrm>
            <a:off x="676667" y="984824"/>
            <a:ext cx="11089200" cy="5292600"/>
          </a:xfrm>
          <a:prstGeom prst="rect">
            <a:avLst/>
          </a:prstGeom>
          <a:noFill/>
          <a:ln>
            <a:noFill/>
          </a:ln>
        </p:spPr>
        <p:txBody>
          <a:bodyPr spcFirstLastPara="1" wrap="square" lIns="91425" tIns="45700" rIns="91425" bIns="45700" anchor="t" anchorCtr="0">
            <a:normAutofit/>
          </a:bodyPr>
          <a:lstStyle/>
          <a:p>
            <a:pPr indent="-374650" algn="just">
              <a:lnSpc>
                <a:spcPct val="150000"/>
              </a:lnSpc>
              <a:spcBef>
                <a:spcPts val="1200"/>
              </a:spcBef>
              <a:buSzPts val="2300"/>
              <a:buFont typeface="Wingdings,Sans-Serif"/>
              <a:buChar char="Ø"/>
            </a:pPr>
            <a:r>
              <a:rPr lang="en-US" sz="1800">
                <a:latin typeface="Times New Roman"/>
                <a:ea typeface="Times New Roman"/>
                <a:cs typeface="Times New Roman"/>
                <a:sym typeface="Times New Roman"/>
              </a:rPr>
              <a:t>Convolution Neural Networks (CNNs) are being utilized in this work to recognize alphabets in sign language. </a:t>
            </a:r>
          </a:p>
          <a:p>
            <a:pPr indent="-374650" algn="just">
              <a:lnSpc>
                <a:spcPct val="150000"/>
              </a:lnSpc>
              <a:spcBef>
                <a:spcPts val="1200"/>
              </a:spcBef>
              <a:buSzPts val="2300"/>
              <a:buFont typeface="Wingdings,Sans-Serif"/>
              <a:buChar char="Ø"/>
            </a:pPr>
            <a:r>
              <a:rPr lang="en-US" sz="1800">
                <a:latin typeface="Times New Roman"/>
                <a:ea typeface="Times New Roman"/>
                <a:cs typeface="Times New Roman"/>
                <a:sym typeface="Times New Roman"/>
              </a:rPr>
              <a:t>Sign language is a visual language that communicates using gestures, facial expressions, and body language. </a:t>
            </a:r>
            <a:endParaRPr lang="en-US" sz="1800">
              <a:latin typeface="Times New Roman"/>
              <a:ea typeface="Times New Roman"/>
              <a:cs typeface="Times New Roman"/>
            </a:endParaRPr>
          </a:p>
          <a:p>
            <a:pPr indent="-374650" algn="just">
              <a:lnSpc>
                <a:spcPct val="150000"/>
              </a:lnSpc>
              <a:buSzPts val="2300"/>
              <a:buFont typeface="Wingdings,Sans-Serif"/>
              <a:buChar char="Ø"/>
            </a:pPr>
            <a:r>
              <a:rPr lang="en-US" sz="1800">
                <a:latin typeface="Times New Roman"/>
                <a:ea typeface="Times New Roman"/>
                <a:cs typeface="Times New Roman"/>
                <a:sym typeface="Times New Roman"/>
              </a:rPr>
              <a:t>The CNN method is used to recognize and categories sign language hand motions, which may subsequently be mapped to particular letters of the alphabet. </a:t>
            </a:r>
            <a:endParaRPr lang="en-US" sz="1800">
              <a:latin typeface="Times New Roman"/>
              <a:ea typeface="Times New Roman"/>
              <a:cs typeface="Times New Roman"/>
            </a:endParaRPr>
          </a:p>
          <a:p>
            <a:pPr indent="-374650" algn="just">
              <a:lnSpc>
                <a:spcPct val="150000"/>
              </a:lnSpc>
              <a:spcBef>
                <a:spcPts val="1200"/>
              </a:spcBef>
              <a:buSzPts val="2300"/>
              <a:buFont typeface="Wingdings,Sans-Serif"/>
              <a:buChar char="Ø"/>
            </a:pPr>
            <a:r>
              <a:rPr lang="en-US" sz="1800">
                <a:latin typeface="Times New Roman"/>
                <a:ea typeface="Times New Roman"/>
                <a:cs typeface="Times New Roman"/>
                <a:sym typeface="Times New Roman"/>
              </a:rPr>
              <a:t>In this scenario, the CNN algorithm is being trained on a dataset of sign language motions and their accompanying alphabet letters to learn how to recognize and categorize new movements.</a:t>
            </a:r>
            <a:endParaRPr lang="en-US" sz="1800">
              <a:latin typeface="Times New Roman"/>
              <a:ea typeface="Times New Roman"/>
              <a:cs typeface="Times New Roman"/>
            </a:endParaRPr>
          </a:p>
          <a:p>
            <a:pPr lvl="0" indent="-374650" algn="just">
              <a:lnSpc>
                <a:spcPct val="114999"/>
              </a:lnSpc>
              <a:spcBef>
                <a:spcPts val="1200"/>
              </a:spcBef>
              <a:spcAft>
                <a:spcPts val="0"/>
              </a:spcAft>
              <a:buClr>
                <a:schemeClr val="dk1"/>
              </a:buClr>
              <a:buSzPts val="2300"/>
              <a:buFont typeface="Wingdings"/>
              <a:buChar char="Ø"/>
            </a:pPr>
            <a:endParaRPr lang="en-US" sz="1800">
              <a:latin typeface="Times New Roman"/>
              <a:cs typeface="Times New Roman"/>
            </a:endParaRPr>
          </a:p>
        </p:txBody>
      </p:sp>
      <p:sp>
        <p:nvSpPr>
          <p:cNvPr id="265" name="Google Shape;265;p3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66" name="Google Shape;2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267" name="Google Shape;2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981200" y="116632"/>
            <a:ext cx="7467600" cy="1080120"/>
          </a:xfrm>
          <a:prstGeom prst="rect">
            <a:avLst/>
          </a:prstGeom>
          <a:noFill/>
          <a:ln>
            <a:noFill/>
          </a:ln>
        </p:spPr>
        <p:txBody>
          <a:bodyPr spcFirstLastPara="1" wrap="square" lIns="91425" tIns="45700" rIns="91425" bIns="45700" anchor="t" anchorCtr="0">
            <a:normAutofit/>
          </a:bodyPr>
          <a:lstStyle/>
          <a:p>
            <a:pPr algn="ctr"/>
            <a:r>
              <a:rPr lang="en-US" sz="2900" cap="small">
                <a:solidFill>
                  <a:srgbClr val="2F5496"/>
                </a:solidFill>
                <a:latin typeface="Times New Roman"/>
                <a:ea typeface="Times New Roman"/>
                <a:cs typeface="Times New Roman"/>
              </a:rPr>
              <a:t>Introduction</a:t>
            </a:r>
          </a:p>
        </p:txBody>
      </p:sp>
      <p:sp>
        <p:nvSpPr>
          <p:cNvPr id="122" name="Google Shape;122;p16"/>
          <p:cNvSpPr txBox="1">
            <a:spLocks noGrp="1"/>
          </p:cNvSpPr>
          <p:nvPr>
            <p:ph type="body" idx="1"/>
          </p:nvPr>
        </p:nvSpPr>
        <p:spPr>
          <a:xfrm>
            <a:off x="623392" y="914400"/>
            <a:ext cx="10945216" cy="5322912"/>
          </a:xfrm>
          <a:prstGeom prst="rect">
            <a:avLst/>
          </a:prstGeom>
          <a:noFill/>
          <a:ln>
            <a:noFill/>
          </a:ln>
        </p:spPr>
        <p:txBody>
          <a:bodyPr spcFirstLastPara="1" wrap="square" lIns="91425" tIns="45700" rIns="91425" bIns="45700" anchor="t" anchorCtr="0">
            <a:normAutofit/>
          </a:bodyPr>
          <a:lstStyle/>
          <a:p>
            <a:pPr>
              <a:lnSpc>
                <a:spcPct val="150000"/>
              </a:lnSpc>
              <a:spcBef>
                <a:spcPts val="480"/>
              </a:spcBef>
              <a:buSzPct val="100000"/>
              <a:buFont typeface="Wingdings,Sans-Serif"/>
              <a:buChar char="Ø"/>
            </a:pPr>
            <a:r>
              <a:rPr lang="en-US" sz="1800">
                <a:solidFill>
                  <a:schemeClr val="tx1"/>
                </a:solidFill>
                <a:latin typeface="Times New Roman"/>
                <a:cs typeface="Times New Roman"/>
                <a:sym typeface="Times New Roman"/>
              </a:rPr>
              <a:t>Sign Language Alphabets use hand and facial gestures to bridge the communication gap between people with speaking and hearing disabilities.</a:t>
            </a:r>
            <a:endParaRPr lang="en-US" sz="1800">
              <a:solidFill>
                <a:schemeClr val="tx1"/>
              </a:solidFill>
              <a:latin typeface="Times New Roman"/>
              <a:cs typeface="Times New Roman"/>
            </a:endParaRPr>
          </a:p>
          <a:p>
            <a:pPr>
              <a:lnSpc>
                <a:spcPct val="150000"/>
              </a:lnSpc>
              <a:spcBef>
                <a:spcPts val="480"/>
              </a:spcBef>
              <a:buFont typeface="Wingdings,Sans-Serif"/>
              <a:buChar char="Ø"/>
            </a:pPr>
            <a:r>
              <a:rPr lang="en-US" sz="1800">
                <a:solidFill>
                  <a:schemeClr val="tx1"/>
                </a:solidFill>
                <a:latin typeface="Times New Roman"/>
                <a:cs typeface="Times New Roman"/>
                <a:sym typeface="Times New Roman"/>
              </a:rPr>
              <a:t>Technology can convert sign gestures into readable text, reducing the communication gap between people with disabilities and the general public. </a:t>
            </a:r>
            <a:endParaRPr lang="en-GB">
              <a:solidFill>
                <a:schemeClr val="tx1"/>
              </a:solidFill>
              <a:cs typeface="Times New Roman"/>
            </a:endParaRPr>
          </a:p>
        </p:txBody>
      </p:sp>
      <p:sp>
        <p:nvSpPr>
          <p:cNvPr id="123" name="Google Shape;123;p1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24" name="Google Shape;12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125" name="Google Shape;12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 name="Picture 2" descr="A picture containing text, clipart&#10;&#10;Description automatically generated">
            <a:extLst>
              <a:ext uri="{FF2B5EF4-FFF2-40B4-BE49-F238E27FC236}">
                <a16:creationId xmlns:a16="http://schemas.microsoft.com/office/drawing/2014/main" id="{03222FB4-EE4C-64F7-600A-A8B873A38A9B}"/>
              </a:ext>
            </a:extLst>
          </p:cNvPr>
          <p:cNvPicPr>
            <a:picLocks noChangeAspect="1"/>
          </p:cNvPicPr>
          <p:nvPr/>
        </p:nvPicPr>
        <p:blipFill>
          <a:blip r:embed="rId3"/>
          <a:stretch>
            <a:fillRect/>
          </a:stretch>
        </p:blipFill>
        <p:spPr>
          <a:xfrm>
            <a:off x="3705958" y="3579508"/>
            <a:ext cx="4560276" cy="178959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a:spLocks noGrp="1"/>
          </p:cNvSpPr>
          <p:nvPr>
            <p:ph type="title"/>
          </p:nvPr>
        </p:nvSpPr>
        <p:spPr>
          <a:xfrm>
            <a:off x="2135560" y="136525"/>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Future Enhancements</a:t>
            </a:r>
            <a:endParaRPr sz="3200">
              <a:solidFill>
                <a:srgbClr val="2F5496"/>
              </a:solidFill>
              <a:latin typeface="Times New Roman"/>
              <a:ea typeface="Times New Roman"/>
              <a:cs typeface="Times New Roman"/>
              <a:sym typeface="Times New Roman"/>
            </a:endParaRPr>
          </a:p>
        </p:txBody>
      </p:sp>
      <p:sp>
        <p:nvSpPr>
          <p:cNvPr id="274" name="Google Shape;274;p32"/>
          <p:cNvSpPr txBox="1">
            <a:spLocks noGrp="1"/>
          </p:cNvSpPr>
          <p:nvPr>
            <p:ph type="body" idx="1"/>
          </p:nvPr>
        </p:nvSpPr>
        <p:spPr>
          <a:xfrm>
            <a:off x="395230" y="944724"/>
            <a:ext cx="11317394" cy="5292588"/>
          </a:xfrm>
          <a:prstGeom prst="rect">
            <a:avLst/>
          </a:prstGeom>
          <a:noFill/>
          <a:ln>
            <a:noFill/>
          </a:ln>
        </p:spPr>
        <p:txBody>
          <a:bodyPr spcFirstLastPara="1" wrap="square" lIns="91425" tIns="45700" rIns="91425" bIns="45700" anchor="t" anchorCtr="0">
            <a:noAutofit/>
          </a:bodyPr>
          <a:lstStyle/>
          <a:p>
            <a:pPr indent="-374650" algn="just">
              <a:lnSpc>
                <a:spcPct val="150000"/>
              </a:lnSpc>
              <a:spcBef>
                <a:spcPts val="1200"/>
              </a:spcBef>
              <a:buFont typeface="Wingdings,Sans-Serif"/>
              <a:buChar char="Ø"/>
            </a:pPr>
            <a:r>
              <a:rPr lang="en-US" sz="2000">
                <a:latin typeface="Times New Roman"/>
                <a:cs typeface="Times New Roman"/>
              </a:rPr>
              <a:t>The system could interpret the meaning of complete sentences or phrases by incorporating Natural Language Processing (NLP), making it more efficient at enabling conversation.</a:t>
            </a:r>
          </a:p>
          <a:p>
            <a:pPr indent="-374650" algn="just">
              <a:lnSpc>
                <a:spcPct val="150000"/>
              </a:lnSpc>
              <a:spcBef>
                <a:spcPts val="1200"/>
              </a:spcBef>
              <a:buFont typeface="Wingdings,Sans-Serif"/>
              <a:buChar char="Ø"/>
            </a:pPr>
            <a:r>
              <a:rPr lang="en-US" sz="2000">
                <a:latin typeface="Times New Roman"/>
                <a:cs typeface="Times New Roman"/>
              </a:rPr>
              <a:t>Developing a comprehensive library of sign language gestures could help improve the accuracy of the system and enable it to recognize a wider range of gestures from different sign languages. </a:t>
            </a:r>
          </a:p>
          <a:p>
            <a:pPr>
              <a:spcBef>
                <a:spcPts val="0"/>
              </a:spcBef>
            </a:pPr>
            <a:endParaRPr lang="en-US" sz="1600">
              <a:latin typeface="Times New Roman"/>
            </a:endParaRPr>
          </a:p>
        </p:txBody>
      </p:sp>
      <p:sp>
        <p:nvSpPr>
          <p:cNvPr id="275" name="Google Shape;275;p3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76" name="Google Shape;2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277" name="Google Shape;2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body" idx="1"/>
          </p:nvPr>
        </p:nvSpPr>
        <p:spPr>
          <a:xfrm>
            <a:off x="828210" y="178393"/>
            <a:ext cx="10522954" cy="6175321"/>
          </a:xfrm>
          <a:prstGeom prst="rect">
            <a:avLst/>
          </a:prstGeom>
          <a:noFill/>
          <a:ln>
            <a:noFill/>
          </a:ln>
        </p:spPr>
        <p:txBody>
          <a:bodyPr spcFirstLastPara="1" wrap="square" lIns="91425" tIns="45700" rIns="91425" bIns="45700" anchor="t" anchorCtr="0">
            <a:normAutofit lnSpcReduction="10000"/>
          </a:bodyPr>
          <a:lstStyle/>
          <a:p>
            <a:pPr marL="228600" lvl="0" indent="-228600" algn="ctr" rtl="0">
              <a:lnSpc>
                <a:spcPct val="90000"/>
              </a:lnSpc>
              <a:spcBef>
                <a:spcPts val="0"/>
              </a:spcBef>
              <a:spcAft>
                <a:spcPts val="0"/>
              </a:spcAft>
              <a:buClr>
                <a:srgbClr val="2F5496"/>
              </a:buClr>
              <a:buSzPts val="3200"/>
              <a:buNone/>
            </a:pPr>
            <a:r>
              <a:rPr lang="en-US" sz="3200" b="1">
                <a:solidFill>
                  <a:srgbClr val="2F5496"/>
                </a:solidFill>
                <a:latin typeface="Times New Roman"/>
                <a:ea typeface="Times New Roman"/>
                <a:cs typeface="Times New Roman"/>
                <a:sym typeface="Times New Roman"/>
              </a:rPr>
              <a:t>REFERENCES</a:t>
            </a:r>
            <a:endParaRPr/>
          </a:p>
          <a:p>
            <a:pPr marL="228600" indent="-228600">
              <a:spcBef>
                <a:spcPts val="0"/>
              </a:spcBef>
              <a:buSzPts val="3200"/>
              <a:buNone/>
            </a:pPr>
            <a:endParaRPr lang="en-US" sz="1600">
              <a:latin typeface="Times New Roman"/>
            </a:endParaRPr>
          </a:p>
          <a:p>
            <a:pPr marL="228600" indent="-228600">
              <a:spcBef>
                <a:spcPts val="0"/>
              </a:spcBef>
              <a:buSzPts val="3200"/>
              <a:buNone/>
            </a:pPr>
            <a:r>
              <a:rPr lang="en-US" sz="1600">
                <a:latin typeface="Times New Roman"/>
              </a:rPr>
              <a:t>[1] S. Y. Kim, H. G. Han, J. W. Kim, S. Lee, and T. W. Kim, “A hand gesture recognition sensor using Proceedings of the Fifth International Conference on Intelligent Computing and Control Systems (ICICCS 2021) IEEE Xplore Part Number.</a:t>
            </a:r>
            <a:endParaRPr lang="en-US" sz="3200" b="1">
              <a:solidFill>
                <a:srgbClr val="2F5496"/>
              </a:solidFill>
              <a:latin typeface="Times New Roman"/>
              <a:cs typeface="Times New Roman"/>
            </a:endParaRPr>
          </a:p>
          <a:p>
            <a:pPr marL="228600" indent="-228600">
              <a:spcBef>
                <a:spcPts val="0"/>
              </a:spcBef>
              <a:buNone/>
            </a:pPr>
            <a:endParaRPr lang="en-US" sz="1600">
              <a:latin typeface="Times New Roman"/>
            </a:endParaRPr>
          </a:p>
          <a:p>
            <a:pPr marL="228600" indent="-228600">
              <a:spcBef>
                <a:spcPts val="0"/>
              </a:spcBef>
              <a:buNone/>
            </a:pPr>
            <a:r>
              <a:rPr lang="en-US" sz="1600">
                <a:latin typeface="Times New Roman"/>
              </a:rPr>
              <a:t>[2] Y. Cui and J. Weng, “A learning-based prediction and-verification segmentation scheme for hand sign image sequence,” IEEE Trans. Pattern Anal. Mach. Intell., vol. 21, no. 8, pp. 798–804, 1999, </a:t>
            </a:r>
            <a:r>
              <a:rPr lang="en-US" sz="1600" err="1">
                <a:latin typeface="Times New Roman"/>
              </a:rPr>
              <a:t>doi</a:t>
            </a:r>
            <a:r>
              <a:rPr lang="en-US" sz="1600">
                <a:latin typeface="Times New Roman"/>
              </a:rPr>
              <a:t>: 10.1109/34.784311. </a:t>
            </a:r>
          </a:p>
          <a:p>
            <a:pPr marL="228600" indent="-228600">
              <a:spcBef>
                <a:spcPts val="0"/>
              </a:spcBef>
              <a:buNone/>
            </a:pPr>
            <a:endParaRPr lang="en-US" sz="1600">
              <a:latin typeface="Times New Roman"/>
              <a:cs typeface="Times New Roman"/>
            </a:endParaRPr>
          </a:p>
          <a:p>
            <a:pPr marL="228600" indent="-228600">
              <a:spcBef>
                <a:spcPts val="0"/>
              </a:spcBef>
              <a:buNone/>
            </a:pPr>
            <a:r>
              <a:rPr lang="en-US" sz="1600">
                <a:latin typeface="Times New Roman"/>
                <a:cs typeface="Times New Roman"/>
              </a:rPr>
              <a:t>[3] A. Kumar and A. Kumar, “Dog Breed Classifier for Facial Recognition using Convolutional Neural Networks,” pp. 508–513, 2020. </a:t>
            </a:r>
          </a:p>
          <a:p>
            <a:pPr marL="228600" indent="-228600">
              <a:spcBef>
                <a:spcPts val="0"/>
              </a:spcBef>
              <a:buNone/>
            </a:pPr>
            <a:endParaRPr lang="en-US" sz="1600">
              <a:solidFill>
                <a:srgbClr val="000000"/>
              </a:solidFill>
              <a:latin typeface="Times New Roman"/>
              <a:cs typeface="Times New Roman"/>
            </a:endParaRPr>
          </a:p>
          <a:p>
            <a:pPr marL="228600" indent="-228600">
              <a:spcBef>
                <a:spcPts val="0"/>
              </a:spcBef>
              <a:buNone/>
            </a:pPr>
            <a:r>
              <a:rPr lang="en-US" sz="1600">
                <a:latin typeface="Times New Roman"/>
              </a:rPr>
              <a:t>[4] K. L. Bouman, G. </a:t>
            </a:r>
            <a:r>
              <a:rPr lang="en-US" sz="1600" err="1">
                <a:latin typeface="Times New Roman"/>
              </a:rPr>
              <a:t>Abdollahian</a:t>
            </a:r>
            <a:r>
              <a:rPr lang="en-US" sz="1600">
                <a:latin typeface="Times New Roman"/>
              </a:rPr>
              <a:t>, M. Boutin, and E. J. Delp, “A low complexity sign detection and text localization method for mobile applications,” IEEE Trans. </a:t>
            </a:r>
            <a:r>
              <a:rPr lang="en-US" sz="1600" err="1">
                <a:latin typeface="Times New Roman"/>
              </a:rPr>
              <a:t>Multimed</a:t>
            </a:r>
            <a:r>
              <a:rPr lang="en-US" sz="1600">
                <a:latin typeface="Times New Roman"/>
              </a:rPr>
              <a:t>., vol. 13, no. 5, pp. 922–934, 2011, </a:t>
            </a:r>
            <a:r>
              <a:rPr lang="en-US" sz="1600" err="1">
                <a:latin typeface="Times New Roman"/>
              </a:rPr>
              <a:t>doi</a:t>
            </a:r>
            <a:r>
              <a:rPr lang="en-US" sz="1600">
                <a:latin typeface="Times New Roman"/>
              </a:rPr>
              <a:t>: 10.1109/TMM.2011.2154317. </a:t>
            </a:r>
          </a:p>
          <a:p>
            <a:pPr marL="228600" indent="-228600">
              <a:spcBef>
                <a:spcPts val="0"/>
              </a:spcBef>
              <a:buNone/>
            </a:pPr>
            <a:endParaRPr lang="en-US" sz="1600">
              <a:latin typeface="Times New Roman"/>
            </a:endParaRPr>
          </a:p>
          <a:p>
            <a:pPr marL="228600" indent="-228600">
              <a:spcBef>
                <a:spcPts val="0"/>
              </a:spcBef>
              <a:buNone/>
            </a:pPr>
            <a:r>
              <a:rPr lang="en-US" sz="1600">
                <a:latin typeface="Times New Roman"/>
              </a:rPr>
              <a:t>[5] J. Wu, L. Sun, and R. Jafari, “A Wearable System for Recognizing American Sign Language in RealTime Using IMU and Surface EMG Sensors,” IEEE J. Biomed. Heal. Informatics, vol. 20, no. 5, pp. 1281–1290, 2016, </a:t>
            </a:r>
            <a:r>
              <a:rPr lang="en-US" sz="1600" err="1">
                <a:latin typeface="Times New Roman"/>
              </a:rPr>
              <a:t>doi</a:t>
            </a:r>
            <a:r>
              <a:rPr lang="en-US" sz="1600">
                <a:latin typeface="Times New Roman"/>
              </a:rPr>
              <a:t>: 10.1109/JBHI.2016.2598302</a:t>
            </a:r>
          </a:p>
          <a:p>
            <a:pPr marL="228600" indent="-228600">
              <a:spcBef>
                <a:spcPts val="0"/>
              </a:spcBef>
              <a:buNone/>
            </a:pPr>
            <a:endParaRPr lang="en-US" sz="1600">
              <a:solidFill>
                <a:srgbClr val="000000"/>
              </a:solidFill>
              <a:latin typeface="Times New Roman"/>
            </a:endParaRPr>
          </a:p>
          <a:p>
            <a:pPr marL="228600" indent="-228600">
              <a:spcBef>
                <a:spcPts val="0"/>
              </a:spcBef>
              <a:buNone/>
            </a:pPr>
            <a:r>
              <a:rPr lang="en-US" sz="1600">
                <a:latin typeface="Times New Roman"/>
              </a:rPr>
              <a:t>[6] C. Zhang, W. Ding, G. Peng, F. Fu, and W. Wang, “Street View Text Recognition With Deep Learning for Urban Scene Understanding in Intelligent Transportation Systems,” IEEE Trans. Intell. Transp. Syst., pp. 1–17, 2020, </a:t>
            </a:r>
            <a:r>
              <a:rPr lang="en-US" sz="1600" err="1">
                <a:latin typeface="Times New Roman"/>
              </a:rPr>
              <a:t>doi</a:t>
            </a:r>
            <a:r>
              <a:rPr lang="en-US" sz="1600">
                <a:latin typeface="Times New Roman"/>
              </a:rPr>
              <a:t>: 10.1109/tits.2020.3017632.</a:t>
            </a:r>
          </a:p>
          <a:p>
            <a:pPr marL="228600" indent="-228600">
              <a:spcBef>
                <a:spcPts val="0"/>
              </a:spcBef>
              <a:buNone/>
            </a:pPr>
            <a:endParaRPr lang="en-US" sz="1600">
              <a:solidFill>
                <a:srgbClr val="000000"/>
              </a:solidFill>
              <a:latin typeface="Times New Roman"/>
            </a:endParaRPr>
          </a:p>
          <a:p>
            <a:pPr marL="228600" indent="-228600">
              <a:spcBef>
                <a:spcPts val="0"/>
              </a:spcBef>
              <a:buNone/>
            </a:pPr>
            <a:r>
              <a:rPr lang="en-US" sz="1600">
                <a:latin typeface="Times New Roman"/>
              </a:rPr>
              <a:t>[7] M. </a:t>
            </a:r>
            <a:r>
              <a:rPr lang="en-US" sz="1600" err="1">
                <a:latin typeface="Times New Roman"/>
              </a:rPr>
              <a:t>Safeel</a:t>
            </a:r>
            <a:r>
              <a:rPr lang="en-US" sz="1600">
                <a:latin typeface="Times New Roman"/>
              </a:rPr>
              <a:t>, T. Sukumar, K. S. Shashank, M. D. Arman, R. Shashidhar, and S. B. Puneeth, “Sign Language Recognition Techniques- A Review,” 2020 IEEE Int. Conf. </a:t>
            </a:r>
            <a:r>
              <a:rPr lang="en-US" sz="1600" err="1">
                <a:latin typeface="Times New Roman"/>
              </a:rPr>
              <a:t>Innov</a:t>
            </a:r>
            <a:r>
              <a:rPr lang="en-US" sz="1600">
                <a:latin typeface="Times New Roman"/>
              </a:rPr>
              <a:t>. Technol. INOCON 2020, pp. 1–9, 2020, </a:t>
            </a:r>
            <a:r>
              <a:rPr lang="en-US" sz="1600" err="1">
                <a:latin typeface="Times New Roman"/>
              </a:rPr>
              <a:t>doi</a:t>
            </a:r>
            <a:r>
              <a:rPr lang="en-US" sz="1600">
                <a:latin typeface="Times New Roman"/>
              </a:rPr>
              <a:t>: 10.1109/INOCON50539.2020.9298376. </a:t>
            </a:r>
          </a:p>
          <a:p>
            <a:pPr marL="228600" indent="-228600">
              <a:spcBef>
                <a:spcPts val="0"/>
              </a:spcBef>
              <a:buNone/>
            </a:pPr>
            <a:endParaRPr lang="en-US" sz="1600">
              <a:latin typeface="Times New Roman"/>
            </a:endParaRPr>
          </a:p>
          <a:p>
            <a:pPr marL="228600" indent="-228600">
              <a:spcBef>
                <a:spcPts val="0"/>
              </a:spcBef>
              <a:buNone/>
            </a:pPr>
            <a:r>
              <a:rPr lang="en-US" sz="1600">
                <a:latin typeface="Times New Roman"/>
              </a:rPr>
              <a:t>[8] W. Aly, S. Aly, and S. </a:t>
            </a:r>
            <a:r>
              <a:rPr lang="en-US" sz="1600" err="1">
                <a:latin typeface="Times New Roman"/>
              </a:rPr>
              <a:t>Almotairi</a:t>
            </a:r>
            <a:r>
              <a:rPr lang="en-US" sz="1600">
                <a:latin typeface="Times New Roman"/>
              </a:rPr>
              <a:t>, “User independent American sign language alphabet recognition based on depth image and </a:t>
            </a:r>
            <a:r>
              <a:rPr lang="en-US" sz="1600" err="1">
                <a:latin typeface="Times New Roman"/>
              </a:rPr>
              <a:t>PCANet</a:t>
            </a:r>
            <a:r>
              <a:rPr lang="en-US" sz="1600">
                <a:latin typeface="Times New Roman"/>
              </a:rPr>
              <a:t> features,” IEEE Access, vol. 7, pp. 123138–123150, 2019, </a:t>
            </a:r>
            <a:r>
              <a:rPr lang="en-US" sz="1600" err="1">
                <a:latin typeface="Times New Roman"/>
              </a:rPr>
              <a:t>doi</a:t>
            </a:r>
            <a:r>
              <a:rPr lang="en-US" sz="1600">
                <a:latin typeface="Times New Roman"/>
              </a:rPr>
              <a:t>: 10.1109/ACCESS.2019.2938829. </a:t>
            </a:r>
          </a:p>
          <a:p>
            <a:pPr marL="228600" indent="-228600">
              <a:spcBef>
                <a:spcPts val="0"/>
              </a:spcBef>
              <a:buClr>
                <a:srgbClr val="000000"/>
              </a:buClr>
              <a:buNone/>
            </a:pPr>
            <a:endParaRPr lang="en-US" sz="1400">
              <a:solidFill>
                <a:srgbClr val="000000"/>
              </a:solidFill>
            </a:endParaRPr>
          </a:p>
          <a:p>
            <a:pPr marL="228600" indent="-228600">
              <a:spcBef>
                <a:spcPts val="0"/>
              </a:spcBef>
              <a:buClr>
                <a:srgbClr val="000000"/>
              </a:buClr>
              <a:buNone/>
            </a:pPr>
            <a:endParaRPr lang="en-US" sz="1400">
              <a:solidFill>
                <a:srgbClr val="000000"/>
              </a:solidFill>
            </a:endParaRPr>
          </a:p>
          <a:p>
            <a:pPr marL="228600" indent="-228600">
              <a:spcBef>
                <a:spcPts val="0"/>
              </a:spcBef>
              <a:buClr>
                <a:srgbClr val="000000"/>
              </a:buClr>
              <a:buNone/>
            </a:pPr>
            <a:endParaRPr lang="en-US" sz="1400">
              <a:solidFill>
                <a:srgbClr val="000000"/>
              </a:solidFill>
            </a:endParaRPr>
          </a:p>
          <a:p>
            <a:pPr marL="228600" indent="-228600">
              <a:spcBef>
                <a:spcPts val="0"/>
              </a:spcBef>
              <a:buClr>
                <a:srgbClr val="000000"/>
              </a:buClr>
              <a:buNone/>
            </a:pPr>
            <a:endParaRPr lang="en-US" sz="1400">
              <a:solidFill>
                <a:srgbClr val="000000"/>
              </a:solidFill>
            </a:endParaRPr>
          </a:p>
          <a:p>
            <a:pPr marL="228600" indent="-228600">
              <a:spcBef>
                <a:spcPts val="0"/>
              </a:spcBef>
              <a:buClr>
                <a:srgbClr val="000000"/>
              </a:buClr>
              <a:buNone/>
            </a:pPr>
            <a:endParaRPr lang="en-US" sz="1400">
              <a:solidFill>
                <a:srgbClr val="000000"/>
              </a:solidFill>
              <a:latin typeface="Times New Roman"/>
            </a:endParaRPr>
          </a:p>
          <a:p>
            <a:pPr marL="228600" indent="-228600">
              <a:spcBef>
                <a:spcPts val="0"/>
              </a:spcBef>
              <a:buClr>
                <a:srgbClr val="000000"/>
              </a:buClr>
              <a:buNone/>
            </a:pPr>
            <a:endParaRPr lang="en-US" sz="1400">
              <a:solidFill>
                <a:srgbClr val="000000"/>
              </a:solidFill>
              <a:latin typeface="Times New Roman"/>
            </a:endParaRPr>
          </a:p>
          <a:p>
            <a:pPr marL="228600" indent="-228600">
              <a:spcBef>
                <a:spcPts val="0"/>
              </a:spcBef>
              <a:buClr>
                <a:srgbClr val="000000"/>
              </a:buClr>
              <a:buNone/>
            </a:pPr>
            <a:endParaRPr lang="en-US" sz="1400">
              <a:solidFill>
                <a:srgbClr val="000000"/>
              </a:solidFill>
              <a:latin typeface="Times New Roman"/>
            </a:endParaRPr>
          </a:p>
          <a:p>
            <a:pPr marL="228600" indent="-228600">
              <a:spcBef>
                <a:spcPts val="0"/>
              </a:spcBef>
              <a:buClr>
                <a:srgbClr val="000000"/>
              </a:buClr>
              <a:buNone/>
            </a:pPr>
            <a:endParaRPr lang="en-US" sz="1400">
              <a:solidFill>
                <a:srgbClr val="000000"/>
              </a:solidFill>
              <a:latin typeface="Times New Roman"/>
            </a:endParaRPr>
          </a:p>
          <a:p>
            <a:pPr marL="228600" indent="-228600">
              <a:spcBef>
                <a:spcPts val="0"/>
              </a:spcBef>
              <a:buClr>
                <a:srgbClr val="000000"/>
              </a:buClr>
              <a:buNone/>
            </a:pPr>
            <a:endParaRPr lang="en-US" sz="1400">
              <a:solidFill>
                <a:srgbClr val="000000"/>
              </a:solidFill>
              <a:latin typeface="Times New Roman"/>
            </a:endParaRPr>
          </a:p>
          <a:p>
            <a:pPr marL="228600" indent="-228600">
              <a:spcBef>
                <a:spcPts val="0"/>
              </a:spcBef>
              <a:buClr>
                <a:srgbClr val="000000"/>
              </a:buClr>
              <a:buNone/>
            </a:pPr>
            <a:endParaRPr lang="en-US" sz="3200">
              <a:solidFill>
                <a:srgbClr val="000000"/>
              </a:solidFill>
            </a:endParaRPr>
          </a:p>
          <a:p>
            <a:pPr marL="228600" indent="-228600">
              <a:spcBef>
                <a:spcPts val="0"/>
              </a:spcBef>
              <a:buClr>
                <a:srgbClr val="000000"/>
              </a:buClr>
              <a:buNone/>
            </a:pPr>
            <a:endParaRPr lang="en-US" sz="3200">
              <a:solidFill>
                <a:srgbClr val="000000"/>
              </a:solidFill>
            </a:endParaRPr>
          </a:p>
          <a:p>
            <a:pPr marL="228600" indent="-228600">
              <a:spcBef>
                <a:spcPts val="0"/>
              </a:spcBef>
              <a:buClr>
                <a:srgbClr val="000000"/>
              </a:buClr>
              <a:buSzPts val="3200"/>
              <a:buNone/>
            </a:pPr>
            <a:endParaRPr lang="en-US" sz="3200" b="1">
              <a:solidFill>
                <a:srgbClr val="2F5496"/>
              </a:solidFill>
              <a:latin typeface="Times New Roman"/>
              <a:cs typeface="Times New Roman"/>
            </a:endParaRPr>
          </a:p>
          <a:p>
            <a:pPr marL="228600" indent="-228600">
              <a:buClr>
                <a:srgbClr val="3F3F3F"/>
              </a:buClr>
              <a:buNone/>
            </a:pPr>
            <a:endParaRPr lang="en-US">
              <a:solidFill>
                <a:srgbClr val="000000"/>
              </a:solidFill>
            </a:endParaRPr>
          </a:p>
          <a:p>
            <a:pPr marL="0" indent="0">
              <a:buClr>
                <a:srgbClr val="3F3F3F"/>
              </a:buClr>
              <a:buSzPts val="2200"/>
              <a:buNone/>
            </a:pPr>
            <a:endParaRPr lang="en-US" sz="2000">
              <a:solidFill>
                <a:srgbClr val="000000"/>
              </a:solidFill>
              <a:latin typeface="Times New Roman"/>
              <a:cs typeface="Times New Roman"/>
            </a:endParaRPr>
          </a:p>
          <a:p>
            <a:pPr marL="0" indent="0">
              <a:buClr>
                <a:srgbClr val="000000"/>
              </a:buClr>
              <a:buSzPts val="2000"/>
              <a:buNone/>
            </a:pPr>
            <a:endParaRPr lang="en-US" sz="2000">
              <a:solidFill>
                <a:srgbClr val="3F3F3F"/>
              </a:solidFill>
              <a:latin typeface="Times New Roman"/>
              <a:cs typeface="Times New Roman"/>
            </a:endParaRPr>
          </a:p>
        </p:txBody>
      </p:sp>
      <p:sp>
        <p:nvSpPr>
          <p:cNvPr id="283" name="Google Shape;283;p3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84" name="Google Shape;28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285" name="Google Shape;28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2783632" y="2132856"/>
            <a:ext cx="6428184" cy="990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a:buNone/>
            </a:pPr>
            <a:r>
              <a:rPr lang="en-US" sz="4800" b="1">
                <a:solidFill>
                  <a:srgbClr val="000066"/>
                </a:solidFill>
              </a:rPr>
              <a:t>Question and Answer</a:t>
            </a:r>
            <a:endParaRPr/>
          </a:p>
        </p:txBody>
      </p:sp>
      <p:sp>
        <p:nvSpPr>
          <p:cNvPr id="291" name="Google Shape;291;p3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92" name="Google Shape;29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293" name="Google Shape;29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2639616" y="2458552"/>
            <a:ext cx="6553200" cy="7544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a:buNone/>
            </a:pPr>
            <a:r>
              <a:rPr lang="en-US" sz="4800" b="1">
                <a:solidFill>
                  <a:srgbClr val="000066"/>
                </a:solidFill>
              </a:rPr>
              <a:t>THANK YOU</a:t>
            </a:r>
            <a:endParaRPr/>
          </a:p>
        </p:txBody>
      </p:sp>
      <p:sp>
        <p:nvSpPr>
          <p:cNvPr id="299" name="Google Shape;299;p3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300" name="Google Shape;30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p>
        </p:txBody>
      </p:sp>
      <p:sp>
        <p:nvSpPr>
          <p:cNvPr id="301" name="Google Shape;30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50" name="Google Shape;15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a:t>2022 - 2023</a:t>
            </a:r>
          </a:p>
        </p:txBody>
      </p:sp>
      <p:sp>
        <p:nvSpPr>
          <p:cNvPr id="151" name="Google Shape;151;p19"/>
          <p:cNvSpPr txBox="1"/>
          <p:nvPr/>
        </p:nvSpPr>
        <p:spPr>
          <a:xfrm>
            <a:off x="1981200" y="152400"/>
            <a:ext cx="8229600" cy="684312"/>
          </a:xfrm>
          <a:prstGeom prst="rect">
            <a:avLst/>
          </a:prstGeom>
          <a:noFill/>
          <a:ln>
            <a:noFill/>
          </a:ln>
        </p:spPr>
        <p:txBody>
          <a:bodyPr spcFirstLastPara="1" wrap="square" lIns="91425" tIns="45700" rIns="91425" bIns="45700" anchor="b" anchorCtr="0">
            <a:normAutofit fontScale="97500"/>
          </a:bodyPr>
          <a:lstStyle/>
          <a:p>
            <a:pPr algn="ctr">
              <a:buFont typeface="Times New Roman"/>
            </a:pPr>
            <a:r>
              <a:rPr lang="en-US" sz="3000" b="1" cap="small">
                <a:solidFill>
                  <a:srgbClr val="2F5496"/>
                </a:solidFill>
                <a:latin typeface="Times New Roman"/>
                <a:cs typeface="Times New Roman"/>
              </a:rPr>
              <a:t>Literature</a:t>
            </a:r>
            <a:r>
              <a:rPr lang="en-US" sz="3000" b="1" cap="small">
                <a:solidFill>
                  <a:schemeClr val="accent1"/>
                </a:solidFill>
                <a:latin typeface="Times New Roman"/>
                <a:cs typeface="Times New Roman"/>
              </a:rPr>
              <a:t> </a:t>
            </a:r>
            <a:r>
              <a:rPr lang="en-US" sz="3000" b="1" cap="small">
                <a:solidFill>
                  <a:srgbClr val="2F5496"/>
                </a:solidFill>
                <a:latin typeface="Times New Roman"/>
                <a:cs typeface="Times New Roman"/>
              </a:rPr>
              <a:t>Survey</a:t>
            </a:r>
            <a:endParaRPr lang="en-US"/>
          </a:p>
        </p:txBody>
      </p:sp>
      <p:sp>
        <p:nvSpPr>
          <p:cNvPr id="152" name="Google Shape;15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5</a:t>
            </a:fld>
            <a:endParaRPr/>
          </a:p>
        </p:txBody>
      </p:sp>
      <p:graphicFrame>
        <p:nvGraphicFramePr>
          <p:cNvPr id="5" name="Table 4">
            <a:extLst>
              <a:ext uri="{FF2B5EF4-FFF2-40B4-BE49-F238E27FC236}">
                <a16:creationId xmlns:a16="http://schemas.microsoft.com/office/drawing/2014/main" id="{E214660F-B9B4-1235-94BF-105DEAD63655}"/>
              </a:ext>
            </a:extLst>
          </p:cNvPr>
          <p:cNvGraphicFramePr>
            <a:graphicFrameLocks noGrp="1"/>
          </p:cNvGraphicFramePr>
          <p:nvPr>
            <p:extLst>
              <p:ext uri="{D42A27DB-BD31-4B8C-83A1-F6EECF244321}">
                <p14:modId xmlns:p14="http://schemas.microsoft.com/office/powerpoint/2010/main" val="3962816287"/>
              </p:ext>
            </p:extLst>
          </p:nvPr>
        </p:nvGraphicFramePr>
        <p:xfrm>
          <a:off x="331694" y="1093693"/>
          <a:ext cx="11362165" cy="4813906"/>
        </p:xfrm>
        <a:graphic>
          <a:graphicData uri="http://schemas.openxmlformats.org/drawingml/2006/table">
            <a:tbl>
              <a:tblPr firstRow="1" firstCol="1" bandRow="1">
                <a:tableStyleId>{5C22544A-7EE6-4342-B048-85BDC9FD1C3A}</a:tableStyleId>
              </a:tblPr>
              <a:tblGrid>
                <a:gridCol w="624652">
                  <a:extLst>
                    <a:ext uri="{9D8B030D-6E8A-4147-A177-3AD203B41FA5}">
                      <a16:colId xmlns:a16="http://schemas.microsoft.com/office/drawing/2014/main" val="70634599"/>
                    </a:ext>
                  </a:extLst>
                </a:gridCol>
                <a:gridCol w="3587940">
                  <a:extLst>
                    <a:ext uri="{9D8B030D-6E8A-4147-A177-3AD203B41FA5}">
                      <a16:colId xmlns:a16="http://schemas.microsoft.com/office/drawing/2014/main" val="684912075"/>
                    </a:ext>
                  </a:extLst>
                </a:gridCol>
                <a:gridCol w="3338075">
                  <a:extLst>
                    <a:ext uri="{9D8B030D-6E8A-4147-A177-3AD203B41FA5}">
                      <a16:colId xmlns:a16="http://schemas.microsoft.com/office/drawing/2014/main" val="3214073212"/>
                    </a:ext>
                  </a:extLst>
                </a:gridCol>
                <a:gridCol w="1755613">
                  <a:extLst>
                    <a:ext uri="{9D8B030D-6E8A-4147-A177-3AD203B41FA5}">
                      <a16:colId xmlns:a16="http://schemas.microsoft.com/office/drawing/2014/main" val="2366326960"/>
                    </a:ext>
                  </a:extLst>
                </a:gridCol>
                <a:gridCol w="2055885">
                  <a:extLst>
                    <a:ext uri="{9D8B030D-6E8A-4147-A177-3AD203B41FA5}">
                      <a16:colId xmlns:a16="http://schemas.microsoft.com/office/drawing/2014/main" val="1545116589"/>
                    </a:ext>
                  </a:extLst>
                </a:gridCol>
              </a:tblGrid>
              <a:tr h="492936">
                <a:tc>
                  <a:txBody>
                    <a:bodyPr/>
                    <a:lstStyle/>
                    <a:p>
                      <a:pPr algn="just">
                        <a:lnSpc>
                          <a:spcPct val="150000"/>
                        </a:lnSpc>
                      </a:pPr>
                      <a:r>
                        <a:rPr lang="en-US" sz="1200">
                          <a:effectLst/>
                        </a:rPr>
                        <a:t>Sl. No.</a:t>
                      </a:r>
                      <a:endParaRPr lang="en-US">
                        <a:effectLst/>
                      </a:endParaRPr>
                    </a:p>
                  </a:txBody>
                  <a:tcPr marL="68580" marR="68580" marT="0" marB="0"/>
                </a:tc>
                <a:tc>
                  <a:txBody>
                    <a:bodyPr/>
                    <a:lstStyle/>
                    <a:p>
                      <a:pPr algn="just">
                        <a:lnSpc>
                          <a:spcPct val="150000"/>
                        </a:lnSpc>
                      </a:pPr>
                      <a:r>
                        <a:rPr lang="en-US" sz="1200">
                          <a:effectLst/>
                        </a:rPr>
                        <a:t>Reference Paper</a:t>
                      </a:r>
                      <a:endParaRPr lang="en-US">
                        <a:effectLst/>
                      </a:endParaRPr>
                    </a:p>
                  </a:txBody>
                  <a:tcPr marL="68580" marR="68580" marT="0" marB="0"/>
                </a:tc>
                <a:tc>
                  <a:txBody>
                    <a:bodyPr/>
                    <a:lstStyle/>
                    <a:p>
                      <a:pPr algn="just">
                        <a:lnSpc>
                          <a:spcPct val="150000"/>
                        </a:lnSpc>
                      </a:pPr>
                      <a:r>
                        <a:rPr lang="en-US" sz="1200">
                          <a:effectLst/>
                        </a:rPr>
                        <a:t>Literature Review</a:t>
                      </a:r>
                      <a:endParaRPr lang="en-US">
                        <a:effectLst/>
                      </a:endParaRPr>
                    </a:p>
                  </a:txBody>
                  <a:tcPr marL="68580" marR="68580" marT="0" marB="0"/>
                </a:tc>
                <a:tc>
                  <a:txBody>
                    <a:bodyPr/>
                    <a:lstStyle/>
                    <a:p>
                      <a:pPr algn="just">
                        <a:lnSpc>
                          <a:spcPct val="150000"/>
                        </a:lnSpc>
                      </a:pPr>
                      <a:r>
                        <a:rPr lang="en-US" sz="1200">
                          <a:effectLst/>
                        </a:rPr>
                        <a:t>Merits</a:t>
                      </a:r>
                      <a:endParaRPr lang="en-US">
                        <a:effectLst/>
                      </a:endParaRPr>
                    </a:p>
                  </a:txBody>
                  <a:tcPr marL="68580" marR="68580" marT="0" marB="0"/>
                </a:tc>
                <a:tc>
                  <a:txBody>
                    <a:bodyPr/>
                    <a:lstStyle/>
                    <a:p>
                      <a:pPr algn="just">
                        <a:lnSpc>
                          <a:spcPct val="150000"/>
                        </a:lnSpc>
                      </a:pPr>
                      <a:r>
                        <a:rPr lang="en-US" sz="1200">
                          <a:effectLst/>
                        </a:rPr>
                        <a:t>Demerits</a:t>
                      </a:r>
                      <a:endParaRPr lang="en-US">
                        <a:effectLst/>
                      </a:endParaRPr>
                    </a:p>
                  </a:txBody>
                  <a:tcPr marL="68580" marR="68580" marT="0" marB="0"/>
                </a:tc>
                <a:extLst>
                  <a:ext uri="{0D108BD9-81ED-4DB2-BD59-A6C34878D82A}">
                    <a16:rowId xmlns:a16="http://schemas.microsoft.com/office/drawing/2014/main" val="3809513654"/>
                  </a:ext>
                </a:extLst>
              </a:tr>
              <a:tr h="4320970">
                <a:tc>
                  <a:txBody>
                    <a:bodyPr/>
                    <a:lstStyle/>
                    <a:p>
                      <a:pPr algn="just">
                        <a:lnSpc>
                          <a:spcPct val="150000"/>
                        </a:lnSpc>
                      </a:pPr>
                      <a:r>
                        <a:rPr lang="en-US" sz="1200">
                          <a:effectLst/>
                        </a:rPr>
                        <a:t>1.</a:t>
                      </a:r>
                      <a:endParaRPr lang="en-US">
                        <a:effectLst/>
                      </a:endParaRPr>
                    </a:p>
                  </a:txBody>
                  <a:tcPr marL="68580" marR="68580" marT="0" marB="0"/>
                </a:tc>
                <a:tc>
                  <a:txBody>
                    <a:bodyPr/>
                    <a:lstStyle/>
                    <a:p>
                      <a:pPr algn="just">
                        <a:lnSpc>
                          <a:spcPts val="2550"/>
                        </a:lnSpc>
                        <a:spcBef>
                          <a:spcPts val="1425"/>
                        </a:spcBef>
                        <a:spcAft>
                          <a:spcPts val="1650"/>
                        </a:spcAft>
                      </a:pPr>
                      <a:r>
                        <a:rPr lang="en-US" sz="1200" b="1">
                          <a:effectLst/>
                          <a:latin typeface="Times New Roman"/>
                        </a:rPr>
                        <a:t>Real-Time Hand Gesture Recognition Using Finger Segmentation</a:t>
                      </a:r>
                      <a:endParaRPr lang="en-US" b="1">
                        <a:effectLst/>
                        <a:latin typeface="Times New Roman"/>
                      </a:endParaRPr>
                    </a:p>
                    <a:p>
                      <a:pPr algn="just">
                        <a:lnSpc>
                          <a:spcPct val="150000"/>
                        </a:lnSpc>
                      </a:pPr>
                      <a:endParaRPr lang="en-US">
                        <a:effectLst/>
                      </a:endParaRPr>
                    </a:p>
                    <a:p>
                      <a:pPr algn="just">
                        <a:lnSpc>
                          <a:spcPct val="150000"/>
                        </a:lnSpc>
                      </a:pPr>
                      <a:r>
                        <a:rPr lang="en-US" sz="1200">
                          <a:effectLst/>
                          <a:latin typeface="Times New Roman"/>
                        </a:rPr>
                        <a:t>Author:</a:t>
                      </a:r>
                      <a:endParaRPr lang="en-US">
                        <a:effectLst/>
                        <a:latin typeface="Times New Roman"/>
                      </a:endParaRPr>
                    </a:p>
                    <a:p>
                      <a:pPr algn="just">
                        <a:lnSpc>
                          <a:spcPct val="150000"/>
                        </a:lnSpc>
                      </a:pPr>
                      <a:r>
                        <a:rPr lang="en-US" sz="1200">
                          <a:effectLst/>
                          <a:latin typeface="Times New Roman"/>
                        </a:rPr>
                        <a:t>Zhi-</a:t>
                      </a:r>
                      <a:r>
                        <a:rPr lang="en-US" sz="1200" err="1">
                          <a:effectLst/>
                          <a:latin typeface="Times New Roman"/>
                        </a:rPr>
                        <a:t>hua</a:t>
                      </a:r>
                      <a:r>
                        <a:rPr lang="en-US" sz="1200">
                          <a:effectLst/>
                          <a:latin typeface="Times New Roman"/>
                        </a:rPr>
                        <a:t> Chen,</a:t>
                      </a:r>
                      <a:r>
                        <a:rPr lang="en-US" sz="1200" baseline="30000">
                          <a:effectLst/>
                          <a:latin typeface="Times New Roman"/>
                        </a:rPr>
                        <a:t>1</a:t>
                      </a:r>
                      <a:r>
                        <a:rPr lang="en-US" sz="1200">
                          <a:effectLst/>
                          <a:latin typeface="Times New Roman"/>
                        </a:rPr>
                        <a:t> Jung-Tae Kim,</a:t>
                      </a:r>
                      <a:r>
                        <a:rPr lang="en-US" sz="1200" baseline="30000">
                          <a:effectLst/>
                          <a:latin typeface="Times New Roman"/>
                        </a:rPr>
                        <a:t>1</a:t>
                      </a:r>
                      <a:r>
                        <a:rPr lang="en-US" sz="1200">
                          <a:effectLst/>
                          <a:latin typeface="Times New Roman"/>
                        </a:rPr>
                        <a:t> Jianning Liang,</a:t>
                      </a:r>
                      <a:r>
                        <a:rPr lang="en-US" sz="1200" baseline="30000">
                          <a:effectLst/>
                          <a:latin typeface="Times New Roman"/>
                        </a:rPr>
                        <a:t>1</a:t>
                      </a:r>
                      <a:r>
                        <a:rPr lang="en-US" sz="1200">
                          <a:effectLst/>
                          <a:latin typeface="Times New Roman"/>
                        </a:rPr>
                        <a:t> Jing Zhang,</a:t>
                      </a:r>
                      <a:r>
                        <a:rPr lang="en-US" sz="1200" baseline="30000">
                          <a:effectLst/>
                          <a:latin typeface="Times New Roman"/>
                        </a:rPr>
                        <a:t>1,2</a:t>
                      </a:r>
                      <a:r>
                        <a:rPr lang="en-US" sz="1200">
                          <a:effectLst/>
                          <a:latin typeface="Times New Roman"/>
                        </a:rPr>
                        <a:t> and Yu-Bo Yuan</a:t>
                      </a:r>
                      <a:r>
                        <a:rPr lang="en-US" sz="1200" baseline="30000">
                          <a:effectLst/>
                          <a:latin typeface="Times New Roman"/>
                        </a:rPr>
                        <a:t>1</a:t>
                      </a:r>
                      <a:endParaRPr lang="en-US">
                        <a:effectLst/>
                        <a:latin typeface="Times New Roman"/>
                      </a:endParaRPr>
                    </a:p>
                    <a:p>
                      <a:pPr algn="just">
                        <a:lnSpc>
                          <a:spcPct val="150000"/>
                        </a:lnSpc>
                      </a:pPr>
                      <a:endParaRPr lang="en-US">
                        <a:effectLst/>
                      </a:endParaRPr>
                    </a:p>
                    <a:p>
                      <a:pPr algn="just">
                        <a:lnSpc>
                          <a:spcPct val="150000"/>
                        </a:lnSpc>
                      </a:pPr>
                      <a:endParaRPr lang="en-US">
                        <a:effectLst/>
                      </a:endParaRPr>
                    </a:p>
                    <a:p>
                      <a:pPr algn="just">
                        <a:lnSpc>
                          <a:spcPct val="150000"/>
                        </a:lnSpc>
                      </a:pPr>
                      <a:r>
                        <a:rPr lang="en-US" sz="1200">
                          <a:effectLst/>
                          <a:latin typeface="Times New Roman"/>
                        </a:rPr>
                        <a:t>Year:</a:t>
                      </a:r>
                      <a:endParaRPr lang="en-US">
                        <a:effectLst/>
                        <a:latin typeface="Times New Roman"/>
                      </a:endParaRPr>
                    </a:p>
                    <a:p>
                      <a:pPr algn="just">
                        <a:lnSpc>
                          <a:spcPct val="150000"/>
                        </a:lnSpc>
                      </a:pPr>
                      <a:r>
                        <a:rPr lang="en-US" sz="1200">
                          <a:effectLst/>
                          <a:latin typeface="Times New Roman"/>
                        </a:rPr>
                        <a:t>2014</a:t>
                      </a:r>
                      <a:endParaRPr lang="en-US">
                        <a:effectLst/>
                        <a:latin typeface="Times New Roman"/>
                      </a:endParaRPr>
                    </a:p>
                  </a:txBody>
                  <a:tcPr marL="68580" marR="68580" marT="0" marB="0"/>
                </a:tc>
                <a:tc>
                  <a:txBody>
                    <a:bodyPr/>
                    <a:lstStyle/>
                    <a:p>
                      <a:pPr algn="just">
                        <a:lnSpc>
                          <a:spcPct val="150000"/>
                        </a:lnSpc>
                      </a:pPr>
                      <a:r>
                        <a:rPr lang="en-US" sz="1200">
                          <a:effectLst/>
                          <a:latin typeface="Times New Roman"/>
                        </a:rPr>
                        <a:t>Hand gesture recognition is very significant for human-computer interaction. In this work, we present a novel real-time method for hand gesture recognition. In our framework, the hand region is extracted from the background with the background subtraction method. Then, the palm and fingers are segmented so as to detect and recognize the fingers. Finally, a rule classifier is applied to predict the labels of hand gestures. The experiments on the data set of 1300 images show that our method performs well and is highly efficient. Moreover, our method shows better performance than a state-of-art method on another data set of hand gestures.</a:t>
                      </a:r>
                      <a:endParaRPr lang="en-US">
                        <a:effectLst/>
                        <a:latin typeface="Times New Roman"/>
                      </a:endParaRPr>
                    </a:p>
                  </a:txBody>
                  <a:tcPr marL="68580" marR="68580" marT="0" marB="0"/>
                </a:tc>
                <a:tc>
                  <a:txBody>
                    <a:bodyPr/>
                    <a:lstStyle/>
                    <a:p>
                      <a:pPr algn="just">
                        <a:lnSpc>
                          <a:spcPct val="150000"/>
                        </a:lnSpc>
                      </a:pPr>
                      <a:r>
                        <a:rPr lang="en-US" sz="1200">
                          <a:effectLst/>
                          <a:latin typeface="Times New Roman"/>
                        </a:rPr>
                        <a:t>Accurate prediction.</a:t>
                      </a:r>
                      <a:endParaRPr lang="en-US">
                        <a:effectLst/>
                        <a:latin typeface="Times New Roman"/>
                      </a:endParaRPr>
                    </a:p>
                  </a:txBody>
                  <a:tcPr marL="68580" marR="68580" marT="0" marB="0"/>
                </a:tc>
                <a:tc>
                  <a:txBody>
                    <a:bodyPr/>
                    <a:lstStyle/>
                    <a:p>
                      <a:pPr algn="just">
                        <a:lnSpc>
                          <a:spcPct val="150000"/>
                        </a:lnSpc>
                      </a:pPr>
                      <a:r>
                        <a:rPr lang="en-US" sz="1200">
                          <a:effectLst/>
                          <a:latin typeface="Times New Roman"/>
                        </a:rPr>
                        <a:t>Difficulty in analyzing the hand gesture with few images dataset.</a:t>
                      </a:r>
                      <a:endParaRPr lang="en-US">
                        <a:effectLst/>
                        <a:latin typeface="Times New Roman"/>
                      </a:endParaRPr>
                    </a:p>
                  </a:txBody>
                  <a:tcPr marL="68580" marR="68580" marT="0" marB="0"/>
                </a:tc>
                <a:extLst>
                  <a:ext uri="{0D108BD9-81ED-4DB2-BD59-A6C34878D82A}">
                    <a16:rowId xmlns:a16="http://schemas.microsoft.com/office/drawing/2014/main" val="3258436888"/>
                  </a:ext>
                </a:extLst>
              </a:tr>
            </a:tbl>
          </a:graphicData>
        </a:graphic>
      </p:graphicFrame>
      <p:sp>
        <p:nvSpPr>
          <p:cNvPr id="6" name="TextBox 5">
            <a:extLst>
              <a:ext uri="{FF2B5EF4-FFF2-40B4-BE49-F238E27FC236}">
                <a16:creationId xmlns:a16="http://schemas.microsoft.com/office/drawing/2014/main" id="{5C09AF51-004D-077D-16FC-B0A34E2E4CA7}"/>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0ED366-4CB3-DFB5-C4B0-BA12ABDC29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graphicFrame>
        <p:nvGraphicFramePr>
          <p:cNvPr id="8" name="Table 7">
            <a:extLst>
              <a:ext uri="{FF2B5EF4-FFF2-40B4-BE49-F238E27FC236}">
                <a16:creationId xmlns:a16="http://schemas.microsoft.com/office/drawing/2014/main" id="{F05F006F-5E23-DB36-7876-ADE77770019F}"/>
              </a:ext>
            </a:extLst>
          </p:cNvPr>
          <p:cNvGraphicFramePr>
            <a:graphicFrameLocks noGrp="1"/>
          </p:cNvGraphicFramePr>
          <p:nvPr>
            <p:extLst>
              <p:ext uri="{D42A27DB-BD31-4B8C-83A1-F6EECF244321}">
                <p14:modId xmlns:p14="http://schemas.microsoft.com/office/powerpoint/2010/main" val="2590202595"/>
              </p:ext>
            </p:extLst>
          </p:nvPr>
        </p:nvGraphicFramePr>
        <p:xfrm>
          <a:off x="329259" y="1091259"/>
          <a:ext cx="11362163" cy="4813905"/>
        </p:xfrm>
        <a:graphic>
          <a:graphicData uri="http://schemas.openxmlformats.org/drawingml/2006/table">
            <a:tbl>
              <a:tblPr firstRow="1" firstCol="1" bandRow="1">
                <a:tableStyleId>{5C22544A-7EE6-4342-B048-85BDC9FD1C3A}</a:tableStyleId>
              </a:tblPr>
              <a:tblGrid>
                <a:gridCol w="624652">
                  <a:extLst>
                    <a:ext uri="{9D8B030D-6E8A-4147-A177-3AD203B41FA5}">
                      <a16:colId xmlns:a16="http://schemas.microsoft.com/office/drawing/2014/main" val="70634599"/>
                    </a:ext>
                  </a:extLst>
                </a:gridCol>
                <a:gridCol w="3587939">
                  <a:extLst>
                    <a:ext uri="{9D8B030D-6E8A-4147-A177-3AD203B41FA5}">
                      <a16:colId xmlns:a16="http://schemas.microsoft.com/office/drawing/2014/main" val="684912075"/>
                    </a:ext>
                  </a:extLst>
                </a:gridCol>
                <a:gridCol w="3338075">
                  <a:extLst>
                    <a:ext uri="{9D8B030D-6E8A-4147-A177-3AD203B41FA5}">
                      <a16:colId xmlns:a16="http://schemas.microsoft.com/office/drawing/2014/main" val="3214073212"/>
                    </a:ext>
                  </a:extLst>
                </a:gridCol>
                <a:gridCol w="1755612">
                  <a:extLst>
                    <a:ext uri="{9D8B030D-6E8A-4147-A177-3AD203B41FA5}">
                      <a16:colId xmlns:a16="http://schemas.microsoft.com/office/drawing/2014/main" val="2366326960"/>
                    </a:ext>
                  </a:extLst>
                </a:gridCol>
                <a:gridCol w="2055885">
                  <a:extLst>
                    <a:ext uri="{9D8B030D-6E8A-4147-A177-3AD203B41FA5}">
                      <a16:colId xmlns:a16="http://schemas.microsoft.com/office/drawing/2014/main" val="1545116589"/>
                    </a:ext>
                  </a:extLst>
                </a:gridCol>
              </a:tblGrid>
              <a:tr h="492935">
                <a:tc>
                  <a:txBody>
                    <a:bodyPr/>
                    <a:lstStyle/>
                    <a:p>
                      <a:pPr algn="just">
                        <a:lnSpc>
                          <a:spcPct val="150000"/>
                        </a:lnSpc>
                      </a:pPr>
                      <a:r>
                        <a:rPr lang="en-US" sz="1200">
                          <a:effectLst/>
                        </a:rPr>
                        <a:t>Sl. No.</a:t>
                      </a:r>
                      <a:endParaRPr lang="en-US">
                        <a:effectLst/>
                      </a:endParaRPr>
                    </a:p>
                  </a:txBody>
                  <a:tcPr marL="68580" marR="68580" marT="0" marB="0"/>
                </a:tc>
                <a:tc>
                  <a:txBody>
                    <a:bodyPr/>
                    <a:lstStyle/>
                    <a:p>
                      <a:pPr algn="just">
                        <a:lnSpc>
                          <a:spcPct val="150000"/>
                        </a:lnSpc>
                      </a:pPr>
                      <a:r>
                        <a:rPr lang="en-US" sz="1200">
                          <a:effectLst/>
                        </a:rPr>
                        <a:t>Reference Paper</a:t>
                      </a:r>
                      <a:endParaRPr lang="en-US">
                        <a:effectLst/>
                      </a:endParaRPr>
                    </a:p>
                  </a:txBody>
                  <a:tcPr marL="68580" marR="68580" marT="0" marB="0"/>
                </a:tc>
                <a:tc>
                  <a:txBody>
                    <a:bodyPr/>
                    <a:lstStyle/>
                    <a:p>
                      <a:pPr algn="just">
                        <a:lnSpc>
                          <a:spcPct val="150000"/>
                        </a:lnSpc>
                      </a:pPr>
                      <a:r>
                        <a:rPr lang="en-US" sz="1200">
                          <a:effectLst/>
                        </a:rPr>
                        <a:t>Literature Review</a:t>
                      </a:r>
                      <a:endParaRPr lang="en-US">
                        <a:effectLst/>
                      </a:endParaRPr>
                    </a:p>
                  </a:txBody>
                  <a:tcPr marL="68580" marR="68580" marT="0" marB="0"/>
                </a:tc>
                <a:tc>
                  <a:txBody>
                    <a:bodyPr/>
                    <a:lstStyle/>
                    <a:p>
                      <a:pPr algn="just">
                        <a:lnSpc>
                          <a:spcPct val="150000"/>
                        </a:lnSpc>
                      </a:pPr>
                      <a:r>
                        <a:rPr lang="en-US" sz="1200">
                          <a:effectLst/>
                        </a:rPr>
                        <a:t>Merits</a:t>
                      </a:r>
                      <a:endParaRPr lang="en-US">
                        <a:effectLst/>
                      </a:endParaRPr>
                    </a:p>
                  </a:txBody>
                  <a:tcPr marL="68580" marR="68580" marT="0" marB="0"/>
                </a:tc>
                <a:tc>
                  <a:txBody>
                    <a:bodyPr/>
                    <a:lstStyle/>
                    <a:p>
                      <a:pPr algn="just">
                        <a:lnSpc>
                          <a:spcPct val="150000"/>
                        </a:lnSpc>
                      </a:pPr>
                      <a:r>
                        <a:rPr lang="en-US" sz="1200">
                          <a:effectLst/>
                        </a:rPr>
                        <a:t>Demerits</a:t>
                      </a:r>
                      <a:endParaRPr lang="en-US">
                        <a:effectLst/>
                      </a:endParaRPr>
                    </a:p>
                  </a:txBody>
                  <a:tcPr marL="68580" marR="68580" marT="0" marB="0"/>
                </a:tc>
                <a:extLst>
                  <a:ext uri="{0D108BD9-81ED-4DB2-BD59-A6C34878D82A}">
                    <a16:rowId xmlns:a16="http://schemas.microsoft.com/office/drawing/2014/main" val="3809513654"/>
                  </a:ext>
                </a:extLst>
              </a:tr>
              <a:tr h="4320970">
                <a:tc>
                  <a:txBody>
                    <a:bodyPr/>
                    <a:lstStyle/>
                    <a:p>
                      <a:pPr algn="just">
                        <a:lnSpc>
                          <a:spcPct val="150000"/>
                        </a:lnSpc>
                      </a:pPr>
                      <a:r>
                        <a:rPr lang="en-US" sz="1200">
                          <a:effectLst/>
                        </a:rPr>
                        <a:t>2.</a:t>
                      </a:r>
                    </a:p>
                  </a:txBody>
                  <a:tcPr marL="68580" marR="68580" marT="0" marB="0"/>
                </a:tc>
                <a:tc>
                  <a:txBody>
                    <a:bodyPr/>
                    <a:lstStyle/>
                    <a:p>
                      <a:pPr lvl="0" algn="just">
                        <a:lnSpc>
                          <a:spcPct val="100000"/>
                        </a:lnSpc>
                        <a:spcBef>
                          <a:spcPts val="0"/>
                        </a:spcBef>
                        <a:spcAft>
                          <a:spcPts val="0"/>
                        </a:spcAft>
                        <a:buNone/>
                      </a:pPr>
                      <a:r>
                        <a:rPr lang="en-US" sz="1200" b="1">
                          <a:solidFill>
                            <a:srgbClr val="333333"/>
                          </a:solidFill>
                          <a:latin typeface="Times New Roman"/>
                        </a:rPr>
                        <a:t>User-Independent American Sign Language Alphabet Recognition Based on Depth Image and </a:t>
                      </a:r>
                      <a:r>
                        <a:rPr lang="en-US" sz="1200" b="1" err="1">
                          <a:solidFill>
                            <a:srgbClr val="333333"/>
                          </a:solidFill>
                          <a:latin typeface="Times New Roman"/>
                        </a:rPr>
                        <a:t>PCANet</a:t>
                      </a:r>
                      <a:r>
                        <a:rPr lang="en-US" sz="1200" b="1">
                          <a:solidFill>
                            <a:srgbClr val="333333"/>
                          </a:solidFill>
                          <a:latin typeface="Times New Roman"/>
                        </a:rPr>
                        <a:t> Features</a:t>
                      </a:r>
                      <a:endParaRPr lang="en-US" sz="1200" b="1">
                        <a:latin typeface="Times New Roman"/>
                      </a:endParaRPr>
                    </a:p>
                    <a:p>
                      <a:pPr algn="just">
                        <a:lnSpc>
                          <a:spcPct val="150000"/>
                        </a:lnSpc>
                      </a:pPr>
                      <a:endParaRPr lang="en-US">
                        <a:effectLst/>
                        <a:latin typeface="Times New Roman"/>
                      </a:endParaRPr>
                    </a:p>
                    <a:p>
                      <a:pPr algn="just">
                        <a:lnSpc>
                          <a:spcPct val="150000"/>
                        </a:lnSpc>
                      </a:pPr>
                      <a:r>
                        <a:rPr lang="en-US" sz="1200">
                          <a:effectLst/>
                          <a:latin typeface="Times New Roman"/>
                        </a:rPr>
                        <a:t>Author:</a:t>
                      </a:r>
                      <a:endParaRPr lang="en-US">
                        <a:effectLst/>
                        <a:latin typeface="Times New Roman"/>
                      </a:endParaRPr>
                    </a:p>
                    <a:p>
                      <a:pPr lvl="0" algn="just">
                        <a:lnSpc>
                          <a:spcPct val="100000"/>
                        </a:lnSpc>
                        <a:spcBef>
                          <a:spcPts val="0"/>
                        </a:spcBef>
                        <a:spcAft>
                          <a:spcPts val="0"/>
                        </a:spcAft>
                        <a:buNone/>
                      </a:pPr>
                      <a:r>
                        <a:rPr lang="en-US" sz="1600" b="0" i="0" u="none" strike="noStrike" baseline="30000" noProof="0">
                          <a:solidFill>
                            <a:srgbClr val="000000"/>
                          </a:solidFill>
                          <a:effectLst/>
                          <a:latin typeface="Times New Roman"/>
                        </a:rPr>
                        <a:t>ASIF KARIM , SAMI AZAM , BHARANIDHARAN SHANMUGAM , KRISHNAN KANNOORPATTI , AND MAMOUN ALAZAB</a:t>
                      </a:r>
                      <a:endParaRPr lang="en-US" sz="1600"/>
                    </a:p>
                    <a:p>
                      <a:pPr lvl="0" algn="just">
                        <a:lnSpc>
                          <a:spcPct val="150000"/>
                        </a:lnSpc>
                        <a:buNone/>
                      </a:pPr>
                      <a:endParaRPr lang="en-US" sz="1200" baseline="30000">
                        <a:effectLst/>
                        <a:latin typeface="Times New Roman"/>
                      </a:endParaRPr>
                    </a:p>
                    <a:p>
                      <a:pPr algn="just">
                        <a:lnSpc>
                          <a:spcPct val="150000"/>
                        </a:lnSpc>
                      </a:pPr>
                      <a:endParaRPr lang="en-US">
                        <a:effectLst/>
                        <a:latin typeface="Times New Roman"/>
                      </a:endParaRPr>
                    </a:p>
                    <a:p>
                      <a:pPr algn="just">
                        <a:lnSpc>
                          <a:spcPct val="150000"/>
                        </a:lnSpc>
                      </a:pPr>
                      <a:endParaRPr lang="en-US">
                        <a:effectLst/>
                        <a:latin typeface="Times New Roman"/>
                      </a:endParaRPr>
                    </a:p>
                    <a:p>
                      <a:pPr algn="just">
                        <a:lnSpc>
                          <a:spcPct val="150000"/>
                        </a:lnSpc>
                      </a:pPr>
                      <a:r>
                        <a:rPr lang="en-US" sz="1200">
                          <a:effectLst/>
                          <a:latin typeface="Times New Roman"/>
                        </a:rPr>
                        <a:t>Year:</a:t>
                      </a:r>
                      <a:endParaRPr lang="en-US">
                        <a:effectLst/>
                        <a:latin typeface="Times New Roman"/>
                      </a:endParaRPr>
                    </a:p>
                    <a:p>
                      <a:pPr algn="just">
                        <a:lnSpc>
                          <a:spcPct val="150000"/>
                        </a:lnSpc>
                      </a:pPr>
                      <a:r>
                        <a:rPr lang="en-US" sz="1200">
                          <a:effectLst/>
                          <a:latin typeface="Times New Roman"/>
                        </a:rPr>
                        <a:t>2019</a:t>
                      </a:r>
                      <a:endParaRPr lang="en-US">
                        <a:effectLst/>
                        <a:latin typeface="Times New Roman"/>
                      </a:endParaRPr>
                    </a:p>
                  </a:txBody>
                  <a:tcPr marL="68580" marR="68580" marT="0" marB="0"/>
                </a:tc>
                <a:tc>
                  <a:txBody>
                    <a:bodyPr/>
                    <a:lstStyle/>
                    <a:p>
                      <a:pPr lvl="0" algn="just">
                        <a:lnSpc>
                          <a:spcPct val="150000"/>
                        </a:lnSpc>
                        <a:buNone/>
                      </a:pPr>
                      <a:r>
                        <a:rPr lang="en-US" sz="1200" b="0" i="0" u="none" strike="noStrike" noProof="0">
                          <a:solidFill>
                            <a:srgbClr val="333333"/>
                          </a:solidFill>
                          <a:effectLst/>
                          <a:latin typeface="Times New Roman"/>
                        </a:rPr>
                        <a:t>Sign language is the most natural and effective way for communications among deaf and normal people. Hand region can be segmented by applying a simple preprocessing algorithm over depth image. Feature learning using convolutional neural network architectures is applied instead of the classical hand-crafted feature extraction methods</a:t>
                      </a:r>
                    </a:p>
                  </a:txBody>
                  <a:tcPr marL="68580" marR="68580" marT="0" marB="0"/>
                </a:tc>
                <a:tc>
                  <a:txBody>
                    <a:bodyPr/>
                    <a:lstStyle/>
                    <a:p>
                      <a:pPr algn="just">
                        <a:lnSpc>
                          <a:spcPct val="150000"/>
                        </a:lnSpc>
                      </a:pPr>
                      <a:r>
                        <a:rPr lang="en-US" sz="1200">
                          <a:effectLst/>
                          <a:latin typeface="Times New Roman"/>
                        </a:rPr>
                        <a:t>Accurate prediction.</a:t>
                      </a:r>
                      <a:endParaRPr lang="en-US">
                        <a:effectLst/>
                        <a:latin typeface="Times New Roman"/>
                      </a:endParaRPr>
                    </a:p>
                  </a:txBody>
                  <a:tcPr marL="68580" marR="68580" marT="0" marB="0"/>
                </a:tc>
                <a:tc>
                  <a:txBody>
                    <a:bodyPr/>
                    <a:lstStyle/>
                    <a:p>
                      <a:pPr lvl="0" algn="just">
                        <a:lnSpc>
                          <a:spcPct val="150000"/>
                        </a:lnSpc>
                        <a:buNone/>
                      </a:pPr>
                      <a:r>
                        <a:rPr lang="en-US" sz="1200" b="0" i="0" u="none" strike="noStrike" noProof="0">
                          <a:solidFill>
                            <a:srgbClr val="4A442A"/>
                          </a:solidFill>
                          <a:effectLst/>
                          <a:latin typeface="Times New Roman"/>
                        </a:rPr>
                        <a:t>Time consuming if dataset is improper.</a:t>
                      </a:r>
                      <a:endParaRPr lang="en-US"/>
                    </a:p>
                  </a:txBody>
                  <a:tcPr marL="68580" marR="68580" marT="0" marB="0"/>
                </a:tc>
                <a:extLst>
                  <a:ext uri="{0D108BD9-81ED-4DB2-BD59-A6C34878D82A}">
                    <a16:rowId xmlns:a16="http://schemas.microsoft.com/office/drawing/2014/main" val="3258436888"/>
                  </a:ext>
                </a:extLst>
              </a:tr>
            </a:tbl>
          </a:graphicData>
        </a:graphic>
      </p:graphicFrame>
    </p:spTree>
    <p:extLst>
      <p:ext uri="{BB962C8B-B14F-4D97-AF65-F5344CB8AC3E}">
        <p14:creationId xmlns:p14="http://schemas.microsoft.com/office/powerpoint/2010/main" val="60209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D02028-5D9F-C56C-62A6-D55A843494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graphicFrame>
        <p:nvGraphicFramePr>
          <p:cNvPr id="6" name="Table 5">
            <a:extLst>
              <a:ext uri="{FF2B5EF4-FFF2-40B4-BE49-F238E27FC236}">
                <a16:creationId xmlns:a16="http://schemas.microsoft.com/office/drawing/2014/main" id="{7BADB1D8-31B1-C195-5146-E22675D81CE5}"/>
              </a:ext>
            </a:extLst>
          </p:cNvPr>
          <p:cNvGraphicFramePr>
            <a:graphicFrameLocks noGrp="1"/>
          </p:cNvGraphicFramePr>
          <p:nvPr>
            <p:extLst>
              <p:ext uri="{D42A27DB-BD31-4B8C-83A1-F6EECF244321}">
                <p14:modId xmlns:p14="http://schemas.microsoft.com/office/powerpoint/2010/main" val="1973800331"/>
              </p:ext>
            </p:extLst>
          </p:nvPr>
        </p:nvGraphicFramePr>
        <p:xfrm>
          <a:off x="329259" y="1091259"/>
          <a:ext cx="11362163" cy="4813905"/>
        </p:xfrm>
        <a:graphic>
          <a:graphicData uri="http://schemas.openxmlformats.org/drawingml/2006/table">
            <a:tbl>
              <a:tblPr firstRow="1" firstCol="1" bandRow="1">
                <a:tableStyleId>{5C22544A-7EE6-4342-B048-85BDC9FD1C3A}</a:tableStyleId>
              </a:tblPr>
              <a:tblGrid>
                <a:gridCol w="624652">
                  <a:extLst>
                    <a:ext uri="{9D8B030D-6E8A-4147-A177-3AD203B41FA5}">
                      <a16:colId xmlns:a16="http://schemas.microsoft.com/office/drawing/2014/main" val="70634599"/>
                    </a:ext>
                  </a:extLst>
                </a:gridCol>
                <a:gridCol w="3587939">
                  <a:extLst>
                    <a:ext uri="{9D8B030D-6E8A-4147-A177-3AD203B41FA5}">
                      <a16:colId xmlns:a16="http://schemas.microsoft.com/office/drawing/2014/main" val="684912075"/>
                    </a:ext>
                  </a:extLst>
                </a:gridCol>
                <a:gridCol w="3338075">
                  <a:extLst>
                    <a:ext uri="{9D8B030D-6E8A-4147-A177-3AD203B41FA5}">
                      <a16:colId xmlns:a16="http://schemas.microsoft.com/office/drawing/2014/main" val="3214073212"/>
                    </a:ext>
                  </a:extLst>
                </a:gridCol>
                <a:gridCol w="1755612">
                  <a:extLst>
                    <a:ext uri="{9D8B030D-6E8A-4147-A177-3AD203B41FA5}">
                      <a16:colId xmlns:a16="http://schemas.microsoft.com/office/drawing/2014/main" val="2366326960"/>
                    </a:ext>
                  </a:extLst>
                </a:gridCol>
                <a:gridCol w="2055885">
                  <a:extLst>
                    <a:ext uri="{9D8B030D-6E8A-4147-A177-3AD203B41FA5}">
                      <a16:colId xmlns:a16="http://schemas.microsoft.com/office/drawing/2014/main" val="1545116589"/>
                    </a:ext>
                  </a:extLst>
                </a:gridCol>
              </a:tblGrid>
              <a:tr h="492935">
                <a:tc>
                  <a:txBody>
                    <a:bodyPr/>
                    <a:lstStyle/>
                    <a:p>
                      <a:pPr algn="just">
                        <a:lnSpc>
                          <a:spcPct val="150000"/>
                        </a:lnSpc>
                      </a:pPr>
                      <a:r>
                        <a:rPr lang="en-US" sz="1200">
                          <a:effectLst/>
                        </a:rPr>
                        <a:t>Sl. No.</a:t>
                      </a:r>
                      <a:endParaRPr lang="en-US">
                        <a:effectLst/>
                      </a:endParaRPr>
                    </a:p>
                  </a:txBody>
                  <a:tcPr marL="68580" marR="68580" marT="0" marB="0"/>
                </a:tc>
                <a:tc>
                  <a:txBody>
                    <a:bodyPr/>
                    <a:lstStyle/>
                    <a:p>
                      <a:pPr algn="just">
                        <a:lnSpc>
                          <a:spcPct val="150000"/>
                        </a:lnSpc>
                      </a:pPr>
                      <a:r>
                        <a:rPr lang="en-US" sz="1200">
                          <a:effectLst/>
                        </a:rPr>
                        <a:t>Reference Paper</a:t>
                      </a:r>
                      <a:endParaRPr lang="en-US">
                        <a:effectLst/>
                      </a:endParaRPr>
                    </a:p>
                  </a:txBody>
                  <a:tcPr marL="68580" marR="68580" marT="0" marB="0"/>
                </a:tc>
                <a:tc>
                  <a:txBody>
                    <a:bodyPr/>
                    <a:lstStyle/>
                    <a:p>
                      <a:pPr algn="just">
                        <a:lnSpc>
                          <a:spcPct val="150000"/>
                        </a:lnSpc>
                      </a:pPr>
                      <a:r>
                        <a:rPr lang="en-US" sz="1200">
                          <a:effectLst/>
                        </a:rPr>
                        <a:t>Literature Review</a:t>
                      </a:r>
                      <a:endParaRPr lang="en-US">
                        <a:effectLst/>
                      </a:endParaRPr>
                    </a:p>
                  </a:txBody>
                  <a:tcPr marL="68580" marR="68580" marT="0" marB="0"/>
                </a:tc>
                <a:tc>
                  <a:txBody>
                    <a:bodyPr/>
                    <a:lstStyle/>
                    <a:p>
                      <a:pPr algn="just">
                        <a:lnSpc>
                          <a:spcPct val="150000"/>
                        </a:lnSpc>
                      </a:pPr>
                      <a:r>
                        <a:rPr lang="en-US" sz="1200">
                          <a:effectLst/>
                        </a:rPr>
                        <a:t>Merits</a:t>
                      </a:r>
                      <a:endParaRPr lang="en-US">
                        <a:effectLst/>
                      </a:endParaRPr>
                    </a:p>
                  </a:txBody>
                  <a:tcPr marL="68580" marR="68580" marT="0" marB="0"/>
                </a:tc>
                <a:tc>
                  <a:txBody>
                    <a:bodyPr/>
                    <a:lstStyle/>
                    <a:p>
                      <a:pPr algn="just">
                        <a:lnSpc>
                          <a:spcPct val="150000"/>
                        </a:lnSpc>
                      </a:pPr>
                      <a:r>
                        <a:rPr lang="en-US" sz="1200">
                          <a:effectLst/>
                        </a:rPr>
                        <a:t>Demerits</a:t>
                      </a:r>
                      <a:endParaRPr lang="en-US">
                        <a:effectLst/>
                      </a:endParaRPr>
                    </a:p>
                  </a:txBody>
                  <a:tcPr marL="68580" marR="68580" marT="0" marB="0"/>
                </a:tc>
                <a:extLst>
                  <a:ext uri="{0D108BD9-81ED-4DB2-BD59-A6C34878D82A}">
                    <a16:rowId xmlns:a16="http://schemas.microsoft.com/office/drawing/2014/main" val="3809513654"/>
                  </a:ext>
                </a:extLst>
              </a:tr>
              <a:tr h="4320970">
                <a:tc>
                  <a:txBody>
                    <a:bodyPr/>
                    <a:lstStyle/>
                    <a:p>
                      <a:pPr algn="just">
                        <a:lnSpc>
                          <a:spcPct val="150000"/>
                        </a:lnSpc>
                      </a:pPr>
                      <a:r>
                        <a:rPr lang="en-US" sz="1200">
                          <a:effectLst/>
                        </a:rPr>
                        <a:t>3.</a:t>
                      </a:r>
                    </a:p>
                  </a:txBody>
                  <a:tcPr marL="68580" marR="68580" marT="0" marB="0"/>
                </a:tc>
                <a:tc>
                  <a:txBody>
                    <a:bodyPr/>
                    <a:lstStyle/>
                    <a:p>
                      <a:pPr lvl="0" algn="just">
                        <a:lnSpc>
                          <a:spcPct val="100000"/>
                        </a:lnSpc>
                        <a:spcBef>
                          <a:spcPts val="0"/>
                        </a:spcBef>
                        <a:spcAft>
                          <a:spcPts val="0"/>
                        </a:spcAft>
                        <a:buNone/>
                      </a:pPr>
                      <a:r>
                        <a:rPr lang="en-US" sz="1400" b="1">
                          <a:solidFill>
                            <a:srgbClr val="333333"/>
                          </a:solidFill>
                          <a:latin typeface="Times New Roman"/>
                        </a:rPr>
                        <a:t>Dog Breed Classifier for Facial Recognition using Convolutional Neural Networks</a:t>
                      </a:r>
                      <a:endParaRPr lang="en-US" sz="1400" b="1"/>
                    </a:p>
                    <a:p>
                      <a:pPr lvl="0" algn="just">
                        <a:lnSpc>
                          <a:spcPct val="100000"/>
                        </a:lnSpc>
                        <a:spcBef>
                          <a:spcPts val="0"/>
                        </a:spcBef>
                        <a:spcAft>
                          <a:spcPts val="0"/>
                        </a:spcAft>
                        <a:buNone/>
                      </a:pPr>
                      <a:endParaRPr lang="en-US" sz="1200" b="1">
                        <a:solidFill>
                          <a:srgbClr val="333333"/>
                        </a:solidFill>
                        <a:latin typeface="Times New Roman"/>
                      </a:endParaRPr>
                    </a:p>
                    <a:p>
                      <a:pPr algn="just">
                        <a:lnSpc>
                          <a:spcPct val="150000"/>
                        </a:lnSpc>
                      </a:pPr>
                      <a:r>
                        <a:rPr lang="en-US" sz="1200">
                          <a:effectLst/>
                          <a:latin typeface="Times New Roman"/>
                        </a:rPr>
                        <a:t>Author:</a:t>
                      </a:r>
                      <a:endParaRPr lang="en-US">
                        <a:effectLst/>
                        <a:latin typeface="Times New Roman"/>
                      </a:endParaRPr>
                    </a:p>
                    <a:p>
                      <a:pPr lvl="0" algn="just">
                        <a:lnSpc>
                          <a:spcPct val="150000"/>
                        </a:lnSpc>
                        <a:buNone/>
                      </a:pPr>
                      <a:r>
                        <a:rPr lang="en-US" sz="1200">
                          <a:effectLst/>
                          <a:latin typeface="Times New Roman"/>
                        </a:rPr>
                        <a:t>Kriti Agarwal, T. Kumar</a:t>
                      </a:r>
                    </a:p>
                    <a:p>
                      <a:pPr lvl="0" algn="just">
                        <a:lnSpc>
                          <a:spcPct val="100000"/>
                        </a:lnSpc>
                        <a:spcBef>
                          <a:spcPts val="0"/>
                        </a:spcBef>
                        <a:spcAft>
                          <a:spcPts val="0"/>
                        </a:spcAft>
                        <a:buNone/>
                      </a:pPr>
                      <a:endParaRPr lang="en-US" sz="1600" b="0" i="0" u="none" strike="noStrike" baseline="30000" noProof="0">
                        <a:solidFill>
                          <a:srgbClr val="000000"/>
                        </a:solidFill>
                        <a:effectLst/>
                        <a:latin typeface="Times New Roman"/>
                      </a:endParaRPr>
                    </a:p>
                    <a:p>
                      <a:pPr lvl="0" algn="just">
                        <a:lnSpc>
                          <a:spcPct val="150000"/>
                        </a:lnSpc>
                        <a:buNone/>
                      </a:pPr>
                      <a:endParaRPr lang="en-US" sz="1200" baseline="30000">
                        <a:effectLst/>
                        <a:latin typeface="Times New Roman"/>
                      </a:endParaRPr>
                    </a:p>
                    <a:p>
                      <a:pPr algn="just">
                        <a:lnSpc>
                          <a:spcPct val="150000"/>
                        </a:lnSpc>
                      </a:pPr>
                      <a:endParaRPr lang="en-US">
                        <a:effectLst/>
                        <a:latin typeface="Times New Roman"/>
                      </a:endParaRPr>
                    </a:p>
                    <a:p>
                      <a:pPr algn="just">
                        <a:lnSpc>
                          <a:spcPct val="150000"/>
                        </a:lnSpc>
                      </a:pPr>
                      <a:endParaRPr lang="en-US">
                        <a:effectLst/>
                        <a:latin typeface="Times New Roman"/>
                      </a:endParaRPr>
                    </a:p>
                    <a:p>
                      <a:pPr algn="just">
                        <a:lnSpc>
                          <a:spcPct val="150000"/>
                        </a:lnSpc>
                      </a:pPr>
                      <a:r>
                        <a:rPr lang="en-US" sz="1200">
                          <a:effectLst/>
                          <a:latin typeface="Times New Roman"/>
                        </a:rPr>
                        <a:t>Year:</a:t>
                      </a:r>
                      <a:endParaRPr lang="en-US">
                        <a:effectLst/>
                        <a:latin typeface="Times New Roman"/>
                      </a:endParaRPr>
                    </a:p>
                    <a:p>
                      <a:pPr algn="just">
                        <a:lnSpc>
                          <a:spcPct val="150000"/>
                        </a:lnSpc>
                      </a:pPr>
                      <a:r>
                        <a:rPr lang="en-US" sz="1200">
                          <a:effectLst/>
                          <a:latin typeface="Times New Roman"/>
                        </a:rPr>
                        <a:t>2021</a:t>
                      </a:r>
                      <a:endParaRPr lang="en-US">
                        <a:effectLst/>
                        <a:latin typeface="Times New Roman"/>
                      </a:endParaRPr>
                    </a:p>
                  </a:txBody>
                  <a:tcPr marL="68580" marR="68580" marT="0" marB="0"/>
                </a:tc>
                <a:tc>
                  <a:txBody>
                    <a:bodyPr/>
                    <a:lstStyle/>
                    <a:p>
                      <a:pPr lvl="0" algn="just">
                        <a:lnSpc>
                          <a:spcPct val="150000"/>
                        </a:lnSpc>
                        <a:buNone/>
                      </a:pPr>
                      <a:r>
                        <a:rPr lang="en-US" sz="1200" b="0" i="0" u="none" strike="noStrike" noProof="0">
                          <a:solidFill>
                            <a:srgbClr val="333333"/>
                          </a:solidFill>
                          <a:effectLst/>
                          <a:latin typeface="Times New Roman"/>
                        </a:rPr>
                        <a:t>This paper dealt with the breed classification of dogs. A set of sample images of a breed of dogs and humans are used to classify and learn the features of the breed. This research work has used principal component analysis to shorten the most similar features into one group to make an easy study of the features into the deep neural networks. And, the facial features are stored in a vector form.</a:t>
                      </a:r>
                    </a:p>
                  </a:txBody>
                  <a:tcPr marL="68580" marR="68580" marT="0" marB="0"/>
                </a:tc>
                <a:tc>
                  <a:txBody>
                    <a:bodyPr/>
                    <a:lstStyle/>
                    <a:p>
                      <a:pPr algn="just">
                        <a:lnSpc>
                          <a:spcPct val="150000"/>
                        </a:lnSpc>
                      </a:pPr>
                      <a:r>
                        <a:rPr lang="en-US" sz="1200">
                          <a:effectLst/>
                          <a:latin typeface="Times New Roman"/>
                        </a:rPr>
                        <a:t>Accurate prediction.</a:t>
                      </a:r>
                      <a:endParaRPr lang="en-US">
                        <a:effectLst/>
                        <a:latin typeface="Times New Roman"/>
                      </a:endParaRPr>
                    </a:p>
                  </a:txBody>
                  <a:tcPr marL="68580" marR="68580" marT="0" marB="0"/>
                </a:tc>
                <a:tc>
                  <a:txBody>
                    <a:bodyPr/>
                    <a:lstStyle/>
                    <a:p>
                      <a:pPr lvl="0" algn="just">
                        <a:lnSpc>
                          <a:spcPct val="150000"/>
                        </a:lnSpc>
                        <a:buNone/>
                      </a:pPr>
                      <a:r>
                        <a:rPr lang="en-US" sz="1200" b="0" i="0" u="none" strike="noStrike" noProof="0">
                          <a:solidFill>
                            <a:srgbClr val="4A442A"/>
                          </a:solidFill>
                          <a:effectLst/>
                          <a:latin typeface="Times New Roman"/>
                        </a:rPr>
                        <a:t>Complex algorithms in processing images</a:t>
                      </a:r>
                      <a:endParaRPr lang="en-US"/>
                    </a:p>
                  </a:txBody>
                  <a:tcPr marL="68580" marR="68580" marT="0" marB="0"/>
                </a:tc>
                <a:extLst>
                  <a:ext uri="{0D108BD9-81ED-4DB2-BD59-A6C34878D82A}">
                    <a16:rowId xmlns:a16="http://schemas.microsoft.com/office/drawing/2014/main" val="3258436888"/>
                  </a:ext>
                </a:extLst>
              </a:tr>
            </a:tbl>
          </a:graphicData>
        </a:graphic>
      </p:graphicFrame>
    </p:spTree>
    <p:extLst>
      <p:ext uri="{BB962C8B-B14F-4D97-AF65-F5344CB8AC3E}">
        <p14:creationId xmlns:p14="http://schemas.microsoft.com/office/powerpoint/2010/main" val="178895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4108E8-9D55-2F0A-5464-623E3F847F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8</a:t>
            </a:fld>
            <a:endParaRPr lang="en-US"/>
          </a:p>
        </p:txBody>
      </p:sp>
      <p:graphicFrame>
        <p:nvGraphicFramePr>
          <p:cNvPr id="6" name="Table 5">
            <a:extLst>
              <a:ext uri="{FF2B5EF4-FFF2-40B4-BE49-F238E27FC236}">
                <a16:creationId xmlns:a16="http://schemas.microsoft.com/office/drawing/2014/main" id="{5562EDBE-47E9-D2CA-1C76-78A49FA330BB}"/>
              </a:ext>
            </a:extLst>
          </p:cNvPr>
          <p:cNvGraphicFramePr>
            <a:graphicFrameLocks noGrp="1"/>
          </p:cNvGraphicFramePr>
          <p:nvPr>
            <p:extLst>
              <p:ext uri="{D42A27DB-BD31-4B8C-83A1-F6EECF244321}">
                <p14:modId xmlns:p14="http://schemas.microsoft.com/office/powerpoint/2010/main" val="969541724"/>
              </p:ext>
            </p:extLst>
          </p:nvPr>
        </p:nvGraphicFramePr>
        <p:xfrm>
          <a:off x="329259" y="1091259"/>
          <a:ext cx="11362163" cy="4813905"/>
        </p:xfrm>
        <a:graphic>
          <a:graphicData uri="http://schemas.openxmlformats.org/drawingml/2006/table">
            <a:tbl>
              <a:tblPr firstRow="1" firstCol="1" bandRow="1">
                <a:tableStyleId>{5C22544A-7EE6-4342-B048-85BDC9FD1C3A}</a:tableStyleId>
              </a:tblPr>
              <a:tblGrid>
                <a:gridCol w="624652">
                  <a:extLst>
                    <a:ext uri="{9D8B030D-6E8A-4147-A177-3AD203B41FA5}">
                      <a16:colId xmlns:a16="http://schemas.microsoft.com/office/drawing/2014/main" val="70634599"/>
                    </a:ext>
                  </a:extLst>
                </a:gridCol>
                <a:gridCol w="3587939">
                  <a:extLst>
                    <a:ext uri="{9D8B030D-6E8A-4147-A177-3AD203B41FA5}">
                      <a16:colId xmlns:a16="http://schemas.microsoft.com/office/drawing/2014/main" val="684912075"/>
                    </a:ext>
                  </a:extLst>
                </a:gridCol>
                <a:gridCol w="3338075">
                  <a:extLst>
                    <a:ext uri="{9D8B030D-6E8A-4147-A177-3AD203B41FA5}">
                      <a16:colId xmlns:a16="http://schemas.microsoft.com/office/drawing/2014/main" val="3214073212"/>
                    </a:ext>
                  </a:extLst>
                </a:gridCol>
                <a:gridCol w="1755612">
                  <a:extLst>
                    <a:ext uri="{9D8B030D-6E8A-4147-A177-3AD203B41FA5}">
                      <a16:colId xmlns:a16="http://schemas.microsoft.com/office/drawing/2014/main" val="2366326960"/>
                    </a:ext>
                  </a:extLst>
                </a:gridCol>
                <a:gridCol w="2055885">
                  <a:extLst>
                    <a:ext uri="{9D8B030D-6E8A-4147-A177-3AD203B41FA5}">
                      <a16:colId xmlns:a16="http://schemas.microsoft.com/office/drawing/2014/main" val="1545116589"/>
                    </a:ext>
                  </a:extLst>
                </a:gridCol>
              </a:tblGrid>
              <a:tr h="492935">
                <a:tc>
                  <a:txBody>
                    <a:bodyPr/>
                    <a:lstStyle/>
                    <a:p>
                      <a:pPr algn="just">
                        <a:lnSpc>
                          <a:spcPct val="150000"/>
                        </a:lnSpc>
                      </a:pPr>
                      <a:r>
                        <a:rPr lang="en-US" sz="1200">
                          <a:effectLst/>
                        </a:rPr>
                        <a:t>Sl. No.</a:t>
                      </a:r>
                      <a:endParaRPr lang="en-US">
                        <a:effectLst/>
                      </a:endParaRPr>
                    </a:p>
                  </a:txBody>
                  <a:tcPr marL="68580" marR="68580" marT="0" marB="0"/>
                </a:tc>
                <a:tc>
                  <a:txBody>
                    <a:bodyPr/>
                    <a:lstStyle/>
                    <a:p>
                      <a:pPr algn="just">
                        <a:lnSpc>
                          <a:spcPct val="150000"/>
                        </a:lnSpc>
                      </a:pPr>
                      <a:r>
                        <a:rPr lang="en-US" sz="1200">
                          <a:effectLst/>
                        </a:rPr>
                        <a:t>Reference Paper</a:t>
                      </a:r>
                      <a:endParaRPr lang="en-US">
                        <a:effectLst/>
                      </a:endParaRPr>
                    </a:p>
                  </a:txBody>
                  <a:tcPr marL="68580" marR="68580" marT="0" marB="0"/>
                </a:tc>
                <a:tc>
                  <a:txBody>
                    <a:bodyPr/>
                    <a:lstStyle/>
                    <a:p>
                      <a:pPr algn="just">
                        <a:lnSpc>
                          <a:spcPct val="150000"/>
                        </a:lnSpc>
                      </a:pPr>
                      <a:r>
                        <a:rPr lang="en-US" sz="1200">
                          <a:effectLst/>
                        </a:rPr>
                        <a:t>Literature Review</a:t>
                      </a:r>
                      <a:endParaRPr lang="en-US">
                        <a:effectLst/>
                      </a:endParaRPr>
                    </a:p>
                  </a:txBody>
                  <a:tcPr marL="68580" marR="68580" marT="0" marB="0"/>
                </a:tc>
                <a:tc>
                  <a:txBody>
                    <a:bodyPr/>
                    <a:lstStyle/>
                    <a:p>
                      <a:pPr algn="just">
                        <a:lnSpc>
                          <a:spcPct val="150000"/>
                        </a:lnSpc>
                      </a:pPr>
                      <a:r>
                        <a:rPr lang="en-US" sz="1200">
                          <a:effectLst/>
                        </a:rPr>
                        <a:t>Merits</a:t>
                      </a:r>
                      <a:endParaRPr lang="en-US">
                        <a:effectLst/>
                      </a:endParaRPr>
                    </a:p>
                  </a:txBody>
                  <a:tcPr marL="68580" marR="68580" marT="0" marB="0"/>
                </a:tc>
                <a:tc>
                  <a:txBody>
                    <a:bodyPr/>
                    <a:lstStyle/>
                    <a:p>
                      <a:pPr algn="just">
                        <a:lnSpc>
                          <a:spcPct val="150000"/>
                        </a:lnSpc>
                      </a:pPr>
                      <a:r>
                        <a:rPr lang="en-US" sz="1200">
                          <a:effectLst/>
                        </a:rPr>
                        <a:t>Demerits</a:t>
                      </a:r>
                      <a:endParaRPr lang="en-US">
                        <a:effectLst/>
                      </a:endParaRPr>
                    </a:p>
                  </a:txBody>
                  <a:tcPr marL="68580" marR="68580" marT="0" marB="0"/>
                </a:tc>
                <a:extLst>
                  <a:ext uri="{0D108BD9-81ED-4DB2-BD59-A6C34878D82A}">
                    <a16:rowId xmlns:a16="http://schemas.microsoft.com/office/drawing/2014/main" val="3809513654"/>
                  </a:ext>
                </a:extLst>
              </a:tr>
              <a:tr h="4320970">
                <a:tc>
                  <a:txBody>
                    <a:bodyPr/>
                    <a:lstStyle/>
                    <a:p>
                      <a:pPr algn="just">
                        <a:lnSpc>
                          <a:spcPct val="150000"/>
                        </a:lnSpc>
                      </a:pPr>
                      <a:r>
                        <a:rPr lang="en-US" sz="1200">
                          <a:effectLst/>
                        </a:rPr>
                        <a:t>4.</a:t>
                      </a:r>
                    </a:p>
                  </a:txBody>
                  <a:tcPr marL="68580" marR="68580" marT="0" marB="0"/>
                </a:tc>
                <a:tc>
                  <a:txBody>
                    <a:bodyPr/>
                    <a:lstStyle/>
                    <a:p>
                      <a:pPr lvl="0" algn="just">
                        <a:lnSpc>
                          <a:spcPct val="100000"/>
                        </a:lnSpc>
                        <a:spcBef>
                          <a:spcPts val="0"/>
                        </a:spcBef>
                        <a:spcAft>
                          <a:spcPts val="0"/>
                        </a:spcAft>
                        <a:buNone/>
                      </a:pPr>
                      <a:r>
                        <a:rPr lang="en-US" sz="1400" b="1">
                          <a:solidFill>
                            <a:srgbClr val="333333"/>
                          </a:solidFill>
                          <a:latin typeface="Times New Roman"/>
                        </a:rPr>
                        <a:t>User-Independent American Sign Language Alphabet Recognition Based on Depth Image and </a:t>
                      </a:r>
                      <a:r>
                        <a:rPr lang="en-US" sz="1400" b="1" err="1">
                          <a:solidFill>
                            <a:srgbClr val="333333"/>
                          </a:solidFill>
                          <a:latin typeface="Times New Roman"/>
                        </a:rPr>
                        <a:t>PCANet</a:t>
                      </a:r>
                      <a:r>
                        <a:rPr lang="en-US" sz="1400" b="1">
                          <a:solidFill>
                            <a:srgbClr val="333333"/>
                          </a:solidFill>
                          <a:latin typeface="Times New Roman"/>
                        </a:rPr>
                        <a:t> Features</a:t>
                      </a:r>
                      <a:endParaRPr lang="en-US" sz="1400" b="1"/>
                    </a:p>
                    <a:p>
                      <a:pPr lvl="0" algn="just">
                        <a:lnSpc>
                          <a:spcPct val="100000"/>
                        </a:lnSpc>
                        <a:spcBef>
                          <a:spcPts val="0"/>
                        </a:spcBef>
                        <a:spcAft>
                          <a:spcPts val="0"/>
                        </a:spcAft>
                        <a:buNone/>
                      </a:pPr>
                      <a:endParaRPr lang="en-US" sz="1400" b="1">
                        <a:solidFill>
                          <a:srgbClr val="333333"/>
                        </a:solidFill>
                        <a:latin typeface="Times New Roman"/>
                      </a:endParaRPr>
                    </a:p>
                    <a:p>
                      <a:pPr algn="just">
                        <a:lnSpc>
                          <a:spcPct val="150000"/>
                        </a:lnSpc>
                      </a:pPr>
                      <a:r>
                        <a:rPr lang="en-US" sz="1200">
                          <a:effectLst/>
                          <a:latin typeface="Times New Roman"/>
                        </a:rPr>
                        <a:t>Author:</a:t>
                      </a:r>
                      <a:endParaRPr lang="en-US">
                        <a:effectLst/>
                        <a:latin typeface="Times New Roman"/>
                      </a:endParaRPr>
                    </a:p>
                    <a:p>
                      <a:pPr lvl="0" algn="just">
                        <a:lnSpc>
                          <a:spcPct val="150000"/>
                        </a:lnSpc>
                        <a:buNone/>
                      </a:pPr>
                      <a:r>
                        <a:rPr lang="en-US" sz="1200">
                          <a:effectLst/>
                          <a:latin typeface="Times New Roman"/>
                        </a:rPr>
                        <a:t>Walaa Aly, Saleh Aly, Sultan </a:t>
                      </a:r>
                      <a:r>
                        <a:rPr lang="en-US" sz="1200" err="1">
                          <a:effectLst/>
                          <a:latin typeface="Times New Roman"/>
                        </a:rPr>
                        <a:t>Almotairi</a:t>
                      </a:r>
                      <a:endParaRPr lang="en-US" sz="1200">
                        <a:effectLst/>
                        <a:latin typeface="Times New Roman"/>
                      </a:endParaRPr>
                    </a:p>
                    <a:p>
                      <a:pPr lvl="0" algn="just">
                        <a:lnSpc>
                          <a:spcPct val="150000"/>
                        </a:lnSpc>
                        <a:buNone/>
                      </a:pPr>
                      <a:endParaRPr lang="en-US" sz="1200" baseline="30000">
                        <a:effectLst/>
                        <a:latin typeface="Times New Roman"/>
                      </a:endParaRPr>
                    </a:p>
                    <a:p>
                      <a:pPr algn="just">
                        <a:lnSpc>
                          <a:spcPct val="150000"/>
                        </a:lnSpc>
                      </a:pPr>
                      <a:endParaRPr lang="en-US">
                        <a:effectLst/>
                        <a:latin typeface="Times New Roman"/>
                      </a:endParaRPr>
                    </a:p>
                    <a:p>
                      <a:pPr algn="just">
                        <a:lnSpc>
                          <a:spcPct val="150000"/>
                        </a:lnSpc>
                      </a:pPr>
                      <a:endParaRPr lang="en-US">
                        <a:effectLst/>
                        <a:latin typeface="Times New Roman"/>
                      </a:endParaRPr>
                    </a:p>
                    <a:p>
                      <a:pPr algn="just">
                        <a:lnSpc>
                          <a:spcPct val="150000"/>
                        </a:lnSpc>
                      </a:pPr>
                      <a:r>
                        <a:rPr lang="en-US" sz="1200">
                          <a:effectLst/>
                          <a:latin typeface="Times New Roman"/>
                        </a:rPr>
                        <a:t>Year:</a:t>
                      </a:r>
                      <a:endParaRPr lang="en-US">
                        <a:effectLst/>
                        <a:latin typeface="Times New Roman"/>
                      </a:endParaRPr>
                    </a:p>
                    <a:p>
                      <a:pPr algn="just">
                        <a:lnSpc>
                          <a:spcPct val="150000"/>
                        </a:lnSpc>
                      </a:pPr>
                      <a:r>
                        <a:rPr lang="en-US" sz="1200">
                          <a:effectLst/>
                          <a:latin typeface="Times New Roman"/>
                        </a:rPr>
                        <a:t>2019</a:t>
                      </a:r>
                      <a:endParaRPr lang="en-US">
                        <a:effectLst/>
                        <a:latin typeface="Times New Roman"/>
                      </a:endParaRPr>
                    </a:p>
                  </a:txBody>
                  <a:tcPr marL="68580" marR="68580" marT="0" marB="0"/>
                </a:tc>
                <a:tc>
                  <a:txBody>
                    <a:bodyPr/>
                    <a:lstStyle/>
                    <a:p>
                      <a:pPr lvl="0" algn="just">
                        <a:lnSpc>
                          <a:spcPct val="150000"/>
                        </a:lnSpc>
                        <a:buNone/>
                      </a:pPr>
                      <a:r>
                        <a:rPr lang="en-US" sz="1200" b="0" i="0" u="none" strike="noStrike" noProof="0">
                          <a:solidFill>
                            <a:srgbClr val="333333"/>
                          </a:solidFill>
                          <a:effectLst/>
                          <a:latin typeface="Times New Roman"/>
                        </a:rPr>
                        <a:t>In this paper, we propose a new user independent recognition system for American sign language alphabet using depth images captured from the low-cost Microsoft Kinect depth sensor. Exploiting depth information instead of color images overcomes many problems due to their robustness against illumination and background </a:t>
                      </a:r>
                      <a:r>
                        <a:rPr lang="en-US" sz="1200" b="0" i="0" u="none" strike="noStrike" noProof="0" err="1">
                          <a:solidFill>
                            <a:srgbClr val="333333"/>
                          </a:solidFill>
                          <a:effectLst/>
                          <a:latin typeface="Times New Roman"/>
                        </a:rPr>
                        <a:t>variations.Hand</a:t>
                      </a:r>
                      <a:r>
                        <a:rPr lang="en-US" sz="1200" b="0" i="0" u="none" strike="noStrike" noProof="0">
                          <a:solidFill>
                            <a:srgbClr val="333333"/>
                          </a:solidFill>
                          <a:effectLst/>
                          <a:latin typeface="Times New Roman"/>
                        </a:rPr>
                        <a:t> region can be segmented by applying a simple preprocessing algorithm over depth image.</a:t>
                      </a:r>
                    </a:p>
                  </a:txBody>
                  <a:tcPr marL="68580" marR="68580" marT="0" marB="0"/>
                </a:tc>
                <a:tc>
                  <a:txBody>
                    <a:bodyPr/>
                    <a:lstStyle/>
                    <a:p>
                      <a:pPr algn="just">
                        <a:lnSpc>
                          <a:spcPct val="150000"/>
                        </a:lnSpc>
                      </a:pPr>
                      <a:r>
                        <a:rPr lang="en-US" sz="1200">
                          <a:effectLst/>
                          <a:latin typeface="Times New Roman"/>
                        </a:rPr>
                        <a:t>Less complex</a:t>
                      </a:r>
                      <a:endParaRPr lang="en-US">
                        <a:effectLst/>
                        <a:latin typeface="Times New Roman"/>
                      </a:endParaRPr>
                    </a:p>
                  </a:txBody>
                  <a:tcPr marL="68580" marR="68580" marT="0" marB="0"/>
                </a:tc>
                <a:tc>
                  <a:txBody>
                    <a:bodyPr/>
                    <a:lstStyle/>
                    <a:p>
                      <a:pPr lvl="0" algn="just">
                        <a:lnSpc>
                          <a:spcPct val="150000"/>
                        </a:lnSpc>
                        <a:buNone/>
                      </a:pPr>
                      <a:r>
                        <a:rPr lang="en-US" sz="1200" b="0" i="0" u="none" strike="noStrike" noProof="0">
                          <a:solidFill>
                            <a:srgbClr val="4A442A"/>
                          </a:solidFill>
                          <a:effectLst/>
                          <a:latin typeface="Times New Roman"/>
                        </a:rPr>
                        <a:t>Time consuming if data set is improper.</a:t>
                      </a:r>
                    </a:p>
                  </a:txBody>
                  <a:tcPr marL="68580" marR="68580" marT="0" marB="0"/>
                </a:tc>
                <a:extLst>
                  <a:ext uri="{0D108BD9-81ED-4DB2-BD59-A6C34878D82A}">
                    <a16:rowId xmlns:a16="http://schemas.microsoft.com/office/drawing/2014/main" val="3258436888"/>
                  </a:ext>
                </a:extLst>
              </a:tr>
            </a:tbl>
          </a:graphicData>
        </a:graphic>
      </p:graphicFrame>
    </p:spTree>
    <p:extLst>
      <p:ext uri="{BB962C8B-B14F-4D97-AF65-F5344CB8AC3E}">
        <p14:creationId xmlns:p14="http://schemas.microsoft.com/office/powerpoint/2010/main" val="237465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E929B3-6E5E-775E-2F7F-FA2277A6DF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graphicFrame>
        <p:nvGraphicFramePr>
          <p:cNvPr id="6" name="Table 5">
            <a:extLst>
              <a:ext uri="{FF2B5EF4-FFF2-40B4-BE49-F238E27FC236}">
                <a16:creationId xmlns:a16="http://schemas.microsoft.com/office/drawing/2014/main" id="{05A71AE5-8568-9A6D-2583-20D51B0CBFFA}"/>
              </a:ext>
            </a:extLst>
          </p:cNvPr>
          <p:cNvGraphicFramePr>
            <a:graphicFrameLocks noGrp="1"/>
          </p:cNvGraphicFramePr>
          <p:nvPr>
            <p:extLst>
              <p:ext uri="{D42A27DB-BD31-4B8C-83A1-F6EECF244321}">
                <p14:modId xmlns:p14="http://schemas.microsoft.com/office/powerpoint/2010/main" val="545138338"/>
              </p:ext>
            </p:extLst>
          </p:nvPr>
        </p:nvGraphicFramePr>
        <p:xfrm>
          <a:off x="329259" y="1091259"/>
          <a:ext cx="11362163" cy="4813905"/>
        </p:xfrm>
        <a:graphic>
          <a:graphicData uri="http://schemas.openxmlformats.org/drawingml/2006/table">
            <a:tbl>
              <a:tblPr firstRow="1" firstCol="1" bandRow="1">
                <a:tableStyleId>{5C22544A-7EE6-4342-B048-85BDC9FD1C3A}</a:tableStyleId>
              </a:tblPr>
              <a:tblGrid>
                <a:gridCol w="624652">
                  <a:extLst>
                    <a:ext uri="{9D8B030D-6E8A-4147-A177-3AD203B41FA5}">
                      <a16:colId xmlns:a16="http://schemas.microsoft.com/office/drawing/2014/main" val="70634599"/>
                    </a:ext>
                  </a:extLst>
                </a:gridCol>
                <a:gridCol w="3587939">
                  <a:extLst>
                    <a:ext uri="{9D8B030D-6E8A-4147-A177-3AD203B41FA5}">
                      <a16:colId xmlns:a16="http://schemas.microsoft.com/office/drawing/2014/main" val="684912075"/>
                    </a:ext>
                  </a:extLst>
                </a:gridCol>
                <a:gridCol w="3338075">
                  <a:extLst>
                    <a:ext uri="{9D8B030D-6E8A-4147-A177-3AD203B41FA5}">
                      <a16:colId xmlns:a16="http://schemas.microsoft.com/office/drawing/2014/main" val="3214073212"/>
                    </a:ext>
                  </a:extLst>
                </a:gridCol>
                <a:gridCol w="1755612">
                  <a:extLst>
                    <a:ext uri="{9D8B030D-6E8A-4147-A177-3AD203B41FA5}">
                      <a16:colId xmlns:a16="http://schemas.microsoft.com/office/drawing/2014/main" val="2366326960"/>
                    </a:ext>
                  </a:extLst>
                </a:gridCol>
                <a:gridCol w="2055885">
                  <a:extLst>
                    <a:ext uri="{9D8B030D-6E8A-4147-A177-3AD203B41FA5}">
                      <a16:colId xmlns:a16="http://schemas.microsoft.com/office/drawing/2014/main" val="1545116589"/>
                    </a:ext>
                  </a:extLst>
                </a:gridCol>
              </a:tblGrid>
              <a:tr h="492935">
                <a:tc>
                  <a:txBody>
                    <a:bodyPr/>
                    <a:lstStyle/>
                    <a:p>
                      <a:pPr algn="just">
                        <a:lnSpc>
                          <a:spcPct val="150000"/>
                        </a:lnSpc>
                      </a:pPr>
                      <a:r>
                        <a:rPr lang="en-US" sz="1200">
                          <a:effectLst/>
                        </a:rPr>
                        <a:t>Sl. No.</a:t>
                      </a:r>
                      <a:endParaRPr lang="en-US">
                        <a:effectLst/>
                      </a:endParaRPr>
                    </a:p>
                  </a:txBody>
                  <a:tcPr marL="68580" marR="68580" marT="0" marB="0"/>
                </a:tc>
                <a:tc>
                  <a:txBody>
                    <a:bodyPr/>
                    <a:lstStyle/>
                    <a:p>
                      <a:pPr algn="just">
                        <a:lnSpc>
                          <a:spcPct val="150000"/>
                        </a:lnSpc>
                      </a:pPr>
                      <a:r>
                        <a:rPr lang="en-US" sz="1200">
                          <a:effectLst/>
                        </a:rPr>
                        <a:t>Reference Paper</a:t>
                      </a:r>
                      <a:endParaRPr lang="en-US">
                        <a:effectLst/>
                      </a:endParaRPr>
                    </a:p>
                  </a:txBody>
                  <a:tcPr marL="68580" marR="68580" marT="0" marB="0"/>
                </a:tc>
                <a:tc>
                  <a:txBody>
                    <a:bodyPr/>
                    <a:lstStyle/>
                    <a:p>
                      <a:pPr algn="just">
                        <a:lnSpc>
                          <a:spcPct val="150000"/>
                        </a:lnSpc>
                      </a:pPr>
                      <a:r>
                        <a:rPr lang="en-US" sz="1200">
                          <a:effectLst/>
                        </a:rPr>
                        <a:t>Literature Review</a:t>
                      </a:r>
                      <a:endParaRPr lang="en-US">
                        <a:effectLst/>
                      </a:endParaRPr>
                    </a:p>
                  </a:txBody>
                  <a:tcPr marL="68580" marR="68580" marT="0" marB="0"/>
                </a:tc>
                <a:tc>
                  <a:txBody>
                    <a:bodyPr/>
                    <a:lstStyle/>
                    <a:p>
                      <a:pPr algn="just">
                        <a:lnSpc>
                          <a:spcPct val="150000"/>
                        </a:lnSpc>
                      </a:pPr>
                      <a:r>
                        <a:rPr lang="en-US" sz="1200">
                          <a:effectLst/>
                        </a:rPr>
                        <a:t>Merits</a:t>
                      </a:r>
                      <a:endParaRPr lang="en-US">
                        <a:effectLst/>
                      </a:endParaRPr>
                    </a:p>
                  </a:txBody>
                  <a:tcPr marL="68580" marR="68580" marT="0" marB="0"/>
                </a:tc>
                <a:tc>
                  <a:txBody>
                    <a:bodyPr/>
                    <a:lstStyle/>
                    <a:p>
                      <a:pPr algn="just">
                        <a:lnSpc>
                          <a:spcPct val="150000"/>
                        </a:lnSpc>
                      </a:pPr>
                      <a:r>
                        <a:rPr lang="en-US" sz="1200">
                          <a:effectLst/>
                        </a:rPr>
                        <a:t>Demerits</a:t>
                      </a:r>
                      <a:endParaRPr lang="en-US">
                        <a:effectLst/>
                      </a:endParaRPr>
                    </a:p>
                  </a:txBody>
                  <a:tcPr marL="68580" marR="68580" marT="0" marB="0"/>
                </a:tc>
                <a:extLst>
                  <a:ext uri="{0D108BD9-81ED-4DB2-BD59-A6C34878D82A}">
                    <a16:rowId xmlns:a16="http://schemas.microsoft.com/office/drawing/2014/main" val="3809513654"/>
                  </a:ext>
                </a:extLst>
              </a:tr>
              <a:tr h="4320970">
                <a:tc>
                  <a:txBody>
                    <a:bodyPr/>
                    <a:lstStyle/>
                    <a:p>
                      <a:pPr algn="just">
                        <a:lnSpc>
                          <a:spcPct val="150000"/>
                        </a:lnSpc>
                      </a:pPr>
                      <a:r>
                        <a:rPr lang="en-US" sz="1200">
                          <a:effectLst/>
                        </a:rPr>
                        <a:t>5.</a:t>
                      </a:r>
                    </a:p>
                  </a:txBody>
                  <a:tcPr marL="68580" marR="68580" marT="0" marB="0"/>
                </a:tc>
                <a:tc>
                  <a:txBody>
                    <a:bodyPr/>
                    <a:lstStyle/>
                    <a:p>
                      <a:pPr lvl="0" algn="just">
                        <a:lnSpc>
                          <a:spcPct val="100000"/>
                        </a:lnSpc>
                        <a:spcBef>
                          <a:spcPts val="0"/>
                        </a:spcBef>
                        <a:spcAft>
                          <a:spcPts val="0"/>
                        </a:spcAft>
                        <a:buNone/>
                      </a:pPr>
                      <a:r>
                        <a:rPr lang="en-US" sz="1400" b="1">
                          <a:solidFill>
                            <a:srgbClr val="333333"/>
                          </a:solidFill>
                          <a:latin typeface="Times New Roman"/>
                        </a:rPr>
                        <a:t>User-Independent American Sign Language Alphabet Recognition Based on Depth Image and </a:t>
                      </a:r>
                      <a:r>
                        <a:rPr lang="en-US" sz="1400" b="1" err="1">
                          <a:solidFill>
                            <a:srgbClr val="333333"/>
                          </a:solidFill>
                          <a:latin typeface="Times New Roman"/>
                        </a:rPr>
                        <a:t>PCANet</a:t>
                      </a:r>
                      <a:r>
                        <a:rPr lang="en-US" sz="1400" b="1">
                          <a:solidFill>
                            <a:srgbClr val="333333"/>
                          </a:solidFill>
                          <a:latin typeface="Times New Roman"/>
                        </a:rPr>
                        <a:t> Features</a:t>
                      </a:r>
                      <a:endParaRPr lang="en-US" sz="1400" b="1"/>
                    </a:p>
                    <a:p>
                      <a:pPr lvl="0" algn="just">
                        <a:lnSpc>
                          <a:spcPct val="100000"/>
                        </a:lnSpc>
                        <a:spcBef>
                          <a:spcPts val="0"/>
                        </a:spcBef>
                        <a:spcAft>
                          <a:spcPts val="0"/>
                        </a:spcAft>
                        <a:buNone/>
                      </a:pPr>
                      <a:endParaRPr lang="en-US" sz="1400" b="1">
                        <a:solidFill>
                          <a:srgbClr val="333333"/>
                        </a:solidFill>
                        <a:latin typeface="Times New Roman"/>
                      </a:endParaRPr>
                    </a:p>
                    <a:p>
                      <a:pPr algn="just">
                        <a:lnSpc>
                          <a:spcPct val="150000"/>
                        </a:lnSpc>
                      </a:pPr>
                      <a:r>
                        <a:rPr lang="en-US" sz="1200">
                          <a:effectLst/>
                          <a:latin typeface="Times New Roman"/>
                        </a:rPr>
                        <a:t>Author:</a:t>
                      </a:r>
                      <a:endParaRPr lang="en-US">
                        <a:effectLst/>
                        <a:latin typeface="Times New Roman"/>
                      </a:endParaRPr>
                    </a:p>
                    <a:p>
                      <a:pPr lvl="0" algn="just">
                        <a:lnSpc>
                          <a:spcPct val="150000"/>
                        </a:lnSpc>
                        <a:buNone/>
                      </a:pPr>
                      <a:r>
                        <a:rPr lang="en-US" sz="1200" err="1">
                          <a:effectLst/>
                          <a:latin typeface="Times New Roman"/>
                        </a:rPr>
                        <a:t>Shradhanjali</a:t>
                      </a:r>
                      <a:endParaRPr lang="en-US" sz="1200">
                        <a:effectLst/>
                        <a:latin typeface="Times New Roman"/>
                      </a:endParaRPr>
                    </a:p>
                    <a:p>
                      <a:pPr lvl="0" algn="just">
                        <a:lnSpc>
                          <a:spcPct val="150000"/>
                        </a:lnSpc>
                        <a:buNone/>
                      </a:pPr>
                      <a:r>
                        <a:rPr lang="en-US" sz="1200">
                          <a:effectLst/>
                          <a:latin typeface="Times New Roman"/>
                        </a:rPr>
                        <a:t>Prof. Toran Verma</a:t>
                      </a:r>
                    </a:p>
                    <a:p>
                      <a:pPr lvl="0" algn="just">
                        <a:lnSpc>
                          <a:spcPct val="150000"/>
                        </a:lnSpc>
                        <a:buNone/>
                      </a:pPr>
                      <a:endParaRPr lang="en-US" sz="1200" baseline="30000">
                        <a:effectLst/>
                        <a:latin typeface="Times New Roman"/>
                      </a:endParaRPr>
                    </a:p>
                    <a:p>
                      <a:pPr algn="just">
                        <a:lnSpc>
                          <a:spcPct val="150000"/>
                        </a:lnSpc>
                      </a:pPr>
                      <a:endParaRPr lang="en-US">
                        <a:effectLst/>
                        <a:latin typeface="Times New Roman"/>
                      </a:endParaRPr>
                    </a:p>
                    <a:p>
                      <a:pPr algn="just">
                        <a:lnSpc>
                          <a:spcPct val="150000"/>
                        </a:lnSpc>
                      </a:pPr>
                      <a:endParaRPr lang="en-US">
                        <a:effectLst/>
                        <a:latin typeface="Times New Roman"/>
                      </a:endParaRPr>
                    </a:p>
                    <a:p>
                      <a:pPr algn="just">
                        <a:lnSpc>
                          <a:spcPct val="150000"/>
                        </a:lnSpc>
                      </a:pPr>
                      <a:r>
                        <a:rPr lang="en-US" sz="1200">
                          <a:effectLst/>
                          <a:latin typeface="Times New Roman"/>
                        </a:rPr>
                        <a:t>Year:</a:t>
                      </a:r>
                      <a:endParaRPr lang="en-US">
                        <a:effectLst/>
                        <a:latin typeface="Times New Roman"/>
                      </a:endParaRPr>
                    </a:p>
                    <a:p>
                      <a:pPr algn="just">
                        <a:lnSpc>
                          <a:spcPct val="150000"/>
                        </a:lnSpc>
                      </a:pPr>
                      <a:r>
                        <a:rPr lang="en-US" sz="1200">
                          <a:effectLst/>
                          <a:latin typeface="Times New Roman"/>
                        </a:rPr>
                        <a:t>2017</a:t>
                      </a:r>
                      <a:endParaRPr lang="en-US">
                        <a:effectLst/>
                        <a:latin typeface="Times New Roman"/>
                      </a:endParaRPr>
                    </a:p>
                  </a:txBody>
                  <a:tcPr marL="68580" marR="68580" marT="0" marB="0"/>
                </a:tc>
                <a:tc>
                  <a:txBody>
                    <a:bodyPr/>
                    <a:lstStyle/>
                    <a:p>
                      <a:pPr lvl="0" algn="just">
                        <a:lnSpc>
                          <a:spcPct val="150000"/>
                        </a:lnSpc>
                        <a:buNone/>
                      </a:pPr>
                      <a:r>
                        <a:rPr lang="en-US" sz="1400" b="0" i="0" u="none" strike="noStrike" noProof="0">
                          <a:solidFill>
                            <a:srgbClr val="2E3743"/>
                          </a:solidFill>
                          <a:effectLst/>
                          <a:latin typeface="Times New Roman"/>
                        </a:rPr>
                        <a:t>Exploiting depth information instead of color images overcomes many problems due to their robustness against illumination and background variations. Hand region can be segmented by applying a simple preprocessing algorithm over depth image. Feature learning using convolutional neural network architectures is applied instead of the classical hand-crafted feature extraction methods.</a:t>
                      </a:r>
                      <a:endParaRPr lang="en-US" sz="1400" b="0" i="0" u="none" strike="noStrike" noProof="0">
                        <a:solidFill>
                          <a:srgbClr val="333333"/>
                        </a:solidFill>
                        <a:effectLst/>
                        <a:latin typeface="Times New Roman"/>
                      </a:endParaRPr>
                    </a:p>
                  </a:txBody>
                  <a:tcPr marL="68580" marR="68580" marT="0" marB="0"/>
                </a:tc>
                <a:tc>
                  <a:txBody>
                    <a:bodyPr/>
                    <a:lstStyle/>
                    <a:p>
                      <a:pPr algn="just">
                        <a:lnSpc>
                          <a:spcPct val="150000"/>
                        </a:lnSpc>
                      </a:pPr>
                      <a:r>
                        <a:rPr lang="en-US" sz="1200">
                          <a:effectLst/>
                          <a:latin typeface="Times New Roman"/>
                        </a:rPr>
                        <a:t>High Accuracy.</a:t>
                      </a:r>
                      <a:endParaRPr lang="en-US">
                        <a:effectLst/>
                        <a:latin typeface="Times New Roman"/>
                      </a:endParaRPr>
                    </a:p>
                  </a:txBody>
                  <a:tcPr marL="68580" marR="68580" marT="0" marB="0"/>
                </a:tc>
                <a:tc>
                  <a:txBody>
                    <a:bodyPr/>
                    <a:lstStyle/>
                    <a:p>
                      <a:pPr lvl="0" algn="just">
                        <a:lnSpc>
                          <a:spcPct val="150000"/>
                        </a:lnSpc>
                        <a:buNone/>
                      </a:pPr>
                      <a:r>
                        <a:rPr lang="en-US" sz="1200" b="0" i="0" u="none" strike="noStrike" noProof="0">
                          <a:solidFill>
                            <a:srgbClr val="4A442A"/>
                          </a:solidFill>
                          <a:effectLst/>
                          <a:latin typeface="Times New Roman"/>
                        </a:rPr>
                        <a:t>If dataset is improper it may take long time to preprocess.</a:t>
                      </a:r>
                    </a:p>
                  </a:txBody>
                  <a:tcPr marL="68580" marR="68580" marT="0" marB="0"/>
                </a:tc>
                <a:extLst>
                  <a:ext uri="{0D108BD9-81ED-4DB2-BD59-A6C34878D82A}">
                    <a16:rowId xmlns:a16="http://schemas.microsoft.com/office/drawing/2014/main" val="3258436888"/>
                  </a:ext>
                </a:extLst>
              </a:tr>
            </a:tbl>
          </a:graphicData>
        </a:graphic>
      </p:graphicFrame>
    </p:spTree>
    <p:extLst>
      <p:ext uri="{BB962C8B-B14F-4D97-AF65-F5344CB8AC3E}">
        <p14:creationId xmlns:p14="http://schemas.microsoft.com/office/powerpoint/2010/main" val="2932006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43</Slides>
  <Notes>21</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Deep Neural Framework for Continuous Sign Language Recognition by Iterative Training  </vt:lpstr>
      <vt:lpstr>AGENDA</vt:lpstr>
      <vt:lpstr>ABSTRACT </vt:lpstr>
      <vt:lpstr>Introduction</vt:lpstr>
      <vt:lpstr>PowerPoint Presentation</vt:lpstr>
      <vt:lpstr>PowerPoint Presentation</vt:lpstr>
      <vt:lpstr>PowerPoint Presentation</vt:lpstr>
      <vt:lpstr>PowerPoint Presentation</vt:lpstr>
      <vt:lpstr>PowerPoint Presentation</vt:lpstr>
      <vt:lpstr>PowerPoint Presentation</vt:lpstr>
      <vt:lpstr>Existing System </vt:lpstr>
      <vt:lpstr>Proposed System</vt:lpstr>
      <vt:lpstr>PowerPoint Presentation</vt:lpstr>
      <vt:lpstr>PowerPoint Presentation</vt:lpstr>
      <vt:lpstr>PowerPoint Presentation</vt:lpstr>
      <vt:lpstr>PowerPoint Presentation</vt:lpstr>
      <vt:lpstr>PowerPoint Presentation</vt:lpstr>
      <vt:lpstr>System Design </vt:lpstr>
      <vt:lpstr>                                   Preprocessing </vt:lpstr>
      <vt:lpstr>                                 Feature Extraction  </vt:lpstr>
      <vt:lpstr>                                 Machine Learning Model  </vt:lpstr>
      <vt:lpstr>Output </vt:lpstr>
      <vt:lpstr>                              Evaluation </vt:lpstr>
      <vt:lpstr>                                      System Design  </vt:lpstr>
      <vt:lpstr>                                      System Design   </vt:lpstr>
      <vt:lpstr>                                      System Design   </vt:lpstr>
      <vt:lpstr>                                      System Design   </vt:lpstr>
      <vt:lpstr>                                 Implementation/Coding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Results and Discussion     </vt:lpstr>
      <vt:lpstr>PowerPoint Presentation</vt:lpstr>
      <vt:lpstr>PowerPoint Presentation</vt:lpstr>
      <vt:lpstr>CONCLUSIONS</vt:lpstr>
      <vt:lpstr>Future Enhancements</vt:lpstr>
      <vt:lpstr>PowerPoint Presentation</vt:lpstr>
      <vt:lpstr>Question and Answer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framework for continuous sign language recognition by iterative training  </dc:title>
  <cp:revision>3</cp:revision>
  <dcterms:modified xsi:type="dcterms:W3CDTF">2023-05-22T14:47:18Z</dcterms:modified>
</cp:coreProperties>
</file>