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81e16db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81e16db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81e16db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81e16db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81e16db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81e16db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81e16db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81e16db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81e16db9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81e16db9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81e16db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81e16db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def6cae6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def6cae6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81e16db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81e16db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d16b88e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d16b88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def6cae6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def6cae6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a1cea2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a1cea2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a1cea2b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a1cea2b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ef6cae6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ef6cae6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81e16d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81e16d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81e16db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81e16db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81e16db9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81e16db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1e16db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81e16db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01975"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on Steam Games</a:t>
            </a:r>
            <a:endParaRPr/>
          </a:p>
        </p:txBody>
      </p:sp>
      <p:sp>
        <p:nvSpPr>
          <p:cNvPr id="135" name="Google Shape;135;p13"/>
          <p:cNvSpPr txBox="1"/>
          <p:nvPr>
            <p:ph idx="1" type="subTitle"/>
          </p:nvPr>
        </p:nvSpPr>
        <p:spPr>
          <a:xfrm>
            <a:off x="5083950" y="3924925"/>
            <a:ext cx="3934200" cy="11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     Vishal Veeraraj Shetty - 1RN19IS178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Yash S Sindhe                    </a:t>
            </a:r>
            <a:r>
              <a:rPr lang="en"/>
              <a:t>-</a:t>
            </a:r>
            <a:r>
              <a:rPr lang="en"/>
              <a:t> 1RN19IS186</a:t>
            </a:r>
            <a:endParaRPr/>
          </a:p>
        </p:txBody>
      </p:sp>
      <p:pic>
        <p:nvPicPr>
          <p:cNvPr id="136" name="Google Shape;136;p13"/>
          <p:cNvPicPr preferRelativeResize="0"/>
          <p:nvPr/>
        </p:nvPicPr>
        <p:blipFill>
          <a:blip r:embed="rId3">
            <a:alphaModFix/>
          </a:blip>
          <a:stretch>
            <a:fillRect/>
          </a:stretch>
        </p:blipFill>
        <p:spPr>
          <a:xfrm>
            <a:off x="5083950" y="478275"/>
            <a:ext cx="1100124" cy="1100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Data visualization is done </a:t>
            </a:r>
            <a:r>
              <a:rPr lang="en"/>
              <a:t>through</a:t>
            </a:r>
            <a:r>
              <a:rPr lang="en"/>
              <a:t> BI tools like Tableau, Microsoft Power BI etc.</a:t>
            </a:r>
            <a:endParaRPr/>
          </a:p>
          <a:p>
            <a:pPr indent="-311150" lvl="0" marL="457200" rtl="0" algn="l">
              <a:lnSpc>
                <a:spcPct val="150000"/>
              </a:lnSpc>
              <a:spcBef>
                <a:spcPts val="0"/>
              </a:spcBef>
              <a:spcAft>
                <a:spcPts val="0"/>
              </a:spcAft>
              <a:buSzPts val="1300"/>
              <a:buChar char="●"/>
            </a:pPr>
            <a:r>
              <a:rPr lang="en"/>
              <a:t>These tools take the dataset and allow us to plot interactive graphs as well as create interactive dashboards.</a:t>
            </a:r>
            <a:endParaRPr/>
          </a:p>
          <a:p>
            <a:pPr indent="-311150" lvl="0" marL="457200" rtl="0" algn="l">
              <a:lnSpc>
                <a:spcPct val="150000"/>
              </a:lnSpc>
              <a:spcBef>
                <a:spcPts val="0"/>
              </a:spcBef>
              <a:spcAft>
                <a:spcPts val="0"/>
              </a:spcAft>
              <a:buSzPts val="1300"/>
              <a:buChar char="●"/>
            </a:pPr>
            <a:r>
              <a:rPr lang="en"/>
              <a:t>The dashboard allows us to have a visual representation of the data and make it easier to read/understand it. This enables us to see trends and patterns.</a:t>
            </a:r>
            <a:endParaRPr/>
          </a:p>
          <a:p>
            <a:pPr indent="-311150" lvl="0" marL="457200" rtl="0" algn="l">
              <a:lnSpc>
                <a:spcPct val="150000"/>
              </a:lnSpc>
              <a:spcBef>
                <a:spcPts val="0"/>
              </a:spcBef>
              <a:spcAft>
                <a:spcPts val="0"/>
              </a:spcAft>
              <a:buSzPts val="1300"/>
              <a:buChar char="●"/>
            </a:pPr>
            <a:r>
              <a:rPr lang="en"/>
              <a:t>This is the final step in the data analytics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03" name="Google Shape;203;p23"/>
          <p:cNvSpPr txBox="1"/>
          <p:nvPr>
            <p:ph idx="1" type="body"/>
          </p:nvPr>
        </p:nvSpPr>
        <p:spPr>
          <a:xfrm>
            <a:off x="1297500" y="1307850"/>
            <a:ext cx="36612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Finding no of null values</a:t>
            </a:r>
            <a:endParaRPr u="sng"/>
          </a:p>
          <a:p>
            <a:pPr indent="0" lvl="0" marL="0" rtl="0" algn="l">
              <a:spcBef>
                <a:spcPts val="1200"/>
              </a:spcBef>
              <a:spcAft>
                <a:spcPts val="0"/>
              </a:spcAft>
              <a:buNone/>
            </a:pPr>
            <a:r>
              <a:rPr lang="en"/>
              <a:t>isnull() - checks whether null values are present</a:t>
            </a:r>
            <a:endParaRPr/>
          </a:p>
          <a:p>
            <a:pPr indent="0" lvl="0" marL="0" rtl="0" algn="l">
              <a:spcBef>
                <a:spcPts val="1200"/>
              </a:spcBef>
              <a:spcAft>
                <a:spcPts val="1200"/>
              </a:spcAft>
              <a:buNone/>
            </a:pPr>
            <a:r>
              <a:rPr lang="en"/>
              <a:t>.sum() - summation of all values</a:t>
            </a:r>
            <a:endParaRPr/>
          </a:p>
        </p:txBody>
      </p:sp>
      <p:pic>
        <p:nvPicPr>
          <p:cNvPr id="204" name="Google Shape;204;p23"/>
          <p:cNvPicPr preferRelativeResize="0"/>
          <p:nvPr/>
        </p:nvPicPr>
        <p:blipFill>
          <a:blip r:embed="rId3">
            <a:alphaModFix/>
          </a:blip>
          <a:stretch>
            <a:fillRect/>
          </a:stretch>
        </p:blipFill>
        <p:spPr>
          <a:xfrm>
            <a:off x="5275350" y="369225"/>
            <a:ext cx="1678125" cy="4405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r>
              <a:rPr lang="en"/>
              <a:t> </a:t>
            </a:r>
            <a:endParaRPr/>
          </a:p>
        </p:txBody>
      </p:sp>
      <p:sp>
        <p:nvSpPr>
          <p:cNvPr id="210" name="Google Shape;210;p24"/>
          <p:cNvSpPr txBox="1"/>
          <p:nvPr>
            <p:ph idx="1" type="body"/>
          </p:nvPr>
        </p:nvSpPr>
        <p:spPr>
          <a:xfrm>
            <a:off x="606050" y="1567550"/>
            <a:ext cx="7269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t>Dropping columns based on threshold &amp; cleaning name column</a:t>
            </a:r>
            <a:endParaRPr u="sng"/>
          </a:p>
        </p:txBody>
      </p:sp>
      <p:pic>
        <p:nvPicPr>
          <p:cNvPr id="211" name="Google Shape;211;p24"/>
          <p:cNvPicPr preferRelativeResize="0"/>
          <p:nvPr/>
        </p:nvPicPr>
        <p:blipFill>
          <a:blip r:embed="rId3">
            <a:alphaModFix/>
          </a:blip>
          <a:stretch>
            <a:fillRect/>
          </a:stretch>
        </p:blipFill>
        <p:spPr>
          <a:xfrm>
            <a:off x="2486763" y="2313595"/>
            <a:ext cx="4660374" cy="236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t>Converting data-type of platform column</a:t>
            </a:r>
            <a:endParaRPr u="sng"/>
          </a:p>
        </p:txBody>
      </p:sp>
      <p:pic>
        <p:nvPicPr>
          <p:cNvPr id="218" name="Google Shape;218;p25"/>
          <p:cNvPicPr preferRelativeResize="0"/>
          <p:nvPr/>
        </p:nvPicPr>
        <p:blipFill>
          <a:blip r:embed="rId3">
            <a:alphaModFix/>
          </a:blip>
          <a:stretch>
            <a:fillRect/>
          </a:stretch>
        </p:blipFill>
        <p:spPr>
          <a:xfrm>
            <a:off x="2008625" y="2109754"/>
            <a:ext cx="5616650" cy="229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24" name="Google Shape;22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t>Final check for null values &amp; exporting the dataset</a:t>
            </a:r>
            <a:endParaRPr u="sng"/>
          </a:p>
        </p:txBody>
      </p:sp>
      <p:pic>
        <p:nvPicPr>
          <p:cNvPr id="225" name="Google Shape;225;p26"/>
          <p:cNvPicPr preferRelativeResize="0"/>
          <p:nvPr/>
        </p:nvPicPr>
        <p:blipFill>
          <a:blip r:embed="rId3">
            <a:alphaModFix/>
          </a:blip>
          <a:stretch>
            <a:fillRect/>
          </a:stretch>
        </p:blipFill>
        <p:spPr>
          <a:xfrm>
            <a:off x="2307513" y="2338500"/>
            <a:ext cx="5018875" cy="214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231" name="Google Shape;231;p27"/>
          <p:cNvPicPr preferRelativeResize="0"/>
          <p:nvPr/>
        </p:nvPicPr>
        <p:blipFill>
          <a:blip r:embed="rId3">
            <a:alphaModFix/>
          </a:blip>
          <a:stretch>
            <a:fillRect/>
          </a:stretch>
        </p:blipFill>
        <p:spPr>
          <a:xfrm>
            <a:off x="1146300" y="1280825"/>
            <a:ext cx="7341302" cy="3530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7" name="Google Shape;237;p28"/>
          <p:cNvSpPr txBox="1"/>
          <p:nvPr>
            <p:ph idx="1" type="body"/>
          </p:nvPr>
        </p:nvSpPr>
        <p:spPr>
          <a:xfrm>
            <a:off x="1080575" y="1307850"/>
            <a:ext cx="7358700" cy="342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2000"/>
              <a:t>98%</a:t>
            </a:r>
            <a:r>
              <a:rPr lang="en"/>
              <a:t> of the games are released in English.</a:t>
            </a:r>
            <a:endParaRPr/>
          </a:p>
          <a:p>
            <a:pPr indent="-311150" lvl="0" marL="457200" rtl="0" algn="l">
              <a:spcBef>
                <a:spcPts val="0"/>
              </a:spcBef>
              <a:spcAft>
                <a:spcPts val="0"/>
              </a:spcAft>
              <a:buSzPts val="1300"/>
              <a:buChar char="●"/>
            </a:pPr>
            <a:r>
              <a:rPr lang="en" sz="1800"/>
              <a:t>Windows</a:t>
            </a:r>
            <a:r>
              <a:rPr lang="en"/>
              <a:t> is the most preferred and popular platform to release games in.</a:t>
            </a:r>
            <a:endParaRPr/>
          </a:p>
          <a:p>
            <a:pPr indent="-311150" lvl="0" marL="457200" rtl="0" algn="l">
              <a:spcBef>
                <a:spcPts val="0"/>
              </a:spcBef>
              <a:spcAft>
                <a:spcPts val="0"/>
              </a:spcAft>
              <a:buSzPts val="1300"/>
              <a:buChar char="●"/>
            </a:pPr>
            <a:r>
              <a:rPr lang="en"/>
              <a:t>Single player games is the most </a:t>
            </a:r>
            <a:r>
              <a:rPr lang="en" sz="1800"/>
              <a:t>popular </a:t>
            </a:r>
            <a:r>
              <a:rPr lang="en"/>
              <a:t>category but </a:t>
            </a:r>
            <a:r>
              <a:rPr lang="en"/>
              <a:t>multiplayer games bring in more </a:t>
            </a:r>
            <a:r>
              <a:rPr lang="en" sz="1800"/>
              <a:t>revenue</a:t>
            </a:r>
            <a:r>
              <a:rPr lang="en"/>
              <a:t>.</a:t>
            </a:r>
            <a:endParaRPr/>
          </a:p>
          <a:p>
            <a:pPr indent="-311150" lvl="0" marL="457200" rtl="0" algn="l">
              <a:spcBef>
                <a:spcPts val="0"/>
              </a:spcBef>
              <a:spcAft>
                <a:spcPts val="0"/>
              </a:spcAft>
              <a:buSzPts val="1300"/>
              <a:buChar char="●"/>
            </a:pPr>
            <a:r>
              <a:rPr lang="en"/>
              <a:t>Most single player games are released during the month of</a:t>
            </a:r>
            <a:r>
              <a:rPr lang="en" sz="1800"/>
              <a:t> March</a:t>
            </a:r>
            <a:r>
              <a:rPr lang="en"/>
              <a:t> followed by </a:t>
            </a:r>
            <a:r>
              <a:rPr lang="en" sz="1800"/>
              <a:t>October </a:t>
            </a:r>
            <a:r>
              <a:rPr lang="en"/>
              <a:t>whereas most multiplayer games are released during </a:t>
            </a:r>
            <a:r>
              <a:rPr lang="en" sz="1800"/>
              <a:t>August </a:t>
            </a:r>
            <a:r>
              <a:rPr lang="en"/>
              <a:t>and </a:t>
            </a:r>
            <a:r>
              <a:rPr lang="en" sz="1800"/>
              <a:t>October</a:t>
            </a:r>
            <a:r>
              <a:rPr lang="en"/>
              <a:t>.</a:t>
            </a:r>
            <a:endParaRPr/>
          </a:p>
          <a:p>
            <a:pPr indent="-311150" lvl="0" marL="457200" rtl="0" algn="l">
              <a:spcBef>
                <a:spcPts val="0"/>
              </a:spcBef>
              <a:spcAft>
                <a:spcPts val="0"/>
              </a:spcAft>
              <a:buSzPts val="1300"/>
              <a:buChar char="●"/>
            </a:pPr>
            <a:r>
              <a:rPr lang="en" sz="1900"/>
              <a:t>Action</a:t>
            </a:r>
            <a:r>
              <a:rPr lang="en"/>
              <a:t> and </a:t>
            </a:r>
            <a:r>
              <a:rPr lang="en" sz="1900"/>
              <a:t>Adventure</a:t>
            </a:r>
            <a:r>
              <a:rPr lang="en"/>
              <a:t> are the most popular genres among users.</a:t>
            </a:r>
            <a:endParaRPr/>
          </a:p>
          <a:p>
            <a:pPr indent="-311150" lvl="0" marL="457200" rtl="0" algn="l">
              <a:spcBef>
                <a:spcPts val="0"/>
              </a:spcBef>
              <a:spcAft>
                <a:spcPts val="0"/>
              </a:spcAft>
              <a:buSzPts val="1300"/>
              <a:buChar char="●"/>
            </a:pPr>
            <a:r>
              <a:rPr lang="en" sz="1900"/>
              <a:t>Top 5</a:t>
            </a:r>
            <a:r>
              <a:rPr lang="en"/>
              <a:t> most owned games are all multiplayer with PUBG being the only one with a price tag.</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Enhancements</a:t>
            </a:r>
            <a:endParaRPr/>
          </a:p>
        </p:txBody>
      </p:sp>
      <p:sp>
        <p:nvSpPr>
          <p:cNvPr id="243" name="Google Shape;24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Creating a system that involves automatic data collection via Steam and SteamSpy APIs</a:t>
            </a:r>
            <a:endParaRPr/>
          </a:p>
          <a:p>
            <a:pPr indent="-311150" lvl="0" marL="457200" rtl="0" algn="l">
              <a:lnSpc>
                <a:spcPct val="150000"/>
              </a:lnSpc>
              <a:spcBef>
                <a:spcPts val="0"/>
              </a:spcBef>
              <a:spcAft>
                <a:spcPts val="0"/>
              </a:spcAft>
              <a:buSzPts val="1300"/>
              <a:buChar char="●"/>
            </a:pPr>
            <a:r>
              <a:rPr lang="en"/>
              <a:t>Creating a frontend and backend system to provide real-time analytics.</a:t>
            </a:r>
            <a:endParaRPr/>
          </a:p>
          <a:p>
            <a:pPr indent="-311150" lvl="0" marL="457200" rtl="0" algn="l">
              <a:lnSpc>
                <a:spcPct val="150000"/>
              </a:lnSpc>
              <a:spcBef>
                <a:spcPts val="0"/>
              </a:spcBef>
              <a:spcAft>
                <a:spcPts val="0"/>
              </a:spcAft>
              <a:buSzPts val="1300"/>
              <a:buChar char="●"/>
            </a:pPr>
            <a:r>
              <a:rPr lang="en"/>
              <a:t>Utilizing ML models to generate future trends and patterns.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Exploratory Data Analysis refers to studying of past data to watch the change in trends of different categories of gaming over the years.</a:t>
            </a:r>
            <a:endParaRPr/>
          </a:p>
          <a:p>
            <a:pPr indent="-311150" lvl="0" marL="457200" rtl="0" algn="l">
              <a:lnSpc>
                <a:spcPct val="150000"/>
              </a:lnSpc>
              <a:spcBef>
                <a:spcPts val="0"/>
              </a:spcBef>
              <a:spcAft>
                <a:spcPts val="0"/>
              </a:spcAft>
              <a:buSzPts val="1300"/>
              <a:buChar char="●"/>
            </a:pPr>
            <a:r>
              <a:rPr lang="en"/>
              <a:t>The trends are reflected in the form of graphs and the games are categorized as single player and </a:t>
            </a:r>
            <a:r>
              <a:rPr lang="en"/>
              <a:t>multiplayer</a:t>
            </a:r>
            <a:r>
              <a:rPr lang="en"/>
              <a:t> in the form of a bubble chart.</a:t>
            </a:r>
            <a:endParaRPr/>
          </a:p>
          <a:p>
            <a:pPr indent="-311150" lvl="0" marL="457200" rtl="0" algn="l">
              <a:lnSpc>
                <a:spcPct val="150000"/>
              </a:lnSpc>
              <a:spcBef>
                <a:spcPts val="0"/>
              </a:spcBef>
              <a:spcAft>
                <a:spcPts val="0"/>
              </a:spcAft>
              <a:buSzPts val="1300"/>
              <a:buChar char="●"/>
            </a:pPr>
            <a:r>
              <a:rPr lang="en"/>
              <a:t>An EDA report is then used by Data Scientists to understand patterns/</a:t>
            </a:r>
            <a:r>
              <a:rPr lang="en"/>
              <a:t>anomalies</a:t>
            </a:r>
            <a:r>
              <a:rPr lang="en"/>
              <a:t> , understand relationships between datasets and make conclusions.</a:t>
            </a:r>
            <a:endParaRPr/>
          </a:p>
          <a:p>
            <a:pPr indent="-311150" lvl="0" marL="457200" rtl="0" algn="l">
              <a:lnSpc>
                <a:spcPct val="150000"/>
              </a:lnSpc>
              <a:spcBef>
                <a:spcPts val="0"/>
              </a:spcBef>
              <a:spcAft>
                <a:spcPts val="0"/>
              </a:spcAft>
              <a:buSzPts val="1300"/>
              <a:buChar char="●"/>
            </a:pPr>
            <a:r>
              <a:rPr lang="en"/>
              <a:t>We used Google Collaboratory as the python environment  to perform the data operations as well as used libraries like Pandas and Numpy.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48" name="Google Shape;148;p15"/>
          <p:cNvSpPr txBox="1"/>
          <p:nvPr>
            <p:ph idx="1" type="body"/>
          </p:nvPr>
        </p:nvSpPr>
        <p:spPr>
          <a:xfrm>
            <a:off x="1104450" y="1271925"/>
            <a:ext cx="7695300" cy="3608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2400"/>
              </a:spcBef>
              <a:spcAft>
                <a:spcPts val="0"/>
              </a:spcAft>
              <a:buNone/>
            </a:pPr>
            <a:r>
              <a:rPr b="1" lang="en" sz="1400" u="sng">
                <a:latin typeface="Arial"/>
                <a:ea typeface="Arial"/>
                <a:cs typeface="Arial"/>
                <a:sym typeface="Arial"/>
              </a:rPr>
              <a:t>Big Data Analytics: A Literature Review Paper:</a:t>
            </a:r>
            <a:endParaRPr sz="1400">
              <a:latin typeface="Arial"/>
              <a:ea typeface="Arial"/>
              <a:cs typeface="Arial"/>
              <a:sym typeface="Arial"/>
            </a:endParaRPr>
          </a:p>
          <a:p>
            <a:pPr indent="0" lvl="0" marL="0" rtl="0" algn="l">
              <a:lnSpc>
                <a:spcPct val="100000"/>
              </a:lnSpc>
              <a:spcBef>
                <a:spcPts val="2400"/>
              </a:spcBef>
              <a:spcAft>
                <a:spcPts val="0"/>
              </a:spcAft>
              <a:buNone/>
            </a:pPr>
            <a:r>
              <a:rPr lang="en" sz="1200" u="sng">
                <a:latin typeface="Arial"/>
                <a:ea typeface="Arial"/>
                <a:cs typeface="Arial"/>
                <a:sym typeface="Arial"/>
              </a:rPr>
              <a:t>Authors</a:t>
            </a:r>
            <a:r>
              <a:rPr lang="en" sz="1200">
                <a:latin typeface="Arial"/>
                <a:ea typeface="Arial"/>
                <a:cs typeface="Arial"/>
                <a:sym typeface="Arial"/>
              </a:rPr>
              <a:t>: Nada Elgendy, Ahmed Elragal, German University in Cairo, Egypt</a:t>
            </a:r>
            <a:endParaRPr sz="1200">
              <a:latin typeface="Arial"/>
              <a:ea typeface="Arial"/>
              <a:cs typeface="Arial"/>
              <a:sym typeface="Arial"/>
            </a:endParaRPr>
          </a:p>
          <a:p>
            <a:pPr indent="0" lvl="0" marL="0" rtl="0" algn="l">
              <a:lnSpc>
                <a:spcPct val="100000"/>
              </a:lnSpc>
              <a:spcBef>
                <a:spcPts val="2400"/>
              </a:spcBef>
              <a:spcAft>
                <a:spcPts val="0"/>
              </a:spcAft>
              <a:buNone/>
            </a:pPr>
            <a:r>
              <a:rPr lang="en" sz="1200" u="sng">
                <a:latin typeface="Arial"/>
                <a:ea typeface="Arial"/>
                <a:cs typeface="Arial"/>
                <a:sym typeface="Arial"/>
              </a:rPr>
              <a:t>Date</a:t>
            </a:r>
            <a:r>
              <a:rPr lang="en" sz="1200">
                <a:latin typeface="Arial"/>
                <a:ea typeface="Arial"/>
                <a:cs typeface="Arial"/>
                <a:sym typeface="Arial"/>
              </a:rPr>
              <a:t>: August 2021</a:t>
            </a:r>
            <a:endParaRPr sz="1200">
              <a:latin typeface="Arial"/>
              <a:ea typeface="Arial"/>
              <a:cs typeface="Arial"/>
              <a:sym typeface="Arial"/>
            </a:endParaRPr>
          </a:p>
          <a:p>
            <a:pPr indent="0" lvl="0" marL="0" rtl="0" algn="l">
              <a:lnSpc>
                <a:spcPct val="100000"/>
              </a:lnSpc>
              <a:spcBef>
                <a:spcPts val="2400"/>
              </a:spcBef>
              <a:spcAft>
                <a:spcPts val="0"/>
              </a:spcAft>
              <a:buNone/>
            </a:pPr>
            <a:r>
              <a:rPr lang="en" sz="1200" u="sng">
                <a:latin typeface="Arial"/>
                <a:ea typeface="Arial"/>
                <a:cs typeface="Arial"/>
                <a:sym typeface="Arial"/>
              </a:rPr>
              <a:t>Abstract:</a:t>
            </a:r>
            <a:endParaRPr sz="1200" u="sng">
              <a:latin typeface="Arial"/>
              <a:ea typeface="Arial"/>
              <a:cs typeface="Arial"/>
              <a:sym typeface="Arial"/>
            </a:endParaRPr>
          </a:p>
          <a:p>
            <a:pPr indent="0" lvl="0" marL="0" rtl="0" algn="l">
              <a:lnSpc>
                <a:spcPct val="100000"/>
              </a:lnSpc>
              <a:spcBef>
                <a:spcPts val="2400"/>
              </a:spcBef>
              <a:spcAft>
                <a:spcPts val="0"/>
              </a:spcAft>
              <a:buNone/>
            </a:pPr>
            <a:r>
              <a:rPr lang="en" sz="1200">
                <a:latin typeface="Arial"/>
                <a:ea typeface="Arial"/>
                <a:cs typeface="Arial"/>
                <a:sym typeface="Arial"/>
              </a:rPr>
              <a:t>In the information era, enormous amounts of data have become available on hand to decision makers. Big data refers to datasets that are not only big, but also high in variety and velocity, which makes them difficult to handle using traditional tools and techniques. </a:t>
            </a:r>
            <a:endParaRPr sz="1200">
              <a:latin typeface="Arial"/>
              <a:ea typeface="Arial"/>
              <a:cs typeface="Arial"/>
              <a:sym typeface="Arial"/>
            </a:endParaRPr>
          </a:p>
          <a:p>
            <a:pPr indent="0" lvl="0" marL="0" rtl="0" algn="l">
              <a:lnSpc>
                <a:spcPct val="100000"/>
              </a:lnSpc>
              <a:spcBef>
                <a:spcPts val="2400"/>
              </a:spcBef>
              <a:spcAft>
                <a:spcPts val="0"/>
              </a:spcAft>
              <a:buNone/>
            </a:pPr>
            <a:r>
              <a:rPr lang="en" sz="1200">
                <a:latin typeface="Arial"/>
                <a:ea typeface="Arial"/>
                <a:cs typeface="Arial"/>
                <a:sym typeface="Arial"/>
              </a:rPr>
              <a:t>Due to the rapid growth of such data, solutions need to be studied and provided in order to handle and extract value and knowledge from these datasets.</a:t>
            </a:r>
            <a:endParaRPr sz="1200">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54" name="Google Shape;154;p16"/>
          <p:cNvSpPr txBox="1"/>
          <p:nvPr>
            <p:ph idx="1" type="body"/>
          </p:nvPr>
        </p:nvSpPr>
        <p:spPr>
          <a:xfrm>
            <a:off x="1104450" y="1271925"/>
            <a:ext cx="7695300" cy="3608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2400"/>
              </a:spcBef>
              <a:spcAft>
                <a:spcPts val="0"/>
              </a:spcAft>
              <a:buNone/>
            </a:pPr>
            <a:r>
              <a:rPr b="1" lang="en" sz="1400" u="sng">
                <a:latin typeface="Arial"/>
                <a:ea typeface="Arial"/>
                <a:cs typeface="Arial"/>
                <a:sym typeface="Arial"/>
              </a:rPr>
              <a:t>Big Data Analytics: A Literature Review Perspective:</a:t>
            </a:r>
            <a:endParaRPr sz="1400">
              <a:latin typeface="Arial"/>
              <a:ea typeface="Arial"/>
              <a:cs typeface="Arial"/>
              <a:sym typeface="Arial"/>
            </a:endParaRPr>
          </a:p>
          <a:p>
            <a:pPr indent="0" lvl="0" marL="0" rtl="0" algn="l">
              <a:lnSpc>
                <a:spcPct val="100000"/>
              </a:lnSpc>
              <a:spcBef>
                <a:spcPts val="2400"/>
              </a:spcBef>
              <a:spcAft>
                <a:spcPts val="0"/>
              </a:spcAft>
              <a:buNone/>
            </a:pPr>
            <a:r>
              <a:rPr lang="en" sz="1200" u="sng">
                <a:latin typeface="Arial"/>
                <a:ea typeface="Arial"/>
                <a:cs typeface="Arial"/>
                <a:sym typeface="Arial"/>
              </a:rPr>
              <a:t>Authors</a:t>
            </a:r>
            <a:r>
              <a:rPr lang="en" sz="1200">
                <a:latin typeface="Arial"/>
                <a:ea typeface="Arial"/>
                <a:cs typeface="Arial"/>
                <a:sym typeface="Arial"/>
              </a:rPr>
              <a:t>: Sarah Al-Shiakhli, Lulea University of Technology, Sweden</a:t>
            </a:r>
            <a:endParaRPr sz="1200">
              <a:latin typeface="Arial"/>
              <a:ea typeface="Arial"/>
              <a:cs typeface="Arial"/>
              <a:sym typeface="Arial"/>
            </a:endParaRPr>
          </a:p>
          <a:p>
            <a:pPr indent="0" lvl="0" marL="0" rtl="0" algn="l">
              <a:lnSpc>
                <a:spcPct val="100000"/>
              </a:lnSpc>
              <a:spcBef>
                <a:spcPts val="2400"/>
              </a:spcBef>
              <a:spcAft>
                <a:spcPts val="0"/>
              </a:spcAft>
              <a:buNone/>
            </a:pPr>
            <a:r>
              <a:rPr lang="en" sz="1200" u="sng">
                <a:latin typeface="Arial"/>
                <a:ea typeface="Arial"/>
                <a:cs typeface="Arial"/>
                <a:sym typeface="Arial"/>
              </a:rPr>
              <a:t>Date</a:t>
            </a:r>
            <a:r>
              <a:rPr lang="en" sz="1200">
                <a:latin typeface="Arial"/>
                <a:ea typeface="Arial"/>
                <a:cs typeface="Arial"/>
                <a:sym typeface="Arial"/>
              </a:rPr>
              <a:t>: August 2020</a:t>
            </a:r>
            <a:endParaRPr sz="1200">
              <a:latin typeface="Arial"/>
              <a:ea typeface="Arial"/>
              <a:cs typeface="Arial"/>
              <a:sym typeface="Arial"/>
            </a:endParaRPr>
          </a:p>
          <a:p>
            <a:pPr indent="0" lvl="0" marL="0" rtl="0" algn="l">
              <a:lnSpc>
                <a:spcPct val="100000"/>
              </a:lnSpc>
              <a:spcBef>
                <a:spcPts val="2400"/>
              </a:spcBef>
              <a:spcAft>
                <a:spcPts val="0"/>
              </a:spcAft>
              <a:buNone/>
            </a:pPr>
            <a:r>
              <a:rPr lang="en" sz="1200" u="sng">
                <a:latin typeface="Arial"/>
                <a:ea typeface="Arial"/>
                <a:cs typeface="Arial"/>
                <a:sym typeface="Arial"/>
              </a:rPr>
              <a:t>Abstract:</a:t>
            </a:r>
            <a:endParaRPr sz="1200" u="sng">
              <a:latin typeface="Arial"/>
              <a:ea typeface="Arial"/>
              <a:cs typeface="Arial"/>
              <a:sym typeface="Arial"/>
            </a:endParaRPr>
          </a:p>
          <a:p>
            <a:pPr indent="0" lvl="0" marL="0" rtl="0" algn="l">
              <a:lnSpc>
                <a:spcPct val="100000"/>
              </a:lnSpc>
              <a:spcBef>
                <a:spcPts val="2400"/>
              </a:spcBef>
              <a:spcAft>
                <a:spcPts val="0"/>
              </a:spcAft>
              <a:buNone/>
            </a:pPr>
            <a:r>
              <a:rPr lang="en" sz="1200">
                <a:latin typeface="Arial"/>
                <a:ea typeface="Arial"/>
                <a:cs typeface="Arial"/>
                <a:sym typeface="Arial"/>
              </a:rPr>
              <a:t>Due to rapid increase in big data, solutions to handling data and extracting knowledge from datasets need to be developed. Techniques such as Exploratory Data Analysis helps in analyzing massive quantities of data which will aid decision makers in making the right decisions that could help the business prosper.</a:t>
            </a:r>
            <a:endParaRPr sz="1200">
              <a:latin typeface="Arial"/>
              <a:ea typeface="Arial"/>
              <a:cs typeface="Arial"/>
              <a:sym typeface="Arial"/>
            </a:endParaRPr>
          </a:p>
          <a:p>
            <a:pPr indent="0" lvl="0" marL="0" rtl="0" algn="l">
              <a:lnSpc>
                <a:spcPct val="100000"/>
              </a:lnSpc>
              <a:spcBef>
                <a:spcPts val="2400"/>
              </a:spcBef>
              <a:spcAft>
                <a:spcPts val="0"/>
              </a:spcAft>
              <a:buNone/>
            </a:pPr>
            <a:r>
              <a:rPr lang="en" sz="1200">
                <a:latin typeface="Arial"/>
                <a:ea typeface="Arial"/>
                <a:cs typeface="Arial"/>
                <a:sym typeface="Arial"/>
              </a:rPr>
              <a:t>These techniques are not limited to certain domains as they don’t have any domain restrictions. As long as there is data, knowledge can be extracted and analyzed irrespective of domain.</a:t>
            </a:r>
            <a:endParaRPr sz="1200">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0" name="Google Shape;160;p17"/>
          <p:cNvSpPr txBox="1"/>
          <p:nvPr>
            <p:ph idx="1" type="body"/>
          </p:nvPr>
        </p:nvSpPr>
        <p:spPr>
          <a:xfrm>
            <a:off x="1242600" y="1011750"/>
            <a:ext cx="7093800" cy="32145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Video games have evolved drastically since the 90s. They have now become a very popular medium for storytelling and entertainment competing with the likes of the movie industry.</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From two dimensional games to open world 3-dimensional games, </a:t>
            </a:r>
            <a:r>
              <a:rPr lang="en" sz="1200">
                <a:latin typeface="Arial"/>
                <a:ea typeface="Arial"/>
                <a:cs typeface="Arial"/>
                <a:sym typeface="Arial"/>
              </a:rPr>
              <a:t>games</a:t>
            </a:r>
            <a:r>
              <a:rPr lang="en" sz="1200">
                <a:latin typeface="Arial"/>
                <a:ea typeface="Arial"/>
                <a:cs typeface="Arial"/>
                <a:sym typeface="Arial"/>
              </a:rPr>
              <a:t> have become nearly identical to real life due to advances in graphics and interactivity.</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t>Steam is a video game digital distribution service founded by Valve in 2003. It is a platform where game developers and studios can publish their creative work for people to buy.</a:t>
            </a:r>
            <a:endParaRPr sz="1200"/>
          </a:p>
          <a:p>
            <a:pPr indent="-304800" lvl="0" marL="457200" rtl="0" algn="l">
              <a:lnSpc>
                <a:spcPct val="150000"/>
              </a:lnSpc>
              <a:spcBef>
                <a:spcPts val="0"/>
              </a:spcBef>
              <a:spcAft>
                <a:spcPts val="0"/>
              </a:spcAft>
              <a:buSzPts val="1200"/>
              <a:buChar char="●"/>
            </a:pPr>
            <a:r>
              <a:rPr lang="en" sz="1200"/>
              <a:t>Due to rich features and good deals, Steam has become one of the most popular platform for both game devs as well as gamers.</a:t>
            </a:r>
            <a:endParaRPr sz="1200"/>
          </a:p>
        </p:txBody>
      </p:sp>
      <p:pic>
        <p:nvPicPr>
          <p:cNvPr id="161" name="Google Shape;161;p17"/>
          <p:cNvPicPr preferRelativeResize="0"/>
          <p:nvPr/>
        </p:nvPicPr>
        <p:blipFill>
          <a:blip r:embed="rId3">
            <a:alphaModFix/>
          </a:blip>
          <a:stretch>
            <a:fillRect/>
          </a:stretch>
        </p:blipFill>
        <p:spPr>
          <a:xfrm>
            <a:off x="2528000" y="3268225"/>
            <a:ext cx="4522998" cy="2683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167" name="Google Shape;167;p18"/>
          <p:cNvSpPr/>
          <p:nvPr/>
        </p:nvSpPr>
        <p:spPr>
          <a:xfrm>
            <a:off x="905100" y="2186250"/>
            <a:ext cx="1342500" cy="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Gathering Raw Data</a:t>
            </a:r>
            <a:endParaRPr sz="800"/>
          </a:p>
          <a:p>
            <a:pPr indent="0" lvl="0" marL="0" rtl="0" algn="ctr">
              <a:spcBef>
                <a:spcPts val="0"/>
              </a:spcBef>
              <a:spcAft>
                <a:spcPts val="0"/>
              </a:spcAft>
              <a:buNone/>
            </a:pPr>
            <a:r>
              <a:rPr lang="en" sz="800"/>
              <a:t>Kaggle</a:t>
            </a:r>
            <a:endParaRPr sz="800"/>
          </a:p>
        </p:txBody>
      </p:sp>
      <p:sp>
        <p:nvSpPr>
          <p:cNvPr id="168" name="Google Shape;168;p18"/>
          <p:cNvSpPr/>
          <p:nvPr/>
        </p:nvSpPr>
        <p:spPr>
          <a:xfrm>
            <a:off x="2785275" y="2186250"/>
            <a:ext cx="1342500" cy="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Cleaning</a:t>
            </a:r>
            <a:endParaRPr sz="800"/>
          </a:p>
          <a:p>
            <a:pPr indent="0" lvl="0" marL="0" rtl="0" algn="ctr">
              <a:spcBef>
                <a:spcPts val="0"/>
              </a:spcBef>
              <a:spcAft>
                <a:spcPts val="0"/>
              </a:spcAft>
              <a:buNone/>
            </a:pPr>
            <a:r>
              <a:rPr lang="en" sz="800"/>
              <a:t>Python - Pandas, Numpy</a:t>
            </a:r>
            <a:endParaRPr sz="800"/>
          </a:p>
        </p:txBody>
      </p:sp>
      <p:sp>
        <p:nvSpPr>
          <p:cNvPr id="169" name="Google Shape;169;p18"/>
          <p:cNvSpPr/>
          <p:nvPr/>
        </p:nvSpPr>
        <p:spPr>
          <a:xfrm>
            <a:off x="4665450" y="2186250"/>
            <a:ext cx="1342500" cy="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Processing</a:t>
            </a:r>
            <a:endParaRPr sz="800"/>
          </a:p>
          <a:p>
            <a:pPr indent="0" lvl="0" marL="0" rtl="0" algn="ctr">
              <a:spcBef>
                <a:spcPts val="0"/>
              </a:spcBef>
              <a:spcAft>
                <a:spcPts val="0"/>
              </a:spcAft>
              <a:buNone/>
            </a:pPr>
            <a:r>
              <a:rPr lang="en" sz="800"/>
              <a:t>Pandas</a:t>
            </a:r>
            <a:endParaRPr sz="800"/>
          </a:p>
        </p:txBody>
      </p:sp>
      <p:sp>
        <p:nvSpPr>
          <p:cNvPr id="170" name="Google Shape;170;p18"/>
          <p:cNvSpPr/>
          <p:nvPr/>
        </p:nvSpPr>
        <p:spPr>
          <a:xfrm>
            <a:off x="6545625" y="2186250"/>
            <a:ext cx="1342500" cy="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Visualization </a:t>
            </a:r>
            <a:endParaRPr sz="800"/>
          </a:p>
          <a:p>
            <a:pPr indent="0" lvl="0" marL="0" rtl="0" algn="ctr">
              <a:spcBef>
                <a:spcPts val="0"/>
              </a:spcBef>
              <a:spcAft>
                <a:spcPts val="0"/>
              </a:spcAft>
              <a:buNone/>
            </a:pPr>
            <a:r>
              <a:rPr lang="en" sz="800"/>
              <a:t>Tableau</a:t>
            </a:r>
            <a:endParaRPr sz="800"/>
          </a:p>
        </p:txBody>
      </p:sp>
      <p:cxnSp>
        <p:nvCxnSpPr>
          <p:cNvPr id="171" name="Google Shape;171;p18"/>
          <p:cNvCxnSpPr>
            <a:endCxn id="168" idx="1"/>
          </p:cNvCxnSpPr>
          <p:nvPr/>
        </p:nvCxnSpPr>
        <p:spPr>
          <a:xfrm>
            <a:off x="2267475" y="2567850"/>
            <a:ext cx="517800" cy="3900"/>
          </a:xfrm>
          <a:prstGeom prst="straightConnector1">
            <a:avLst/>
          </a:prstGeom>
          <a:noFill/>
          <a:ln cap="flat" cmpd="sng" w="9525">
            <a:solidFill>
              <a:schemeClr val="accent1"/>
            </a:solidFill>
            <a:prstDash val="solid"/>
            <a:round/>
            <a:headEnd len="med" w="med" type="none"/>
            <a:tailEnd len="med" w="med" type="triangle"/>
          </a:ln>
        </p:spPr>
      </p:cxnSp>
      <p:cxnSp>
        <p:nvCxnSpPr>
          <p:cNvPr id="172" name="Google Shape;172;p18"/>
          <p:cNvCxnSpPr/>
          <p:nvPr/>
        </p:nvCxnSpPr>
        <p:spPr>
          <a:xfrm>
            <a:off x="4137713" y="2569800"/>
            <a:ext cx="517800" cy="3900"/>
          </a:xfrm>
          <a:prstGeom prst="straightConnector1">
            <a:avLst/>
          </a:prstGeom>
          <a:noFill/>
          <a:ln cap="flat" cmpd="sng" w="9525">
            <a:solidFill>
              <a:schemeClr val="accent1"/>
            </a:solidFill>
            <a:prstDash val="solid"/>
            <a:round/>
            <a:headEnd len="med" w="med" type="none"/>
            <a:tailEnd len="med" w="med" type="triangle"/>
          </a:ln>
        </p:spPr>
      </p:cxnSp>
      <p:cxnSp>
        <p:nvCxnSpPr>
          <p:cNvPr id="173" name="Google Shape;173;p18"/>
          <p:cNvCxnSpPr/>
          <p:nvPr/>
        </p:nvCxnSpPr>
        <p:spPr>
          <a:xfrm>
            <a:off x="6017888" y="2569800"/>
            <a:ext cx="517800" cy="3900"/>
          </a:xfrm>
          <a:prstGeom prst="straightConnector1">
            <a:avLst/>
          </a:prstGeom>
          <a:noFill/>
          <a:ln cap="flat" cmpd="sng" w="9525">
            <a:solidFill>
              <a:schemeClr val="accent1"/>
            </a:solidFill>
            <a:prstDash val="solid"/>
            <a:round/>
            <a:headEnd len="med" w="med" type="none"/>
            <a:tailEnd len="med" w="med" type="triangle"/>
          </a:ln>
          <a:effectLst>
            <a:reflection blurRad="0" dir="5400000" dist="38100" endA="0" endPos="30000" fadeDir="5400012" kx="0" rotWithShape="0" algn="bl" stPos="0" sy="-100000" ky="0"/>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Gathering Raw Data</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The dataset containing raw data is taken from Kaggle (A dataset repository) which is maintained by a community of users.</a:t>
            </a:r>
            <a:endParaRPr/>
          </a:p>
          <a:p>
            <a:pPr indent="-311150" lvl="0" marL="457200" rtl="0" algn="l">
              <a:lnSpc>
                <a:spcPct val="150000"/>
              </a:lnSpc>
              <a:spcBef>
                <a:spcPts val="0"/>
              </a:spcBef>
              <a:spcAft>
                <a:spcPts val="0"/>
              </a:spcAft>
              <a:buSzPts val="1300"/>
              <a:buChar char="●"/>
            </a:pPr>
            <a:r>
              <a:rPr lang="en"/>
              <a:t>The dataset is generated by using Steam and SteamSpy APIs.</a:t>
            </a:r>
            <a:endParaRPr/>
          </a:p>
          <a:p>
            <a:pPr indent="-311150" lvl="0" marL="457200" rtl="0" algn="l">
              <a:lnSpc>
                <a:spcPct val="150000"/>
              </a:lnSpc>
              <a:spcBef>
                <a:spcPts val="0"/>
              </a:spcBef>
              <a:spcAft>
                <a:spcPts val="0"/>
              </a:spcAft>
              <a:buSzPts val="1300"/>
              <a:buChar char="●"/>
            </a:pPr>
            <a:r>
              <a:rPr lang="en"/>
              <a:t>The initial dataset is raw and contains many missing and null values which need to be cleaned.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Currently the downloaded data is not in a very useful state. Many of the columns contain lengthy strings or missing values, which hinder analysis and are especially crippling to any machine learning techniques we may wish to implement. </a:t>
            </a:r>
            <a:endParaRPr/>
          </a:p>
          <a:p>
            <a:pPr indent="-311150" lvl="0" marL="457200" rtl="0" algn="l">
              <a:lnSpc>
                <a:spcPct val="150000"/>
              </a:lnSpc>
              <a:spcBef>
                <a:spcPts val="0"/>
              </a:spcBef>
              <a:spcAft>
                <a:spcPts val="0"/>
              </a:spcAft>
              <a:buSzPts val="1300"/>
              <a:buChar char="●"/>
            </a:pPr>
            <a:r>
              <a:rPr lang="en"/>
              <a:t>Data cleaning involves handling missing values, tidying up values, and ensuring data is neatly and consistently formatted.</a:t>
            </a:r>
            <a:endParaRPr/>
          </a:p>
          <a:p>
            <a:pPr indent="-311150" lvl="0" marL="457200" rtl="0" algn="l">
              <a:lnSpc>
                <a:spcPct val="150000"/>
              </a:lnSpc>
              <a:spcBef>
                <a:spcPts val="0"/>
              </a:spcBef>
              <a:spcAft>
                <a:spcPts val="0"/>
              </a:spcAft>
              <a:buSzPts val="1300"/>
              <a:buChar char="●"/>
            </a:pPr>
            <a:r>
              <a:rPr lang="en"/>
              <a:t>We use pandas library as well numpy from python to perform data </a:t>
            </a:r>
            <a:r>
              <a:rPr lang="en"/>
              <a:t>manipulation as well as creating the dataframe.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Once null, missing and </a:t>
            </a:r>
            <a:r>
              <a:rPr lang="en"/>
              <a:t>duplicate</a:t>
            </a:r>
            <a:r>
              <a:rPr lang="en"/>
              <a:t> values are removed, we start processing the columns in the dataset.</a:t>
            </a:r>
            <a:endParaRPr/>
          </a:p>
          <a:p>
            <a:pPr indent="-311150" lvl="0" marL="457200" rtl="0" algn="l">
              <a:lnSpc>
                <a:spcPct val="150000"/>
              </a:lnSpc>
              <a:spcBef>
                <a:spcPts val="0"/>
              </a:spcBef>
              <a:spcAft>
                <a:spcPts val="0"/>
              </a:spcAft>
              <a:buSzPts val="1300"/>
              <a:buChar char="●"/>
            </a:pPr>
            <a:r>
              <a:rPr lang="en"/>
              <a:t>We check for data-type mistakes as well as removing columns that is not necessary for visualization.</a:t>
            </a:r>
            <a:endParaRPr/>
          </a:p>
          <a:p>
            <a:pPr indent="-311150" lvl="0" marL="457200" rtl="0" algn="l">
              <a:lnSpc>
                <a:spcPct val="150000"/>
              </a:lnSpc>
              <a:spcBef>
                <a:spcPts val="0"/>
              </a:spcBef>
              <a:spcAft>
                <a:spcPts val="0"/>
              </a:spcAft>
              <a:buSzPts val="1300"/>
              <a:buChar char="●"/>
            </a:pPr>
            <a:r>
              <a:rPr lang="en"/>
              <a:t>This step essentially reduces the overall size of the dataset as unwanted columns are removed and only those that are going to be visualized are kept.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