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95" r:id="rId3"/>
    <p:sldId id="293" r:id="rId4"/>
    <p:sldId id="297" r:id="rId5"/>
    <p:sldId id="300" r:id="rId6"/>
    <p:sldId id="261" r:id="rId7"/>
    <p:sldId id="289" r:id="rId8"/>
    <p:sldId id="290" r:id="rId9"/>
    <p:sldId id="298" r:id="rId10"/>
    <p:sldId id="299" r:id="rId11"/>
    <p:sldId id="288" r:id="rId12"/>
    <p:sldId id="296" r:id="rId13"/>
    <p:sldId id="291" r:id="rId14"/>
    <p:sldId id="301" r:id="rId15"/>
    <p:sldId id="302" r:id="rId16"/>
    <p:sldId id="277" r:id="rId17"/>
    <p:sldId id="27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9ED6"/>
    <a:srgbClr val="003300"/>
  </p:clrMru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52" d="100"/>
          <a:sy n="52" d="100"/>
        </p:scale>
        <p:origin x="-17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3CFD00B-5E36-4792-9948-979B1E8C1718}" type="datetimeFigureOut">
              <a:rPr lang="en-US"/>
              <a:pPr>
                <a:defRPr/>
              </a:pPr>
              <a:t>1/9/2012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070FD78-D3FD-49C2-AF3F-9DCDBC266D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669A91E-116F-4A9A-8FE6-5413125AAB32}" type="datetimeFigureOut">
              <a:rPr lang="en-US"/>
              <a:pPr>
                <a:defRPr/>
              </a:pPr>
              <a:t>1/9/2012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211CC59-8328-481D-B6EF-AE26E52F1F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D971A6-756C-40FE-9A78-08270F89C29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890DB0-D79F-481A-850A-A9EABB02C64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98DC25-19FA-4FE4-88D0-F13DFB2CD77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296B526-D318-4D09-B309-AB45F9BEFDC4}" type="slidenum">
              <a:rPr lang="en-US" sz="1200">
                <a:latin typeface="Calibri" pitchFamily="34" charset="0"/>
              </a:rPr>
              <a:pPr algn="r"/>
              <a:t>5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lang="en-US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AA7A581-9D70-4482-A94A-3125A8CC8C8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3249462-4149-4EB4-BA59-C5EEF77BC41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3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Microsoft </a:t>
            </a:r>
            <a:r>
              <a:rPr lang="en-US" b="1" smtClean="0"/>
              <a:t>Engineering Excellence</a:t>
            </a:r>
            <a:endParaRPr lang="en-US" smtClean="0"/>
          </a:p>
        </p:txBody>
      </p:sp>
      <p:sp>
        <p:nvSpPr>
          <p:cNvPr id="62466" name="Rectangle 25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Microsoft Confidential</a:t>
            </a:r>
          </a:p>
        </p:txBody>
      </p:sp>
      <p:sp>
        <p:nvSpPr>
          <p:cNvPr id="62467" name="Rectangle 2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751B6A-F10A-4700-9170-032110186F7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45085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7975" y="4130675"/>
            <a:ext cx="6261100" cy="45545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3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Microsoft </a:t>
            </a:r>
            <a:r>
              <a:rPr lang="en-US" b="1" smtClean="0"/>
              <a:t>Engineering Excellence</a:t>
            </a:r>
            <a:endParaRPr lang="en-US" smtClean="0"/>
          </a:p>
        </p:txBody>
      </p:sp>
      <p:sp>
        <p:nvSpPr>
          <p:cNvPr id="64514" name="Rectangle 25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Microsoft Confidential</a:t>
            </a:r>
          </a:p>
        </p:txBody>
      </p:sp>
      <p:sp>
        <p:nvSpPr>
          <p:cNvPr id="64515" name="Rectangle 2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D01A903-3FB0-4969-8CA9-5295BF1671F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45085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7975" y="4130675"/>
            <a:ext cx="6261100" cy="460216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  <a:p>
            <a:pPr>
              <a:spcBef>
                <a:spcPct val="0"/>
              </a:spcBef>
            </a:pPr>
            <a:endParaRPr lang="en-US" dirty="0" smtClean="0"/>
          </a:p>
          <a:p>
            <a:pPr>
              <a:spcBef>
                <a:spcPct val="0"/>
              </a:spcBef>
            </a:pPr>
            <a:endParaRPr lang="en-US" dirty="0" smtClean="0"/>
          </a:p>
          <a:p>
            <a:pPr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1588"/>
            <a:ext cx="3721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858000" y="5105400"/>
            <a:ext cx="1828800" cy="9906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68830-48BF-425A-92AA-9E14616287E9}" type="datetimeFigureOut">
              <a:rPr lang="en-US"/>
              <a:pPr>
                <a:defRPr/>
              </a:pPr>
              <a:t>1/9/2012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4486C-4147-4FAD-BFC8-A9ECED2EBF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50A82-A445-4A89-B73E-EB2ACE261C7F}" type="datetimeFigureOut">
              <a:rPr lang="en-US"/>
              <a:pPr>
                <a:defRPr/>
              </a:pPr>
              <a:t>1/9/2012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6B5BA-C6C1-479D-BEA4-FEBC9AE093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CD82E-80C7-41BE-AF09-79F864EC775B}" type="datetimeFigureOut">
              <a:rPr lang="en-US"/>
              <a:pPr>
                <a:defRPr/>
              </a:pPr>
              <a:t>1/9/2012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6E7D7-3B82-47AF-BE7E-1C43ADD137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50DED-7193-49FC-A49F-4203881C26AA}" type="datetimeFigureOut">
              <a:rPr lang="en-US"/>
              <a:pPr>
                <a:defRPr/>
              </a:pPr>
              <a:t>1/9/2012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C22C7-D43B-41B4-B028-2E03EC5228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-15875" y="0"/>
            <a:ext cx="91725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048000"/>
            <a:ext cx="4343400" cy="1362075"/>
          </a:xfrm>
        </p:spPr>
        <p:txBody>
          <a:bodyPr anchor="b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781800" y="5334000"/>
            <a:ext cx="2133600" cy="9906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B2B18-47A4-4AF2-BF38-A5D1B82DFB1A}" type="datetimeFigureOut">
              <a:rPr lang="en-US"/>
              <a:pPr>
                <a:defRPr/>
              </a:pPr>
              <a:t>1/9/2012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6294-2A72-4276-A62F-308E733D96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40F7-CA6E-455A-8586-3496C47C705D}" type="datetimeFigureOut">
              <a:rPr lang="en-US"/>
              <a:pPr>
                <a:defRPr/>
              </a:pPr>
              <a:t>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CC7F1-08B6-40E5-AF11-C447A85441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423CC-6F37-4876-97B0-15041F6B8530}" type="datetimeFigureOut">
              <a:rPr lang="en-US"/>
              <a:pPr>
                <a:defRPr/>
              </a:pPr>
              <a:t>1/9/2012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78285-1E5A-443C-A3E9-904FD11B95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12C56-AD49-4136-A99C-BC26C77ABC15}" type="datetimeFigureOut">
              <a:rPr lang="en-US"/>
              <a:pPr>
                <a:defRPr/>
              </a:pPr>
              <a:t>1/9/2012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C31B4-6948-4F97-BBF3-50C0C6C883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68BFD-BACC-4A2F-9F54-671D1F9D2349}" type="datetimeFigureOut">
              <a:rPr lang="en-US"/>
              <a:pPr>
                <a:defRPr/>
              </a:pPr>
              <a:t>1/9/2012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43C0E-C9BF-4ACB-A6D6-E0E3991B60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54A05-C37D-4FE7-8445-2343FB83868E}" type="datetimeFigureOut">
              <a:rPr lang="en-US"/>
              <a:pPr>
                <a:defRPr/>
              </a:pPr>
              <a:t>1/9/2012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EAF22-0A1A-4B74-A0C5-7CB50D2F7D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EBF47-6070-4451-8166-E11F93679CFC}" type="datetimeFigureOut">
              <a:rPr lang="en-US"/>
              <a:pPr>
                <a:defRPr/>
              </a:pPr>
              <a:t>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76C7A-51ED-4F0E-B918-8B5F8AC71C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810D9-421F-4120-86CF-00DE67CB8B70}" type="datetimeFigureOut">
              <a:rPr lang="en-US"/>
              <a:pPr>
                <a:defRPr/>
              </a:pPr>
              <a:t>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92A9B-464D-4145-953E-F1C3BD83DD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274638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1600200"/>
            <a:ext cx="8077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98C0764-FF75-4EAF-AAF8-B9862F2B45E9}" type="datetimeFigureOut">
              <a:rPr lang="en-US"/>
              <a:pPr>
                <a:defRPr/>
              </a:pPr>
              <a:t>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E586044-7AEE-4913-A2FB-66E0CEDCFD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-152400" y="-109538"/>
            <a:ext cx="819150" cy="708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53" r:id="rId12"/>
    <p:sldLayoutId id="2147483665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lang="en-US" sz="4400" kern="1200" dirty="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2286000"/>
            <a:ext cx="6180138" cy="14700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gu-IN" dirty="0" smtClean="0"/>
              <a:t>AppDynamics</a:t>
            </a:r>
            <a:endParaRPr dirty="0"/>
          </a:p>
        </p:txBody>
      </p:sp>
      <p:sp>
        <p:nvSpPr>
          <p:cNvPr id="17410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038600"/>
            <a:ext cx="4772025" cy="990600"/>
          </a:xfrm>
        </p:spPr>
        <p:txBody>
          <a:bodyPr/>
          <a:lstStyle/>
          <a:p>
            <a:r>
              <a:rPr lang="gu-IN" sz="2400" smtClean="0">
                <a:latin typeface="Calibri" pitchFamily="34" charset="0"/>
                <a:ea typeface="Shruti" pitchFamily="2"/>
              </a:rPr>
              <a:t>Vishal Shukla</a:t>
            </a:r>
            <a:endParaRPr lang="en-US" sz="2400" smtClean="0">
              <a:latin typeface="Calibri" pitchFamily="34" charset="0"/>
            </a:endParaRPr>
          </a:p>
          <a:p>
            <a:r>
              <a:rPr lang="gu-IN" sz="2400" smtClean="0">
                <a:latin typeface="Calibri" pitchFamily="34" charset="0"/>
                <a:ea typeface="Shruti" pitchFamily="2"/>
              </a:rPr>
              <a:t>13th September, 2011</a:t>
            </a:r>
            <a:endParaRPr lang="en-US" sz="2400" smtClean="0">
              <a:latin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/>
          </p:cNvSpPr>
          <p:nvPr/>
        </p:nvSpPr>
        <p:spPr bwMode="auto">
          <a:xfrm>
            <a:off x="762000" y="269875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4400">
                <a:latin typeface="Calibri" pitchFamily="34" charset="0"/>
                <a:ea typeface="Shruti" pitchFamily="2"/>
                <a:cs typeface="Shruti" pitchFamily="2"/>
              </a:rPr>
              <a:t>How does it work???</a:t>
            </a:r>
            <a:endParaRPr lang="en-GB" sz="4400">
              <a:latin typeface="Calibri" pitchFamily="34" charset="0"/>
            </a:endParaRPr>
          </a:p>
        </p:txBody>
      </p:sp>
      <p:sp>
        <p:nvSpPr>
          <p:cNvPr id="72707" name="Content Placeholder 2"/>
          <p:cNvSpPr>
            <a:spLocks/>
          </p:cNvSpPr>
          <p:nvPr/>
        </p:nvSpPr>
        <p:spPr bwMode="auto">
          <a:xfrm>
            <a:off x="762000" y="1597025"/>
            <a:ext cx="8077200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3200">
                <a:latin typeface="Calibri" pitchFamily="34" charset="0"/>
                <a:ea typeface="Shruti" pitchFamily="2"/>
                <a:cs typeface="Shruti" pitchFamily="2"/>
              </a:rPr>
              <a:t>Controller/Lite Viewer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GB" sz="2800">
                <a:latin typeface="Calibri" pitchFamily="34" charset="0"/>
              </a:rPr>
              <a:t>Web application with container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GB" sz="2800">
                <a:latin typeface="Calibri" pitchFamily="34" charset="0"/>
              </a:rPr>
              <a:t>Can listen to multiple agent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GB" sz="2800">
                <a:latin typeface="Calibri" pitchFamily="34" charset="0"/>
              </a:rPr>
              <a:t>Enables monitoring health of business transactions for all agents from single dashboard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GB" sz="2800">
                <a:latin typeface="Calibri" pitchFamily="34" charset="0"/>
              </a:rPr>
              <a:t>Enables to drill down at code &amp; SQL level for slow &amp; stall requests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en-GB" sz="2800"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en-GB" sz="2800">
              <a:latin typeface="Calibri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762000" y="260350"/>
            <a:ext cx="8077200" cy="1143000"/>
          </a:xfrm>
        </p:spPr>
        <p:txBody>
          <a:bodyPr/>
          <a:lstStyle/>
          <a:p>
            <a:r>
              <a:rPr lang="en-GB" smtClean="0">
                <a:ea typeface="Shruti" pitchFamily="2"/>
                <a:cs typeface="Shruti" pitchFamily="2"/>
              </a:rPr>
              <a:t>But we use old JDK &amp; old JBoss…</a:t>
            </a:r>
            <a:endParaRPr lang="en-GB" smtClean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755650" y="1628775"/>
            <a:ext cx="8077200" cy="4297363"/>
          </a:xfrm>
        </p:spPr>
        <p:txBody>
          <a:bodyPr/>
          <a:lstStyle/>
          <a:p>
            <a:r>
              <a:rPr lang="en-GB" sz="3000" smtClean="0">
                <a:ea typeface="Shruti" pitchFamily="2"/>
                <a:cs typeface="Shruti" pitchFamily="2"/>
              </a:rPr>
              <a:t>Sun Java 1.5, 1.6 | IBM JVM 1.5, 1.6 | JRockit 1.5, 1.6</a:t>
            </a:r>
            <a:endParaRPr lang="gu-IN" sz="3000" smtClean="0">
              <a:ea typeface="Shruti" pitchFamily="2"/>
            </a:endParaRPr>
          </a:p>
          <a:p>
            <a:r>
              <a:rPr lang="en-GB" sz="3000" smtClean="0">
                <a:ea typeface="Shruti" pitchFamily="2"/>
                <a:cs typeface="Shruti" pitchFamily="2"/>
              </a:rPr>
              <a:t>Websphere, Weblogic, JBoss, Tomcat, Glassfish, Jetty, OSGi</a:t>
            </a:r>
            <a:endParaRPr lang="gu-IN" sz="3000" smtClean="0">
              <a:ea typeface="Shruti" pitchFamily="2"/>
            </a:endParaRPr>
          </a:p>
          <a:p>
            <a:r>
              <a:rPr lang="en-GB" sz="3000" smtClean="0">
                <a:ea typeface="Shruti" pitchFamily="2"/>
                <a:cs typeface="Shruti" pitchFamily="2"/>
              </a:rPr>
              <a:t>JSF, Struts, EJB, Spring, Webservices, Servlets, JSPs, JMS</a:t>
            </a:r>
            <a:endParaRPr lang="gu-IN" sz="3000" smtClean="0">
              <a:ea typeface="Shruti" pitchFamily="2"/>
            </a:endParaRPr>
          </a:p>
          <a:p>
            <a:r>
              <a:rPr lang="en-GB" sz="3000" smtClean="0">
                <a:ea typeface="Shruti" pitchFamily="2"/>
                <a:cs typeface="Shruti" pitchFamily="2"/>
              </a:rPr>
              <a:t>Oracle, MS Sql Server, Derby, MySQL, Informix, Postgres, Sybase, </a:t>
            </a:r>
            <a:endParaRPr lang="gu-IN" sz="3000" smtClean="0">
              <a:ea typeface="Shruti" pitchFamily="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8" name="Title 1"/>
          <p:cNvSpPr>
            <a:spLocks/>
          </p:cNvSpPr>
          <p:nvPr/>
        </p:nvSpPr>
        <p:spPr bwMode="auto">
          <a:xfrm>
            <a:off x="762000" y="269875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4400">
                <a:latin typeface="Calibri" pitchFamily="34" charset="0"/>
                <a:ea typeface="Shruti" pitchFamily="2"/>
                <a:cs typeface="Shruti" pitchFamily="2"/>
              </a:rPr>
              <a:t>How do I do this???</a:t>
            </a:r>
            <a:endParaRPr lang="en-GB" sz="4400">
              <a:latin typeface="Calibri" pitchFamily="34" charset="0"/>
            </a:endParaRPr>
          </a:p>
        </p:txBody>
      </p:sp>
      <p:sp>
        <p:nvSpPr>
          <p:cNvPr id="69639" name="Content Placeholder 2"/>
          <p:cNvSpPr>
            <a:spLocks/>
          </p:cNvSpPr>
          <p:nvPr/>
        </p:nvSpPr>
        <p:spPr bwMode="auto">
          <a:xfrm>
            <a:off x="762000" y="1597025"/>
            <a:ext cx="8077200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gu-IN" sz="3200">
                <a:latin typeface="Calibri" pitchFamily="34" charset="0"/>
                <a:ea typeface="Shruti" pitchFamily="2"/>
              </a:rPr>
              <a:t>Install controller/lite viewer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gu-IN" sz="3200">
                <a:latin typeface="Calibri" pitchFamily="34" charset="0"/>
                <a:ea typeface="Shruti" pitchFamily="2"/>
              </a:rPr>
              <a:t>Install AppDynamics agent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gu-IN" sz="3200">
                <a:latin typeface="Calibri" pitchFamily="34" charset="0"/>
                <a:ea typeface="Shruti" pitchFamily="2"/>
              </a:rPr>
              <a:t>Organize business transactions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gu-IN" sz="3200">
                <a:latin typeface="Calibri" pitchFamily="34" charset="0"/>
                <a:ea typeface="Shruti" pitchFamily="2"/>
              </a:rPr>
              <a:t>Start application server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gu-IN" sz="3200">
                <a:latin typeface="Calibri" pitchFamily="34" charset="0"/>
                <a:ea typeface="Shruti" pitchFamily="2"/>
              </a:rPr>
              <a:t>Start monitoring and troubleshooting</a:t>
            </a:r>
            <a:endParaRPr lang="en-GB" sz="3200">
              <a:latin typeface="Calibri" pitchFamily="34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762000" y="269875"/>
            <a:ext cx="8077200" cy="1143000"/>
          </a:xfrm>
        </p:spPr>
        <p:txBody>
          <a:bodyPr/>
          <a:lstStyle/>
          <a:p>
            <a:r>
              <a:rPr lang="en-GB" smtClean="0">
                <a:ea typeface="Shruti" pitchFamily="2"/>
                <a:cs typeface="Shruti" pitchFamily="2"/>
              </a:rPr>
              <a:t>Business Transaction</a:t>
            </a:r>
            <a:endParaRPr lang="en-GB" smtClean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762000" y="1597025"/>
            <a:ext cx="8077200" cy="4297363"/>
          </a:xfrm>
        </p:spPr>
        <p:txBody>
          <a:bodyPr/>
          <a:lstStyle/>
          <a:p>
            <a:r>
              <a:rPr lang="en-GB" sz="3000" smtClean="0">
                <a:ea typeface="Shruti" pitchFamily="2"/>
                <a:cs typeface="Shruti" pitchFamily="2"/>
              </a:rPr>
              <a:t>A business transaction can be </a:t>
            </a:r>
          </a:p>
          <a:p>
            <a:pPr lvl="1"/>
            <a:r>
              <a:rPr lang="en-GB" sz="2600" smtClean="0"/>
              <a:t>Servlet</a:t>
            </a:r>
          </a:p>
          <a:p>
            <a:pPr lvl="1"/>
            <a:r>
              <a:rPr lang="en-GB" sz="2600" smtClean="0"/>
              <a:t>Struts action</a:t>
            </a:r>
          </a:p>
          <a:p>
            <a:pPr lvl="1"/>
            <a:r>
              <a:rPr lang="en-GB" sz="2600" smtClean="0"/>
              <a:t>EJB call</a:t>
            </a:r>
          </a:p>
          <a:p>
            <a:pPr lvl="1"/>
            <a:r>
              <a:rPr lang="en-GB" sz="2600" smtClean="0"/>
              <a:t>JMS message callback</a:t>
            </a:r>
          </a:p>
          <a:p>
            <a:pPr lvl="1"/>
            <a:r>
              <a:rPr lang="en-GB" sz="2600" smtClean="0"/>
              <a:t>Web-service method</a:t>
            </a:r>
          </a:p>
          <a:p>
            <a:pPr lvl="1"/>
            <a:r>
              <a:rPr lang="en-GB" sz="2600" smtClean="0"/>
              <a:t>POJO method</a:t>
            </a:r>
          </a:p>
          <a:p>
            <a:pPr lvl="1"/>
            <a:endParaRPr lang="en-GB" sz="2600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 idx="4294967295"/>
          </p:nvPr>
        </p:nvSpPr>
        <p:spPr>
          <a:xfrm>
            <a:off x="762000" y="269875"/>
            <a:ext cx="8077200" cy="1143000"/>
          </a:xfrm>
        </p:spPr>
        <p:txBody>
          <a:bodyPr/>
          <a:lstStyle/>
          <a:p>
            <a:r>
              <a:rPr lang="en-GB">
                <a:ea typeface="Shruti" pitchFamily="2"/>
                <a:cs typeface="Shruti" pitchFamily="2"/>
              </a:rPr>
              <a:t>Business Transaction</a:t>
            </a:r>
            <a:endParaRPr lang="en-GB"/>
          </a:p>
        </p:txBody>
      </p:sp>
      <p:sp>
        <p:nvSpPr>
          <p:cNvPr id="75779" name="Content Placeholder 2"/>
          <p:cNvSpPr>
            <a:spLocks noGrp="1"/>
          </p:cNvSpPr>
          <p:nvPr>
            <p:ph idx="4294967295"/>
          </p:nvPr>
        </p:nvSpPr>
        <p:spPr>
          <a:xfrm>
            <a:off x="762000" y="1597025"/>
            <a:ext cx="8077200" cy="4297363"/>
          </a:xfrm>
        </p:spPr>
        <p:txBody>
          <a:bodyPr/>
          <a:lstStyle/>
          <a:p>
            <a:r>
              <a:rPr lang="en-GB" sz="3000" smtClean="0">
                <a:ea typeface="Shruti" pitchFamily="2"/>
                <a:cs typeface="Shruti" pitchFamily="2"/>
              </a:rPr>
              <a:t>A business transaction can be </a:t>
            </a:r>
          </a:p>
          <a:p>
            <a:pPr lvl="1"/>
            <a:r>
              <a:rPr lang="en-GB" sz="2600" smtClean="0"/>
              <a:t>Servlet</a:t>
            </a:r>
          </a:p>
          <a:p>
            <a:pPr lvl="1"/>
            <a:r>
              <a:rPr lang="en-GB" sz="2600" smtClean="0"/>
              <a:t>Struts action</a:t>
            </a:r>
          </a:p>
          <a:p>
            <a:pPr lvl="1"/>
            <a:r>
              <a:rPr lang="en-GB" sz="2600" smtClean="0"/>
              <a:t>EJB call</a:t>
            </a:r>
          </a:p>
          <a:p>
            <a:pPr lvl="1"/>
            <a:r>
              <a:rPr lang="en-GB" sz="2600" smtClean="0"/>
              <a:t>JMS message callback</a:t>
            </a:r>
          </a:p>
          <a:p>
            <a:pPr lvl="1"/>
            <a:r>
              <a:rPr lang="en-GB" sz="2600" smtClean="0"/>
              <a:t>Web-service method</a:t>
            </a:r>
          </a:p>
          <a:p>
            <a:pPr lvl="1"/>
            <a:r>
              <a:rPr lang="en-GB" sz="2600" smtClean="0"/>
              <a:t>POJO method</a:t>
            </a:r>
          </a:p>
          <a:p>
            <a:pPr lvl="1"/>
            <a:endParaRPr lang="en-GB" sz="2600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 idx="4294967295"/>
          </p:nvPr>
        </p:nvSpPr>
        <p:spPr>
          <a:xfrm>
            <a:off x="762000" y="269875"/>
            <a:ext cx="8077200" cy="1143000"/>
          </a:xfrm>
        </p:spPr>
        <p:txBody>
          <a:bodyPr/>
          <a:lstStyle/>
          <a:p>
            <a:r>
              <a:rPr lang="en-GB">
                <a:ea typeface="Shruti" pitchFamily="2"/>
                <a:cs typeface="Shruti" pitchFamily="2"/>
              </a:rPr>
              <a:t>AppDynamics In Action</a:t>
            </a:r>
            <a:endParaRPr lang="en-GB"/>
          </a:p>
        </p:txBody>
      </p:sp>
      <p:sp>
        <p:nvSpPr>
          <p:cNvPr id="76803" name="Content Placeholder 2"/>
          <p:cNvSpPr>
            <a:spLocks noGrp="1"/>
          </p:cNvSpPr>
          <p:nvPr>
            <p:ph idx="4294967295"/>
          </p:nvPr>
        </p:nvSpPr>
        <p:spPr>
          <a:xfrm>
            <a:off x="762000" y="1597025"/>
            <a:ext cx="8077200" cy="4297363"/>
          </a:xfrm>
        </p:spPr>
        <p:txBody>
          <a:bodyPr/>
          <a:lstStyle/>
          <a:p>
            <a:r>
              <a:rPr lang="en-GB" sz="2400" smtClean="0"/>
              <a:t>Dashboard</a:t>
            </a:r>
          </a:p>
          <a:p>
            <a:r>
              <a:rPr lang="en-GB" sz="2400" smtClean="0"/>
              <a:t>Business Transaction</a:t>
            </a:r>
          </a:p>
          <a:p>
            <a:r>
              <a:rPr lang="en-GB" sz="2400" smtClean="0"/>
              <a:t>Request Thresholds</a:t>
            </a:r>
          </a:p>
          <a:p>
            <a:r>
              <a:rPr lang="en-GB" sz="2400" smtClean="0"/>
              <a:t>Snapshot Sampling</a:t>
            </a:r>
          </a:p>
          <a:p>
            <a:r>
              <a:rPr lang="en-GB" sz="2400" smtClean="0"/>
              <a:t>Errors &amp; stall detection</a:t>
            </a:r>
          </a:p>
          <a:p>
            <a:r>
              <a:rPr lang="en-GB" sz="2400" smtClean="0"/>
              <a:t>Call graph settings</a:t>
            </a:r>
          </a:p>
          <a:p>
            <a:r>
              <a:rPr lang="en-GB" sz="2400" smtClean="0"/>
              <a:t>Analyse snapshot</a:t>
            </a:r>
          </a:p>
          <a:p>
            <a:r>
              <a:rPr lang="en-GB" sz="2400" smtClean="0"/>
              <a:t>	Call graph</a:t>
            </a:r>
          </a:p>
          <a:p>
            <a:r>
              <a:rPr lang="en-GB" sz="2400" smtClean="0"/>
              <a:t>	Hot spots</a:t>
            </a:r>
          </a:p>
          <a:p>
            <a:r>
              <a:rPr lang="en-GB" sz="2400" smtClean="0"/>
              <a:t>	SQL calls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smtClean="0"/>
              <a:t>Thank You</a:t>
            </a:r>
            <a:endParaRPr dirty="0" smtClean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260350"/>
            <a:ext cx="8077200" cy="1143000"/>
          </a:xfrm>
        </p:spPr>
        <p:txBody>
          <a:bodyPr/>
          <a:lstStyle/>
          <a:p>
            <a:r>
              <a:rPr lang="gu-IN">
                <a:ea typeface="Shruti" pitchFamily="2"/>
              </a:rPr>
              <a:t>Agenda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7334250" cy="4525963"/>
          </a:xfrm>
        </p:spPr>
        <p:txBody>
          <a:bodyPr/>
          <a:lstStyle/>
          <a:p>
            <a:r>
              <a:rPr lang="gu-IN" sz="3200" dirty="0" smtClean="0">
                <a:ea typeface="Shruti" pitchFamily="2"/>
              </a:rPr>
              <a:t>Overview</a:t>
            </a:r>
          </a:p>
          <a:p>
            <a:pPr lvl="1"/>
            <a:r>
              <a:rPr lang="en-GB" dirty="0" smtClean="0">
                <a:ea typeface="Shruti" pitchFamily="2"/>
                <a:cs typeface="Shruti" pitchFamily="2"/>
              </a:rPr>
              <a:t>Background</a:t>
            </a:r>
          </a:p>
          <a:p>
            <a:pPr lvl="1"/>
            <a:r>
              <a:rPr lang="gu-IN" dirty="0" smtClean="0">
                <a:ea typeface="Shruti" pitchFamily="2"/>
              </a:rPr>
              <a:t>Whom AppDynamics is for???</a:t>
            </a:r>
          </a:p>
          <a:p>
            <a:pPr lvl="1"/>
            <a:r>
              <a:rPr lang="gu-IN" dirty="0" smtClean="0">
                <a:ea typeface="Shruti" pitchFamily="2"/>
              </a:rPr>
              <a:t>So how can AppDynamics help???</a:t>
            </a:r>
          </a:p>
          <a:p>
            <a:pPr lvl="1"/>
            <a:r>
              <a:rPr lang="en-GB" dirty="0" smtClean="0">
                <a:ea typeface="Shruti" pitchFamily="2"/>
                <a:cs typeface="Shruti" pitchFamily="2"/>
              </a:rPr>
              <a:t>Compatibility</a:t>
            </a:r>
          </a:p>
          <a:p>
            <a:pPr lvl="1"/>
            <a:r>
              <a:rPr lang="gu-IN" dirty="0" smtClean="0">
                <a:ea typeface="Shruti" pitchFamily="2"/>
              </a:rPr>
              <a:t>Configuration</a:t>
            </a:r>
            <a:endParaRPr lang="en-US" dirty="0" smtClean="0"/>
          </a:p>
          <a:p>
            <a:r>
              <a:rPr lang="en-GB" sz="3200" dirty="0" err="1" smtClean="0"/>
              <a:t>AppDynamics</a:t>
            </a:r>
            <a:r>
              <a:rPr lang="en-GB" sz="3200" dirty="0" smtClean="0"/>
              <a:t> In Action</a:t>
            </a:r>
          </a:p>
          <a:p>
            <a:pPr lvl="1"/>
            <a:r>
              <a:rPr lang="en-GB" dirty="0" smtClean="0"/>
              <a:t>Dashboard</a:t>
            </a:r>
            <a:endParaRPr lang="en-US" dirty="0" smtClean="0"/>
          </a:p>
          <a:p>
            <a:r>
              <a:rPr lang="en-US" sz="3200" dirty="0" smtClean="0"/>
              <a:t>Policies</a:t>
            </a:r>
            <a:endParaRPr lang="en-US" sz="3200" dirty="0" smtClean="0"/>
          </a:p>
          <a:p>
            <a:r>
              <a:rPr lang="en-US" sz="3200" dirty="0" smtClean="0"/>
              <a:t>Benefits 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6"/>
          <p:cNvSpPr txBox="1">
            <a:spLocks noChangeArrowheads="1"/>
          </p:cNvSpPr>
          <p:nvPr/>
        </p:nvSpPr>
        <p:spPr bwMode="auto">
          <a:xfrm>
            <a:off x="3276600" y="2087563"/>
            <a:ext cx="5207000" cy="385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gu-IN" sz="7200">
                <a:latin typeface="Calibri" pitchFamily="34" charset="0"/>
                <a:ea typeface="Shruti" pitchFamily="2"/>
              </a:rPr>
              <a:t>Overview</a:t>
            </a:r>
            <a:endParaRPr lang="en-US" sz="7200">
              <a:latin typeface="Calibri" pitchFamily="34" charset="0"/>
            </a:endParaRPr>
          </a:p>
        </p:txBody>
      </p:sp>
      <p:pic>
        <p:nvPicPr>
          <p:cNvPr id="21506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953000" y="0"/>
            <a:ext cx="7766050" cy="164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/>
              <a:t>Background</a:t>
            </a:r>
            <a:endParaRPr/>
          </a:p>
        </p:txBody>
      </p:sp>
      <p:sp>
        <p:nvSpPr>
          <p:cNvPr id="706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3000" smtClean="0"/>
              <a:t>AppDynamics Lite lets you monitor user requests in real time. </a:t>
            </a:r>
          </a:p>
          <a:p>
            <a:r>
              <a:rPr lang="en-US" sz="3000" smtClean="0"/>
              <a:t>It organizes them into Business Transactions and calculates their health based on failed requests (slow, error, and stalls). </a:t>
            </a:r>
          </a:p>
          <a:p>
            <a:r>
              <a:rPr lang="en-US" sz="3000" smtClean="0"/>
              <a:t>It provides always-on automatic diagnostic visibility into the slow/failed ones and lets you drill even deeper into code &amp; sql levelto confirm root cause when needed.</a:t>
            </a:r>
          </a:p>
        </p:txBody>
      </p:sp>
    </p:spTree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Box 6"/>
          <p:cNvSpPr txBox="1">
            <a:spLocks noChangeArrowheads="1"/>
          </p:cNvSpPr>
          <p:nvPr/>
        </p:nvSpPr>
        <p:spPr bwMode="auto">
          <a:xfrm>
            <a:off x="3276600" y="2087563"/>
            <a:ext cx="5207000" cy="385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7200">
                <a:latin typeface="Calibri" pitchFamily="34" charset="0"/>
                <a:ea typeface="Shruti" pitchFamily="2"/>
                <a:cs typeface="Shruti" pitchFamily="2"/>
              </a:rPr>
              <a:t>Closer Look</a:t>
            </a:r>
            <a:endParaRPr lang="en-US" sz="7200">
              <a:latin typeface="Calibri" pitchFamily="34" charset="0"/>
            </a:endParaRPr>
          </a:p>
        </p:txBody>
      </p:sp>
      <p:pic>
        <p:nvPicPr>
          <p:cNvPr id="73731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953000" y="0"/>
            <a:ext cx="7766050" cy="164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875"/>
            <a:ext cx="8077200" cy="1143000"/>
          </a:xfrm>
        </p:spPr>
        <p:txBody>
          <a:bodyPr/>
          <a:lstStyle/>
          <a:p>
            <a:r>
              <a:rPr lang="gu-IN" smtClean="0">
                <a:ea typeface="Shruti" pitchFamily="2"/>
              </a:rPr>
              <a:t>Whom AppDynamics Is For???</a:t>
            </a:r>
            <a:endParaRPr smtClean="0"/>
          </a:p>
        </p:txBody>
      </p:sp>
      <p:sp>
        <p:nvSpPr>
          <p:cNvPr id="23554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7025"/>
            <a:ext cx="8077200" cy="4297363"/>
          </a:xfrm>
        </p:spPr>
        <p:txBody>
          <a:bodyPr/>
          <a:lstStyle/>
          <a:p>
            <a:r>
              <a:rPr lang="gu-IN" smtClean="0">
                <a:ea typeface="Shruti" pitchFamily="2"/>
              </a:rPr>
              <a:t>Anyone who is involved in diagnosing and troubleshooting issues in complex systems</a:t>
            </a:r>
          </a:p>
          <a:p>
            <a:r>
              <a:rPr lang="gu-IN" smtClean="0">
                <a:ea typeface="Shruti" pitchFamily="2"/>
              </a:rPr>
              <a:t>Where application periodically faces production issues</a:t>
            </a:r>
          </a:p>
          <a:p>
            <a:r>
              <a:rPr lang="gu-IN" smtClean="0">
                <a:ea typeface="Shruti" pitchFamily="2"/>
              </a:rPr>
              <a:t>Where it generally becomes very time-consuming in identifying root cause of the problem</a:t>
            </a:r>
          </a:p>
          <a:p>
            <a:r>
              <a:rPr lang="gu-IN" smtClean="0">
                <a:ea typeface="Shruti" pitchFamily="2"/>
              </a:rPr>
              <a:t>Limited visibility into their complex systems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762000" y="269875"/>
            <a:ext cx="8077200" cy="1143000"/>
          </a:xfrm>
        </p:spPr>
        <p:txBody>
          <a:bodyPr/>
          <a:lstStyle/>
          <a:p>
            <a:r>
              <a:rPr lang="gu-IN" smtClean="0">
                <a:ea typeface="Shruti" pitchFamily="2"/>
              </a:rPr>
              <a:t>So how can AppDynamics help???</a:t>
            </a:r>
            <a:endParaRPr lang="en-GB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7025"/>
            <a:ext cx="8077200" cy="4297363"/>
          </a:xfrm>
        </p:spPr>
        <p:txBody>
          <a:bodyPr>
            <a:normAutofit lnSpcReduction="10000"/>
          </a:bodyPr>
          <a:lstStyle/>
          <a:p>
            <a:r>
              <a:rPr lang="gu-IN" sz="3000" smtClean="0">
                <a:ea typeface="Shruti" pitchFamily="2"/>
              </a:rPr>
              <a:t>Provides complete visibility to all the system components involved (Servlets, POJO, EJBs, Spring beans, JDBC, JMS)</a:t>
            </a:r>
            <a:endParaRPr lang="en-US" sz="3000" smtClean="0"/>
          </a:p>
          <a:p>
            <a:r>
              <a:rPr lang="gu-IN" sz="3000" smtClean="0">
                <a:ea typeface="Shruti" pitchFamily="2"/>
              </a:rPr>
              <a:t>Makes it easy to understand flow of the request</a:t>
            </a:r>
            <a:endParaRPr lang="en-US" sz="3000" smtClean="0"/>
          </a:p>
          <a:p>
            <a:r>
              <a:rPr lang="gu-IN" sz="3000" smtClean="0">
                <a:ea typeface="Shruti" pitchFamily="2"/>
              </a:rPr>
              <a:t>Can be deployed in production environment with less than 2% </a:t>
            </a:r>
            <a:r>
              <a:rPr lang="en-GB" sz="3000" smtClean="0">
                <a:ea typeface="Shruti" pitchFamily="2"/>
                <a:cs typeface="Shruti" pitchFamily="2"/>
              </a:rPr>
              <a:t>CPU overhead, &lt; 5ms request latency</a:t>
            </a:r>
            <a:endParaRPr lang="gu-IN" sz="3000" smtClean="0">
              <a:ea typeface="Shruti" pitchFamily="2"/>
            </a:endParaRPr>
          </a:p>
          <a:p>
            <a:r>
              <a:rPr lang="gu-IN" sz="3000" smtClean="0">
                <a:ea typeface="Shruti" pitchFamily="2"/>
              </a:rPr>
              <a:t>Can support active alerting when performance goes below custom threshold</a:t>
            </a:r>
          </a:p>
          <a:p>
            <a:endParaRPr lang="en-GB" sz="3000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762000" y="269875"/>
            <a:ext cx="8077200" cy="1143000"/>
          </a:xfrm>
        </p:spPr>
        <p:txBody>
          <a:bodyPr/>
          <a:lstStyle/>
          <a:p>
            <a:r>
              <a:rPr lang="gu-IN" smtClean="0">
                <a:ea typeface="Shruti" pitchFamily="2"/>
              </a:rPr>
              <a:t>So how can AppDynamics help???</a:t>
            </a:r>
            <a:endParaRPr lang="en-GB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7025"/>
            <a:ext cx="8077200" cy="4297363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gu-IN" dirty="0"/>
              <a:t>E</a:t>
            </a:r>
            <a:r>
              <a:rPr lang="en-GB" dirty="0" err="1"/>
              <a:t>nable</a:t>
            </a:r>
            <a:r>
              <a:rPr lang="en-GB" dirty="0"/>
              <a:t> fast root cause diagnostics at the method/class level</a:t>
            </a:r>
            <a:endParaRPr lang="gu-IN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gu-IN" dirty="0" smtClean="0"/>
              <a:t>Define business transaction &amp; monitor execution time &amp; response time for complete call stack including jdbc, webservice, EJB and JMS calls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gu-IN" dirty="0" smtClean="0"/>
              <a:t>Realtime alerting based on performance policies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gu-IN" dirty="0" smtClean="0"/>
              <a:t>Code level diagnostics of slow, stalled and failed transactions</a:t>
            </a:r>
            <a:endParaRPr lang="gu-IN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/>
          </p:cNvSpPr>
          <p:nvPr/>
        </p:nvSpPr>
        <p:spPr bwMode="auto">
          <a:xfrm>
            <a:off x="762000" y="269875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4400">
                <a:latin typeface="Calibri" pitchFamily="34" charset="0"/>
                <a:ea typeface="Shruti" pitchFamily="2"/>
                <a:cs typeface="Shruti" pitchFamily="2"/>
              </a:rPr>
              <a:t>How does it work???</a:t>
            </a:r>
            <a:endParaRPr lang="en-GB" sz="4400">
              <a:latin typeface="Calibri" pitchFamily="34" charset="0"/>
            </a:endParaRPr>
          </a:p>
        </p:txBody>
      </p:sp>
      <p:sp>
        <p:nvSpPr>
          <p:cNvPr id="71683" name="Content Placeholder 2"/>
          <p:cNvSpPr>
            <a:spLocks/>
          </p:cNvSpPr>
          <p:nvPr/>
        </p:nvSpPr>
        <p:spPr bwMode="auto">
          <a:xfrm>
            <a:off x="762000" y="1597025"/>
            <a:ext cx="8077200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gu-IN" sz="3200">
                <a:latin typeface="Calibri" pitchFamily="34" charset="0"/>
                <a:ea typeface="Shruti" pitchFamily="2"/>
              </a:rPr>
              <a:t>AppDynamics agent</a:t>
            </a:r>
            <a:endParaRPr lang="en-GB" sz="3200">
              <a:latin typeface="Calibri" pitchFamily="34" charset="0"/>
              <a:ea typeface="Shruti" pitchFamily="2"/>
              <a:cs typeface="Shruti" pitchFamily="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GB" sz="2800">
                <a:latin typeface="Calibri" pitchFamily="34" charset="0"/>
                <a:ea typeface="Shruti" pitchFamily="2"/>
                <a:cs typeface="Shruti" pitchFamily="2"/>
              </a:rPr>
              <a:t>Capture performance data for requests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GB" sz="2800">
                <a:latin typeface="Calibri" pitchFamily="34" charset="0"/>
                <a:ea typeface="Shruti" pitchFamily="2"/>
                <a:cs typeface="Shruti" pitchFamily="2"/>
              </a:rPr>
              <a:t>Organize it into business transactions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GB" sz="2800">
                <a:latin typeface="Calibri" pitchFamily="34" charset="0"/>
                <a:ea typeface="Shruti" pitchFamily="2"/>
                <a:cs typeface="Shruti" pitchFamily="2"/>
              </a:rPr>
              <a:t>Collect diagnostics data for slow, stall requests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GB" sz="2800">
                <a:latin typeface="Calibri" pitchFamily="34" charset="0"/>
                <a:ea typeface="Shruti" pitchFamily="2"/>
                <a:cs typeface="Shruti" pitchFamily="2"/>
              </a:rPr>
              <a:t>Does byte code instrumentation in application code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GB" sz="2800">
                <a:latin typeface="Calibri" pitchFamily="34" charset="0"/>
                <a:ea typeface="Shruti" pitchFamily="2"/>
                <a:cs typeface="Shruti" pitchFamily="2"/>
              </a:rPr>
              <a:t>Need to be hooked with controller/lite viewer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GB" sz="2800">
                <a:latin typeface="Calibri" pitchFamily="34" charset="0"/>
                <a:ea typeface="Shruti" pitchFamily="2"/>
                <a:cs typeface="Shruti" pitchFamily="2"/>
              </a:rPr>
              <a:t>Push all captured data to controller/lite viewer</a:t>
            </a:r>
            <a:endParaRPr lang="gu-IN" sz="2800">
              <a:latin typeface="Calibri" pitchFamily="34" charset="0"/>
              <a:ea typeface="Shruti" pitchFamily="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514</Words>
  <Application>Microsoft Office PowerPoint</Application>
  <PresentationFormat>On-screen Show (4:3)</PresentationFormat>
  <Paragraphs>103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Training</vt:lpstr>
      <vt:lpstr>AppDynamics</vt:lpstr>
      <vt:lpstr>Agenda</vt:lpstr>
      <vt:lpstr>Slide 3</vt:lpstr>
      <vt:lpstr>Background</vt:lpstr>
      <vt:lpstr>Slide 5</vt:lpstr>
      <vt:lpstr>Whom AppDynamics Is For???</vt:lpstr>
      <vt:lpstr>So how can AppDynamics help???</vt:lpstr>
      <vt:lpstr>So how can AppDynamics help???</vt:lpstr>
      <vt:lpstr>Slide 9</vt:lpstr>
      <vt:lpstr>Slide 10</vt:lpstr>
      <vt:lpstr>But we use old JDK &amp; old JBoss…</vt:lpstr>
      <vt:lpstr>Slide 12</vt:lpstr>
      <vt:lpstr>Business Transaction</vt:lpstr>
      <vt:lpstr>Business Transaction</vt:lpstr>
      <vt:lpstr>AppDynamics In Action</vt:lpstr>
      <vt:lpstr>Questions?</vt:lpstr>
      <vt:lpstr>Thank You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APPDYNAMICS</dc:title>
  <dc:creator/>
  <cp:lastModifiedBy/>
  <cp:revision>2</cp:revision>
  <dcterms:created xsi:type="dcterms:W3CDTF">2011-09-12T20:15:52Z</dcterms:created>
  <dcterms:modified xsi:type="dcterms:W3CDTF">2012-01-09T14:11:39Z</dcterms:modified>
</cp:coreProperties>
</file>