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4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64" r:id="rId6"/>
    <p:sldId id="263" r:id="rId7"/>
    <p:sldId id="259" r:id="rId8"/>
    <p:sldId id="275" r:id="rId9"/>
    <p:sldId id="274" r:id="rId10"/>
    <p:sldId id="265" r:id="rId11"/>
    <p:sldId id="270" r:id="rId12"/>
    <p:sldId id="276" r:id="rId13"/>
    <p:sldId id="271" r:id="rId14"/>
    <p:sldId id="262" r:id="rId15"/>
    <p:sldId id="272" r:id="rId16"/>
    <p:sldId id="279" r:id="rId17"/>
    <p:sldId id="277" r:id="rId18"/>
    <p:sldId id="278" r:id="rId19"/>
    <p:sldId id="269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19">
          <p15:clr>
            <a:srgbClr val="A4A3A4"/>
          </p15:clr>
        </p15:guide>
        <p15:guide id="2" orient="horz" pos="4176">
          <p15:clr>
            <a:srgbClr val="A4A3A4"/>
          </p15:clr>
        </p15:guide>
        <p15:guide id="3" orient="horz" pos="1171">
          <p15:clr>
            <a:srgbClr val="A4A3A4"/>
          </p15:clr>
        </p15:guide>
        <p15:guide id="4" orient="horz" pos="3505">
          <p15:clr>
            <a:srgbClr val="A4A3A4"/>
          </p15:clr>
        </p15:guide>
        <p15:guide id="5" pos="2880">
          <p15:clr>
            <a:srgbClr val="A4A3A4"/>
          </p15:clr>
        </p15:guide>
        <p15:guide id="6" pos="5616">
          <p15:clr>
            <a:srgbClr val="A4A3A4"/>
          </p15:clr>
        </p15:guide>
        <p15:guide id="7" pos="144">
          <p15:clr>
            <a:srgbClr val="A4A3A4"/>
          </p15:clr>
        </p15:guide>
        <p15:guide id="8">
          <p15:clr>
            <a:srgbClr val="A4A3A4"/>
          </p15:clr>
        </p15:guide>
        <p15:guide id="9" pos="1104">
          <p15:clr>
            <a:srgbClr val="A4A3A4"/>
          </p15:clr>
        </p15:guide>
        <p15:guide id="10" pos="1591">
          <p15:clr>
            <a:srgbClr val="A4A3A4"/>
          </p15:clr>
        </p15:guide>
        <p15:guide id="11" pos="3024">
          <p15:clr>
            <a:srgbClr val="A4A3A4"/>
          </p15:clr>
        </p15:guide>
        <p15:guide id="12" pos="14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B0"/>
    <a:srgbClr val="00547E"/>
    <a:srgbClr val="E46C0A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>
      <p:cViewPr varScale="1">
        <p:scale>
          <a:sx n="66" d="100"/>
          <a:sy n="66" d="100"/>
        </p:scale>
        <p:origin x="-432" y="-108"/>
      </p:cViewPr>
      <p:guideLst>
        <p:guide orient="horz" pos="1419"/>
        <p:guide orient="horz" pos="4176"/>
        <p:guide orient="horz" pos="1171"/>
        <p:guide orient="horz" pos="350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DEC17-8E53-469B-B10B-ED95FC4DC0AE}" type="doc">
      <dgm:prSet loTypeId="urn:microsoft.com/office/officeart/2005/8/layout/chevron2" loCatId="list" qsTypeId="urn:microsoft.com/office/officeart/2005/8/quickstyle/3d2" qsCatId="3D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8964EB82-1CBF-4742-B499-AE77DE62FB95}">
      <dgm:prSet phldrT="[Text]" custT="1"/>
      <dgm:spPr/>
      <dgm:t>
        <a:bodyPr/>
        <a:lstStyle/>
        <a:p>
          <a:r>
            <a:rPr lang="en-US" sz="1050" b="1" dirty="0" smtClean="0">
              <a:latin typeface="Arial" pitchFamily="34" charset="0"/>
              <a:cs typeface="Arial" pitchFamily="34" charset="0"/>
            </a:rPr>
            <a:t>8-Apr-13</a:t>
          </a:r>
          <a:endParaRPr lang="en-US" sz="1050" b="1" dirty="0">
            <a:latin typeface="Arial" pitchFamily="34" charset="0"/>
            <a:cs typeface="Arial" pitchFamily="34" charset="0"/>
          </a:endParaRPr>
        </a:p>
      </dgm:t>
    </dgm:pt>
    <dgm:pt modelId="{68FA3DB6-15BB-412E-8E33-1BFC5E868C76}" type="parTrans" cxnId="{AB60F705-5F2E-4387-9987-C585963F3238}">
      <dgm:prSet/>
      <dgm:spPr/>
      <dgm:t>
        <a:bodyPr/>
        <a:lstStyle/>
        <a:p>
          <a:endParaRPr lang="en-US"/>
        </a:p>
      </dgm:t>
    </dgm:pt>
    <dgm:pt modelId="{BD74884F-760D-45FC-8747-78A43257EFFE}" type="sibTrans" cxnId="{AB60F705-5F2E-4387-9987-C585963F3238}">
      <dgm:prSet/>
      <dgm:spPr/>
      <dgm:t>
        <a:bodyPr/>
        <a:lstStyle/>
        <a:p>
          <a:endParaRPr lang="en-US"/>
        </a:p>
      </dgm:t>
    </dgm:pt>
    <dgm:pt modelId="{29BA8A95-E8AC-4BFD-8055-9F392B7529F4}">
      <dgm:prSet phldrT="[Text]" custT="1"/>
      <dgm:spPr/>
      <dgm:t>
        <a:bodyPr/>
        <a:lstStyle/>
        <a:p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+mn-ea"/>
              <a:cs typeface="Times New Roman" pitchFamily="18" charset="0"/>
            </a:rPr>
            <a:t>Development environment setup, requirement understanding, design &amp; POC development</a:t>
          </a: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  <a:latin typeface="Arial" pitchFamily="34" charset="0"/>
            <a:ea typeface="+mn-ea"/>
            <a:cs typeface="Times New Roman" pitchFamily="18" charset="0"/>
          </a:endParaRPr>
        </a:p>
      </dgm:t>
    </dgm:pt>
    <dgm:pt modelId="{87280014-2941-49BB-9733-D7B653614107}" type="parTrans" cxnId="{E56C0EF2-A6C3-4C70-A574-598CFCB0CCF7}">
      <dgm:prSet/>
      <dgm:spPr/>
      <dgm:t>
        <a:bodyPr/>
        <a:lstStyle/>
        <a:p>
          <a:endParaRPr lang="en-US"/>
        </a:p>
      </dgm:t>
    </dgm:pt>
    <dgm:pt modelId="{0A6912F9-7D39-4188-B897-0FF9BB022A93}" type="sibTrans" cxnId="{E56C0EF2-A6C3-4C70-A574-598CFCB0CCF7}">
      <dgm:prSet/>
      <dgm:spPr/>
      <dgm:t>
        <a:bodyPr/>
        <a:lstStyle/>
        <a:p>
          <a:endParaRPr lang="en-US"/>
        </a:p>
      </dgm:t>
    </dgm:pt>
    <dgm:pt modelId="{C87EEB9B-792C-40E3-BF55-F0341C027E59}">
      <dgm:prSet phldrT="[Text]" custT="1"/>
      <dgm:spPr/>
      <dgm:t>
        <a:bodyPr/>
        <a:lstStyle/>
        <a:p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+mn-ea"/>
              <a:cs typeface="Times New Roman" pitchFamily="18" charset="0"/>
            </a:rPr>
            <a:t>Development of ETL, Data Aggregation, Dashboard &amp; reports </a:t>
          </a: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  <a:latin typeface="Arial" pitchFamily="34" charset="0"/>
            <a:ea typeface="+mn-ea"/>
            <a:cs typeface="Times New Roman" pitchFamily="18" charset="0"/>
          </a:endParaRPr>
        </a:p>
      </dgm:t>
    </dgm:pt>
    <dgm:pt modelId="{0026E082-4EFA-4225-A74D-DF9246EE0BF3}" type="parTrans" cxnId="{7FB5E7DE-C420-4F8D-9EBF-1F666D19279D}">
      <dgm:prSet/>
      <dgm:spPr/>
      <dgm:t>
        <a:bodyPr/>
        <a:lstStyle/>
        <a:p>
          <a:endParaRPr lang="en-US"/>
        </a:p>
      </dgm:t>
    </dgm:pt>
    <dgm:pt modelId="{03BC88C0-F368-4735-BED4-A481897DAD37}" type="sibTrans" cxnId="{7FB5E7DE-C420-4F8D-9EBF-1F666D19279D}">
      <dgm:prSet/>
      <dgm:spPr/>
      <dgm:t>
        <a:bodyPr/>
        <a:lstStyle/>
        <a:p>
          <a:endParaRPr lang="en-US"/>
        </a:p>
      </dgm:t>
    </dgm:pt>
    <dgm:pt modelId="{1DABF5F8-8A9C-4409-A470-3B45770FF503}">
      <dgm:prSet phldrT="[Text]" custT="1"/>
      <dgm:spPr/>
      <dgm:t>
        <a:bodyPr/>
        <a:lstStyle/>
        <a:p>
          <a:r>
            <a:rPr lang="en-US" sz="1050" b="1" dirty="0" smtClean="0">
              <a:latin typeface="Arial" pitchFamily="34" charset="0"/>
              <a:cs typeface="Arial" pitchFamily="34" charset="0"/>
            </a:rPr>
            <a:t>12-Aug-13</a:t>
          </a:r>
          <a:endParaRPr lang="en-US" sz="1050" b="1" dirty="0">
            <a:latin typeface="Arial" pitchFamily="34" charset="0"/>
            <a:cs typeface="Arial" pitchFamily="34" charset="0"/>
          </a:endParaRPr>
        </a:p>
      </dgm:t>
    </dgm:pt>
    <dgm:pt modelId="{01CDE0A9-B093-48E0-A0DD-83ED59CFA040}" type="parTrans" cxnId="{74F74773-9D8F-4D6F-B540-558551D5D44A}">
      <dgm:prSet/>
      <dgm:spPr/>
      <dgm:t>
        <a:bodyPr/>
        <a:lstStyle/>
        <a:p>
          <a:endParaRPr lang="en-US"/>
        </a:p>
      </dgm:t>
    </dgm:pt>
    <dgm:pt modelId="{2E0610BF-4D31-478B-935D-0465A8E1C8CF}" type="sibTrans" cxnId="{74F74773-9D8F-4D6F-B540-558551D5D44A}">
      <dgm:prSet/>
      <dgm:spPr/>
      <dgm:t>
        <a:bodyPr/>
        <a:lstStyle/>
        <a:p>
          <a:endParaRPr lang="en-US"/>
        </a:p>
      </dgm:t>
    </dgm:pt>
    <dgm:pt modelId="{6B35DD7D-9448-4B01-9CF8-EE90B7C26D84}">
      <dgm:prSet phldrT="[Text]" custT="1"/>
      <dgm:spPr/>
      <dgm:t>
        <a:bodyPr/>
        <a:lstStyle/>
        <a:p>
          <a:r>
            <a:rPr lang="en-US" sz="1050" b="1" dirty="0" smtClean="0">
              <a:latin typeface="Arial" pitchFamily="34" charset="0"/>
              <a:cs typeface="Arial" pitchFamily="34" charset="0"/>
            </a:rPr>
            <a:t>5-Jul-13</a:t>
          </a:r>
          <a:endParaRPr lang="en-US" sz="1050" b="1" dirty="0">
            <a:latin typeface="Arial" pitchFamily="34" charset="0"/>
            <a:cs typeface="Arial" pitchFamily="34" charset="0"/>
          </a:endParaRPr>
        </a:p>
      </dgm:t>
    </dgm:pt>
    <dgm:pt modelId="{C4320F0B-D1B2-45B3-9462-59BEB3640ACE}" type="sibTrans" cxnId="{B2E8E43B-1E0A-4352-95C1-750F8FA56D1E}">
      <dgm:prSet/>
      <dgm:spPr/>
      <dgm:t>
        <a:bodyPr/>
        <a:lstStyle/>
        <a:p>
          <a:endParaRPr lang="en-US"/>
        </a:p>
      </dgm:t>
    </dgm:pt>
    <dgm:pt modelId="{70D1B173-F1FF-4C8F-9D74-17C9610DA5D7}" type="parTrans" cxnId="{B2E8E43B-1E0A-4352-95C1-750F8FA56D1E}">
      <dgm:prSet/>
      <dgm:spPr/>
      <dgm:t>
        <a:bodyPr/>
        <a:lstStyle/>
        <a:p>
          <a:endParaRPr lang="en-US"/>
        </a:p>
      </dgm:t>
    </dgm:pt>
    <dgm:pt modelId="{F33A7172-8AF6-46AE-9C4D-52009087A48F}">
      <dgm:prSet phldrT="[Text]" custT="1"/>
      <dgm:spPr/>
      <dgm:t>
        <a:bodyPr/>
        <a:lstStyle/>
        <a:p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+mn-ea"/>
              <a:cs typeface="Times New Roman" pitchFamily="18" charset="0"/>
            </a:rPr>
            <a:t>Development of ETL, Data Aggregation, Dashboard &amp; reports  </a:t>
          </a: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  <a:latin typeface="Arial" pitchFamily="34" charset="0"/>
            <a:ea typeface="+mn-ea"/>
            <a:cs typeface="Times New Roman" pitchFamily="18" charset="0"/>
          </a:endParaRPr>
        </a:p>
      </dgm:t>
    </dgm:pt>
    <dgm:pt modelId="{4C7B94C9-A210-420A-9B91-7626A74CD6D1}" type="sibTrans" cxnId="{4E7E4E34-1B8F-4810-9F0A-1575706EA6F0}">
      <dgm:prSet/>
      <dgm:spPr/>
      <dgm:t>
        <a:bodyPr/>
        <a:lstStyle/>
        <a:p>
          <a:endParaRPr lang="en-US"/>
        </a:p>
      </dgm:t>
    </dgm:pt>
    <dgm:pt modelId="{2A7DC208-BDDA-42D1-A20C-D9497CAF9835}" type="parTrans" cxnId="{4E7E4E34-1B8F-4810-9F0A-1575706EA6F0}">
      <dgm:prSet/>
      <dgm:spPr/>
      <dgm:t>
        <a:bodyPr/>
        <a:lstStyle/>
        <a:p>
          <a:endParaRPr lang="en-US"/>
        </a:p>
      </dgm:t>
    </dgm:pt>
    <dgm:pt modelId="{9D6D3AA6-A215-4DD2-9794-4DF08FB8E6BE}">
      <dgm:prSet phldrT="[Text]" custT="1"/>
      <dgm:spPr/>
      <dgm:t>
        <a:bodyPr/>
        <a:lstStyle/>
        <a:p>
          <a:r>
            <a:rPr lang="en-US" sz="1050" b="1" dirty="0" smtClean="0">
              <a:latin typeface="Arial" pitchFamily="34" charset="0"/>
              <a:cs typeface="Arial" pitchFamily="34" charset="0"/>
            </a:rPr>
            <a:t>27-May-13</a:t>
          </a:r>
          <a:endParaRPr lang="en-US" sz="1050" b="1" dirty="0">
            <a:latin typeface="Arial" pitchFamily="34" charset="0"/>
            <a:cs typeface="Arial" pitchFamily="34" charset="0"/>
          </a:endParaRPr>
        </a:p>
      </dgm:t>
    </dgm:pt>
    <dgm:pt modelId="{ADC836CD-8EAA-4EF3-A391-28CD5720A777}" type="sibTrans" cxnId="{E1DF1EE2-F76A-4695-B42E-68FEB815B23A}">
      <dgm:prSet/>
      <dgm:spPr/>
      <dgm:t>
        <a:bodyPr/>
        <a:lstStyle/>
        <a:p>
          <a:endParaRPr lang="en-US"/>
        </a:p>
      </dgm:t>
    </dgm:pt>
    <dgm:pt modelId="{5404F41E-3EA4-453F-B955-6299F3FD7419}" type="parTrans" cxnId="{E1DF1EE2-F76A-4695-B42E-68FEB815B23A}">
      <dgm:prSet/>
      <dgm:spPr/>
      <dgm:t>
        <a:bodyPr/>
        <a:lstStyle/>
        <a:p>
          <a:endParaRPr lang="en-US"/>
        </a:p>
      </dgm:t>
    </dgm:pt>
    <dgm:pt modelId="{BEB4DC8A-E7E6-469F-8E46-2F6711F89D29}">
      <dgm:prSet phldrT="[Text]" custT="1"/>
      <dgm:spPr/>
      <dgm:t>
        <a:bodyPr/>
        <a:lstStyle/>
        <a:p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+mn-ea"/>
              <a:cs typeface="Times New Roman" pitchFamily="18" charset="0"/>
            </a:rPr>
            <a:t>System Testing/QA</a:t>
          </a: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  <a:latin typeface="Arial" pitchFamily="34" charset="0"/>
            <a:ea typeface="+mn-ea"/>
            <a:cs typeface="Times New Roman" pitchFamily="18" charset="0"/>
          </a:endParaRPr>
        </a:p>
      </dgm:t>
    </dgm:pt>
    <dgm:pt modelId="{94A22A41-8C73-488D-90FA-5364F906B616}" type="parTrans" cxnId="{CB4C40DA-16CC-44A4-A514-2EDEA6FB6910}">
      <dgm:prSet/>
      <dgm:spPr/>
      <dgm:t>
        <a:bodyPr/>
        <a:lstStyle/>
        <a:p>
          <a:endParaRPr lang="en-US"/>
        </a:p>
      </dgm:t>
    </dgm:pt>
    <dgm:pt modelId="{93CB6230-F68F-49F7-9081-6B652E0F6387}" type="sibTrans" cxnId="{CB4C40DA-16CC-44A4-A514-2EDEA6FB6910}">
      <dgm:prSet/>
      <dgm:spPr/>
      <dgm:t>
        <a:bodyPr/>
        <a:lstStyle/>
        <a:p>
          <a:endParaRPr lang="en-US"/>
        </a:p>
      </dgm:t>
    </dgm:pt>
    <dgm:pt modelId="{013144FE-1A61-4B3A-8B09-9FEB4B95A521}" type="pres">
      <dgm:prSet presAssocID="{BE8DEC17-8E53-469B-B10B-ED95FC4DC0A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E3B4F9-2600-471B-829A-277466A102FF}" type="pres">
      <dgm:prSet presAssocID="{8964EB82-1CBF-4742-B499-AE77DE62FB95}" presName="composite" presStyleCnt="0"/>
      <dgm:spPr/>
    </dgm:pt>
    <dgm:pt modelId="{77A79BC5-2AF6-4B66-A75E-C0B3EB1C65E7}" type="pres">
      <dgm:prSet presAssocID="{8964EB82-1CBF-4742-B499-AE77DE62FB95}" presName="parentText" presStyleLbl="alignNode1" presStyleIdx="0" presStyleCnt="4" custLinFactNeighborY="-90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45623-5E47-429B-BE39-04159745D436}" type="pres">
      <dgm:prSet presAssocID="{8964EB82-1CBF-4742-B499-AE77DE62FB95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B550A-CBAE-4236-91AF-539C2F2BD7C8}" type="pres">
      <dgm:prSet presAssocID="{BD74884F-760D-45FC-8747-78A43257EFFE}" presName="sp" presStyleCnt="0"/>
      <dgm:spPr/>
    </dgm:pt>
    <dgm:pt modelId="{CC132879-71A0-43BD-8BAE-18D2FACEA1C6}" type="pres">
      <dgm:prSet presAssocID="{9D6D3AA6-A215-4DD2-9794-4DF08FB8E6BE}" presName="composite" presStyleCnt="0"/>
      <dgm:spPr/>
    </dgm:pt>
    <dgm:pt modelId="{2A0EEC3A-7B2E-4F0C-A4D6-300344223185}" type="pres">
      <dgm:prSet presAssocID="{9D6D3AA6-A215-4DD2-9794-4DF08FB8E6B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ED007-3331-47A5-AB8A-07420A9D7BBE}" type="pres">
      <dgm:prSet presAssocID="{9D6D3AA6-A215-4DD2-9794-4DF08FB8E6B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BF682-160E-4842-B7FD-3518EC044B5F}" type="pres">
      <dgm:prSet presAssocID="{ADC836CD-8EAA-4EF3-A391-28CD5720A777}" presName="sp" presStyleCnt="0"/>
      <dgm:spPr/>
    </dgm:pt>
    <dgm:pt modelId="{A70EA5C8-F156-445A-84A7-CD0D0A389EC2}" type="pres">
      <dgm:prSet presAssocID="{6B35DD7D-9448-4B01-9CF8-EE90B7C26D84}" presName="composite" presStyleCnt="0"/>
      <dgm:spPr/>
    </dgm:pt>
    <dgm:pt modelId="{7B537846-A82D-4F23-ACF7-17E31CEE93B0}" type="pres">
      <dgm:prSet presAssocID="{6B35DD7D-9448-4B01-9CF8-EE90B7C26D8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BAC81-E546-4522-B9F9-D90D40E488AC}" type="pres">
      <dgm:prSet presAssocID="{6B35DD7D-9448-4B01-9CF8-EE90B7C26D84}" presName="descendantText" presStyleLbl="alignAcc1" presStyleIdx="2" presStyleCnt="4" custLinFactNeighborX="2652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B9406-3CA2-4FA6-9211-4F1841C23862}" type="pres">
      <dgm:prSet presAssocID="{C4320F0B-D1B2-45B3-9462-59BEB3640ACE}" presName="sp" presStyleCnt="0"/>
      <dgm:spPr/>
    </dgm:pt>
    <dgm:pt modelId="{8A137BDB-59C7-4254-A19D-562B8C12E975}" type="pres">
      <dgm:prSet presAssocID="{1DABF5F8-8A9C-4409-A470-3B45770FF503}" presName="composite" presStyleCnt="0"/>
      <dgm:spPr/>
    </dgm:pt>
    <dgm:pt modelId="{51D94F39-A374-48CF-8E33-E93179EE2F64}" type="pres">
      <dgm:prSet presAssocID="{1DABF5F8-8A9C-4409-A470-3B45770FF50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9318C-1098-40AB-BD81-58231807793B}" type="pres">
      <dgm:prSet presAssocID="{1DABF5F8-8A9C-4409-A470-3B45770FF50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1A8C78-3969-4F66-8B53-E9C3F784EDB5}" type="presOf" srcId="{F33A7172-8AF6-46AE-9C4D-52009087A48F}" destId="{5A0ED007-3331-47A5-AB8A-07420A9D7BBE}" srcOrd="0" destOrd="0" presId="urn:microsoft.com/office/officeart/2005/8/layout/chevron2"/>
    <dgm:cxn modelId="{56267A8A-C3F6-4E32-9A1C-4879A941D16F}" type="presOf" srcId="{6B35DD7D-9448-4B01-9CF8-EE90B7C26D84}" destId="{7B537846-A82D-4F23-ACF7-17E31CEE93B0}" srcOrd="0" destOrd="0" presId="urn:microsoft.com/office/officeart/2005/8/layout/chevron2"/>
    <dgm:cxn modelId="{CB776C79-D976-42DE-A3C2-CE1E51D64C8C}" type="presOf" srcId="{29BA8A95-E8AC-4BFD-8055-9F392B7529F4}" destId="{E2245623-5E47-429B-BE39-04159745D436}" srcOrd="0" destOrd="0" presId="urn:microsoft.com/office/officeart/2005/8/layout/chevron2"/>
    <dgm:cxn modelId="{04B3E173-8D0E-4E9B-9F1C-3054D88969D8}" type="presOf" srcId="{BE8DEC17-8E53-469B-B10B-ED95FC4DC0AE}" destId="{013144FE-1A61-4B3A-8B09-9FEB4B95A521}" srcOrd="0" destOrd="0" presId="urn:microsoft.com/office/officeart/2005/8/layout/chevron2"/>
    <dgm:cxn modelId="{B2E8E43B-1E0A-4352-95C1-750F8FA56D1E}" srcId="{BE8DEC17-8E53-469B-B10B-ED95FC4DC0AE}" destId="{6B35DD7D-9448-4B01-9CF8-EE90B7C26D84}" srcOrd="2" destOrd="0" parTransId="{70D1B173-F1FF-4C8F-9D74-17C9610DA5D7}" sibTransId="{C4320F0B-D1B2-45B3-9462-59BEB3640ACE}"/>
    <dgm:cxn modelId="{47726AFC-9B5B-487F-8B5A-DB8B32836A38}" type="presOf" srcId="{1DABF5F8-8A9C-4409-A470-3B45770FF503}" destId="{51D94F39-A374-48CF-8E33-E93179EE2F64}" srcOrd="0" destOrd="0" presId="urn:microsoft.com/office/officeart/2005/8/layout/chevron2"/>
    <dgm:cxn modelId="{CB4C40DA-16CC-44A4-A514-2EDEA6FB6910}" srcId="{1DABF5F8-8A9C-4409-A470-3B45770FF503}" destId="{BEB4DC8A-E7E6-469F-8E46-2F6711F89D29}" srcOrd="0" destOrd="0" parTransId="{94A22A41-8C73-488D-90FA-5364F906B616}" sibTransId="{93CB6230-F68F-49F7-9081-6B652E0F6387}"/>
    <dgm:cxn modelId="{5640DE4C-3D0E-4EB0-A1EE-3DA52A29A047}" type="presOf" srcId="{C87EEB9B-792C-40E3-BF55-F0341C027E59}" destId="{000BAC81-E546-4522-B9F9-D90D40E488AC}" srcOrd="0" destOrd="0" presId="urn:microsoft.com/office/officeart/2005/8/layout/chevron2"/>
    <dgm:cxn modelId="{6A2F8F3D-AF33-4C54-8FC5-D57325FE7078}" type="presOf" srcId="{BEB4DC8A-E7E6-469F-8E46-2F6711F89D29}" destId="{BF89318C-1098-40AB-BD81-58231807793B}" srcOrd="0" destOrd="0" presId="urn:microsoft.com/office/officeart/2005/8/layout/chevron2"/>
    <dgm:cxn modelId="{E56C0EF2-A6C3-4C70-A574-598CFCB0CCF7}" srcId="{8964EB82-1CBF-4742-B499-AE77DE62FB95}" destId="{29BA8A95-E8AC-4BFD-8055-9F392B7529F4}" srcOrd="0" destOrd="0" parTransId="{87280014-2941-49BB-9733-D7B653614107}" sibTransId="{0A6912F9-7D39-4188-B897-0FF9BB022A93}"/>
    <dgm:cxn modelId="{D49D573E-1560-4F58-AAF6-E2B00F4E6383}" type="presOf" srcId="{8964EB82-1CBF-4742-B499-AE77DE62FB95}" destId="{77A79BC5-2AF6-4B66-A75E-C0B3EB1C65E7}" srcOrd="0" destOrd="0" presId="urn:microsoft.com/office/officeart/2005/8/layout/chevron2"/>
    <dgm:cxn modelId="{7FB5E7DE-C420-4F8D-9EBF-1F666D19279D}" srcId="{6B35DD7D-9448-4B01-9CF8-EE90B7C26D84}" destId="{C87EEB9B-792C-40E3-BF55-F0341C027E59}" srcOrd="0" destOrd="0" parTransId="{0026E082-4EFA-4225-A74D-DF9246EE0BF3}" sibTransId="{03BC88C0-F368-4735-BED4-A481897DAD37}"/>
    <dgm:cxn modelId="{E1DF1EE2-F76A-4695-B42E-68FEB815B23A}" srcId="{BE8DEC17-8E53-469B-B10B-ED95FC4DC0AE}" destId="{9D6D3AA6-A215-4DD2-9794-4DF08FB8E6BE}" srcOrd="1" destOrd="0" parTransId="{5404F41E-3EA4-453F-B955-6299F3FD7419}" sibTransId="{ADC836CD-8EAA-4EF3-A391-28CD5720A777}"/>
    <dgm:cxn modelId="{AB60F705-5F2E-4387-9987-C585963F3238}" srcId="{BE8DEC17-8E53-469B-B10B-ED95FC4DC0AE}" destId="{8964EB82-1CBF-4742-B499-AE77DE62FB95}" srcOrd="0" destOrd="0" parTransId="{68FA3DB6-15BB-412E-8E33-1BFC5E868C76}" sibTransId="{BD74884F-760D-45FC-8747-78A43257EFFE}"/>
    <dgm:cxn modelId="{74F74773-9D8F-4D6F-B540-558551D5D44A}" srcId="{BE8DEC17-8E53-469B-B10B-ED95FC4DC0AE}" destId="{1DABF5F8-8A9C-4409-A470-3B45770FF503}" srcOrd="3" destOrd="0" parTransId="{01CDE0A9-B093-48E0-A0DD-83ED59CFA040}" sibTransId="{2E0610BF-4D31-478B-935D-0465A8E1C8CF}"/>
    <dgm:cxn modelId="{4E7E4E34-1B8F-4810-9F0A-1575706EA6F0}" srcId="{9D6D3AA6-A215-4DD2-9794-4DF08FB8E6BE}" destId="{F33A7172-8AF6-46AE-9C4D-52009087A48F}" srcOrd="0" destOrd="0" parTransId="{2A7DC208-BDDA-42D1-A20C-D9497CAF9835}" sibTransId="{4C7B94C9-A210-420A-9B91-7626A74CD6D1}"/>
    <dgm:cxn modelId="{43A9296C-0F7A-45CD-9615-04B5100623DC}" type="presOf" srcId="{9D6D3AA6-A215-4DD2-9794-4DF08FB8E6BE}" destId="{2A0EEC3A-7B2E-4F0C-A4D6-300344223185}" srcOrd="0" destOrd="0" presId="urn:microsoft.com/office/officeart/2005/8/layout/chevron2"/>
    <dgm:cxn modelId="{CC713FC8-BDB4-4086-83E1-8536A8367E3C}" type="presParOf" srcId="{013144FE-1A61-4B3A-8B09-9FEB4B95A521}" destId="{84E3B4F9-2600-471B-829A-277466A102FF}" srcOrd="0" destOrd="0" presId="urn:microsoft.com/office/officeart/2005/8/layout/chevron2"/>
    <dgm:cxn modelId="{1B127E06-36D3-4F45-A3B7-30C460CD168C}" type="presParOf" srcId="{84E3B4F9-2600-471B-829A-277466A102FF}" destId="{77A79BC5-2AF6-4B66-A75E-C0B3EB1C65E7}" srcOrd="0" destOrd="0" presId="urn:microsoft.com/office/officeart/2005/8/layout/chevron2"/>
    <dgm:cxn modelId="{D6C9F15A-CD21-4DCB-B168-1635635AB048}" type="presParOf" srcId="{84E3B4F9-2600-471B-829A-277466A102FF}" destId="{E2245623-5E47-429B-BE39-04159745D436}" srcOrd="1" destOrd="0" presId="urn:microsoft.com/office/officeart/2005/8/layout/chevron2"/>
    <dgm:cxn modelId="{955CF7F0-1A9B-4906-9A54-8793052B875D}" type="presParOf" srcId="{013144FE-1A61-4B3A-8B09-9FEB4B95A521}" destId="{8CBB550A-CBAE-4236-91AF-539C2F2BD7C8}" srcOrd="1" destOrd="0" presId="urn:microsoft.com/office/officeart/2005/8/layout/chevron2"/>
    <dgm:cxn modelId="{6FF4FBC7-ED62-48D5-8075-917FF9D109E1}" type="presParOf" srcId="{013144FE-1A61-4B3A-8B09-9FEB4B95A521}" destId="{CC132879-71A0-43BD-8BAE-18D2FACEA1C6}" srcOrd="2" destOrd="0" presId="urn:microsoft.com/office/officeart/2005/8/layout/chevron2"/>
    <dgm:cxn modelId="{A728325D-E3F4-4A86-BA04-530DF098C26D}" type="presParOf" srcId="{CC132879-71A0-43BD-8BAE-18D2FACEA1C6}" destId="{2A0EEC3A-7B2E-4F0C-A4D6-300344223185}" srcOrd="0" destOrd="0" presId="urn:microsoft.com/office/officeart/2005/8/layout/chevron2"/>
    <dgm:cxn modelId="{F58D889A-AB52-4D73-BA26-BA843FCD381A}" type="presParOf" srcId="{CC132879-71A0-43BD-8BAE-18D2FACEA1C6}" destId="{5A0ED007-3331-47A5-AB8A-07420A9D7BBE}" srcOrd="1" destOrd="0" presId="urn:microsoft.com/office/officeart/2005/8/layout/chevron2"/>
    <dgm:cxn modelId="{1FC1F48C-2577-4386-B783-8D10AFC8DB53}" type="presParOf" srcId="{013144FE-1A61-4B3A-8B09-9FEB4B95A521}" destId="{3F8BF682-160E-4842-B7FD-3518EC044B5F}" srcOrd="3" destOrd="0" presId="urn:microsoft.com/office/officeart/2005/8/layout/chevron2"/>
    <dgm:cxn modelId="{5C5A6FDF-0EC7-4EB2-8609-6AC64C479A7E}" type="presParOf" srcId="{013144FE-1A61-4B3A-8B09-9FEB4B95A521}" destId="{A70EA5C8-F156-445A-84A7-CD0D0A389EC2}" srcOrd="4" destOrd="0" presId="urn:microsoft.com/office/officeart/2005/8/layout/chevron2"/>
    <dgm:cxn modelId="{17FE995D-5228-4435-AF24-915EA9CCA775}" type="presParOf" srcId="{A70EA5C8-F156-445A-84A7-CD0D0A389EC2}" destId="{7B537846-A82D-4F23-ACF7-17E31CEE93B0}" srcOrd="0" destOrd="0" presId="urn:microsoft.com/office/officeart/2005/8/layout/chevron2"/>
    <dgm:cxn modelId="{9D27A610-A940-4B2F-852A-271D14B59540}" type="presParOf" srcId="{A70EA5C8-F156-445A-84A7-CD0D0A389EC2}" destId="{000BAC81-E546-4522-B9F9-D90D40E488AC}" srcOrd="1" destOrd="0" presId="urn:microsoft.com/office/officeart/2005/8/layout/chevron2"/>
    <dgm:cxn modelId="{F4CA68C3-C187-4625-AC69-3D0B590A428C}" type="presParOf" srcId="{013144FE-1A61-4B3A-8B09-9FEB4B95A521}" destId="{E54B9406-3CA2-4FA6-9211-4F1841C23862}" srcOrd="5" destOrd="0" presId="urn:microsoft.com/office/officeart/2005/8/layout/chevron2"/>
    <dgm:cxn modelId="{4D1B104B-7BF2-4293-B312-5889DB689CAC}" type="presParOf" srcId="{013144FE-1A61-4B3A-8B09-9FEB4B95A521}" destId="{8A137BDB-59C7-4254-A19D-562B8C12E975}" srcOrd="6" destOrd="0" presId="urn:microsoft.com/office/officeart/2005/8/layout/chevron2"/>
    <dgm:cxn modelId="{97A8DF7B-6139-4095-A308-CBB65389F3B2}" type="presParOf" srcId="{8A137BDB-59C7-4254-A19D-562B8C12E975}" destId="{51D94F39-A374-48CF-8E33-E93179EE2F64}" srcOrd="0" destOrd="0" presId="urn:microsoft.com/office/officeart/2005/8/layout/chevron2"/>
    <dgm:cxn modelId="{22943F53-D975-4DEA-9B8C-CBC993D4DED6}" type="presParOf" srcId="{8A137BDB-59C7-4254-A19D-562B8C12E975}" destId="{BF89318C-1098-40AB-BD81-58231807793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79BC5-2AF6-4B66-A75E-C0B3EB1C65E7}">
      <dsp:nvSpPr>
        <dsp:cNvPr id="0" name=""/>
        <dsp:cNvSpPr/>
      </dsp:nvSpPr>
      <dsp:spPr>
        <a:xfrm rot="5400000">
          <a:off x="-152496" y="152496"/>
          <a:ext cx="1016644" cy="711651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latin typeface="Arial" pitchFamily="34" charset="0"/>
              <a:cs typeface="Arial" pitchFamily="34" charset="0"/>
            </a:rPr>
            <a:t>8-Apr-13</a:t>
          </a:r>
          <a:endParaRPr lang="en-US" sz="105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1" y="355826"/>
        <a:ext cx="711651" cy="304993"/>
      </dsp:txXfrm>
    </dsp:sp>
    <dsp:sp modelId="{E2245623-5E47-429B-BE39-04159745D436}">
      <dsp:nvSpPr>
        <dsp:cNvPr id="0" name=""/>
        <dsp:cNvSpPr/>
      </dsp:nvSpPr>
      <dsp:spPr>
        <a:xfrm rot="5400000">
          <a:off x="3271536" y="-2557064"/>
          <a:ext cx="660819" cy="57805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+mn-ea"/>
              <a:cs typeface="Times New Roman" pitchFamily="18" charset="0"/>
            </a:rPr>
            <a:t>Development environment setup, requirement understanding, design &amp; POC development</a:t>
          </a: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  <a:latin typeface="Arial" pitchFamily="34" charset="0"/>
            <a:ea typeface="+mn-ea"/>
            <a:cs typeface="Times New Roman" pitchFamily="18" charset="0"/>
          </a:endParaRPr>
        </a:p>
      </dsp:txBody>
      <dsp:txXfrm rot="-5400000">
        <a:off x="711652" y="35079"/>
        <a:ext cx="5748329" cy="596301"/>
      </dsp:txXfrm>
    </dsp:sp>
    <dsp:sp modelId="{2A0EEC3A-7B2E-4F0C-A4D6-300344223185}">
      <dsp:nvSpPr>
        <dsp:cNvPr id="0" name=""/>
        <dsp:cNvSpPr/>
      </dsp:nvSpPr>
      <dsp:spPr>
        <a:xfrm rot="5400000">
          <a:off x="-152496" y="1021563"/>
          <a:ext cx="1016644" cy="711651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127231"/>
                <a:satOff val="5670"/>
                <a:lumOff val="7926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127231"/>
                <a:satOff val="5670"/>
                <a:lumOff val="7926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127231"/>
                <a:satOff val="5670"/>
                <a:lumOff val="79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latin typeface="Arial" pitchFamily="34" charset="0"/>
              <a:cs typeface="Arial" pitchFamily="34" charset="0"/>
            </a:rPr>
            <a:t>27-May-13</a:t>
          </a:r>
          <a:endParaRPr lang="en-US" sz="105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1" y="1224893"/>
        <a:ext cx="711651" cy="304993"/>
      </dsp:txXfrm>
    </dsp:sp>
    <dsp:sp modelId="{5A0ED007-3331-47A5-AB8A-07420A9D7BBE}">
      <dsp:nvSpPr>
        <dsp:cNvPr id="0" name=""/>
        <dsp:cNvSpPr/>
      </dsp:nvSpPr>
      <dsp:spPr>
        <a:xfrm rot="5400000">
          <a:off x="3271536" y="-1690818"/>
          <a:ext cx="660819" cy="57805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-127231"/>
              <a:satOff val="5670"/>
              <a:lumOff val="792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+mn-ea"/>
              <a:cs typeface="Times New Roman" pitchFamily="18" charset="0"/>
            </a:rPr>
            <a:t>Development of ETL, Data Aggregation, Dashboard &amp; reports  </a:t>
          </a: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  <a:latin typeface="Arial" pitchFamily="34" charset="0"/>
            <a:ea typeface="+mn-ea"/>
            <a:cs typeface="Times New Roman" pitchFamily="18" charset="0"/>
          </a:endParaRPr>
        </a:p>
      </dsp:txBody>
      <dsp:txXfrm rot="-5400000">
        <a:off x="711652" y="901325"/>
        <a:ext cx="5748329" cy="596301"/>
      </dsp:txXfrm>
    </dsp:sp>
    <dsp:sp modelId="{7B537846-A82D-4F23-ACF7-17E31CEE93B0}">
      <dsp:nvSpPr>
        <dsp:cNvPr id="0" name=""/>
        <dsp:cNvSpPr/>
      </dsp:nvSpPr>
      <dsp:spPr>
        <a:xfrm rot="5400000">
          <a:off x="-152496" y="1887809"/>
          <a:ext cx="1016644" cy="711651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254461"/>
                <a:satOff val="11339"/>
                <a:lumOff val="15853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254461"/>
                <a:satOff val="11339"/>
                <a:lumOff val="15853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254461"/>
                <a:satOff val="11339"/>
                <a:lumOff val="158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latin typeface="Arial" pitchFamily="34" charset="0"/>
              <a:cs typeface="Arial" pitchFamily="34" charset="0"/>
            </a:rPr>
            <a:t>5-Jul-13</a:t>
          </a:r>
          <a:endParaRPr lang="en-US" sz="105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1" y="2091139"/>
        <a:ext cx="711651" cy="304993"/>
      </dsp:txXfrm>
    </dsp:sp>
    <dsp:sp modelId="{000BAC81-E546-4522-B9F9-D90D40E488AC}">
      <dsp:nvSpPr>
        <dsp:cNvPr id="0" name=""/>
        <dsp:cNvSpPr/>
      </dsp:nvSpPr>
      <dsp:spPr>
        <a:xfrm rot="5400000">
          <a:off x="3271536" y="-824571"/>
          <a:ext cx="660819" cy="57805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-254461"/>
              <a:satOff val="11339"/>
              <a:lumOff val="1585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+mn-ea"/>
              <a:cs typeface="Times New Roman" pitchFamily="18" charset="0"/>
            </a:rPr>
            <a:t>Development of ETL, Data Aggregation, Dashboard &amp; reports </a:t>
          </a: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  <a:latin typeface="Arial" pitchFamily="34" charset="0"/>
            <a:ea typeface="+mn-ea"/>
            <a:cs typeface="Times New Roman" pitchFamily="18" charset="0"/>
          </a:endParaRPr>
        </a:p>
      </dsp:txBody>
      <dsp:txXfrm rot="-5400000">
        <a:off x="711652" y="1767572"/>
        <a:ext cx="5748329" cy="596301"/>
      </dsp:txXfrm>
    </dsp:sp>
    <dsp:sp modelId="{51D94F39-A374-48CF-8E33-E93179EE2F64}">
      <dsp:nvSpPr>
        <dsp:cNvPr id="0" name=""/>
        <dsp:cNvSpPr/>
      </dsp:nvSpPr>
      <dsp:spPr>
        <a:xfrm rot="5400000">
          <a:off x="-152496" y="2754056"/>
          <a:ext cx="1016644" cy="711651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381692"/>
                <a:satOff val="17009"/>
                <a:lumOff val="23779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381692"/>
                <a:satOff val="17009"/>
                <a:lumOff val="23779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381692"/>
                <a:satOff val="17009"/>
                <a:lumOff val="237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latin typeface="Arial" pitchFamily="34" charset="0"/>
              <a:cs typeface="Arial" pitchFamily="34" charset="0"/>
            </a:rPr>
            <a:t>12-Aug-13</a:t>
          </a:r>
          <a:endParaRPr lang="en-US" sz="105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1" y="2957386"/>
        <a:ext cx="711651" cy="304993"/>
      </dsp:txXfrm>
    </dsp:sp>
    <dsp:sp modelId="{BF89318C-1098-40AB-BD81-58231807793B}">
      <dsp:nvSpPr>
        <dsp:cNvPr id="0" name=""/>
        <dsp:cNvSpPr/>
      </dsp:nvSpPr>
      <dsp:spPr>
        <a:xfrm rot="5400000">
          <a:off x="3271536" y="41674"/>
          <a:ext cx="660819" cy="57805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-381692"/>
              <a:satOff val="17009"/>
              <a:lumOff val="2377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+mn-ea"/>
              <a:cs typeface="Times New Roman" pitchFamily="18" charset="0"/>
            </a:rPr>
            <a:t>System Testing/QA</a:t>
          </a: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  <a:latin typeface="Arial" pitchFamily="34" charset="0"/>
            <a:ea typeface="+mn-ea"/>
            <a:cs typeface="Times New Roman" pitchFamily="18" charset="0"/>
          </a:endParaRPr>
        </a:p>
      </dsp:txBody>
      <dsp:txXfrm rot="-5400000">
        <a:off x="711652" y="2633818"/>
        <a:ext cx="5748329" cy="596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6420DB1-C3E5-4917-9125-AC91993D136F}" type="datetimeFigureOut">
              <a:rPr lang="en-US"/>
              <a:pPr>
                <a:defRPr/>
              </a:pPr>
              <a:t>2/15/2013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2D3E30E-9E93-4259-A6F0-B8EFFB1D39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13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73A6839-9331-42D6-B582-3A12C433F131}" type="datetimeFigureOut">
              <a:rPr lang="en-US"/>
              <a:pPr>
                <a:defRPr/>
              </a:pPr>
              <a:t>2/15/2013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BD7E59-8ECB-4477-8472-41332256F5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55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73C680-1422-4739-BC15-6C530960A12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84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67AE29-781D-4EA7-B7D5-387EB3679A9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66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8BE10D-6357-4C42-A53E-6D9AC555FFC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51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50A0D4-9F09-4243-8631-5BBDFFE0599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26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AD8A23-6D3D-4DDF-BD88-4047EB53284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3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9A1B75-AF53-4084-A5A0-4D8F1DF5467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AD8A23-6D3D-4DDF-BD88-4047EB53284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33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AD8A23-6D3D-4DDF-BD88-4047EB53284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33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32BC49-6E8B-442E-8D5B-E8FFFAF3EB1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18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668DCF-AE41-4CAC-80CC-DD63895053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9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20D3E6-F5DD-41B9-9142-6775C9822E2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20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821A04-3647-4909-A01B-FA28D80A0C6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0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E55948-ABAF-4907-B7FD-64632A6CBAB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7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AACECD-F58D-40F0-ADAA-C556C84AE0D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3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AACECD-F58D-40F0-ADAA-C556C84AE0D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7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41AD36-1A72-442B-A23A-A88D273BEFD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50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7702B7-7B92-407D-841B-02CE0B92093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4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2009. Cybage Software Pvt. Ltd. All Rights Reserved. Cybage Confidential.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7800"/>
            <a:ext cx="1600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33FF86D-1924-4B5E-BCA2-211D70443B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2009. Cybage Software Pvt. Ltd. All Rights Reserved. Cybage Confidential.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 cstate="print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19266F-4A43-42AD-AE60-7E3A23800E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003F1C5-6CCC-4F6F-952B-4038DFEE1E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2009. 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7501FC3-1CF2-492F-BF2E-DC0B85BB38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2009. Cybage Software Pvt. Ltd. All Rights Reserved. Cybage Confidential.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6592EA-00F6-4804-8DF0-F2846CB0B7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2009. Cybage Software Pvt. Ltd. All Rights Reserved. Cybage Confidential.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53580E3-4DA8-4478-9AF5-3D8A06A01F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2009. Cybage Software Pvt. Ltd. All Rights Reserved. Cybage Confidential.</a:t>
            </a: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A1CE681-2254-498E-837B-9025DEB83F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30E3FE6-7161-41C5-BE6B-CB9CBF55A6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80A200F-3C58-4A69-B1D9-7CBBC694D1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B0D8A76-777E-4686-BB3C-D0CFE85674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2009. Cybage Software Pvt. Ltd. All Rights Reserved. Cybage Confidential.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7800"/>
            <a:ext cx="1600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052A5B0-3C29-4089-A4FB-F24E7C78EA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2009. Cybage Software Pvt. Ltd. All Rights Reserved. Cybage Confidential.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7800"/>
            <a:ext cx="1600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226BB08-3931-4B7D-84A7-83846687F6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2009. Cybage Software Pvt. Ltd. All Rights Reserved. Cybage Confidential.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7800"/>
            <a:ext cx="1600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2F3F7-3C79-452E-B001-D258516682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91366-7813-4A17-9BC7-7EFFA0DC4F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03F3E-9451-4994-9D96-917C923CD2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D93C3-C5AA-4F0E-8B19-8432393998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E5D2E-EF17-45FB-A848-EDCCF5A895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4F170-B66E-4E7E-A12C-549BE44ECD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C58E6-EBCD-468C-B1F0-6575AD67A3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3C01F-F378-4EC5-8CBE-9B9AB052CD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920B6-4184-4F6F-BFB2-0ACB0BD5D6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2009. Cybage Software Pvt. Ltd. All Rights Reserved. Cybage Confidential.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7800"/>
            <a:ext cx="1600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4552BBB-5815-4E27-B72B-6FFDBAFCCF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E8D9D-5C6B-43AE-BC69-57D36C9898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1B438-2869-4B6C-9AB0-94F0F31C8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2009. Cybage Software Pvt. Ltd. All Rights Reserved. Cybage Confidential.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7800"/>
            <a:ext cx="1600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21A2DDC-AF91-404D-8CD3-35B08DB6C3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2009. Cybage Software Pvt. Ltd. All Rights Reserved. Cybage Confidential.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9140B63-551E-4A4B-BDE8-157B52AC7D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2009. Cybage Software Pvt. Ltd. All Rights Reserved. Cybage Confidential.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043A93-AF56-43BA-A5F4-FC573F51F3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2009. Cybage Software Pvt. Ltd. All Rights Reserved. Cybage Confidential.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408A867-C60C-46F8-82FA-899C56C77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2009. Cybage Software Pvt. Ltd. All Rights Reserved. Cybage Confidential.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 cstate="print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69FDF14-6D00-477E-A634-7AB8465EC8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2009. 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8F906A3-E0B0-4B48-A899-643E85E9E2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7239000" y="171450"/>
            <a:ext cx="16764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2009. 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55D16F1-5BD9-44BA-A77C-C10FE73BFD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  <p:sldLayoutId id="2147484076" r:id="rId14"/>
    <p:sldLayoutId id="2147484077" r:id="rId15"/>
    <p:sldLayoutId id="2147484078" r:id="rId16"/>
    <p:sldLayoutId id="2147484079" r:id="rId17"/>
    <p:sldLayoutId id="2147484080" r:id="rId18"/>
    <p:sldLayoutId id="2147484081" r:id="rId19"/>
    <p:sldLayoutId id="2147484082" r:id="rId2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1"/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004B1F9-EF44-422A-91F5-4766310B8B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Wpromote</a:t>
            </a:r>
            <a:r>
              <a:rPr lang="en-US" dirty="0" smtClean="0"/>
              <a:t> </a:t>
            </a:r>
            <a:r>
              <a:rPr lang="en-US" dirty="0" err="1" smtClean="0"/>
              <a:t>KickOff</a:t>
            </a:r>
            <a:r>
              <a:rPr lang="en-US" dirty="0" smtClean="0"/>
              <a:t> Meeting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FBB3A5-2D0B-41EE-ABFE-3B7CBF6B702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3556" name="Rectangle 19"/>
          <p:cNvSpPr txBox="1">
            <a:spLocks noChangeArrowheads="1"/>
          </p:cNvSpPr>
          <p:nvPr/>
        </p:nvSpPr>
        <p:spPr bwMode="auto">
          <a:xfrm>
            <a:off x="1719263" y="4194175"/>
            <a:ext cx="41148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dirty="0">
                <a:latin typeface="Calibri" pitchFamily="34" charset="0"/>
              </a:rPr>
              <a:t>Authored by: Umang Dave</a:t>
            </a:r>
            <a:br>
              <a:rPr lang="en-US" dirty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Presented </a:t>
            </a:r>
            <a:r>
              <a:rPr lang="en-US" dirty="0">
                <a:latin typeface="Calibri" pitchFamily="34" charset="0"/>
              </a:rPr>
              <a:t>by: </a:t>
            </a:r>
            <a:r>
              <a:rPr lang="en-US" dirty="0" smtClean="0">
                <a:latin typeface="Calibri" pitchFamily="34" charset="0"/>
              </a:rPr>
              <a:t>Umang Dave</a:t>
            </a:r>
            <a:r>
              <a:rPr lang="en-US" dirty="0">
                <a:latin typeface="Calibri" pitchFamily="34" charset="0"/>
              </a:rPr>
              <a:t/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Date</a:t>
            </a:r>
            <a:r>
              <a:rPr lang="en-US" dirty="0" smtClean="0">
                <a:latin typeface="Calibri" pitchFamily="34" charset="0"/>
              </a:rPr>
              <a:t>: </a:t>
            </a:r>
            <a:fld id="{E87DE66A-25EF-4637-8763-45807424DA60}" type="datetime1">
              <a:rPr lang="en-US" smtClean="0">
                <a:latin typeface="Calibri" pitchFamily="34" charset="0"/>
              </a:rPr>
              <a:t>2/15/2013</a:t>
            </a:fld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Responsibilities: Client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2524125"/>
            <a:ext cx="7269162" cy="36115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/>
              <a:t>User credentials for external data sources and APIs where applicable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1400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/>
              <a:t>Version </a:t>
            </a:r>
            <a:r>
              <a:rPr lang="en-US" sz="1400" dirty="0"/>
              <a:t>control system credentials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1400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/>
              <a:t>Response </a:t>
            </a:r>
            <a:r>
              <a:rPr lang="en-US" sz="1400" dirty="0"/>
              <a:t>to query within appropriate time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1400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/>
              <a:t>Subscribe </a:t>
            </a:r>
            <a:r>
              <a:rPr lang="en-US" sz="1400" dirty="0"/>
              <a:t>to APIs/ data feeds and provide access to </a:t>
            </a:r>
            <a:r>
              <a:rPr lang="en-US" sz="1400" dirty="0" err="1"/>
              <a:t>Cybage</a:t>
            </a:r>
            <a:r>
              <a:rPr lang="en-US" sz="1400" dirty="0"/>
              <a:t> development team, for </a:t>
            </a:r>
            <a:r>
              <a:rPr lang="en-US" sz="1400" dirty="0" err="1" smtClean="0"/>
              <a:t>Wpromote</a:t>
            </a:r>
            <a:r>
              <a:rPr lang="en-US" sz="1400" dirty="0" smtClean="0"/>
              <a:t> </a:t>
            </a:r>
            <a:r>
              <a:rPr lang="en-US" sz="1400" dirty="0"/>
              <a:t>accounts setup in system</a:t>
            </a:r>
          </a:p>
          <a:p>
            <a:pPr marL="0" lvl="1" eaLnBrk="1" fontAlgn="auto" hangingPunct="1">
              <a:spcAft>
                <a:spcPts val="0"/>
              </a:spcAft>
              <a:defRPr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568D6-61F6-49FE-A3F4-8CA718F970C6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Protocol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/>
              <a:t>Call Timings and Schedule</a:t>
            </a:r>
          </a:p>
          <a:p>
            <a:pPr marL="514350" lvl="1" indent="-2857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Frequency of calls</a:t>
            </a:r>
          </a:p>
          <a:p>
            <a:pPr marL="514350" lvl="1" indent="-2857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Status calls</a:t>
            </a:r>
          </a:p>
          <a:p>
            <a:pPr marL="514350" lvl="1" indent="-2857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Management sync-up calls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/>
              <a:t>Point of Contact at each end</a:t>
            </a:r>
          </a:p>
          <a:p>
            <a:pPr marL="514350" lvl="1" indent="-2857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Definition of who will participate within each call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/>
              <a:t>Status reports</a:t>
            </a:r>
          </a:p>
          <a:p>
            <a:pPr marL="514350" lvl="1" indent="-2857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Frequency of reports</a:t>
            </a:r>
          </a:p>
          <a:p>
            <a:pPr marL="514350" lvl="1" indent="-2857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8A867-C60C-46F8-82FA-899C56C7702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8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Escalation Mechanism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6EBC0-7375-48F5-AF5E-3A08D81D9C1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14364"/>
              </p:ext>
            </p:extLst>
          </p:nvPr>
        </p:nvGraphicFramePr>
        <p:xfrm>
          <a:off x="1195388" y="2541588"/>
          <a:ext cx="7175499" cy="3479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833"/>
                <a:gridCol w="2391833"/>
                <a:gridCol w="2391833"/>
              </a:tblGrid>
              <a:tr h="40532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Threshold Period</a:t>
                      </a:r>
                      <a:endParaRPr lang="en-US" sz="1800" b="1" dirty="0">
                        <a:solidFill>
                          <a:srgbClr val="155D8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Escalate to</a:t>
                      </a:r>
                      <a:endParaRPr lang="en-US" sz="1800" b="1" dirty="0">
                        <a:solidFill>
                          <a:srgbClr val="155D8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Designation</a:t>
                      </a:r>
                      <a:endParaRPr lang="en-US" sz="1800" b="1" dirty="0">
                        <a:solidFill>
                          <a:srgbClr val="155D8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73" marR="68573" marT="0" marB="0"/>
                </a:tc>
              </a:tr>
              <a:tr h="396959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effectLst/>
                        </a:rPr>
                        <a:t>&lt;Issues raised by the Client&gt;</a:t>
                      </a:r>
                      <a:endParaRPr lang="en-US" sz="1600" b="1" dirty="0" smtClean="0">
                        <a:solidFill>
                          <a:srgbClr val="155D8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91430" marR="91430" marT="45703" marB="4570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61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 3 days &gt;</a:t>
                      </a:r>
                      <a:endParaRPr lang="en-US" sz="16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Umang Dave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Project Manager</a:t>
                      </a:r>
                      <a:endParaRPr lang="en-US" sz="16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73" marR="68573" marT="0" marB="0"/>
                </a:tc>
              </a:tr>
              <a:tr h="4704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 Above 7 days &gt;</a:t>
                      </a:r>
                      <a:endParaRPr lang="en-US" sz="16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Krudant</a:t>
                      </a:r>
                      <a:r>
                        <a:rPr lang="en-US" sz="1600" baseline="0" dirty="0" smtClean="0">
                          <a:effectLst/>
                        </a:rPr>
                        <a:t> Desai</a:t>
                      </a:r>
                      <a:endParaRPr lang="en-US" sz="16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Delivery Manager</a:t>
                      </a:r>
                      <a:endParaRPr lang="en-US" sz="16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73" marR="68573" marT="0" marB="0"/>
                </a:tc>
              </a:tr>
              <a:tr h="42460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effectLst/>
                        </a:rPr>
                        <a:t>&lt;Issues raised by </a:t>
                      </a:r>
                      <a:r>
                        <a:rPr lang="en-US" sz="1600" b="1" dirty="0" err="1" smtClean="0">
                          <a:effectLst/>
                        </a:rPr>
                        <a:t>Cybage</a:t>
                      </a:r>
                      <a:r>
                        <a:rPr lang="en-US" sz="1600" b="1" dirty="0" smtClean="0">
                          <a:effectLst/>
                        </a:rPr>
                        <a:t>&gt;</a:t>
                      </a:r>
                      <a:endParaRPr lang="en-US" sz="1600" b="1" dirty="0" smtClean="0">
                        <a:solidFill>
                          <a:srgbClr val="155D8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91430" marR="91430" marT="45703" marB="4570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58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 3 days &gt;</a:t>
                      </a:r>
                      <a:endParaRPr lang="en-US" sz="16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TBD</a:t>
                      </a:r>
                      <a:endParaRPr lang="en-US" sz="16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Project Manager</a:t>
                      </a:r>
                      <a:endParaRPr lang="en-US" sz="16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73" marR="68573" marT="0" marB="0" anchor="ctr"/>
                </a:tc>
              </a:tr>
              <a:tr h="4158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 Above 7 days &gt;</a:t>
                      </a:r>
                      <a:endParaRPr lang="en-US" sz="16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Jessica Como / Kevin Wallace</a:t>
                      </a:r>
                      <a:endParaRPr lang="en-US" sz="16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VP,</a:t>
                      </a:r>
                      <a:r>
                        <a:rPr lang="en-US" sz="1400" baseline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Client Services / </a:t>
                      </a:r>
                      <a:r>
                        <a:rPr lang="en-US" sz="14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Director, Software</a:t>
                      </a:r>
                      <a:r>
                        <a:rPr lang="en-US" sz="1400" baseline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Engineering</a:t>
                      </a:r>
                      <a:endParaRPr lang="en-US" sz="14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73" marR="6857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39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Challenges &amp; Risk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2524125"/>
            <a:ext cx="7269162" cy="36115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/>
              <a:t>Challenges Ahead</a:t>
            </a:r>
          </a:p>
          <a:p>
            <a:pPr marL="514350" lvl="1" indent="-2857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Various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third-party API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integrations</a:t>
            </a:r>
          </a:p>
          <a:p>
            <a:pPr marL="514350" lvl="1" indent="-2857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HTTP Handler and cookie tracker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200" dirty="0" smtClean="0"/>
              <a:t>	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/>
              <a:t>Identified Risks</a:t>
            </a:r>
          </a:p>
          <a:p>
            <a:pPr marL="514350" lvl="1" indent="-2857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scope of the work is only defined at high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level. Exploring the detailed requirements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might lead to a scope change at later stage.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42B7B2-B9B8-4512-8CB3-DBA03679D10F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3720" y="658762"/>
            <a:ext cx="1920240" cy="16667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Assumptions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2524125"/>
            <a:ext cx="7269162" cy="3611563"/>
          </a:xfrm>
        </p:spPr>
        <p:txBody>
          <a:bodyPr/>
          <a:lstStyle/>
          <a:p>
            <a:pPr lvl="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err="1"/>
              <a:t>Wpromote</a:t>
            </a:r>
            <a:r>
              <a:rPr lang="en-US" sz="1400" dirty="0"/>
              <a:t> would provide user credentials for external data sources and APIs where applicable</a:t>
            </a:r>
            <a:r>
              <a:rPr lang="en-US" sz="1400" dirty="0" smtClean="0"/>
              <a:t>.</a:t>
            </a:r>
          </a:p>
          <a:p>
            <a:pPr lvl="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1400" dirty="0"/>
          </a:p>
          <a:p>
            <a:pPr lvl="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err="1"/>
              <a:t>Wpromote</a:t>
            </a:r>
            <a:r>
              <a:rPr lang="en-US" sz="1400" dirty="0"/>
              <a:t> would push the deployed application on the production environment after user acceptance testing (UAT) on the staging server. The </a:t>
            </a:r>
            <a:r>
              <a:rPr lang="en-US" sz="1400" dirty="0" err="1"/>
              <a:t>Cybage</a:t>
            </a:r>
            <a:r>
              <a:rPr lang="en-US" sz="1400" dirty="0"/>
              <a:t> team would assist in the deployment process</a:t>
            </a:r>
            <a:r>
              <a:rPr lang="en-US" sz="1400" dirty="0" smtClean="0"/>
              <a:t>.</a:t>
            </a:r>
          </a:p>
          <a:p>
            <a:pPr lvl="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1400" dirty="0"/>
          </a:p>
          <a:p>
            <a:pPr lvl="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err="1"/>
              <a:t>Cybage</a:t>
            </a:r>
            <a:r>
              <a:rPr lang="en-US" sz="1400" dirty="0"/>
              <a:t> has considered efforts for developing approx. 10 reports. Any additional reports would be implemented at additional efforts and cost</a:t>
            </a:r>
            <a:r>
              <a:rPr lang="en-US" sz="1400" dirty="0" smtClean="0"/>
              <a:t>.</a:t>
            </a:r>
          </a:p>
          <a:p>
            <a:pPr lvl="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1400" dirty="0"/>
          </a:p>
          <a:p>
            <a:pPr lvl="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err="1"/>
              <a:t>Cybage’s</a:t>
            </a:r>
            <a:r>
              <a:rPr lang="en-US" sz="1400" dirty="0"/>
              <a:t> recommended approach on custom cookie based tracking along with pixel tracking would require </a:t>
            </a:r>
            <a:r>
              <a:rPr lang="en-US" sz="1400" dirty="0" err="1"/>
              <a:t>Wpromote</a:t>
            </a:r>
            <a:r>
              <a:rPr lang="en-US" sz="1400" dirty="0"/>
              <a:t> to integrate a script on its advertisers websites / landing pages</a:t>
            </a:r>
            <a:r>
              <a:rPr lang="en-US" sz="1400" dirty="0" smtClean="0"/>
              <a:t>.</a:t>
            </a:r>
          </a:p>
          <a:p>
            <a:pPr lvl="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1400" dirty="0" smtClean="0"/>
          </a:p>
          <a:p>
            <a:pPr lvl="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/>
              <a:t>If the scope of work is changed, the timeline will be changed accordingly.</a:t>
            </a:r>
            <a:endParaRPr lang="en-US" sz="14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41B2F4-3A7A-45D8-8C3C-9FA50CFF0B67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dhagashn\Desktop\suppor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0569" y="637963"/>
            <a:ext cx="2313431" cy="15657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5843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Support Required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2524125"/>
            <a:ext cx="7269162" cy="3813175"/>
          </a:xfrm>
        </p:spPr>
        <p:txBody>
          <a:bodyPr/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CC3300"/>
                </a:solidFill>
              </a:rPr>
              <a:t>IS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200" dirty="0" smtClean="0"/>
              <a:t>     TBD</a:t>
            </a:r>
            <a:endParaRPr lang="en-US" sz="12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1400" b="1" dirty="0" smtClean="0">
              <a:solidFill>
                <a:srgbClr val="CC3300"/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CC3300"/>
                </a:solidFill>
              </a:rPr>
              <a:t>HR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200" dirty="0" smtClean="0"/>
              <a:t>	N/A</a:t>
            </a:r>
            <a:endParaRPr lang="en-US" sz="1200" i="1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1400" b="1" dirty="0" smtClean="0">
              <a:solidFill>
                <a:srgbClr val="CC3300"/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CC3300"/>
                </a:solidFill>
              </a:rPr>
              <a:t>Training</a:t>
            </a:r>
            <a:endParaRPr lang="en-US" sz="1200" b="1" dirty="0" smtClean="0">
              <a:solidFill>
                <a:srgbClr val="CC3300"/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200" dirty="0" smtClean="0"/>
              <a:t>	</a:t>
            </a:r>
            <a:r>
              <a:rPr lang="en-US" sz="1200" dirty="0" smtClean="0"/>
              <a:t>Functional Training – Online Advertising</a:t>
            </a:r>
            <a:endParaRPr lang="en-US" sz="12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12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CC3300"/>
                </a:solidFill>
              </a:rPr>
              <a:t>Admin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200" dirty="0" smtClean="0"/>
              <a:t>	</a:t>
            </a:r>
            <a:r>
              <a:rPr lang="en-US" sz="1200" dirty="0" smtClean="0"/>
              <a:t>N/A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282A1-DDC0-4788-AF58-AE2A98426896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41B2F4-3A7A-45D8-8C3C-9FA50CFF0B67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30" y="2635779"/>
            <a:ext cx="2357613" cy="314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Next Step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2524125"/>
            <a:ext cx="7269162" cy="3611563"/>
          </a:xfrm>
        </p:spPr>
        <p:txBody>
          <a:bodyPr/>
          <a:lstStyle/>
          <a:p>
            <a:pPr lvl="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/>
              <a:t>Development Environment Setup</a:t>
            </a:r>
          </a:p>
          <a:p>
            <a:pPr lvl="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1400" dirty="0" smtClean="0"/>
          </a:p>
          <a:p>
            <a:pPr lvl="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/>
              <a:t>VPN or source code repository credentials</a:t>
            </a:r>
          </a:p>
          <a:p>
            <a:pPr lvl="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1400" dirty="0"/>
          </a:p>
          <a:p>
            <a:pPr lvl="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/>
              <a:t>UI mock-ups</a:t>
            </a:r>
          </a:p>
          <a:p>
            <a:pPr lvl="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1400" dirty="0"/>
          </a:p>
          <a:p>
            <a:pPr lvl="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14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41B2F4-3A7A-45D8-8C3C-9FA50CFF0B67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Thank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472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/>
              <a:t>Introduction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/>
              <a:t>Project Scope 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/>
              <a:t>Tools &amp; Technologies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/>
              <a:t>Timeline</a:t>
            </a:r>
            <a:endParaRPr lang="en-US" sz="1400" dirty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/>
              <a:t>Communication </a:t>
            </a:r>
            <a:r>
              <a:rPr lang="en-US" sz="1400" dirty="0"/>
              <a:t>Protocol / Reporting Mechanism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/>
              <a:t>Deliverables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/>
              <a:t>Challenges &amp; Risks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/>
              <a:t>Assumptions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smtClean="0"/>
              <a:t>Support Required</a:t>
            </a:r>
            <a:endParaRPr lang="en-US" sz="1400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/>
              <a:t>Questions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/>
              <a:t>Next Step</a:t>
            </a:r>
            <a:endParaRPr lang="en-US" sz="1400" dirty="0"/>
          </a:p>
          <a:p>
            <a:pPr marL="0" indent="0" eaLnBrk="1" fontAlgn="auto" hangingPunct="1">
              <a:spcAft>
                <a:spcPts val="0"/>
              </a:spcAft>
              <a:defRPr/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EB3BBF-2BEB-4E61-BEDB-A0784217C7CA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E94206-69CC-40CC-8A26-1541F914C5F3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511300" y="2251075"/>
            <a:ext cx="7394575" cy="403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1400" dirty="0">
                <a:solidFill>
                  <a:srgbClr val="333333"/>
                </a:solidFill>
                <a:cs typeface="Arial" charset="0"/>
              </a:rPr>
              <a:t>Introduction to </a:t>
            </a:r>
            <a:r>
              <a:rPr lang="en-US" sz="1400" dirty="0" smtClean="0">
                <a:solidFill>
                  <a:srgbClr val="333333"/>
                </a:solidFill>
                <a:cs typeface="Arial" charset="0"/>
              </a:rPr>
              <a:t>Client </a:t>
            </a:r>
            <a:endParaRPr lang="en-US" sz="1400" dirty="0">
              <a:solidFill>
                <a:srgbClr val="333333"/>
              </a:solidFill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333333"/>
                </a:solidFill>
                <a:cs typeface="Arial" charset="0"/>
              </a:rPr>
              <a:t>  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333333"/>
                </a:solidFill>
                <a:cs typeface="Arial" charset="0"/>
              </a:rPr>
              <a:t> 	</a:t>
            </a:r>
            <a:r>
              <a:rPr lang="en-US" sz="1200" dirty="0" err="1">
                <a:solidFill>
                  <a:srgbClr val="333333"/>
                </a:solidFill>
                <a:cs typeface="Arial" charset="0"/>
              </a:rPr>
              <a:t>Wpromote</a:t>
            </a:r>
            <a:r>
              <a:rPr lang="en-US" sz="1200" dirty="0">
                <a:solidFill>
                  <a:srgbClr val="333333"/>
                </a:solidFill>
                <a:cs typeface="Arial" charset="0"/>
              </a:rPr>
              <a:t> is </a:t>
            </a:r>
            <a:r>
              <a:rPr lang="en-US" sz="1200" dirty="0" smtClean="0">
                <a:solidFill>
                  <a:srgbClr val="333333"/>
                </a:solidFill>
                <a:cs typeface="Arial" charset="0"/>
              </a:rPr>
              <a:t>a leading </a:t>
            </a:r>
            <a:r>
              <a:rPr lang="en-US" sz="1200" dirty="0">
                <a:solidFill>
                  <a:srgbClr val="333333"/>
                </a:solidFill>
                <a:cs typeface="Arial" charset="0"/>
              </a:rPr>
              <a:t>Online Marketing firm, </a:t>
            </a:r>
            <a:r>
              <a:rPr lang="en-US" sz="1200" dirty="0" smtClean="0">
                <a:solidFill>
                  <a:srgbClr val="333333"/>
                </a:solidFill>
                <a:cs typeface="Arial" charset="0"/>
              </a:rPr>
              <a:t>providing services for</a:t>
            </a:r>
            <a:r>
              <a:rPr lang="en-US" sz="1200" dirty="0">
                <a:solidFill>
                  <a:srgbClr val="333333"/>
                </a:solidFill>
                <a:cs typeface="Arial" charset="0"/>
              </a:rPr>
              <a:t> Search Engine Optimization, PPC Management and Social Media.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endParaRPr lang="en-US" sz="1200" dirty="0">
              <a:solidFill>
                <a:srgbClr val="333333"/>
              </a:solidFill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1400" dirty="0">
                <a:solidFill>
                  <a:srgbClr val="333333"/>
                </a:solidFill>
                <a:cs typeface="Arial" charset="0"/>
              </a:rPr>
              <a:t>Introduction to </a:t>
            </a:r>
            <a:r>
              <a:rPr lang="en-US" sz="1400" dirty="0" smtClean="0">
                <a:solidFill>
                  <a:srgbClr val="333333"/>
                </a:solidFill>
                <a:cs typeface="Arial" charset="0"/>
              </a:rPr>
              <a:t>Project</a:t>
            </a:r>
            <a:endParaRPr lang="en-US" sz="1400" dirty="0">
              <a:solidFill>
                <a:srgbClr val="333333"/>
              </a:solidFill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333333"/>
                </a:solidFill>
                <a:cs typeface="Arial" charset="0"/>
              </a:rPr>
              <a:t>	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333333"/>
                </a:solidFill>
                <a:cs typeface="Arial" charset="0"/>
              </a:rPr>
              <a:t>	The scope of this project focuses on the development and implementation of an Attribution and Reporting system that would help </a:t>
            </a:r>
            <a:r>
              <a:rPr lang="en-US" sz="1200" dirty="0" err="1">
                <a:solidFill>
                  <a:srgbClr val="333333"/>
                </a:solidFill>
                <a:cs typeface="Arial" charset="0"/>
              </a:rPr>
              <a:t>Wpromote</a:t>
            </a:r>
            <a:r>
              <a:rPr lang="en-US" sz="1200" dirty="0">
                <a:solidFill>
                  <a:srgbClr val="333333"/>
                </a:solidFill>
                <a:cs typeface="Arial" charset="0"/>
              </a:rPr>
              <a:t> and its customers derive insights into how their marketing and advertising campaigns are performing across multiple channels.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F%20Clien_1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8103" y="2239628"/>
            <a:ext cx="3215340" cy="2406263"/>
          </a:xfrm>
          <a:prstGeom prst="roundRect">
            <a:avLst>
              <a:gd name="adj" fmla="val 1212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63000" endPos="28000" dist="5000" dir="5400000" sy="-100000" algn="bl" rotWithShape="0"/>
          </a:effectLst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Client Team 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2524125"/>
            <a:ext cx="7269162" cy="36115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/>
              <a:t>Michael Block </a:t>
            </a:r>
            <a:r>
              <a:rPr lang="en-US" sz="1400" dirty="0" smtClean="0"/>
              <a:t>– Chief Operating Officer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1400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/>
              <a:t>Jessica </a:t>
            </a:r>
            <a:r>
              <a:rPr lang="en-US" sz="1400" dirty="0"/>
              <a:t>Como </a:t>
            </a:r>
            <a:r>
              <a:rPr lang="sv-SE" sz="1400" dirty="0" smtClean="0"/>
              <a:t>– </a:t>
            </a:r>
            <a:r>
              <a:rPr lang="en-US" sz="1400" dirty="0" smtClean="0"/>
              <a:t>Vice President of Client Services</a:t>
            </a:r>
            <a:r>
              <a:rPr lang="sv-SE" sz="1400" dirty="0" smtClean="0"/>
              <a:t>			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sv-SE" sz="1400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/>
              <a:t>Kevin </a:t>
            </a:r>
            <a:r>
              <a:rPr lang="en-US" sz="1400" dirty="0" smtClean="0"/>
              <a:t>Wallace </a:t>
            </a:r>
            <a:r>
              <a:rPr lang="sv-SE" sz="1400" dirty="0" smtClean="0"/>
              <a:t>– Director of Technology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1CE8-C2D2-4CB5-9ED3-B5B5B177F32E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5" descr="200px-3D-Team-Leadership-Arrow-Concept-643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06611">
            <a:off x="5645080" y="2946813"/>
            <a:ext cx="3172927" cy="272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27175" y="2487613"/>
            <a:ext cx="7269163" cy="3611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>
                <a:cs typeface="Times New Roman" pitchFamily="18" charset="0"/>
              </a:rPr>
              <a:t>Sr. Vice President, Practice Head – Media &amp; Entertainment  - Rajesh Kurup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>
                <a:cs typeface="Times New Roman" pitchFamily="18" charset="0"/>
              </a:rPr>
              <a:t>Delivery </a:t>
            </a:r>
            <a:r>
              <a:rPr lang="en-US" sz="1400" dirty="0" smtClean="0">
                <a:cs typeface="Times New Roman" pitchFamily="18" charset="0"/>
              </a:rPr>
              <a:t>Head		Krudant Desai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>
                <a:cs typeface="Times New Roman" pitchFamily="18" charset="0"/>
              </a:rPr>
              <a:t>Project </a:t>
            </a:r>
            <a:r>
              <a:rPr lang="en-US" sz="1400" dirty="0" smtClean="0">
                <a:cs typeface="Times New Roman" pitchFamily="18" charset="0"/>
              </a:rPr>
              <a:t>Manager 		Umang Dave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>
                <a:cs typeface="Times New Roman" pitchFamily="18" charset="0"/>
              </a:rPr>
              <a:t>Business </a:t>
            </a:r>
            <a:r>
              <a:rPr lang="en-US" sz="1400" dirty="0">
                <a:cs typeface="Times New Roman" pitchFamily="18" charset="0"/>
              </a:rPr>
              <a:t>Analyst		Darshan </a:t>
            </a:r>
            <a:r>
              <a:rPr lang="en-US" sz="1400" dirty="0" err="1" smtClean="0">
                <a:cs typeface="Times New Roman" pitchFamily="18" charset="0"/>
              </a:rPr>
              <a:t>Radia</a:t>
            </a:r>
            <a:endParaRPr lang="en-US" sz="1400" dirty="0" smtClean="0">
              <a:cs typeface="Times New Roman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sz="1400" dirty="0" smtClean="0"/>
              <a:t>			Pratik </a:t>
            </a:r>
            <a:r>
              <a:rPr lang="en-US" sz="1400" dirty="0" err="1"/>
              <a:t>Pandit</a:t>
            </a:r>
            <a:r>
              <a:rPr lang="en-US" sz="1400" dirty="0"/>
              <a:t> </a:t>
            </a:r>
            <a:endParaRPr lang="en-US" sz="1400" dirty="0" smtClean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err="1" smtClean="0"/>
              <a:t>Sr</a:t>
            </a:r>
            <a:r>
              <a:rPr lang="en-US" sz="1400" dirty="0" smtClean="0"/>
              <a:t> Technical </a:t>
            </a:r>
            <a:r>
              <a:rPr lang="en-US" sz="1400" dirty="0"/>
              <a:t>BA </a:t>
            </a:r>
            <a:r>
              <a:rPr lang="en-US" sz="1400" dirty="0">
                <a:cs typeface="Times New Roman" pitchFamily="18" charset="0"/>
              </a:rPr>
              <a:t>	</a:t>
            </a:r>
            <a:r>
              <a:rPr lang="en-US" sz="1400" dirty="0" smtClean="0">
                <a:cs typeface="Times New Roman" pitchFamily="18" charset="0"/>
              </a:rPr>
              <a:t>	Sandeep Kulkarni</a:t>
            </a:r>
            <a:endParaRPr lang="en-US" sz="1400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>
                <a:cs typeface="Times New Roman" pitchFamily="18" charset="0"/>
              </a:rPr>
              <a:t>Developers</a:t>
            </a:r>
            <a:r>
              <a:rPr lang="en-US" sz="1400" dirty="0" smtClean="0">
                <a:cs typeface="Times New Roman" pitchFamily="18" charset="0"/>
              </a:rPr>
              <a:t>		Vishal </a:t>
            </a:r>
            <a:r>
              <a:rPr lang="en-US" sz="1400" dirty="0" smtClean="0">
                <a:cs typeface="Times New Roman" pitchFamily="18" charset="0"/>
              </a:rPr>
              <a:t>Shukla (Tech Lead)</a:t>
            </a:r>
          </a:p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sz="1400" dirty="0" smtClean="0">
                <a:cs typeface="Times New Roman" pitchFamily="18" charset="0"/>
              </a:rPr>
              <a:t>			Rasulmiya Saiyad</a:t>
            </a:r>
            <a:endParaRPr lang="en-US" sz="1400" dirty="0" smtClean="0">
              <a:cs typeface="Times New Roman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sz="1400" dirty="0">
                <a:cs typeface="Times New Roman" pitchFamily="18" charset="0"/>
              </a:rPr>
              <a:t>	</a:t>
            </a:r>
            <a:r>
              <a:rPr lang="en-US" sz="1400" dirty="0" smtClean="0">
                <a:cs typeface="Times New Roman" pitchFamily="18" charset="0"/>
              </a:rPr>
              <a:t>		</a:t>
            </a:r>
            <a:r>
              <a:rPr lang="en-US" sz="1400" dirty="0" smtClean="0">
                <a:cs typeface="Times New Roman" pitchFamily="18" charset="0"/>
              </a:rPr>
              <a:t>Aakanksha Pant</a:t>
            </a:r>
            <a:endParaRPr lang="en-US" sz="1400" dirty="0" smtClean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>
                <a:cs typeface="Times New Roman" pitchFamily="18" charset="0"/>
              </a:rPr>
              <a:t>UI </a:t>
            </a:r>
            <a:r>
              <a:rPr lang="en-US" sz="1400" dirty="0" smtClean="0">
                <a:cs typeface="Times New Roman" pitchFamily="18" charset="0"/>
              </a:rPr>
              <a:t>Designer		Rajesh Mishra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>
                <a:cs typeface="Times New Roman" pitchFamily="18" charset="0"/>
              </a:rPr>
              <a:t>QA</a:t>
            </a:r>
            <a:r>
              <a:rPr lang="en-US" sz="1400" dirty="0" smtClean="0">
                <a:cs typeface="Times New Roman" pitchFamily="18" charset="0"/>
              </a:rPr>
              <a:t>			TBD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Cybage Team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12DF7-CBED-4D80-B71A-F4CC88B954E9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Project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1BB6C-2F2A-4CB2-9099-5D45C1B521FF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47813" y="2278063"/>
            <a:ext cx="7231062" cy="417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228600" lvl="0" indent="-22860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Aggregating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raw data from various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sources</a:t>
            </a:r>
          </a:p>
          <a:p>
            <a:pPr marL="228600" lvl="0" indent="-22860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Analyzing, and processing advertising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</a:p>
          <a:p>
            <a:pPr marL="228600" lvl="0" indent="-22860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Implementing attribution and data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logics</a:t>
            </a:r>
          </a:p>
          <a:p>
            <a:pPr marL="228600" indent="-22860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Implementing a front-end dashboard to access attribution reports and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analytics</a:t>
            </a:r>
          </a:p>
          <a:p>
            <a:pPr marL="228600" indent="-22860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Implement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Wpromote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HTTP Handler and cookie tracker</a:t>
            </a:r>
          </a:p>
          <a:p>
            <a:endParaRPr lang="en-US" sz="1200" dirty="0">
              <a:solidFill>
                <a:srgbClr val="333333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Tools &amp;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1BB6C-2F2A-4CB2-9099-5D45C1B521FF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47813" y="2278063"/>
            <a:ext cx="7231062" cy="417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228600" lvl="0" indent="-22860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Java 1.6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J2EE</a:t>
            </a:r>
          </a:p>
          <a:p>
            <a:pPr marL="228600" lvl="0" indent="-22860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Pentaho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Kettle</a:t>
            </a:r>
          </a:p>
          <a:p>
            <a:pPr marL="228600" lvl="0" indent="-22860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Apache Tomcat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7.0</a:t>
            </a:r>
          </a:p>
          <a:p>
            <a:pPr marL="228600" lvl="0" indent="-22860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Database Server (TBD)</a:t>
            </a:r>
          </a:p>
          <a:p>
            <a:pPr marL="228600" lvl="0" indent="-22860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28600" lvl="0" indent="-22860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Other Frameworks &amp; Technologies (TBD)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rgbClr val="333333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m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2693" y="630936"/>
            <a:ext cx="2162124" cy="16562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Timelines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17663" y="2322513"/>
            <a:ext cx="7270750" cy="3611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A4735B-669A-428C-B90F-3F5D8FFBC2F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42609805"/>
              </p:ext>
            </p:extLst>
          </p:nvPr>
        </p:nvGraphicFramePr>
        <p:xfrm>
          <a:off x="1645920" y="2450253"/>
          <a:ext cx="6492240" cy="3621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47813" y="6160295"/>
            <a:ext cx="7122054" cy="43127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These timelines may vary after the detailed project plan is created</a:t>
            </a:r>
          </a:p>
          <a:p>
            <a:endParaRPr lang="en-US" sz="1200" dirty="0">
              <a:solidFill>
                <a:srgbClr val="333333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Responsibilities : Cybage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2524125"/>
            <a:ext cx="7269162" cy="36115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/>
              <a:t>Activities to be completed by Cybage team</a:t>
            </a:r>
          </a:p>
          <a:p>
            <a:pPr marL="514350" lvl="1" indent="-2857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Requirements Understanding</a:t>
            </a:r>
          </a:p>
          <a:p>
            <a:pPr marL="514350" lvl="1" indent="-2857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UI design, development and integration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lvl="1" indent="-2857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Unit testing</a:t>
            </a:r>
          </a:p>
          <a:p>
            <a:pPr marL="514350" lvl="1" indent="-2857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QA	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400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dirty="0" smtClean="0"/>
              <a:t>List of items to be delivered by </a:t>
            </a:r>
            <a:r>
              <a:rPr lang="en-US" sz="1400" dirty="0" err="1" smtClean="0"/>
              <a:t>Cybage</a:t>
            </a:r>
            <a:endParaRPr lang="en-US" sz="1400" dirty="0" smtClean="0"/>
          </a:p>
          <a:p>
            <a:pPr marL="514350" lvl="1" indent="-2857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Deployable artifacts for aggregators, ETL components and web artifact for reporting &amp; admin components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4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D354B-5267-4557-9535-AAD77CDC8989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526</Words>
  <Application>Microsoft Office PowerPoint</Application>
  <PresentationFormat>On-screen Show (4:3)</PresentationFormat>
  <Paragraphs>191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Custom Design</vt:lpstr>
      <vt:lpstr>Wpromote KickOff Meeting</vt:lpstr>
      <vt:lpstr>Agenda</vt:lpstr>
      <vt:lpstr>Introduction</vt:lpstr>
      <vt:lpstr>Client Team Introduction</vt:lpstr>
      <vt:lpstr>Cybage Team Introduction</vt:lpstr>
      <vt:lpstr>Project Scope</vt:lpstr>
      <vt:lpstr>Tools &amp; Technologies</vt:lpstr>
      <vt:lpstr>Timelines</vt:lpstr>
      <vt:lpstr>Responsibilities : Cybage</vt:lpstr>
      <vt:lpstr>Responsibilities: Client</vt:lpstr>
      <vt:lpstr>Communication Protocol</vt:lpstr>
      <vt:lpstr>Escalation Mechanism</vt:lpstr>
      <vt:lpstr>Challenges &amp; Risk</vt:lpstr>
      <vt:lpstr>Assumptions</vt:lpstr>
      <vt:lpstr>Support Required</vt:lpstr>
      <vt:lpstr>Questions</vt:lpstr>
      <vt:lpstr>Next Step</vt:lpstr>
      <vt:lpstr>Thank you.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Kick Off presentation</dc:title>
  <dc:subject>Project kick off process</dc:subject>
  <dc:creator>Cybage Software Pvt ltd.</dc:creator>
  <cp:lastModifiedBy>Vishal Shukla</cp:lastModifiedBy>
  <cp:revision>405</cp:revision>
  <dcterms:created xsi:type="dcterms:W3CDTF">2009-07-20T04:26:09Z</dcterms:created>
  <dcterms:modified xsi:type="dcterms:W3CDTF">2013-02-15T10:15:44Z</dcterms:modified>
</cp:coreProperties>
</file>