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3" r:id="rId2"/>
    <p:sldId id="274" r:id="rId3"/>
    <p:sldId id="288" r:id="rId4"/>
    <p:sldId id="289" r:id="rId5"/>
    <p:sldId id="290" r:id="rId6"/>
    <p:sldId id="292" r:id="rId7"/>
    <p:sldId id="291" r:id="rId8"/>
    <p:sldId id="293" r:id="rId9"/>
    <p:sldId id="301" r:id="rId10"/>
    <p:sldId id="294" r:id="rId11"/>
    <p:sldId id="295" r:id="rId12"/>
    <p:sldId id="302" r:id="rId13"/>
    <p:sldId id="296" r:id="rId14"/>
    <p:sldId id="297" r:id="rId15"/>
    <p:sldId id="298" r:id="rId16"/>
    <p:sldId id="299" r:id="rId17"/>
    <p:sldId id="300" r:id="rId18"/>
    <p:sldId id="28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vek Shenoy" initials="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DD"/>
    <a:srgbClr val="0085C8"/>
    <a:srgbClr val="E46C0A"/>
    <a:srgbClr val="0075B0"/>
    <a:srgbClr val="00547E"/>
    <a:srgbClr val="FFFFFF"/>
    <a:srgbClr val="69CAFB"/>
    <a:srgbClr val="44BD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54" autoAdjust="0"/>
  </p:normalViewPr>
  <p:slideViewPr>
    <p:cSldViewPr snapToGrid="0" showGuides="1">
      <p:cViewPr>
        <p:scale>
          <a:sx n="100" d="100"/>
          <a:sy n="100" d="100"/>
        </p:scale>
        <p:origin x="-300" y="-78"/>
      </p:cViewPr>
      <p:guideLst>
        <p:guide orient="horz" pos="2157"/>
        <p:guide orient="horz" pos="2160"/>
        <p:guide orient="horz" pos="2161"/>
        <p:guide orient="horz" pos="2159"/>
        <p:guide pos="2881"/>
        <p:guide pos="2886"/>
        <p:guide pos="2887"/>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r>
              <a:rPr lang="en-US" dirty="0"/>
              <a:t>ww.cybage.com</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3CA8DA-28B6-4867-A073-F317E685A557}" type="datetimeFigureOut">
              <a:rPr lang="en-US"/>
              <a:pPr>
                <a:defRPr/>
              </a:pPr>
              <a:t>1/9/2012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CD496C9-F4A5-408E-ADF5-92F9BBAF2A1E}" type="slidenum">
              <a:rPr lang="en-US"/>
              <a:pPr>
                <a:defRPr/>
              </a:pPr>
              <a:t>‹#›</a:t>
            </a:fld>
            <a:endParaRPr lang="en-US" dirty="0"/>
          </a:p>
        </p:txBody>
      </p:sp>
    </p:spTree>
    <p:extLst>
      <p:ext uri="{BB962C8B-B14F-4D97-AF65-F5344CB8AC3E}">
        <p14:creationId xmlns:p14="http://schemas.microsoft.com/office/powerpoint/2010/main" val="38326773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r>
              <a:rPr lang="en-US" dirty="0"/>
              <a:t>ww.cybage.com</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3AEB494-DDE4-44E6-9094-A3EE291CC0A3}" type="datetimeFigureOut">
              <a:rPr lang="en-US"/>
              <a:pPr>
                <a:defRPr/>
              </a:pPr>
              <a:t>1/9/2012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5DAB0D6-A2A5-4BD2-870C-FD662375D418}" type="slidenum">
              <a:rPr lang="en-US"/>
              <a:pPr>
                <a:defRPr/>
              </a:pPr>
              <a:t>‹#›</a:t>
            </a:fld>
            <a:endParaRPr lang="en-US" dirty="0"/>
          </a:p>
        </p:txBody>
      </p:sp>
    </p:spTree>
    <p:extLst>
      <p:ext uri="{BB962C8B-B14F-4D97-AF65-F5344CB8AC3E}">
        <p14:creationId xmlns:p14="http://schemas.microsoft.com/office/powerpoint/2010/main" val="146408625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5A97F07A-567D-405A-99AF-AD8321948132}" type="slidenum">
              <a:rPr lang="en-US" smtClean="0"/>
              <a:pPr>
                <a:defRPr/>
              </a:pPr>
              <a:t>18</a:t>
            </a:fld>
            <a:endParaRPr lang="en-US" dirty="0"/>
          </a:p>
        </p:txBody>
      </p:sp>
      <p:sp>
        <p:nvSpPr>
          <p:cNvPr id="5" name="Header Placeholder 4"/>
          <p:cNvSpPr>
            <a:spLocks noGrp="1"/>
          </p:cNvSpPr>
          <p:nvPr>
            <p:ph type="hdr" sz="quarter"/>
          </p:nvPr>
        </p:nvSpPr>
        <p:spPr/>
        <p:txBody>
          <a:bodyPr/>
          <a:lstStyle/>
          <a:p>
            <a:pPr>
              <a:defRPr/>
            </a:pPr>
            <a:r>
              <a:rPr lang="en-US" dirty="0"/>
              <a:t>ww.cybage.com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496E502-C346-46E1-8511-41B6FB6B82BB}" type="slidenum">
              <a:rPr lang="en-US"/>
              <a:pPr>
                <a:defRPr/>
              </a:pPr>
              <a:t>‹#›</a:t>
            </a:fld>
            <a:endParaRPr lang="en-US" dirty="0"/>
          </a:p>
        </p:txBody>
      </p:sp>
    </p:spTree>
    <p:extLst>
      <p:ext uri="{BB962C8B-B14F-4D97-AF65-F5344CB8AC3E}">
        <p14:creationId xmlns:p14="http://schemas.microsoft.com/office/powerpoint/2010/main" val="231805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 2 with image">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dirty="0">
              <a:solidFill>
                <a:srgbClr val="262626"/>
              </a:solidFill>
              <a:latin typeface="Microsoft Sans Serif" pitchFamily="34" charset="0"/>
              <a:ea typeface="Kozuka Gothic Pro L" pitchFamily="34" charset="-128"/>
              <a:cs typeface="Microsoft Sans Serif" pitchFamily="34" charset="0"/>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sp>
        <p:nvSpPr>
          <p:cNvPr id="8" name="Rectangle 7"/>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Picture Placeholder 2"/>
          <p:cNvSpPr>
            <a:spLocks noGrp="1"/>
          </p:cNvSpPr>
          <p:nvPr>
            <p:ph type="pic" idx="1"/>
          </p:nvPr>
        </p:nvSpPr>
        <p:spPr>
          <a:xfrm>
            <a:off x="0" y="694944"/>
            <a:ext cx="9144000" cy="6163056"/>
          </a:xfrm>
          <a:prstGeom prst="rect">
            <a:avLst/>
          </a:prstGeom>
          <a:blipFill dpi="0" rotWithShape="1">
            <a:blip r:embed="rId3">
              <a:alphaModFix amt="3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3A58504-4416-4018-B456-8ACF2CB92EA2}" type="slidenum">
              <a:rPr lang="en-US"/>
              <a:pPr>
                <a:defRPr/>
              </a:pPr>
              <a:t>‹#›</a:t>
            </a:fld>
            <a:endParaRPr lang="en-US" dirty="0"/>
          </a:p>
        </p:txBody>
      </p:sp>
    </p:spTree>
    <p:extLst>
      <p:ext uri="{BB962C8B-B14F-4D97-AF65-F5344CB8AC3E}">
        <p14:creationId xmlns:p14="http://schemas.microsoft.com/office/powerpoint/2010/main" val="303301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DF984F9F-AAA9-4196-9109-5930581246AC}" type="slidenum">
              <a:rPr lang="en-US"/>
              <a:pPr>
                <a:defRPr/>
              </a:pPr>
              <a:t>‹#›</a:t>
            </a:fld>
            <a:endParaRPr lang="en-US" dirty="0"/>
          </a:p>
        </p:txBody>
      </p:sp>
    </p:spTree>
    <p:extLst>
      <p:ext uri="{BB962C8B-B14F-4D97-AF65-F5344CB8AC3E}">
        <p14:creationId xmlns:p14="http://schemas.microsoft.com/office/powerpoint/2010/main" val="172704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3C4693-7AA0-4129-9883-5465A0EE2DAC}" type="slidenum">
              <a:rPr lang="en-US"/>
              <a:pPr>
                <a:defRPr/>
              </a:pPr>
              <a:t>‹#›</a:t>
            </a:fld>
            <a:endParaRPr lang="en-US" dirty="0"/>
          </a:p>
        </p:txBody>
      </p:sp>
    </p:spTree>
    <p:extLst>
      <p:ext uri="{BB962C8B-B14F-4D97-AF65-F5344CB8AC3E}">
        <p14:creationId xmlns:p14="http://schemas.microsoft.com/office/powerpoint/2010/main" val="23408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12C256D-9CFF-4695-8F12-9361524321E3}" type="slidenum">
              <a:rPr lang="en-US"/>
              <a:pPr>
                <a:defRPr/>
              </a:pPr>
              <a:t>‹#›</a:t>
            </a:fld>
            <a:endParaRPr lang="en-US" dirty="0"/>
          </a:p>
        </p:txBody>
      </p:sp>
    </p:spTree>
    <p:extLst>
      <p:ext uri="{BB962C8B-B14F-4D97-AF65-F5344CB8AC3E}">
        <p14:creationId xmlns:p14="http://schemas.microsoft.com/office/powerpoint/2010/main" val="1632434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7D92BBA-2A42-4AD8-9D0D-5B678357C70A}" type="slidenum">
              <a:rPr lang="en-US"/>
              <a:pPr>
                <a:defRPr/>
              </a:pPr>
              <a:t>‹#›</a:t>
            </a:fld>
            <a:endParaRPr lang="en-US" dirty="0"/>
          </a:p>
        </p:txBody>
      </p:sp>
    </p:spTree>
    <p:extLst>
      <p:ext uri="{BB962C8B-B14F-4D97-AF65-F5344CB8AC3E}">
        <p14:creationId xmlns:p14="http://schemas.microsoft.com/office/powerpoint/2010/main" val="33664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sp>
        <p:nvSpPr>
          <p:cNvPr id="9"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05D9F91-4B25-49A5-8A15-32FE6CD5CCD4}" type="slidenum">
              <a:rPr lang="en-US"/>
              <a:pPr>
                <a:defRPr/>
              </a:pPr>
              <a:t>‹#›</a:t>
            </a:fld>
            <a:endParaRPr lang="en-US" dirty="0"/>
          </a:p>
        </p:txBody>
      </p:sp>
    </p:spTree>
    <p:extLst>
      <p:ext uri="{BB962C8B-B14F-4D97-AF65-F5344CB8AC3E}">
        <p14:creationId xmlns:p14="http://schemas.microsoft.com/office/powerpoint/2010/main" val="2305093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5735622-5918-4483-BC91-F7E07A161C20}" type="slidenum">
              <a:rPr lang="en-US"/>
              <a:pPr>
                <a:defRPr/>
              </a:pPr>
              <a:t>‹#›</a:t>
            </a:fld>
            <a:endParaRPr lang="en-US" dirty="0"/>
          </a:p>
        </p:txBody>
      </p:sp>
    </p:spTree>
    <p:extLst>
      <p:ext uri="{BB962C8B-B14F-4D97-AF65-F5344CB8AC3E}">
        <p14:creationId xmlns:p14="http://schemas.microsoft.com/office/powerpoint/2010/main" val="3422267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00CD413-0CFE-4D51-AB2F-2B51644CEC30}" type="slidenum">
              <a:rPr lang="en-US"/>
              <a:pPr>
                <a:defRPr/>
              </a:pPr>
              <a:t>‹#›</a:t>
            </a:fld>
            <a:endParaRPr lang="en-US" dirty="0"/>
          </a:p>
        </p:txBody>
      </p:sp>
    </p:spTree>
    <p:extLst>
      <p:ext uri="{BB962C8B-B14F-4D97-AF65-F5344CB8AC3E}">
        <p14:creationId xmlns:p14="http://schemas.microsoft.com/office/powerpoint/2010/main" val="94256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C7B2DA9-B779-4181-AC26-1FB20FDC1483}" type="slidenum">
              <a:rPr lang="en-US"/>
              <a:pPr>
                <a:defRPr/>
              </a:pPr>
              <a:t>‹#›</a:t>
            </a:fld>
            <a:endParaRPr lang="en-US" dirty="0"/>
          </a:p>
        </p:txBody>
      </p:sp>
    </p:spTree>
    <p:extLst>
      <p:ext uri="{BB962C8B-B14F-4D97-AF65-F5344CB8AC3E}">
        <p14:creationId xmlns:p14="http://schemas.microsoft.com/office/powerpoint/2010/main" val="3919910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sp>
        <p:nvSpPr>
          <p:cNvPr id="6" name="Rectangle 2"/>
          <p:cNvSpPr>
            <a:spLocks noChangeArrowheads="1"/>
          </p:cNvSpPr>
          <p:nvPr userDrawn="1"/>
        </p:nvSpPr>
        <p:spPr bwMode="auto">
          <a:xfrm>
            <a:off x="142875"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0DABCD8-4D40-4A9A-8D0B-ED5542EAD6C0}" type="slidenum">
              <a:rPr lang="en-US"/>
              <a:pPr>
                <a:defRPr/>
              </a:pPr>
              <a:t>‹#›</a:t>
            </a:fld>
            <a:endParaRPr lang="en-US" dirty="0"/>
          </a:p>
        </p:txBody>
      </p:sp>
    </p:spTree>
    <p:extLst>
      <p:ext uri="{BB962C8B-B14F-4D97-AF65-F5344CB8AC3E}">
        <p14:creationId xmlns:p14="http://schemas.microsoft.com/office/powerpoint/2010/main" val="259829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B94CC23-B03D-4EFA-8260-11BF0087E6C8}" type="slidenum">
              <a:rPr lang="en-US"/>
              <a:pPr>
                <a:defRPr/>
              </a:pPr>
              <a:t>‹#›</a:t>
            </a:fld>
            <a:endParaRPr lang="en-US" dirty="0"/>
          </a:p>
        </p:txBody>
      </p:sp>
    </p:spTree>
    <p:extLst>
      <p:ext uri="{BB962C8B-B14F-4D97-AF65-F5344CB8AC3E}">
        <p14:creationId xmlns:p14="http://schemas.microsoft.com/office/powerpoint/2010/main" val="1691547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5938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AD594B2-56AB-42C8-8F46-F971A95BF6BB}" type="slidenum">
              <a:rPr lang="en-US"/>
              <a:pPr>
                <a:defRPr/>
              </a:pPr>
              <a:t>‹#›</a:t>
            </a:fld>
            <a:endParaRPr lang="en-US" dirty="0"/>
          </a:p>
        </p:txBody>
      </p:sp>
    </p:spTree>
    <p:extLst>
      <p:ext uri="{BB962C8B-B14F-4D97-AF65-F5344CB8AC3E}">
        <p14:creationId xmlns:p14="http://schemas.microsoft.com/office/powerpoint/2010/main" val="246610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511E79F-05CA-4003-93F4-45C0E723E525}" type="slidenum">
              <a:rPr lang="en-US"/>
              <a:pPr>
                <a:defRPr/>
              </a:pPr>
              <a:t>‹#›</a:t>
            </a:fld>
            <a:endParaRPr lang="en-US" dirty="0"/>
          </a:p>
        </p:txBody>
      </p:sp>
    </p:spTree>
    <p:extLst>
      <p:ext uri="{BB962C8B-B14F-4D97-AF65-F5344CB8AC3E}">
        <p14:creationId xmlns:p14="http://schemas.microsoft.com/office/powerpoint/2010/main" val="37731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B46E256-7246-43CD-888A-6D56D0742A37}" type="slidenum">
              <a:rPr lang="en-US"/>
              <a:pPr>
                <a:defRPr/>
              </a:pPr>
              <a:t>‹#›</a:t>
            </a:fld>
            <a:endParaRPr lang="en-US" dirty="0"/>
          </a:p>
        </p:txBody>
      </p:sp>
    </p:spTree>
    <p:extLst>
      <p:ext uri="{BB962C8B-B14F-4D97-AF65-F5344CB8AC3E}">
        <p14:creationId xmlns:p14="http://schemas.microsoft.com/office/powerpoint/2010/main" val="311870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73DB246-6F7A-40C3-9FDE-24C8266F9B91}" type="slidenum">
              <a:rPr lang="en-US"/>
              <a:pPr>
                <a:defRPr/>
              </a:pPr>
              <a:t>‹#›</a:t>
            </a:fld>
            <a:endParaRPr lang="en-US" dirty="0"/>
          </a:p>
        </p:txBody>
      </p:sp>
    </p:spTree>
    <p:extLst>
      <p:ext uri="{BB962C8B-B14F-4D97-AF65-F5344CB8AC3E}">
        <p14:creationId xmlns:p14="http://schemas.microsoft.com/office/powerpoint/2010/main" val="168428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258A87-552F-4B85-8783-B5B9884635EA}" type="slidenum">
              <a:rPr lang="en-US"/>
              <a:pPr>
                <a:defRPr/>
              </a:pPr>
              <a:t>‹#›</a:t>
            </a:fld>
            <a:endParaRPr lang="en-US" dirty="0"/>
          </a:p>
        </p:txBody>
      </p:sp>
    </p:spTree>
    <p:extLst>
      <p:ext uri="{BB962C8B-B14F-4D97-AF65-F5344CB8AC3E}">
        <p14:creationId xmlns:p14="http://schemas.microsoft.com/office/powerpoint/2010/main" val="11758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 1 with image">
    <p:spTree>
      <p:nvGrpSpPr>
        <p:cNvPr id="1" name=""/>
        <p:cNvGrpSpPr/>
        <p:nvPr/>
      </p:nvGrpSpPr>
      <p:grpSpPr>
        <a:xfrm>
          <a:off x="0" y="0"/>
          <a:ext cx="0" cy="0"/>
          <a:chOff x="0" y="0"/>
          <a:chExt cx="0" cy="0"/>
        </a:xfrm>
      </p:grpSpPr>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endParaRPr lang="en-US" sz="650" dirty="0">
              <a:solidFill>
                <a:schemeClr val="tx1">
                  <a:lumMod val="85000"/>
                  <a:lumOff val="15000"/>
                </a:schemeClr>
              </a:solidFill>
              <a:latin typeface="Microsoft Sans Serif" pitchFamily="34" charset="0"/>
              <a:cs typeface="Microsoft Sans Serif" pitchFamily="34" charset="0"/>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2"/>
          <p:cNvSpPr>
            <a:spLocks noGrp="1"/>
          </p:cNvSpPr>
          <p:nvPr>
            <p:ph type="pic" idx="1"/>
          </p:nvPr>
        </p:nvSpPr>
        <p:spPr>
          <a:xfrm>
            <a:off x="0" y="694944"/>
            <a:ext cx="9144000" cy="6163056"/>
          </a:xfrm>
          <a:prstGeom prst="rect">
            <a:avLst/>
          </a:prstGeom>
          <a:blipFill dpi="0" rotWithShape="1">
            <a:blip r:embed="rId3">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CA109C5-0220-4A70-BB4C-130CBD799FAA}" type="slidenum">
              <a:rPr lang="en-US"/>
              <a:pPr>
                <a:defRPr/>
              </a:pPr>
              <a:t>‹#›</a:t>
            </a:fld>
            <a:endParaRPr lang="en-US" dirty="0"/>
          </a:p>
        </p:txBody>
      </p:sp>
    </p:spTree>
    <p:extLst>
      <p:ext uri="{BB962C8B-B14F-4D97-AF65-F5344CB8AC3E}">
        <p14:creationId xmlns:p14="http://schemas.microsoft.com/office/powerpoint/2010/main" val="357790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dirty="0">
              <a:solidFill>
                <a:srgbClr val="262626"/>
              </a:solidFill>
              <a:latin typeface="Microsoft Sans Serif" pitchFamily="34" charset="0"/>
              <a:ea typeface="Kozuka Gothic Pro L" pitchFamily="34" charset="-128"/>
              <a:cs typeface="Microsoft Sans Serif" pitchFamily="34" charset="0"/>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0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B5862B7-440C-4F92-A6E1-15D11A622EF6}" type="slidenum">
              <a:rPr lang="en-US"/>
              <a:pPr>
                <a:defRPr/>
              </a:pPr>
              <a:t>‹#›</a:t>
            </a:fld>
            <a:endParaRPr lang="en-US" dirty="0"/>
          </a:p>
        </p:txBody>
      </p:sp>
    </p:spTree>
    <p:extLst>
      <p:ext uri="{BB962C8B-B14F-4D97-AF65-F5344CB8AC3E}">
        <p14:creationId xmlns:p14="http://schemas.microsoft.com/office/powerpoint/2010/main" val="63666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7"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39000" y="171450"/>
            <a:ext cx="1676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2010.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14D1E458-9D1C-41A6-B6E5-834D783A9C1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5139" r:id="rId1"/>
    <p:sldLayoutId id="2147485140" r:id="rId2"/>
    <p:sldLayoutId id="2147485141" r:id="rId3"/>
    <p:sldLayoutId id="2147485142" r:id="rId4"/>
    <p:sldLayoutId id="2147485143" r:id="rId5"/>
    <p:sldLayoutId id="2147485144" r:id="rId6"/>
    <p:sldLayoutId id="2147485145" r:id="rId7"/>
    <p:sldLayoutId id="2147485146" r:id="rId8"/>
    <p:sldLayoutId id="2147485147" r:id="rId9"/>
    <p:sldLayoutId id="2147485148" r:id="rId10"/>
    <p:sldLayoutId id="2147485149" r:id="rId11"/>
    <p:sldLayoutId id="2147485150" r:id="rId12"/>
    <p:sldLayoutId id="2147485151" r:id="rId13"/>
    <p:sldLayoutId id="2147485152" r:id="rId14"/>
    <p:sldLayoutId id="2147485153" r:id="rId15"/>
    <p:sldLayoutId id="2147485154" r:id="rId16"/>
    <p:sldLayoutId id="2147485155" r:id="rId17"/>
    <p:sldLayoutId id="2147485156" r:id="rId18"/>
    <p:sldLayoutId id="2147485157" r:id="rId19"/>
    <p:sldLayoutId id="2147485158" r:id="rId20"/>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1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ABB20C-3B49-460D-87B1-AECFE07786BF}" type="slidenum">
              <a:rPr lang="en-US" smtClean="0"/>
              <a:pPr>
                <a:defRPr/>
              </a:pPr>
              <a:t>1</a:t>
            </a:fld>
            <a:endParaRPr lang="en-US" dirty="0"/>
          </a:p>
        </p:txBody>
      </p:sp>
      <p:sp>
        <p:nvSpPr>
          <p:cNvPr id="22532" name="Title 1"/>
          <p:cNvSpPr>
            <a:spLocks noGrp="1"/>
          </p:cNvSpPr>
          <p:nvPr>
            <p:ph type="title"/>
          </p:nvPr>
        </p:nvSpPr>
        <p:spPr bwMode="auto">
          <a:xfrm>
            <a:off x="1495425" y="800100"/>
            <a:ext cx="7419975"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The Media Industry</a:t>
            </a:r>
          </a:p>
        </p:txBody>
      </p:sp>
      <p:sp>
        <p:nvSpPr>
          <p:cNvPr id="22533" name="Title 1"/>
          <p:cNvSpPr txBox="1">
            <a:spLocks/>
          </p:cNvSpPr>
          <p:nvPr/>
        </p:nvSpPr>
        <p:spPr bwMode="auto">
          <a:xfrm>
            <a:off x="2091412" y="5963998"/>
            <a:ext cx="496435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500" dirty="0" smtClean="0">
                <a:solidFill>
                  <a:srgbClr val="FF0000"/>
                </a:solidFill>
                <a:latin typeface="Microsoft Sans Serif" pitchFamily="34" charset="0"/>
                <a:cs typeface="Microsoft Sans Serif" pitchFamily="34" charset="0"/>
              </a:rPr>
              <a:t>Media 101</a:t>
            </a:r>
            <a:endParaRPr lang="en-US" sz="2500" dirty="0">
              <a:solidFill>
                <a:srgbClr val="FF0000"/>
              </a:solidFill>
              <a:latin typeface="Microsoft Sans Serif" pitchFamily="34" charset="0"/>
              <a:cs typeface="Microsoft Sans Serif" pitchFamily="34" charset="0"/>
            </a:endParaRPr>
          </a:p>
        </p:txBody>
      </p:sp>
      <p:pic>
        <p:nvPicPr>
          <p:cNvPr id="6146" name="Picture 2" descr="http://bigglobalmedia.com/wp-content/uploads/2011/09/iptv.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9000" contrast="-6000"/>
                    </a14:imgEffect>
                  </a14:imgLayer>
                </a14:imgProps>
              </a:ext>
              <a:ext uri="{28A0092B-C50C-407E-A947-70E740481C1C}">
                <a14:useLocalDpi xmlns:a14="http://schemas.microsoft.com/office/drawing/2010/main" val="0"/>
              </a:ext>
            </a:extLst>
          </a:blip>
          <a:srcRect/>
          <a:stretch>
            <a:fillRect/>
          </a:stretch>
        </p:blipFill>
        <p:spPr bwMode="auto">
          <a:xfrm>
            <a:off x="2403475" y="1604723"/>
            <a:ext cx="4359275" cy="4359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are the current consumption patterns?</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10</a:t>
            </a:fld>
            <a:endParaRPr lang="en-US" dirty="0"/>
          </a:p>
        </p:txBody>
      </p:sp>
      <p:sp>
        <p:nvSpPr>
          <p:cNvPr id="27" name="TextBox 26"/>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TV and video still rank strong but…</a:t>
            </a:r>
            <a:endParaRPr lang="en-US" sz="2000" dirty="0">
              <a:latin typeface="+mn-lt"/>
            </a:endParaRPr>
          </a:p>
        </p:txBody>
      </p:sp>
      <p:pic>
        <p:nvPicPr>
          <p:cNvPr id="1026" name="Picture 2" descr="Share of Time Spent per Day with Major Media by US Adults, 2008-2010 (% of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936" y="1967066"/>
            <a:ext cx="3760353" cy="404872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566685" y="6073173"/>
            <a:ext cx="7999802" cy="400110"/>
          </a:xfrm>
          <a:prstGeom prst="rect">
            <a:avLst/>
          </a:prstGeom>
          <a:noFill/>
        </p:spPr>
        <p:txBody>
          <a:bodyPr wrap="square" rtlCol="0">
            <a:spAutoFit/>
          </a:bodyPr>
          <a:lstStyle/>
          <a:p>
            <a:pPr algn="ctr"/>
            <a:r>
              <a:rPr lang="en-US" sz="2000" i="1" dirty="0" smtClean="0">
                <a:latin typeface="+mn-lt"/>
              </a:rPr>
              <a:t>Internet and mobile is the next big thing…and the shift has already begun!</a:t>
            </a:r>
            <a:endParaRPr lang="en-US" sz="2000" i="1" dirty="0">
              <a:latin typeface="+mn-lt"/>
            </a:endParaRPr>
          </a:p>
        </p:txBody>
      </p:sp>
    </p:spTree>
    <p:extLst>
      <p:ext uri="{BB962C8B-B14F-4D97-AF65-F5344CB8AC3E}">
        <p14:creationId xmlns:p14="http://schemas.microsoft.com/office/powerpoint/2010/main" val="3634692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What are the current consumption patterns?</a:t>
            </a:r>
            <a:endParaRPr lang="en-US" dirty="0" smtClean="0"/>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11</a:t>
            </a:fld>
            <a:endParaRPr lang="en-US" dirty="0"/>
          </a:p>
        </p:txBody>
      </p:sp>
      <p:sp>
        <p:nvSpPr>
          <p:cNvPr id="26" name="TextBox 25"/>
          <p:cNvSpPr txBox="1"/>
          <p:nvPr/>
        </p:nvSpPr>
        <p:spPr>
          <a:xfrm>
            <a:off x="653310" y="5938426"/>
            <a:ext cx="7999802" cy="400110"/>
          </a:xfrm>
          <a:prstGeom prst="rect">
            <a:avLst/>
          </a:prstGeom>
          <a:noFill/>
        </p:spPr>
        <p:txBody>
          <a:bodyPr wrap="square" rtlCol="0">
            <a:spAutoFit/>
          </a:bodyPr>
          <a:lstStyle/>
          <a:p>
            <a:pPr algn="ctr"/>
            <a:r>
              <a:rPr lang="en-US" sz="2000" i="1" dirty="0" smtClean="0">
                <a:latin typeface="+mn-lt"/>
              </a:rPr>
              <a:t>Emerging media will soon become media</a:t>
            </a:r>
            <a:endParaRPr lang="en-US" sz="2000" i="1" dirty="0">
              <a:latin typeface="+mn-lt"/>
            </a:endParaRPr>
          </a:p>
        </p:txBody>
      </p:sp>
      <p:sp>
        <p:nvSpPr>
          <p:cNvPr id="27" name="TextBox 26"/>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Aggressive adoption of internet and mobile is underway</a:t>
            </a:r>
            <a:endParaRPr lang="en-US" sz="2000" dirty="0">
              <a:latin typeface="+mn-lt"/>
            </a:endParaRPr>
          </a:p>
        </p:txBody>
      </p:sp>
      <p:sp>
        <p:nvSpPr>
          <p:cNvPr id="28" name="Text Placeholder 3"/>
          <p:cNvSpPr>
            <a:spLocks noGrp="1"/>
          </p:cNvSpPr>
          <p:nvPr>
            <p:ph type="body" sz="half" idx="2"/>
          </p:nvPr>
        </p:nvSpPr>
        <p:spPr bwMode="auto">
          <a:xfrm>
            <a:off x="3493978" y="1799397"/>
            <a:ext cx="5582653" cy="397523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150000"/>
              </a:lnSpc>
              <a:buFont typeface="Arial" pitchFamily="34" charset="0"/>
              <a:buChar char="•"/>
              <a:defRPr/>
            </a:pPr>
            <a:r>
              <a:rPr lang="en-US" dirty="0" smtClean="0">
                <a:latin typeface="+mn-lt"/>
              </a:rPr>
              <a:t>Internet</a:t>
            </a:r>
          </a:p>
          <a:p>
            <a:pPr marL="514350" lvl="1" indent="-285750">
              <a:lnSpc>
                <a:spcPct val="150000"/>
              </a:lnSpc>
              <a:buFont typeface="Arial" pitchFamily="34" charset="0"/>
              <a:buChar char="•"/>
              <a:defRPr/>
            </a:pPr>
            <a:r>
              <a:rPr lang="en-US" dirty="0" smtClean="0">
                <a:latin typeface="+mn-lt"/>
              </a:rPr>
              <a:t>Content is gradually but surely becoming ‘Web’ exclusive</a:t>
            </a:r>
          </a:p>
          <a:p>
            <a:pPr marL="514350" lvl="1" indent="-285750">
              <a:lnSpc>
                <a:spcPct val="150000"/>
              </a:lnSpc>
              <a:buFont typeface="Arial" pitchFamily="34" charset="0"/>
              <a:buChar char="•"/>
              <a:defRPr/>
            </a:pPr>
            <a:r>
              <a:rPr lang="en-US" dirty="0" smtClean="0"/>
              <a:t>Examples include e-books, streaming, etc. </a:t>
            </a:r>
          </a:p>
          <a:p>
            <a:pPr marL="285750" indent="-285750">
              <a:lnSpc>
                <a:spcPct val="150000"/>
              </a:lnSpc>
              <a:buFont typeface="Arial" pitchFamily="34" charset="0"/>
              <a:buChar char="•"/>
              <a:defRPr/>
            </a:pPr>
            <a:r>
              <a:rPr lang="en-US" dirty="0" smtClean="0">
                <a:latin typeface="+mn-lt"/>
              </a:rPr>
              <a:t>Impact on traditional media</a:t>
            </a:r>
          </a:p>
          <a:p>
            <a:pPr marL="514350" lvl="1" indent="-285750">
              <a:lnSpc>
                <a:spcPct val="150000"/>
              </a:lnSpc>
              <a:buFont typeface="Arial" pitchFamily="34" charset="0"/>
              <a:buChar char="•"/>
              <a:defRPr/>
            </a:pPr>
            <a:r>
              <a:rPr lang="en-US" dirty="0" smtClean="0"/>
              <a:t>Newspapers and radio industries are fast transitioning out of legacy operations and embracing digital business models</a:t>
            </a:r>
          </a:p>
          <a:p>
            <a:pPr marL="514350" lvl="1" indent="-285750">
              <a:lnSpc>
                <a:spcPct val="150000"/>
              </a:lnSpc>
              <a:buFont typeface="Arial" pitchFamily="34" charset="0"/>
              <a:buChar char="•"/>
              <a:defRPr/>
            </a:pPr>
            <a:r>
              <a:rPr lang="en-US" dirty="0" smtClean="0">
                <a:latin typeface="+mn-lt"/>
              </a:rPr>
              <a:t>Broadcast television is embracing digital videos and streaming</a:t>
            </a:r>
          </a:p>
          <a:p>
            <a:pPr marL="514350" lvl="1" indent="-285750">
              <a:lnSpc>
                <a:spcPct val="150000"/>
              </a:lnSpc>
              <a:buFont typeface="Arial" pitchFamily="34" charset="0"/>
              <a:buChar char="•"/>
              <a:defRPr/>
            </a:pPr>
            <a:r>
              <a:rPr lang="en-US" dirty="0" smtClean="0"/>
              <a:t>Magazines that are photo ‘heavy’ thrive, rest have started shifting to e-zines</a:t>
            </a:r>
          </a:p>
          <a:p>
            <a:pPr marL="288925" lvl="1" indent="-288925">
              <a:lnSpc>
                <a:spcPct val="150000"/>
              </a:lnSpc>
              <a:buFont typeface="Arial" pitchFamily="34" charset="0"/>
              <a:buChar char="•"/>
              <a:defRPr/>
            </a:pPr>
            <a:r>
              <a:rPr lang="en-US" sz="1700" dirty="0" smtClean="0">
                <a:solidFill>
                  <a:schemeClr val="tx1">
                    <a:lumMod val="75000"/>
                    <a:lumOff val="25000"/>
                  </a:schemeClr>
                </a:solidFill>
                <a:cs typeface="Arial" pitchFamily="34" charset="0"/>
              </a:rPr>
              <a:t>Mobile</a:t>
            </a:r>
          </a:p>
          <a:p>
            <a:pPr marL="509588" lvl="2" indent="-277813">
              <a:lnSpc>
                <a:spcPct val="150000"/>
              </a:lnSpc>
              <a:buFont typeface="Arial" pitchFamily="34" charset="0"/>
              <a:buChar char="•"/>
              <a:defRPr/>
            </a:pPr>
            <a:r>
              <a:rPr lang="en-US" sz="1200" dirty="0"/>
              <a:t>Rise in consumer devices has led to the rise of mobile and handheld </a:t>
            </a:r>
            <a:r>
              <a:rPr lang="en-US" sz="1200" dirty="0" smtClean="0"/>
              <a:t>economies</a:t>
            </a:r>
          </a:p>
          <a:p>
            <a:pPr marL="509588" lvl="2" indent="-277813">
              <a:lnSpc>
                <a:spcPct val="150000"/>
              </a:lnSpc>
              <a:buFont typeface="Arial" pitchFamily="34" charset="0"/>
              <a:buChar char="•"/>
              <a:defRPr/>
            </a:pPr>
            <a:r>
              <a:rPr lang="en-US" sz="1200" dirty="0" smtClean="0"/>
              <a:t>Consumption of content has transcended the PC</a:t>
            </a:r>
            <a:endParaRPr lang="en-US" sz="1200" dirty="0"/>
          </a:p>
          <a:p>
            <a:pPr marL="514350" lvl="1" indent="-285750">
              <a:lnSpc>
                <a:spcPct val="150000"/>
              </a:lnSpc>
              <a:buFont typeface="Arial" pitchFamily="34" charset="0"/>
              <a:buChar char="•"/>
              <a:defRPr/>
            </a:pPr>
            <a:endParaRPr lang="en-US" dirty="0" smtClean="0">
              <a:latin typeface="+mn-lt"/>
            </a:endParaRPr>
          </a:p>
        </p:txBody>
      </p:sp>
      <p:pic>
        <p:nvPicPr>
          <p:cNvPr id="2050" name="Picture 2" descr="http://www.wikinoticia.com/images/tecnyo/tecnyo.com.wp-content.uploads.2010.12.mobile-internet_thum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10" y="2314354"/>
            <a:ext cx="3011136" cy="310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1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are </a:t>
            </a:r>
            <a:r>
              <a:rPr lang="en-US" dirty="0" smtClean="0"/>
              <a:t>the common </a:t>
            </a:r>
            <a:r>
              <a:rPr lang="en-US" dirty="0" smtClean="0"/>
              <a:t>segments within M&amp;E?</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12</a:t>
            </a:fld>
            <a:endParaRPr lang="en-US" dirty="0"/>
          </a:p>
        </p:txBody>
      </p:sp>
      <p:sp>
        <p:nvSpPr>
          <p:cNvPr id="26" name="TextBox 25"/>
          <p:cNvSpPr txBox="1"/>
          <p:nvPr/>
        </p:nvSpPr>
        <p:spPr>
          <a:xfrm>
            <a:off x="573687" y="5881276"/>
            <a:ext cx="7999802" cy="707886"/>
          </a:xfrm>
          <a:prstGeom prst="rect">
            <a:avLst/>
          </a:prstGeom>
          <a:noFill/>
        </p:spPr>
        <p:txBody>
          <a:bodyPr wrap="square" rtlCol="0">
            <a:spAutoFit/>
          </a:bodyPr>
          <a:lstStyle/>
          <a:p>
            <a:pPr algn="ctr"/>
            <a:r>
              <a:rPr lang="en-US" sz="2000" i="1" dirty="0" smtClean="0">
                <a:latin typeface="+mn-lt"/>
              </a:rPr>
              <a:t>Each segment operates on broadly the same model, </a:t>
            </a:r>
          </a:p>
          <a:p>
            <a:pPr algn="ctr"/>
            <a:r>
              <a:rPr lang="en-US" sz="2000" i="1" dirty="0" smtClean="0">
                <a:latin typeface="+mn-lt"/>
              </a:rPr>
              <a:t>but the specifics change</a:t>
            </a:r>
            <a:endParaRPr lang="en-US" sz="2000" i="1" dirty="0">
              <a:latin typeface="+mn-lt"/>
            </a:endParaRPr>
          </a:p>
        </p:txBody>
      </p:sp>
      <p:sp>
        <p:nvSpPr>
          <p:cNvPr id="10" name="Rectangle 9"/>
          <p:cNvSpPr/>
          <p:nvPr/>
        </p:nvSpPr>
        <p:spPr>
          <a:xfrm>
            <a:off x="3976922" y="2222132"/>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ADVERTISING</a:t>
            </a:r>
            <a:endParaRPr lang="en-US" sz="1000" dirty="0">
              <a:solidFill>
                <a:schemeClr val="tx1"/>
              </a:solidFill>
            </a:endParaRPr>
          </a:p>
        </p:txBody>
      </p:sp>
      <p:sp>
        <p:nvSpPr>
          <p:cNvPr id="11" name="Rectangle 10"/>
          <p:cNvSpPr/>
          <p:nvPr/>
        </p:nvSpPr>
        <p:spPr>
          <a:xfrm>
            <a:off x="2280931" y="2803056"/>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ONLINE CONTENT</a:t>
            </a:r>
            <a:endParaRPr lang="en-US" sz="1000" dirty="0">
              <a:solidFill>
                <a:schemeClr val="tx1"/>
              </a:solidFill>
            </a:endParaRPr>
          </a:p>
        </p:txBody>
      </p:sp>
      <p:sp>
        <p:nvSpPr>
          <p:cNvPr id="14" name="Rectangle 13"/>
          <p:cNvSpPr/>
          <p:nvPr/>
        </p:nvSpPr>
        <p:spPr>
          <a:xfrm>
            <a:off x="2280931" y="3592351"/>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ENTERTAINMENT and EVENTS</a:t>
            </a:r>
            <a:endParaRPr lang="en-US" sz="1000" dirty="0">
              <a:solidFill>
                <a:schemeClr val="tx1"/>
              </a:solidFill>
            </a:endParaRPr>
          </a:p>
        </p:txBody>
      </p:sp>
      <p:sp>
        <p:nvSpPr>
          <p:cNvPr id="15" name="Rectangle 14"/>
          <p:cNvSpPr/>
          <p:nvPr/>
        </p:nvSpPr>
        <p:spPr>
          <a:xfrm>
            <a:off x="2866897" y="4620126"/>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ON DEMAND </a:t>
            </a:r>
            <a:r>
              <a:rPr lang="en-US" sz="1000" dirty="0" smtClean="0">
                <a:solidFill>
                  <a:schemeClr val="tx1"/>
                </a:solidFill>
              </a:rPr>
              <a:t>CONTENT</a:t>
            </a:r>
            <a:endParaRPr lang="en-US" sz="1000" dirty="0">
              <a:solidFill>
                <a:schemeClr val="tx1"/>
              </a:solidFill>
            </a:endParaRPr>
          </a:p>
        </p:txBody>
      </p:sp>
      <p:sp>
        <p:nvSpPr>
          <p:cNvPr id="16" name="Rectangle 15"/>
          <p:cNvSpPr/>
          <p:nvPr/>
        </p:nvSpPr>
        <p:spPr>
          <a:xfrm>
            <a:off x="5164737" y="4620125"/>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BROADCAST MEDIA</a:t>
            </a:r>
            <a:endParaRPr lang="en-US" sz="1000" dirty="0">
              <a:solidFill>
                <a:schemeClr val="tx1"/>
              </a:solidFill>
            </a:endParaRPr>
          </a:p>
        </p:txBody>
      </p:sp>
      <p:sp>
        <p:nvSpPr>
          <p:cNvPr id="17" name="Rectangle 16"/>
          <p:cNvSpPr/>
          <p:nvPr/>
        </p:nvSpPr>
        <p:spPr>
          <a:xfrm>
            <a:off x="5751878" y="3592350"/>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GAMING</a:t>
            </a:r>
            <a:endParaRPr lang="en-US" sz="1000" dirty="0">
              <a:solidFill>
                <a:schemeClr val="tx1"/>
              </a:solidFill>
            </a:endParaRPr>
          </a:p>
        </p:txBody>
      </p:sp>
      <p:sp>
        <p:nvSpPr>
          <p:cNvPr id="18" name="Rectangle 17"/>
          <p:cNvSpPr/>
          <p:nvPr/>
        </p:nvSpPr>
        <p:spPr>
          <a:xfrm>
            <a:off x="5751878" y="2803057"/>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PUBLISHING</a:t>
            </a:r>
            <a:endParaRPr lang="en-US" sz="1000" dirty="0">
              <a:solidFill>
                <a:schemeClr val="tx1"/>
              </a:solidFill>
            </a:endParaRPr>
          </a:p>
        </p:txBody>
      </p:sp>
      <p:cxnSp>
        <p:nvCxnSpPr>
          <p:cNvPr id="19" name="Straight Arrow Connector 18"/>
          <p:cNvCxnSpPr>
            <a:stCxn id="10" idx="2"/>
            <a:endCxn id="4" idx="0"/>
          </p:cNvCxnSpPr>
          <p:nvPr/>
        </p:nvCxnSpPr>
        <p:spPr>
          <a:xfrm flipH="1">
            <a:off x="4559239" y="2607143"/>
            <a:ext cx="4824" cy="727456"/>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1"/>
            <a:endCxn id="4" idx="7"/>
          </p:cNvCxnSpPr>
          <p:nvPr/>
        </p:nvCxnSpPr>
        <p:spPr>
          <a:xfrm flipH="1">
            <a:off x="4879840" y="2995563"/>
            <a:ext cx="872038" cy="470914"/>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4" idx="1"/>
          </p:cNvCxnSpPr>
          <p:nvPr/>
        </p:nvCxnSpPr>
        <p:spPr>
          <a:xfrm>
            <a:off x="3455213" y="2995562"/>
            <a:ext cx="783424" cy="470915"/>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1"/>
            <a:endCxn id="4" idx="6"/>
          </p:cNvCxnSpPr>
          <p:nvPr/>
        </p:nvCxnSpPr>
        <p:spPr>
          <a:xfrm flipH="1">
            <a:off x="5012638" y="3784856"/>
            <a:ext cx="739240" cy="2"/>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14" idx="3"/>
          </p:cNvCxnSpPr>
          <p:nvPr/>
        </p:nvCxnSpPr>
        <p:spPr>
          <a:xfrm flipH="1" flipV="1">
            <a:off x="3455213" y="3784857"/>
            <a:ext cx="650626" cy="1"/>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15" idx="0"/>
          </p:cNvCxnSpPr>
          <p:nvPr/>
        </p:nvCxnSpPr>
        <p:spPr>
          <a:xfrm flipH="1">
            <a:off x="3454038" y="4103238"/>
            <a:ext cx="784599" cy="516888"/>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 idx="5"/>
            <a:endCxn id="16" idx="0"/>
          </p:cNvCxnSpPr>
          <p:nvPr/>
        </p:nvCxnSpPr>
        <p:spPr>
          <a:xfrm>
            <a:off x="4879840" y="4103238"/>
            <a:ext cx="872038" cy="516887"/>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105839" y="3334599"/>
            <a:ext cx="906799" cy="9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M&amp;E</a:t>
            </a:r>
            <a:endParaRPr lang="en-US" sz="1600" b="1" dirty="0"/>
          </a:p>
        </p:txBody>
      </p:sp>
      <p:sp>
        <p:nvSpPr>
          <p:cNvPr id="58" name="Rounded Rectangular Callout 57"/>
          <p:cNvSpPr/>
          <p:nvPr/>
        </p:nvSpPr>
        <p:spPr>
          <a:xfrm>
            <a:off x="3929585" y="1486504"/>
            <a:ext cx="1307056" cy="575446"/>
          </a:xfrm>
          <a:prstGeom prst="wedgeRoundRectCallout">
            <a:avLst>
              <a:gd name="adj1" fmla="val -15463"/>
              <a:gd name="adj2" fmla="val 67884"/>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Networks, Exchanges, Agencies, etc.</a:t>
            </a:r>
            <a:endParaRPr lang="en-US" sz="1050" b="1" dirty="0">
              <a:solidFill>
                <a:srgbClr val="002060"/>
              </a:solidFill>
              <a:cs typeface="Arial" pitchFamily="34" charset="0"/>
            </a:endParaRPr>
          </a:p>
        </p:txBody>
      </p:sp>
      <p:sp>
        <p:nvSpPr>
          <p:cNvPr id="59" name="Rounded Rectangular Callout 58"/>
          <p:cNvSpPr/>
          <p:nvPr/>
        </p:nvSpPr>
        <p:spPr>
          <a:xfrm>
            <a:off x="7136250" y="2742171"/>
            <a:ext cx="1307056" cy="575446"/>
          </a:xfrm>
          <a:prstGeom prst="wedgeRoundRectCallout">
            <a:avLst>
              <a:gd name="adj1" fmla="val -65018"/>
              <a:gd name="adj2" fmla="val -24809"/>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Academic, Magazine, Newspaper, etc.</a:t>
            </a:r>
            <a:endParaRPr lang="en-US" sz="1050" b="1" dirty="0">
              <a:solidFill>
                <a:srgbClr val="002060"/>
              </a:solidFill>
              <a:cs typeface="Arial" pitchFamily="34" charset="0"/>
            </a:endParaRPr>
          </a:p>
        </p:txBody>
      </p:sp>
      <p:sp>
        <p:nvSpPr>
          <p:cNvPr id="60" name="Rounded Rectangular Callout 59"/>
          <p:cNvSpPr/>
          <p:nvPr/>
        </p:nvSpPr>
        <p:spPr>
          <a:xfrm>
            <a:off x="6456647" y="4235116"/>
            <a:ext cx="1307056" cy="575446"/>
          </a:xfrm>
          <a:prstGeom prst="wedgeRoundRectCallout">
            <a:avLst>
              <a:gd name="adj1" fmla="val -32225"/>
              <a:gd name="adj2" fmla="val -81087"/>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Console, PC, Web, Social, etc.</a:t>
            </a:r>
            <a:endParaRPr lang="en-US" sz="1050" b="1" dirty="0">
              <a:solidFill>
                <a:srgbClr val="002060"/>
              </a:solidFill>
              <a:cs typeface="Arial" pitchFamily="34" charset="0"/>
            </a:endParaRPr>
          </a:p>
        </p:txBody>
      </p:sp>
      <p:sp>
        <p:nvSpPr>
          <p:cNvPr id="61" name="Rounded Rectangular Callout 60"/>
          <p:cNvSpPr/>
          <p:nvPr/>
        </p:nvSpPr>
        <p:spPr>
          <a:xfrm>
            <a:off x="773539" y="2742171"/>
            <a:ext cx="1307056" cy="575446"/>
          </a:xfrm>
          <a:prstGeom prst="wedgeRoundRectCallout">
            <a:avLst>
              <a:gd name="adj1" fmla="val 60324"/>
              <a:gd name="adj2" fmla="val -21498"/>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Websites, Portals, etc. </a:t>
            </a:r>
            <a:endParaRPr lang="en-US" sz="1050" b="1" dirty="0">
              <a:solidFill>
                <a:srgbClr val="002060"/>
              </a:solidFill>
              <a:cs typeface="Arial" pitchFamily="34" charset="0"/>
            </a:endParaRPr>
          </a:p>
        </p:txBody>
      </p:sp>
      <p:sp>
        <p:nvSpPr>
          <p:cNvPr id="62" name="Rounded Rectangular Callout 61"/>
          <p:cNvSpPr/>
          <p:nvPr/>
        </p:nvSpPr>
        <p:spPr>
          <a:xfrm>
            <a:off x="1427067" y="4235116"/>
            <a:ext cx="1307056" cy="575446"/>
          </a:xfrm>
          <a:prstGeom prst="wedgeRoundRectCallout">
            <a:avLst>
              <a:gd name="adj1" fmla="val 37005"/>
              <a:gd name="adj2" fmla="val -77777"/>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Theatres, Concerts, etc.</a:t>
            </a:r>
            <a:endParaRPr lang="en-US" sz="1050" b="1" dirty="0">
              <a:solidFill>
                <a:srgbClr val="002060"/>
              </a:solidFill>
              <a:cs typeface="Arial" pitchFamily="34" charset="0"/>
            </a:endParaRPr>
          </a:p>
        </p:txBody>
      </p:sp>
      <p:sp>
        <p:nvSpPr>
          <p:cNvPr id="63" name="Rounded Rectangular Callout 62"/>
          <p:cNvSpPr/>
          <p:nvPr/>
        </p:nvSpPr>
        <p:spPr>
          <a:xfrm>
            <a:off x="2201103" y="5173952"/>
            <a:ext cx="1307056" cy="707324"/>
          </a:xfrm>
          <a:prstGeom prst="wedgeRoundRectCallout">
            <a:avLst>
              <a:gd name="adj1" fmla="val 33361"/>
              <a:gd name="adj2" fmla="val -65235"/>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Streaming content as provided by </a:t>
            </a:r>
            <a:r>
              <a:rPr lang="en-US" sz="1050" b="1" dirty="0" err="1" smtClean="0">
                <a:solidFill>
                  <a:srgbClr val="002060"/>
                </a:solidFill>
                <a:cs typeface="Arial" pitchFamily="34" charset="0"/>
              </a:rPr>
              <a:t>NetFlix</a:t>
            </a:r>
            <a:r>
              <a:rPr lang="en-US" sz="1050" b="1" dirty="0" smtClean="0">
                <a:solidFill>
                  <a:srgbClr val="002060"/>
                </a:solidFill>
                <a:cs typeface="Arial" pitchFamily="34" charset="0"/>
              </a:rPr>
              <a:t>, </a:t>
            </a:r>
            <a:r>
              <a:rPr lang="en-US" sz="1050" b="1" dirty="0" err="1" smtClean="0">
                <a:solidFill>
                  <a:srgbClr val="002060"/>
                </a:solidFill>
                <a:cs typeface="Arial" pitchFamily="34" charset="0"/>
              </a:rPr>
              <a:t>Spotify</a:t>
            </a:r>
            <a:r>
              <a:rPr lang="en-US" sz="1050" b="1" dirty="0" smtClean="0">
                <a:solidFill>
                  <a:srgbClr val="002060"/>
                </a:solidFill>
                <a:cs typeface="Arial" pitchFamily="34" charset="0"/>
              </a:rPr>
              <a:t>, etc.</a:t>
            </a:r>
            <a:endParaRPr lang="en-US" sz="1050" b="1" dirty="0">
              <a:solidFill>
                <a:srgbClr val="002060"/>
              </a:solidFill>
              <a:cs typeface="Arial" pitchFamily="34" charset="0"/>
            </a:endParaRPr>
          </a:p>
        </p:txBody>
      </p:sp>
      <p:sp>
        <p:nvSpPr>
          <p:cNvPr id="64" name="Rounded Rectangular Callout 63"/>
          <p:cNvSpPr/>
          <p:nvPr/>
        </p:nvSpPr>
        <p:spPr>
          <a:xfrm>
            <a:off x="5619104" y="5173952"/>
            <a:ext cx="1307056" cy="707324"/>
          </a:xfrm>
          <a:prstGeom prst="wedgeRoundRectCallout">
            <a:avLst>
              <a:gd name="adj1" fmla="val -32954"/>
              <a:gd name="adj2" fmla="val -69387"/>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Television, Radio</a:t>
            </a:r>
            <a:endParaRPr lang="en-US" sz="1050" b="1" dirty="0">
              <a:solidFill>
                <a:srgbClr val="002060"/>
              </a:solidFill>
              <a:cs typeface="Arial" pitchFamily="34" charset="0"/>
            </a:endParaRPr>
          </a:p>
        </p:txBody>
      </p:sp>
    </p:spTree>
    <p:extLst>
      <p:ext uri="{BB962C8B-B14F-4D97-AF65-F5344CB8AC3E}">
        <p14:creationId xmlns:p14="http://schemas.microsoft.com/office/powerpoint/2010/main" val="2707325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are the Common Revenue Models?</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13</a:t>
            </a:fld>
            <a:endParaRPr lang="en-US" dirty="0"/>
          </a:p>
        </p:txBody>
      </p:sp>
      <p:sp>
        <p:nvSpPr>
          <p:cNvPr id="26" name="TextBox 25"/>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Advertising and Subscriptions</a:t>
            </a:r>
            <a:endParaRPr lang="en-US" sz="20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4213738980"/>
              </p:ext>
            </p:extLst>
          </p:nvPr>
        </p:nvGraphicFramePr>
        <p:xfrm>
          <a:off x="4305300" y="1883819"/>
          <a:ext cx="4733924" cy="4206730"/>
        </p:xfrm>
        <a:graphic>
          <a:graphicData uri="http://schemas.openxmlformats.org/drawingml/2006/table">
            <a:tbl>
              <a:tblPr firstRow="1" bandRow="1">
                <a:tableStyleId>{5C22544A-7EE6-4342-B048-85BDC9FD1C3A}</a:tableStyleId>
              </a:tblPr>
              <a:tblGrid>
                <a:gridCol w="1543050"/>
                <a:gridCol w="476250"/>
                <a:gridCol w="733425"/>
                <a:gridCol w="611741"/>
                <a:gridCol w="684729"/>
                <a:gridCol w="684729"/>
              </a:tblGrid>
              <a:tr h="452070">
                <a:tc rowSpan="2">
                  <a:txBody>
                    <a:bodyPr/>
                    <a:lstStyle/>
                    <a:p>
                      <a:pPr algn="ctr"/>
                      <a:r>
                        <a:rPr lang="en-US" sz="1600" dirty="0" smtClean="0"/>
                        <a:t>By Channels</a:t>
                      </a:r>
                      <a:endParaRPr lang="en-US" sz="1600" dirty="0"/>
                    </a:p>
                  </a:txBody>
                  <a:tcPr anchor="ctr"/>
                </a:tc>
                <a:tc gridSpan="4">
                  <a:txBody>
                    <a:bodyPr/>
                    <a:lstStyle/>
                    <a:p>
                      <a:pPr algn="ctr"/>
                      <a:r>
                        <a:rPr lang="en-US" sz="1200" b="0" dirty="0" smtClean="0"/>
                        <a:t>SUBSCRIPTIONS</a:t>
                      </a:r>
                      <a:endParaRPr lang="en-US" sz="1200" b="0" dirty="0"/>
                    </a:p>
                  </a:txBody>
                  <a:tcPr anchor="ctr"/>
                </a:tc>
                <a:tc hMerge="1">
                  <a:txBody>
                    <a:bodyPr/>
                    <a:lstStyle/>
                    <a:p>
                      <a:pPr algn="ctr"/>
                      <a:endParaRPr lang="en-US" sz="1200" b="0" dirty="0"/>
                    </a:p>
                  </a:txBody>
                  <a:tcPr anchor="ctr"/>
                </a:tc>
                <a:tc hMerge="1">
                  <a:txBody>
                    <a:bodyPr/>
                    <a:lstStyle/>
                    <a:p>
                      <a:pPr algn="ctr"/>
                      <a:endParaRPr lang="en-US" sz="1200" b="0" dirty="0"/>
                    </a:p>
                  </a:txBody>
                  <a:tcPr anchor="ctr"/>
                </a:tc>
                <a:tc hMerge="1">
                  <a:txBody>
                    <a:bodyPr/>
                    <a:lstStyle/>
                    <a:p>
                      <a:pPr algn="ctr"/>
                      <a:endParaRPr lang="en-US" sz="1200" b="0" dirty="0"/>
                    </a:p>
                  </a:txBody>
                  <a:tcPr anchor="ctr"/>
                </a:tc>
                <a:tc>
                  <a:txBody>
                    <a:bodyPr/>
                    <a:lstStyle/>
                    <a:p>
                      <a:pPr algn="ctr"/>
                      <a:r>
                        <a:rPr lang="en-US" sz="1200" b="0" dirty="0" smtClean="0"/>
                        <a:t>ADV.</a:t>
                      </a:r>
                      <a:endParaRPr lang="en-US" sz="1200" b="0" dirty="0"/>
                    </a:p>
                  </a:txBody>
                  <a:tcPr anchor="ctr"/>
                </a:tc>
              </a:tr>
              <a:tr h="452070">
                <a:tc vMerge="1">
                  <a:txBody>
                    <a:bodyPr/>
                    <a:lstStyle/>
                    <a:p>
                      <a:pPr algn="ctr"/>
                      <a:endParaRPr lang="en-US" sz="1600" dirty="0"/>
                    </a:p>
                  </a:txBody>
                  <a:tcPr anchor="ctr"/>
                </a:tc>
                <a:tc>
                  <a:txBody>
                    <a:bodyPr/>
                    <a:lstStyle/>
                    <a:p>
                      <a:pPr algn="ctr"/>
                      <a:r>
                        <a:rPr lang="en-US" sz="1200" b="0" dirty="0" smtClean="0"/>
                        <a:t>Free</a:t>
                      </a:r>
                      <a:endParaRPr lang="en-US" sz="1200" b="0" dirty="0"/>
                    </a:p>
                  </a:txBody>
                  <a:tcPr anchor="ctr"/>
                </a:tc>
                <a:tc>
                  <a:txBody>
                    <a:bodyPr/>
                    <a:lstStyle/>
                    <a:p>
                      <a:pPr algn="ctr"/>
                      <a:r>
                        <a:rPr lang="en-US" sz="1200" b="0" dirty="0" smtClean="0"/>
                        <a:t>On Demand</a:t>
                      </a:r>
                      <a:endParaRPr lang="en-US" sz="1200" b="0" dirty="0"/>
                    </a:p>
                  </a:txBody>
                  <a:tcPr anchor="ctr"/>
                </a:tc>
                <a:tc>
                  <a:txBody>
                    <a:bodyPr/>
                    <a:lstStyle/>
                    <a:p>
                      <a:pPr algn="ctr"/>
                      <a:r>
                        <a:rPr lang="en-US" sz="1200" b="0" dirty="0" smtClean="0"/>
                        <a:t>Title</a:t>
                      </a:r>
                      <a:endParaRPr lang="en-US" sz="1200" b="0" dirty="0"/>
                    </a:p>
                  </a:txBody>
                  <a:tcPr anchor="ctr"/>
                </a:tc>
                <a:tc>
                  <a:txBody>
                    <a:bodyPr/>
                    <a:lstStyle/>
                    <a:p>
                      <a:pPr algn="ctr"/>
                      <a:r>
                        <a:rPr lang="en-US" sz="1200" b="0" dirty="0" smtClean="0"/>
                        <a:t>Time</a:t>
                      </a:r>
                      <a:r>
                        <a:rPr lang="en-US" sz="1200" b="0" baseline="0" dirty="0" smtClean="0"/>
                        <a:t> based </a:t>
                      </a:r>
                      <a:endParaRPr lang="en-US" sz="1200" b="0" dirty="0"/>
                    </a:p>
                  </a:txBody>
                  <a:tcPr anchor="ctr"/>
                </a:tc>
                <a:tc>
                  <a:txBody>
                    <a:bodyPr/>
                    <a:lstStyle/>
                    <a:p>
                      <a:pPr algn="ctr"/>
                      <a:endParaRPr lang="en-US" sz="1200" b="0" dirty="0"/>
                    </a:p>
                  </a:txBody>
                  <a:tcPr anchor="ctr"/>
                </a:tc>
              </a:tr>
              <a:tr h="439443">
                <a:tc>
                  <a:txBody>
                    <a:bodyPr/>
                    <a:lstStyle/>
                    <a:p>
                      <a:pPr marL="171450" indent="-171450">
                        <a:buFont typeface="Arial" pitchFamily="34" charset="0"/>
                        <a:buChar char="•"/>
                      </a:pPr>
                      <a:r>
                        <a:rPr lang="en-US" sz="1200" b="1" dirty="0" smtClean="0">
                          <a:latin typeface="+mn-lt"/>
                        </a:rPr>
                        <a:t>SOCIAL NETWORKS</a:t>
                      </a:r>
                    </a:p>
                  </a:txBody>
                  <a:tcPr anchor="ctr"/>
                </a:tc>
                <a:tc>
                  <a:txBody>
                    <a:bodyPr/>
                    <a:lstStyle/>
                    <a:p>
                      <a:pPr marL="0" algn="ctr" defTabSz="914400" rtl="0" eaLnBrk="1" latinLnBrk="0" hangingPunct="1"/>
                      <a:r>
                        <a:rPr lang="en-US" sz="2000" kern="1200" dirty="0" smtClean="0">
                          <a:solidFill>
                            <a:schemeClr val="dk1"/>
                          </a:solidFill>
                          <a:latin typeface="+mn-lt"/>
                          <a:ea typeface="+mn-ea"/>
                          <a:cs typeface="+mn-cs"/>
                          <a:sym typeface="Wingdings"/>
                        </a:rPr>
                        <a:t></a:t>
                      </a:r>
                      <a:endParaRPr 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2000" kern="1200" dirty="0" smtClean="0">
                          <a:solidFill>
                            <a:schemeClr val="dk1"/>
                          </a:solidFill>
                          <a:latin typeface="+mn-lt"/>
                          <a:ea typeface="+mn-ea"/>
                          <a:cs typeface="+mn-cs"/>
                          <a:sym typeface="Wingdings"/>
                        </a:rPr>
                        <a:t></a:t>
                      </a:r>
                      <a:endParaRPr lang="en-US" sz="20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r h="439443">
                <a:tc>
                  <a:txBody>
                    <a:bodyPr/>
                    <a:lstStyle/>
                    <a:p>
                      <a:pPr marL="171450" indent="-171450">
                        <a:buFont typeface="Arial" pitchFamily="34" charset="0"/>
                        <a:buChar char="•"/>
                      </a:pPr>
                      <a:r>
                        <a:rPr lang="en-US" sz="1200" b="1" dirty="0" smtClean="0">
                          <a:latin typeface="+mn-lt"/>
                        </a:rPr>
                        <a:t>STREAMING ON DEMAND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r h="380851">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latin typeface="+mn-lt"/>
                        </a:rPr>
                        <a:t>eCONTENT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r h="436927">
                <a:tc>
                  <a:txBody>
                    <a:bodyPr/>
                    <a:lstStyle/>
                    <a:p>
                      <a:pPr marL="171450" indent="-171450">
                        <a:buFont typeface="Arial" pitchFamily="34" charset="0"/>
                        <a:buChar char="•"/>
                      </a:pPr>
                      <a:r>
                        <a:rPr lang="en-US" sz="1200" b="1" dirty="0" smtClean="0">
                          <a:latin typeface="+mn-lt"/>
                        </a:rPr>
                        <a:t>TELEVISION</a:t>
                      </a:r>
                    </a:p>
                    <a:p>
                      <a:pPr marL="171450" indent="-171450">
                        <a:buFont typeface="Arial" pitchFamily="34" charset="0"/>
                        <a:buChar char="•"/>
                      </a:pPr>
                      <a:r>
                        <a:rPr lang="en-US" sz="1200" b="1" dirty="0" smtClean="0">
                          <a:latin typeface="+mn-lt"/>
                        </a:rPr>
                        <a:t>RADIO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r h="615220">
                <a:tc>
                  <a:txBody>
                    <a:bodyPr/>
                    <a:lstStyle/>
                    <a:p>
                      <a:pPr marL="171450" indent="-171450">
                        <a:buFont typeface="Arial" pitchFamily="34" charset="0"/>
                        <a:buChar char="•"/>
                      </a:pPr>
                      <a:r>
                        <a:rPr lang="en-US" sz="1200" b="1" dirty="0" smtClean="0">
                          <a:latin typeface="+mn-lt"/>
                        </a:rPr>
                        <a:t>PRINT CONTENT –B2B</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r h="439443">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latin typeface="+mn-lt"/>
                        </a:rPr>
                        <a:t>PRINT CONTENT –B2C</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r h="439443">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latin typeface="+mn-lt"/>
                        </a:rPr>
                        <a:t>THEATRE/MOVIES/GAMES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sym typeface="Wingdings"/>
                        </a:rPr>
                        <a:t></a:t>
                      </a:r>
                      <a:endParaRPr lang="en-US" sz="2000" kern="1200" dirty="0" smtClean="0">
                        <a:solidFill>
                          <a:schemeClr val="dk1"/>
                        </a:solidFill>
                        <a:latin typeface="+mn-lt"/>
                        <a:ea typeface="+mn-ea"/>
                        <a:cs typeface="+mn-cs"/>
                      </a:endParaRPr>
                    </a:p>
                  </a:txBody>
                  <a:tcPr anchor="ctr"/>
                </a:tc>
              </a:tr>
            </a:tbl>
          </a:graphicData>
        </a:graphic>
      </p:graphicFrame>
      <p:sp>
        <p:nvSpPr>
          <p:cNvPr id="28" name="Text Placeholder 3"/>
          <p:cNvSpPr>
            <a:spLocks noGrp="1"/>
          </p:cNvSpPr>
          <p:nvPr>
            <p:ph type="body" sz="half" idx="2"/>
          </p:nvPr>
        </p:nvSpPr>
        <p:spPr bwMode="auto">
          <a:xfrm>
            <a:off x="334963" y="1851562"/>
            <a:ext cx="3903662" cy="441448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150000"/>
              </a:lnSpc>
              <a:buFont typeface="Arial" pitchFamily="34" charset="0"/>
              <a:buChar char="•"/>
              <a:defRPr/>
            </a:pPr>
            <a:r>
              <a:rPr lang="en-US" dirty="0" smtClean="0">
                <a:latin typeface="+mn-lt"/>
              </a:rPr>
              <a:t>Rise of digital content is leading to traditional content producers incorporating newer models</a:t>
            </a:r>
          </a:p>
          <a:p>
            <a:pPr marL="285750" indent="-285750">
              <a:lnSpc>
                <a:spcPct val="150000"/>
              </a:lnSpc>
              <a:buFont typeface="Arial" pitchFamily="34" charset="0"/>
              <a:buChar char="•"/>
              <a:defRPr/>
            </a:pPr>
            <a:r>
              <a:rPr lang="en-US" dirty="0" smtClean="0">
                <a:latin typeface="+mn-lt"/>
              </a:rPr>
              <a:t>There is no such thing as a ‘free lunch’</a:t>
            </a:r>
          </a:p>
          <a:p>
            <a:pPr marL="514350" lvl="1" indent="-285750">
              <a:lnSpc>
                <a:spcPct val="150000"/>
              </a:lnSpc>
              <a:buFont typeface="Arial" pitchFamily="34" charset="0"/>
              <a:buChar char="•"/>
              <a:defRPr/>
            </a:pPr>
            <a:r>
              <a:rPr lang="en-US" dirty="0" smtClean="0">
                <a:latin typeface="+mn-lt"/>
              </a:rPr>
              <a:t>Free access is often advertising driven</a:t>
            </a:r>
          </a:p>
          <a:p>
            <a:pPr marL="285750" indent="-285750">
              <a:lnSpc>
                <a:spcPct val="150000"/>
              </a:lnSpc>
              <a:buFont typeface="Arial" pitchFamily="34" charset="0"/>
              <a:buChar char="•"/>
              <a:defRPr/>
            </a:pPr>
            <a:r>
              <a:rPr lang="en-US" dirty="0">
                <a:latin typeface="+mn-lt"/>
              </a:rPr>
              <a:t>Advertising models consist of various models that are action or impression dependent</a:t>
            </a:r>
          </a:p>
          <a:p>
            <a:pPr marL="514350" lvl="1" indent="-285750">
              <a:lnSpc>
                <a:spcPct val="150000"/>
              </a:lnSpc>
              <a:buFont typeface="Arial" pitchFamily="34" charset="0"/>
              <a:buChar char="•"/>
              <a:defRPr/>
            </a:pPr>
            <a:r>
              <a:rPr lang="en-US" dirty="0" smtClean="0"/>
              <a:t>Cost per mille (impressions)</a:t>
            </a:r>
          </a:p>
          <a:p>
            <a:pPr marL="514350" lvl="1" indent="-285750">
              <a:lnSpc>
                <a:spcPct val="150000"/>
              </a:lnSpc>
              <a:buFont typeface="Arial" pitchFamily="34" charset="0"/>
              <a:buChar char="•"/>
              <a:defRPr/>
            </a:pPr>
            <a:r>
              <a:rPr lang="en-US" dirty="0" smtClean="0"/>
              <a:t>Cost per sale</a:t>
            </a:r>
          </a:p>
          <a:p>
            <a:pPr marL="514350" lvl="1" indent="-285750">
              <a:lnSpc>
                <a:spcPct val="150000"/>
              </a:lnSpc>
              <a:buFont typeface="Arial" pitchFamily="34" charset="0"/>
              <a:buChar char="•"/>
              <a:defRPr/>
            </a:pPr>
            <a:r>
              <a:rPr lang="en-US" dirty="0" smtClean="0"/>
              <a:t>Cost per action</a:t>
            </a:r>
          </a:p>
          <a:p>
            <a:pPr marL="514350" lvl="1" indent="-285750">
              <a:lnSpc>
                <a:spcPct val="150000"/>
              </a:lnSpc>
              <a:buFont typeface="Arial" pitchFamily="34" charset="0"/>
              <a:buChar char="•"/>
              <a:defRPr/>
            </a:pPr>
            <a:r>
              <a:rPr lang="en-US" dirty="0" smtClean="0"/>
              <a:t>Cost per click</a:t>
            </a:r>
          </a:p>
          <a:p>
            <a:pPr marL="285750" indent="-285750">
              <a:lnSpc>
                <a:spcPct val="150000"/>
              </a:lnSpc>
              <a:buFont typeface="Arial" pitchFamily="34" charset="0"/>
              <a:buChar char="•"/>
              <a:defRPr/>
            </a:pPr>
            <a:endParaRPr lang="en-US" dirty="0"/>
          </a:p>
          <a:p>
            <a:pPr marL="514350" lvl="1" indent="-285750">
              <a:lnSpc>
                <a:spcPct val="150000"/>
              </a:lnSpc>
              <a:buFont typeface="Arial" pitchFamily="34" charset="0"/>
              <a:buChar char="•"/>
              <a:defRPr/>
            </a:pPr>
            <a:endParaRPr lang="en-US" dirty="0" smtClean="0">
              <a:latin typeface="+mn-lt"/>
            </a:endParaRPr>
          </a:p>
        </p:txBody>
      </p:sp>
    </p:spTree>
    <p:extLst>
      <p:ext uri="{BB962C8B-B14F-4D97-AF65-F5344CB8AC3E}">
        <p14:creationId xmlns:p14="http://schemas.microsoft.com/office/powerpoint/2010/main" val="2030643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Who are the Stakeholders?</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14</a:t>
            </a:fld>
            <a:endParaRPr lang="en-US" dirty="0"/>
          </a:p>
        </p:txBody>
      </p:sp>
      <p:sp>
        <p:nvSpPr>
          <p:cNvPr id="26" name="TextBox 25"/>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The Value Chain</a:t>
            </a:r>
            <a:endParaRPr lang="en-US" sz="2000" dirty="0">
              <a:latin typeface="+mn-l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76398450"/>
              </p:ext>
            </p:extLst>
          </p:nvPr>
        </p:nvGraphicFramePr>
        <p:xfrm>
          <a:off x="534238" y="1451452"/>
          <a:ext cx="7647235" cy="4409109"/>
        </p:xfrm>
        <a:graphic>
          <a:graphicData uri="http://schemas.openxmlformats.org/presentationml/2006/ole">
            <mc:AlternateContent xmlns:mc="http://schemas.openxmlformats.org/markup-compatibility/2006">
              <mc:Choice xmlns:v="urn:schemas-microsoft-com:vml" Requires="v">
                <p:oleObj spid="_x0000_s2110" name="Visio" r:id="rId3" imgW="10768341" imgH="5684917" progId="Visio.Drawing.11">
                  <p:embed/>
                </p:oleObj>
              </mc:Choice>
              <mc:Fallback>
                <p:oleObj name="Visio" r:id="rId3" imgW="10768341" imgH="5684917" progId="Visio.Drawing.11">
                  <p:embed/>
                  <p:pic>
                    <p:nvPicPr>
                      <p:cNvPr id="0" name=""/>
                      <p:cNvPicPr/>
                      <p:nvPr/>
                    </p:nvPicPr>
                    <p:blipFill>
                      <a:blip r:embed="rId4"/>
                      <a:stretch>
                        <a:fillRect/>
                      </a:stretch>
                    </p:blipFill>
                    <p:spPr>
                      <a:xfrm>
                        <a:off x="534238" y="1451452"/>
                        <a:ext cx="7647235" cy="4409109"/>
                      </a:xfrm>
                      <a:prstGeom prst="rect">
                        <a:avLst/>
                      </a:prstGeom>
                    </p:spPr>
                  </p:pic>
                </p:oleObj>
              </mc:Fallback>
            </mc:AlternateContent>
          </a:graphicData>
        </a:graphic>
      </p:graphicFrame>
      <p:sp>
        <p:nvSpPr>
          <p:cNvPr id="11" name="TextBox 10"/>
          <p:cNvSpPr txBox="1"/>
          <p:nvPr/>
        </p:nvSpPr>
        <p:spPr>
          <a:xfrm>
            <a:off x="653310" y="5938426"/>
            <a:ext cx="7999802" cy="400110"/>
          </a:xfrm>
          <a:prstGeom prst="rect">
            <a:avLst/>
          </a:prstGeom>
          <a:noFill/>
        </p:spPr>
        <p:txBody>
          <a:bodyPr wrap="square" rtlCol="0">
            <a:spAutoFit/>
          </a:bodyPr>
          <a:lstStyle/>
          <a:p>
            <a:pPr algn="ctr"/>
            <a:r>
              <a:rPr lang="en-US" sz="2000" i="1" dirty="0" smtClean="0">
                <a:latin typeface="+mn-lt"/>
              </a:rPr>
              <a:t>Publishers could include content syndicators/aggregators as well…</a:t>
            </a:r>
            <a:endParaRPr lang="en-US" sz="2000" i="1" dirty="0">
              <a:latin typeface="+mn-lt"/>
            </a:endParaRPr>
          </a:p>
        </p:txBody>
      </p:sp>
    </p:spTree>
    <p:extLst>
      <p:ext uri="{BB962C8B-B14F-4D97-AF65-F5344CB8AC3E}">
        <p14:creationId xmlns:p14="http://schemas.microsoft.com/office/powerpoint/2010/main" val="1196558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Who are the Stakeholders?</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15</a:t>
            </a:fld>
            <a:endParaRPr lang="en-US" dirty="0"/>
          </a:p>
        </p:txBody>
      </p:sp>
      <p:sp>
        <p:nvSpPr>
          <p:cNvPr id="26" name="TextBox 25"/>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The Value Chain</a:t>
            </a:r>
            <a:endParaRPr lang="en-US" sz="2000" dirty="0">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831" y="1822857"/>
            <a:ext cx="4476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3343050"/>
            <a:ext cx="6953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27" y="4892642"/>
            <a:ext cx="8001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89" y="3430588"/>
            <a:ext cx="5429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715" y="1851562"/>
            <a:ext cx="7524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93827" y="1888858"/>
            <a:ext cx="2560026" cy="954107"/>
          </a:xfrm>
          <a:prstGeom prst="rect">
            <a:avLst/>
          </a:prstGeom>
        </p:spPr>
        <p:txBody>
          <a:bodyPr wrap="square">
            <a:spAutoFit/>
          </a:bodyPr>
          <a:lstStyle/>
          <a:p>
            <a:r>
              <a:rPr lang="en-US" sz="1400" b="1" dirty="0" smtClean="0">
                <a:latin typeface="+mn-lt"/>
              </a:rPr>
              <a:t>Big Spenders</a:t>
            </a:r>
          </a:p>
          <a:p>
            <a:r>
              <a:rPr lang="en-US" sz="1400" dirty="0" smtClean="0">
                <a:latin typeface="+mn-lt"/>
              </a:rPr>
              <a:t>P&amp;G, AT&amp;T, Pfizer, GM, News Corp, Johnson &amp; Johnson, GE</a:t>
            </a:r>
          </a:p>
          <a:p>
            <a:r>
              <a:rPr lang="en-US" sz="1400" i="1" dirty="0" smtClean="0">
                <a:latin typeface="+mn-lt"/>
              </a:rPr>
              <a:t>P&amp;G spend – USD 2.25 b</a:t>
            </a:r>
            <a:endParaRPr lang="en-US" sz="1400" i="1" dirty="0">
              <a:latin typeface="+mn-lt"/>
            </a:endParaRPr>
          </a:p>
        </p:txBody>
      </p:sp>
      <p:sp>
        <p:nvSpPr>
          <p:cNvPr id="14" name="Rectangle 13"/>
          <p:cNvSpPr/>
          <p:nvPr/>
        </p:nvSpPr>
        <p:spPr>
          <a:xfrm>
            <a:off x="1193826" y="3360162"/>
            <a:ext cx="3073373" cy="954107"/>
          </a:xfrm>
          <a:prstGeom prst="rect">
            <a:avLst/>
          </a:prstGeom>
        </p:spPr>
        <p:txBody>
          <a:bodyPr wrap="square">
            <a:spAutoFit/>
          </a:bodyPr>
          <a:lstStyle/>
          <a:p>
            <a:r>
              <a:rPr lang="en-US" sz="1400" b="1" dirty="0" smtClean="0">
                <a:latin typeface="+mn-lt"/>
              </a:rPr>
              <a:t>Big Planners</a:t>
            </a:r>
          </a:p>
          <a:p>
            <a:r>
              <a:rPr lang="en-US" sz="1400" dirty="0" smtClean="0">
                <a:latin typeface="+mn-lt"/>
              </a:rPr>
              <a:t>Omnicom Group, WPP, Interpublic, </a:t>
            </a:r>
            <a:r>
              <a:rPr lang="en-US" sz="1400" dirty="0" err="1" smtClean="0">
                <a:latin typeface="+mn-lt"/>
              </a:rPr>
              <a:t>Publicis</a:t>
            </a:r>
            <a:r>
              <a:rPr lang="en-US" sz="1400" dirty="0" smtClean="0">
                <a:latin typeface="+mn-lt"/>
              </a:rPr>
              <a:t> </a:t>
            </a:r>
            <a:r>
              <a:rPr lang="en-US" sz="1400" dirty="0" err="1" smtClean="0">
                <a:latin typeface="+mn-lt"/>
              </a:rPr>
              <a:t>Groupe</a:t>
            </a:r>
            <a:r>
              <a:rPr lang="en-US" sz="1400" dirty="0" smtClean="0">
                <a:latin typeface="+mn-lt"/>
              </a:rPr>
              <a:t>, </a:t>
            </a:r>
            <a:r>
              <a:rPr lang="en-US" sz="1400" dirty="0" err="1" smtClean="0">
                <a:latin typeface="+mn-lt"/>
              </a:rPr>
              <a:t>Dentsu</a:t>
            </a:r>
            <a:r>
              <a:rPr lang="en-US" sz="1400" dirty="0" smtClean="0">
                <a:latin typeface="+mn-lt"/>
              </a:rPr>
              <a:t>, </a:t>
            </a:r>
            <a:r>
              <a:rPr lang="en-US" sz="1400" dirty="0" err="1" smtClean="0">
                <a:latin typeface="+mn-lt"/>
              </a:rPr>
              <a:t>Havas</a:t>
            </a:r>
            <a:endParaRPr lang="en-US" sz="1400" dirty="0" smtClean="0">
              <a:latin typeface="+mn-lt"/>
            </a:endParaRPr>
          </a:p>
          <a:p>
            <a:r>
              <a:rPr lang="en-US" sz="1400" i="1" dirty="0" smtClean="0">
                <a:latin typeface="+mn-lt"/>
              </a:rPr>
              <a:t>Omnicom Revenue – USD 12.5 b</a:t>
            </a:r>
            <a:endParaRPr lang="en-US" sz="1400" i="1" dirty="0">
              <a:latin typeface="+mn-lt"/>
            </a:endParaRPr>
          </a:p>
        </p:txBody>
      </p:sp>
      <p:sp>
        <p:nvSpPr>
          <p:cNvPr id="15" name="Rectangle 14"/>
          <p:cNvSpPr/>
          <p:nvPr/>
        </p:nvSpPr>
        <p:spPr>
          <a:xfrm>
            <a:off x="1278850" y="5085166"/>
            <a:ext cx="2560026" cy="1384995"/>
          </a:xfrm>
          <a:prstGeom prst="rect">
            <a:avLst/>
          </a:prstGeom>
        </p:spPr>
        <p:txBody>
          <a:bodyPr wrap="square">
            <a:spAutoFit/>
          </a:bodyPr>
          <a:lstStyle/>
          <a:p>
            <a:r>
              <a:rPr lang="en-US" sz="1400" b="1" dirty="0" smtClean="0">
                <a:latin typeface="+mn-lt"/>
              </a:rPr>
              <a:t>Big Exchanges</a:t>
            </a:r>
          </a:p>
          <a:p>
            <a:r>
              <a:rPr lang="en-US" sz="1400" dirty="0" smtClean="0">
                <a:latin typeface="+mn-lt"/>
              </a:rPr>
              <a:t>24x7 </a:t>
            </a:r>
            <a:r>
              <a:rPr lang="en-US" sz="1400" dirty="0" err="1" smtClean="0">
                <a:latin typeface="+mn-lt"/>
              </a:rPr>
              <a:t>RealMedia</a:t>
            </a:r>
            <a:r>
              <a:rPr lang="en-US" sz="1400" dirty="0" smtClean="0">
                <a:latin typeface="+mn-lt"/>
              </a:rPr>
              <a:t>, DoubleClick, Yahoo</a:t>
            </a:r>
          </a:p>
          <a:p>
            <a:r>
              <a:rPr lang="en-US" sz="1400" i="1" dirty="0" smtClean="0">
                <a:latin typeface="+mn-lt"/>
              </a:rPr>
              <a:t>Large exchanges that provide technology platforms to publishers and advertisers</a:t>
            </a:r>
          </a:p>
        </p:txBody>
      </p:sp>
      <p:sp>
        <p:nvSpPr>
          <p:cNvPr id="16" name="Rectangle 15"/>
          <p:cNvSpPr/>
          <p:nvPr/>
        </p:nvSpPr>
        <p:spPr>
          <a:xfrm>
            <a:off x="5268912" y="1883424"/>
            <a:ext cx="3208338" cy="738664"/>
          </a:xfrm>
          <a:prstGeom prst="rect">
            <a:avLst/>
          </a:prstGeom>
        </p:spPr>
        <p:txBody>
          <a:bodyPr wrap="square">
            <a:spAutoFit/>
          </a:bodyPr>
          <a:lstStyle/>
          <a:p>
            <a:r>
              <a:rPr lang="en-US" sz="1400" b="1" dirty="0" smtClean="0">
                <a:latin typeface="+mn-lt"/>
              </a:rPr>
              <a:t>Big ISVs</a:t>
            </a:r>
          </a:p>
          <a:p>
            <a:r>
              <a:rPr lang="en-US" sz="1400" dirty="0" smtClean="0">
                <a:latin typeface="+mn-lt"/>
              </a:rPr>
              <a:t>Apple, Amazon, Google, RR Donnelly </a:t>
            </a:r>
          </a:p>
          <a:p>
            <a:r>
              <a:rPr lang="en-US" sz="1400" i="1" dirty="0" smtClean="0">
                <a:latin typeface="+mn-lt"/>
              </a:rPr>
              <a:t>These companies provide B2B services</a:t>
            </a:r>
            <a:endParaRPr lang="en-US" sz="1400" i="1" dirty="0">
              <a:latin typeface="+mn-lt"/>
            </a:endParaRPr>
          </a:p>
        </p:txBody>
      </p:sp>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0725" y="4821085"/>
            <a:ext cx="7810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5268911" y="3176240"/>
            <a:ext cx="3644081" cy="1384995"/>
          </a:xfrm>
          <a:prstGeom prst="rect">
            <a:avLst/>
          </a:prstGeom>
        </p:spPr>
        <p:txBody>
          <a:bodyPr wrap="square">
            <a:spAutoFit/>
          </a:bodyPr>
          <a:lstStyle/>
          <a:p>
            <a:r>
              <a:rPr lang="en-US" sz="1400" b="1" dirty="0" smtClean="0">
                <a:latin typeface="+mn-lt"/>
              </a:rPr>
              <a:t>Big Publishers</a:t>
            </a:r>
          </a:p>
          <a:p>
            <a:r>
              <a:rPr lang="en-US" sz="1400" dirty="0" smtClean="0">
                <a:latin typeface="+mn-lt"/>
              </a:rPr>
              <a:t>Demand Media, News Corp, Gannett, Google, AOL, Microsoft, Warner Bros, Sony, Universal, Reed Elsevier, Yahoo</a:t>
            </a:r>
          </a:p>
          <a:p>
            <a:r>
              <a:rPr lang="en-US" sz="1400" i="1" dirty="0" smtClean="0">
                <a:latin typeface="+mn-lt"/>
              </a:rPr>
              <a:t>Often the biggest publishers are media conglomerates spanning multimedia content</a:t>
            </a:r>
            <a:endParaRPr lang="en-US" sz="1400" i="1" dirty="0">
              <a:latin typeface="+mn-lt"/>
            </a:endParaRPr>
          </a:p>
        </p:txBody>
      </p:sp>
      <p:sp>
        <p:nvSpPr>
          <p:cNvPr id="21" name="Rectangle 20"/>
          <p:cNvSpPr/>
          <p:nvPr/>
        </p:nvSpPr>
        <p:spPr>
          <a:xfrm>
            <a:off x="5297301" y="4977444"/>
            <a:ext cx="3644081" cy="954107"/>
          </a:xfrm>
          <a:prstGeom prst="rect">
            <a:avLst/>
          </a:prstGeom>
        </p:spPr>
        <p:txBody>
          <a:bodyPr wrap="square">
            <a:spAutoFit/>
          </a:bodyPr>
          <a:lstStyle/>
          <a:p>
            <a:r>
              <a:rPr lang="en-US" sz="1400" b="1" dirty="0" smtClean="0">
                <a:latin typeface="+mn-lt"/>
              </a:rPr>
              <a:t>Big Content Syndicators</a:t>
            </a:r>
          </a:p>
          <a:p>
            <a:r>
              <a:rPr lang="en-US" sz="1400" dirty="0" smtClean="0">
                <a:latin typeface="+mn-lt"/>
              </a:rPr>
              <a:t>YouTube, Netflix, </a:t>
            </a:r>
            <a:r>
              <a:rPr lang="en-US" sz="1400" dirty="0" err="1" smtClean="0">
                <a:latin typeface="+mn-lt"/>
              </a:rPr>
              <a:t>Spotify</a:t>
            </a:r>
            <a:r>
              <a:rPr lang="en-US" sz="1400" dirty="0" smtClean="0">
                <a:latin typeface="+mn-lt"/>
              </a:rPr>
              <a:t>, Factiva, Lexis </a:t>
            </a:r>
            <a:r>
              <a:rPr lang="en-US" sz="1400" dirty="0" err="1" smtClean="0">
                <a:latin typeface="+mn-lt"/>
              </a:rPr>
              <a:t>Nexis</a:t>
            </a:r>
            <a:endParaRPr lang="en-US" sz="1400" dirty="0" smtClean="0">
              <a:latin typeface="+mn-lt"/>
            </a:endParaRPr>
          </a:p>
          <a:p>
            <a:r>
              <a:rPr lang="en-US" sz="1400" i="1" dirty="0" smtClean="0">
                <a:latin typeface="+mn-lt"/>
              </a:rPr>
              <a:t>Content syndicators license content and aggregate it for use by consumers</a:t>
            </a:r>
            <a:endParaRPr lang="en-US" sz="1400" i="1" dirty="0">
              <a:latin typeface="+mn-lt"/>
            </a:endParaRPr>
          </a:p>
        </p:txBody>
      </p:sp>
    </p:spTree>
    <p:extLst>
      <p:ext uri="{BB962C8B-B14F-4D97-AF65-F5344CB8AC3E}">
        <p14:creationId xmlns:p14="http://schemas.microsoft.com/office/powerpoint/2010/main" val="2544826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is Cybage’s Contribution?</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16</a:t>
            </a:fld>
            <a:endParaRPr lang="en-US" dirty="0"/>
          </a:p>
        </p:txBody>
      </p:sp>
      <p:sp>
        <p:nvSpPr>
          <p:cNvPr id="26" name="TextBox 25"/>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The Clientele</a:t>
            </a:r>
            <a:endParaRPr lang="en-US" sz="2000" dirty="0">
              <a:latin typeface="+mn-lt"/>
            </a:endParaRPr>
          </a:p>
        </p:txBody>
      </p:sp>
      <p:sp>
        <p:nvSpPr>
          <p:cNvPr id="11" name="TextBox 10"/>
          <p:cNvSpPr txBox="1"/>
          <p:nvPr/>
        </p:nvSpPr>
        <p:spPr>
          <a:xfrm>
            <a:off x="573687" y="6070293"/>
            <a:ext cx="7999802" cy="400110"/>
          </a:xfrm>
          <a:prstGeom prst="rect">
            <a:avLst/>
          </a:prstGeom>
          <a:noFill/>
        </p:spPr>
        <p:txBody>
          <a:bodyPr wrap="square" rtlCol="0">
            <a:spAutoFit/>
          </a:bodyPr>
          <a:lstStyle/>
          <a:p>
            <a:pPr algn="ctr"/>
            <a:r>
              <a:rPr lang="en-US" sz="2000" i="1" dirty="0" smtClean="0">
                <a:latin typeface="+mn-lt"/>
              </a:rPr>
              <a:t>Cybage’s M&amp;E team consists of 600 engineers servicing over 50 clients!</a:t>
            </a:r>
            <a:endParaRPr lang="en-US" sz="2000" i="1" dirty="0">
              <a:latin typeface="+mn-l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415" y="1499137"/>
            <a:ext cx="6477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119" y="4051535"/>
            <a:ext cx="438610" cy="101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068" y="4075794"/>
            <a:ext cx="61239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440" y="4154333"/>
            <a:ext cx="48260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6459" y="4062127"/>
            <a:ext cx="733342" cy="118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968124" y="2820597"/>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TECHNOLOGY SERVICES</a:t>
            </a:r>
            <a:endParaRPr lang="en-US" sz="1100" b="1" dirty="0">
              <a:solidFill>
                <a:schemeClr val="tx1"/>
              </a:solidFill>
            </a:endParaRPr>
          </a:p>
        </p:txBody>
      </p:sp>
      <p:cxnSp>
        <p:nvCxnSpPr>
          <p:cNvPr id="14" name="Straight Arrow Connector 13"/>
          <p:cNvCxnSpPr>
            <a:stCxn id="4099" idx="2"/>
            <a:endCxn id="13" idx="0"/>
          </p:cNvCxnSpPr>
          <p:nvPr/>
        </p:nvCxnSpPr>
        <p:spPr>
          <a:xfrm>
            <a:off x="4555265" y="2527837"/>
            <a:ext cx="0" cy="292760"/>
          </a:xfrm>
          <a:prstGeom prst="straightConnector1">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a:endCxn id="10" idx="0"/>
          </p:cNvCxnSpPr>
          <p:nvPr/>
        </p:nvCxnSpPr>
        <p:spPr>
          <a:xfrm rot="5400000">
            <a:off x="2361641" y="1960708"/>
            <a:ext cx="948725" cy="3438524"/>
          </a:xfrm>
          <a:prstGeom prst="bentConnector3">
            <a:avLst>
              <a:gd name="adj1" fmla="val 43976"/>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6"/>
          <p:cNvCxnSpPr>
            <a:stCxn id="13" idx="2"/>
            <a:endCxn id="8" idx="0"/>
          </p:cNvCxnSpPr>
          <p:nvPr/>
        </p:nvCxnSpPr>
        <p:spPr>
          <a:xfrm rot="5400000">
            <a:off x="3249882" y="2746151"/>
            <a:ext cx="845927" cy="1764841"/>
          </a:xfrm>
          <a:prstGeom prst="bentConnector3">
            <a:avLst>
              <a:gd name="adj1" fmla="val 50000"/>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16"/>
          <p:cNvCxnSpPr>
            <a:stCxn id="13" idx="2"/>
            <a:endCxn id="9" idx="0"/>
          </p:cNvCxnSpPr>
          <p:nvPr/>
        </p:nvCxnSpPr>
        <p:spPr>
          <a:xfrm rot="16200000" flipH="1">
            <a:off x="4120172" y="3640700"/>
            <a:ext cx="870186" cy="1"/>
          </a:xfrm>
          <a:prstGeom prst="bentConnector3">
            <a:avLst>
              <a:gd name="adj1" fmla="val 50000"/>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16"/>
          <p:cNvCxnSpPr>
            <a:stCxn id="13" idx="2"/>
            <a:endCxn id="12" idx="0"/>
          </p:cNvCxnSpPr>
          <p:nvPr/>
        </p:nvCxnSpPr>
        <p:spPr>
          <a:xfrm rot="16200000" flipH="1">
            <a:off x="4890938" y="2869934"/>
            <a:ext cx="856519" cy="1527865"/>
          </a:xfrm>
          <a:prstGeom prst="bentConnector3">
            <a:avLst>
              <a:gd name="adj1" fmla="val 50000"/>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10655" y="5307551"/>
            <a:ext cx="1612172" cy="830997"/>
          </a:xfrm>
          <a:prstGeom prst="rect">
            <a:avLst/>
          </a:prstGeom>
        </p:spPr>
        <p:txBody>
          <a:bodyPr wrap="square">
            <a:spAutoFit/>
          </a:bodyPr>
          <a:lstStyle/>
          <a:p>
            <a:pPr algn="ctr"/>
            <a:r>
              <a:rPr lang="en-US" sz="1200" b="1" i="1" dirty="0" smtClean="0">
                <a:latin typeface="+mn-lt"/>
              </a:rPr>
              <a:t>Digital</a:t>
            </a:r>
          </a:p>
          <a:p>
            <a:pPr algn="ctr"/>
            <a:r>
              <a:rPr lang="en-US" sz="1200" b="1" i="1" dirty="0" smtClean="0">
                <a:latin typeface="+mn-lt"/>
              </a:rPr>
              <a:t> </a:t>
            </a:r>
            <a:r>
              <a:rPr lang="en-US" sz="1200" i="1" dirty="0" err="1" smtClean="0">
                <a:latin typeface="+mn-lt"/>
              </a:rPr>
              <a:t>iCrossing</a:t>
            </a:r>
            <a:r>
              <a:rPr lang="en-US" sz="1200" i="1" dirty="0" smtClean="0">
                <a:latin typeface="+mn-lt"/>
              </a:rPr>
              <a:t>, </a:t>
            </a:r>
            <a:r>
              <a:rPr lang="en-US" sz="1200" i="1" dirty="0" err="1" smtClean="0">
                <a:latin typeface="+mn-lt"/>
              </a:rPr>
              <a:t>iProspect</a:t>
            </a:r>
            <a:endParaRPr lang="en-US" sz="1200" i="1" dirty="0" smtClean="0">
              <a:latin typeface="+mn-lt"/>
            </a:endParaRPr>
          </a:p>
          <a:p>
            <a:pPr algn="ctr"/>
            <a:r>
              <a:rPr lang="en-US" sz="1200" b="1" i="1" dirty="0" smtClean="0">
                <a:latin typeface="+mn-lt"/>
              </a:rPr>
              <a:t>Traditional</a:t>
            </a:r>
          </a:p>
          <a:p>
            <a:pPr algn="ctr"/>
            <a:r>
              <a:rPr lang="en-US" sz="1200" i="1" dirty="0" err="1" smtClean="0">
                <a:latin typeface="+mn-lt"/>
              </a:rPr>
              <a:t>GroupM</a:t>
            </a:r>
            <a:endParaRPr lang="en-US" sz="1200" i="1" dirty="0" smtClean="0">
              <a:latin typeface="+mn-lt"/>
            </a:endParaRPr>
          </a:p>
        </p:txBody>
      </p:sp>
      <p:sp>
        <p:nvSpPr>
          <p:cNvPr id="44" name="Rectangle 43"/>
          <p:cNvSpPr/>
          <p:nvPr/>
        </p:nvSpPr>
        <p:spPr>
          <a:xfrm>
            <a:off x="2195997" y="5318068"/>
            <a:ext cx="1137754" cy="461665"/>
          </a:xfrm>
          <a:prstGeom prst="rect">
            <a:avLst/>
          </a:prstGeom>
        </p:spPr>
        <p:txBody>
          <a:bodyPr wrap="square">
            <a:spAutoFit/>
          </a:bodyPr>
          <a:lstStyle/>
          <a:p>
            <a:pPr algn="ctr"/>
            <a:r>
              <a:rPr lang="en-US" sz="1200" i="1" dirty="0" err="1" smtClean="0">
                <a:latin typeface="+mn-lt"/>
              </a:rPr>
              <a:t>MediaMorph</a:t>
            </a:r>
            <a:endParaRPr lang="en-US" sz="1200" i="1" dirty="0" smtClean="0">
              <a:latin typeface="+mn-lt"/>
            </a:endParaRPr>
          </a:p>
          <a:p>
            <a:pPr algn="ctr"/>
            <a:r>
              <a:rPr lang="en-US" sz="1200" i="1" dirty="0" err="1" smtClean="0">
                <a:latin typeface="+mn-lt"/>
              </a:rPr>
              <a:t>Ooyala</a:t>
            </a:r>
            <a:endParaRPr lang="en-US" sz="1200" i="1" dirty="0" smtClean="0">
              <a:latin typeface="+mn-lt"/>
            </a:endParaRPr>
          </a:p>
        </p:txBody>
      </p:sp>
      <p:pic>
        <p:nvPicPr>
          <p:cNvPr id="411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3620" y="4062129"/>
            <a:ext cx="714749" cy="1216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3" name="Straight Arrow Connector 16"/>
          <p:cNvCxnSpPr>
            <a:stCxn id="13" idx="2"/>
            <a:endCxn id="4118" idx="0"/>
          </p:cNvCxnSpPr>
          <p:nvPr/>
        </p:nvCxnSpPr>
        <p:spPr>
          <a:xfrm rot="16200000" flipH="1">
            <a:off x="5654870" y="2106003"/>
            <a:ext cx="856521" cy="3055730"/>
          </a:xfrm>
          <a:prstGeom prst="bentConnector3">
            <a:avLst>
              <a:gd name="adj1" fmla="val 50000"/>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908969" y="5294337"/>
            <a:ext cx="1292590" cy="646331"/>
          </a:xfrm>
          <a:prstGeom prst="rect">
            <a:avLst/>
          </a:prstGeom>
        </p:spPr>
        <p:txBody>
          <a:bodyPr wrap="square">
            <a:spAutoFit/>
          </a:bodyPr>
          <a:lstStyle/>
          <a:p>
            <a:pPr algn="ctr"/>
            <a:r>
              <a:rPr lang="en-US" sz="1200" i="1" dirty="0" smtClean="0">
                <a:latin typeface="+mn-lt"/>
              </a:rPr>
              <a:t>Demand Media</a:t>
            </a:r>
          </a:p>
          <a:p>
            <a:pPr algn="ctr"/>
            <a:r>
              <a:rPr lang="en-US" sz="1200" i="1" dirty="0" smtClean="0">
                <a:latin typeface="+mn-lt"/>
              </a:rPr>
              <a:t>Washington Post</a:t>
            </a:r>
          </a:p>
          <a:p>
            <a:pPr algn="ctr"/>
            <a:r>
              <a:rPr lang="en-US" sz="1200" i="1" dirty="0" err="1" smtClean="0">
                <a:latin typeface="+mn-lt"/>
              </a:rPr>
              <a:t>Wolters</a:t>
            </a:r>
            <a:r>
              <a:rPr lang="en-US" sz="1200" i="1" dirty="0" smtClean="0">
                <a:latin typeface="+mn-lt"/>
              </a:rPr>
              <a:t> Kluwer</a:t>
            </a:r>
          </a:p>
        </p:txBody>
      </p:sp>
      <p:sp>
        <p:nvSpPr>
          <p:cNvPr id="97" name="Rectangle 96"/>
          <p:cNvSpPr/>
          <p:nvPr/>
        </p:nvSpPr>
        <p:spPr>
          <a:xfrm>
            <a:off x="5436835" y="5288897"/>
            <a:ext cx="1292590" cy="461665"/>
          </a:xfrm>
          <a:prstGeom prst="rect">
            <a:avLst/>
          </a:prstGeom>
        </p:spPr>
        <p:txBody>
          <a:bodyPr wrap="square">
            <a:spAutoFit/>
          </a:bodyPr>
          <a:lstStyle/>
          <a:p>
            <a:pPr algn="ctr"/>
            <a:r>
              <a:rPr lang="en-US" sz="1200" i="1" dirty="0" smtClean="0">
                <a:latin typeface="+mn-lt"/>
              </a:rPr>
              <a:t>LexisNexis</a:t>
            </a:r>
          </a:p>
          <a:p>
            <a:pPr algn="ctr"/>
            <a:r>
              <a:rPr lang="en-US" sz="1200" i="1" dirty="0" err="1" smtClean="0">
                <a:latin typeface="+mn-lt"/>
              </a:rPr>
              <a:t>TidalTV</a:t>
            </a:r>
            <a:endParaRPr lang="en-US" sz="1200" i="1" dirty="0" smtClean="0">
              <a:latin typeface="+mn-lt"/>
            </a:endParaRPr>
          </a:p>
        </p:txBody>
      </p:sp>
      <p:sp>
        <p:nvSpPr>
          <p:cNvPr id="98" name="Rectangle 97"/>
          <p:cNvSpPr/>
          <p:nvPr/>
        </p:nvSpPr>
        <p:spPr>
          <a:xfrm>
            <a:off x="6907106" y="5271902"/>
            <a:ext cx="1407776" cy="276999"/>
          </a:xfrm>
          <a:prstGeom prst="rect">
            <a:avLst/>
          </a:prstGeom>
        </p:spPr>
        <p:txBody>
          <a:bodyPr wrap="square">
            <a:spAutoFit/>
          </a:bodyPr>
          <a:lstStyle/>
          <a:p>
            <a:pPr algn="ctr"/>
            <a:r>
              <a:rPr lang="en-US" sz="1200" i="1" dirty="0" smtClean="0">
                <a:latin typeface="+mn-lt"/>
              </a:rPr>
              <a:t>Google DoubleClick</a:t>
            </a:r>
          </a:p>
        </p:txBody>
      </p:sp>
    </p:spTree>
    <p:extLst>
      <p:ext uri="{BB962C8B-B14F-4D97-AF65-F5344CB8AC3E}">
        <p14:creationId xmlns:p14="http://schemas.microsoft.com/office/powerpoint/2010/main" val="937661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is Cybage’s Contribution?</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17</a:t>
            </a:fld>
            <a:endParaRPr lang="en-US" dirty="0"/>
          </a:p>
        </p:txBody>
      </p:sp>
      <p:sp>
        <p:nvSpPr>
          <p:cNvPr id="26" name="TextBox 25"/>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Services Provided</a:t>
            </a:r>
            <a:endParaRPr lang="en-US" sz="2000" dirty="0">
              <a:latin typeface="+mn-lt"/>
            </a:endParaRPr>
          </a:p>
        </p:txBody>
      </p:sp>
      <p:sp>
        <p:nvSpPr>
          <p:cNvPr id="11" name="TextBox 10"/>
          <p:cNvSpPr txBox="1"/>
          <p:nvPr/>
        </p:nvSpPr>
        <p:spPr>
          <a:xfrm>
            <a:off x="573687" y="5775018"/>
            <a:ext cx="7999802" cy="707886"/>
          </a:xfrm>
          <a:prstGeom prst="rect">
            <a:avLst/>
          </a:prstGeom>
          <a:noFill/>
        </p:spPr>
        <p:txBody>
          <a:bodyPr wrap="square" rtlCol="0">
            <a:spAutoFit/>
          </a:bodyPr>
          <a:lstStyle/>
          <a:p>
            <a:pPr algn="ctr"/>
            <a:r>
              <a:rPr lang="en-US" sz="2000" i="1" dirty="0" smtClean="0">
                <a:latin typeface="+mn-lt"/>
              </a:rPr>
              <a:t>Cybage has been ranked among the Top 10 Global Leader for the </a:t>
            </a:r>
          </a:p>
          <a:p>
            <a:pPr algn="ctr"/>
            <a:r>
              <a:rPr lang="en-US" sz="2000" i="1" dirty="0" smtClean="0">
                <a:latin typeface="+mn-lt"/>
              </a:rPr>
              <a:t>Media &amp; Entertainment Industry by IAOP</a:t>
            </a:r>
            <a:endParaRPr lang="en-US" sz="2000" i="1" dirty="0">
              <a:latin typeface="+mn-lt"/>
            </a:endParaRPr>
          </a:p>
        </p:txBody>
      </p:sp>
      <p:pic>
        <p:nvPicPr>
          <p:cNvPr id="5122" name="Picture 2" descr="http://www.macforensicslab.com/ProductsAndServices/images/icon_RecentWindowsMed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006600"/>
            <a:ext cx="3663950" cy="36639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Placeholder 3"/>
          <p:cNvSpPr>
            <a:spLocks noGrp="1"/>
          </p:cNvSpPr>
          <p:nvPr>
            <p:ph type="body" sz="half" idx="2"/>
          </p:nvPr>
        </p:nvSpPr>
        <p:spPr bwMode="auto">
          <a:xfrm>
            <a:off x="4573588" y="2170873"/>
            <a:ext cx="4503043" cy="30678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150000"/>
              </a:lnSpc>
              <a:buFont typeface="Arial" pitchFamily="34" charset="0"/>
              <a:buChar char="•"/>
              <a:defRPr/>
            </a:pPr>
            <a:r>
              <a:rPr lang="en-US" dirty="0" smtClean="0">
                <a:latin typeface="+mn-lt"/>
              </a:rPr>
              <a:t>Product Development &amp; Maintenance</a:t>
            </a:r>
          </a:p>
          <a:p>
            <a:pPr marL="285750" indent="-285750">
              <a:lnSpc>
                <a:spcPct val="150000"/>
              </a:lnSpc>
              <a:buFont typeface="Arial" pitchFamily="34" charset="0"/>
              <a:buChar char="•"/>
              <a:defRPr/>
            </a:pPr>
            <a:r>
              <a:rPr lang="en-US" dirty="0" smtClean="0">
                <a:latin typeface="+mn-lt"/>
              </a:rPr>
              <a:t>QA</a:t>
            </a:r>
          </a:p>
          <a:p>
            <a:pPr marL="285750" indent="-285750">
              <a:lnSpc>
                <a:spcPct val="150000"/>
              </a:lnSpc>
              <a:buFont typeface="Arial" pitchFamily="34" charset="0"/>
              <a:buChar char="•"/>
              <a:defRPr/>
            </a:pPr>
            <a:r>
              <a:rPr lang="en-US" dirty="0" smtClean="0">
                <a:latin typeface="+mn-lt"/>
              </a:rPr>
              <a:t>Enterprise/Consumer App Development</a:t>
            </a:r>
          </a:p>
          <a:p>
            <a:pPr marL="285750" indent="-285750">
              <a:lnSpc>
                <a:spcPct val="150000"/>
              </a:lnSpc>
              <a:buFont typeface="Arial" pitchFamily="34" charset="0"/>
              <a:buChar char="•"/>
              <a:defRPr/>
            </a:pPr>
            <a:r>
              <a:rPr lang="en-US" dirty="0" smtClean="0">
                <a:latin typeface="+mn-lt"/>
              </a:rPr>
              <a:t>Managed Services</a:t>
            </a:r>
          </a:p>
          <a:p>
            <a:pPr marL="285750" indent="-285750">
              <a:lnSpc>
                <a:spcPct val="150000"/>
              </a:lnSpc>
              <a:buFont typeface="Arial" pitchFamily="34" charset="0"/>
              <a:buChar char="•"/>
              <a:defRPr/>
            </a:pPr>
            <a:r>
              <a:rPr lang="en-US" dirty="0" smtClean="0">
                <a:latin typeface="+mn-lt"/>
              </a:rPr>
              <a:t>Creative Design</a:t>
            </a:r>
          </a:p>
          <a:p>
            <a:pPr marL="285750" indent="-285750">
              <a:lnSpc>
                <a:spcPct val="150000"/>
              </a:lnSpc>
              <a:buFont typeface="Arial" pitchFamily="34" charset="0"/>
              <a:buChar char="•"/>
              <a:defRPr/>
            </a:pPr>
            <a:r>
              <a:rPr lang="en-US" dirty="0" smtClean="0">
                <a:latin typeface="+mn-lt"/>
              </a:rPr>
              <a:t>Technical Support </a:t>
            </a:r>
          </a:p>
          <a:p>
            <a:pPr marL="285750" indent="-285750">
              <a:lnSpc>
                <a:spcPct val="150000"/>
              </a:lnSpc>
              <a:buFont typeface="Arial" pitchFamily="34" charset="0"/>
              <a:buChar char="•"/>
              <a:defRPr/>
            </a:pPr>
            <a:r>
              <a:rPr lang="en-US" dirty="0" smtClean="0">
                <a:latin typeface="+mn-lt"/>
              </a:rPr>
              <a:t>Documentation</a:t>
            </a:r>
          </a:p>
        </p:txBody>
      </p:sp>
    </p:spTree>
    <p:extLst>
      <p:ext uri="{BB962C8B-B14F-4D97-AF65-F5344CB8AC3E}">
        <p14:creationId xmlns:p14="http://schemas.microsoft.com/office/powerpoint/2010/main" val="4058171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1638300" y="479266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Thank You !</a:t>
            </a:r>
            <a:br>
              <a:rPr lang="en-US" dirty="0" smtClean="0"/>
            </a:br>
            <a:r>
              <a:rPr lang="en-US" dirty="0" smtClean="0"/>
              <a:t/>
            </a:r>
            <a:br>
              <a:rPr lang="en-US" dirty="0" smtClean="0"/>
            </a:br>
            <a:r>
              <a:rPr lang="en-US" dirty="0" smtClean="0"/>
              <a:t/>
            </a:r>
            <a:br>
              <a:rPr lang="en-US" dirty="0" smtClean="0"/>
            </a:br>
            <a:endParaRPr lang="en-US" dirty="0" smtClean="0"/>
          </a:p>
        </p:txBody>
      </p:sp>
      <p:sp>
        <p:nvSpPr>
          <p:cNvPr id="3" name="Slide Number Placeholder 2"/>
          <p:cNvSpPr>
            <a:spLocks noGrp="1"/>
          </p:cNvSpPr>
          <p:nvPr>
            <p:ph type="sldNum" sz="quarter" idx="4294967295"/>
          </p:nvPr>
        </p:nvSpPr>
        <p:spPr>
          <a:xfrm>
            <a:off x="0" y="6392863"/>
            <a:ext cx="493713" cy="365125"/>
          </a:xfrm>
        </p:spPr>
        <p:txBody>
          <a:bodyPr/>
          <a:lstStyle/>
          <a:p>
            <a:pPr>
              <a:defRPr/>
            </a:pPr>
            <a:fld id="{7F0FE12F-E786-4343-878C-7CF38E480BF1}" type="slidenum">
              <a:rPr lang="en-US" smtClean="0"/>
              <a:pPr>
                <a:defRPr/>
              </a:pPr>
              <a:t>18</a:t>
            </a:fld>
            <a:endParaRPr lang="en-US" dirty="0"/>
          </a:p>
        </p:txBody>
      </p:sp>
      <p:sp>
        <p:nvSpPr>
          <p:cNvPr id="48132" name="Rectangle 3"/>
          <p:cNvSpPr>
            <a:spLocks noChangeArrowheads="1"/>
          </p:cNvSpPr>
          <p:nvPr/>
        </p:nvSpPr>
        <p:spPr bwMode="auto">
          <a:xfrm>
            <a:off x="1738312" y="5449242"/>
            <a:ext cx="17812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i="1" dirty="0" smtClean="0">
                <a:solidFill>
                  <a:schemeClr val="bg1"/>
                </a:solidFill>
              </a:rPr>
              <a:t>Presented by</a:t>
            </a:r>
          </a:p>
          <a:p>
            <a:r>
              <a:rPr lang="en-US" sz="1200" b="1" dirty="0" smtClean="0">
                <a:solidFill>
                  <a:schemeClr val="bg1"/>
                </a:solidFill>
              </a:rPr>
              <a:t>Rakesh Ramchandani</a:t>
            </a:r>
          </a:p>
          <a:p>
            <a:r>
              <a:rPr lang="en-US" sz="1200" b="1" dirty="0" smtClean="0">
                <a:solidFill>
                  <a:schemeClr val="bg1"/>
                </a:solidFill>
              </a:rPr>
              <a:t>rakeshr@cybage.com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In this presentation…</a:t>
            </a:r>
          </a:p>
        </p:txBody>
      </p:sp>
      <p:sp>
        <p:nvSpPr>
          <p:cNvPr id="23555" name="Text Placeholder 3"/>
          <p:cNvSpPr>
            <a:spLocks noGrp="1"/>
          </p:cNvSpPr>
          <p:nvPr>
            <p:ph type="body" sz="half" idx="2"/>
          </p:nvPr>
        </p:nvSpPr>
        <p:spPr bwMode="auto">
          <a:xfrm>
            <a:off x="1301546" y="1838509"/>
            <a:ext cx="6563134" cy="361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p>
            <a:pPr>
              <a:lnSpc>
                <a:spcPct val="150000"/>
              </a:lnSpc>
              <a:defRPr/>
            </a:pPr>
            <a:r>
              <a:rPr lang="en-US" sz="1400" dirty="0" smtClean="0">
                <a:latin typeface="+mj-lt"/>
              </a:rPr>
              <a:t>What is media?</a:t>
            </a:r>
          </a:p>
          <a:p>
            <a:pPr>
              <a:lnSpc>
                <a:spcPct val="150000"/>
              </a:lnSpc>
              <a:defRPr/>
            </a:pPr>
            <a:r>
              <a:rPr lang="en-US" sz="1400" dirty="0" smtClean="0">
                <a:latin typeface="+mj-lt"/>
              </a:rPr>
              <a:t>Why is it important?</a:t>
            </a:r>
            <a:endParaRPr lang="en-US" sz="1400" dirty="0">
              <a:latin typeface="+mj-lt"/>
            </a:endParaRPr>
          </a:p>
          <a:p>
            <a:pPr>
              <a:lnSpc>
                <a:spcPct val="150000"/>
              </a:lnSpc>
              <a:defRPr/>
            </a:pPr>
            <a:r>
              <a:rPr lang="en-US" sz="1400" dirty="0" smtClean="0">
                <a:latin typeface="+mj-lt"/>
              </a:rPr>
              <a:t>What is content?</a:t>
            </a:r>
          </a:p>
          <a:p>
            <a:pPr>
              <a:lnSpc>
                <a:spcPct val="150000"/>
              </a:lnSpc>
              <a:defRPr/>
            </a:pPr>
            <a:r>
              <a:rPr lang="en-US" sz="1400" dirty="0" smtClean="0">
                <a:latin typeface="+mj-lt"/>
              </a:rPr>
              <a:t>What are the different types of content?</a:t>
            </a:r>
          </a:p>
          <a:p>
            <a:pPr>
              <a:lnSpc>
                <a:spcPct val="150000"/>
              </a:lnSpc>
              <a:defRPr/>
            </a:pPr>
            <a:r>
              <a:rPr lang="en-US" sz="1400" dirty="0" smtClean="0">
                <a:latin typeface="+mj-lt"/>
              </a:rPr>
              <a:t>What are the different media channels?</a:t>
            </a:r>
          </a:p>
          <a:p>
            <a:pPr>
              <a:lnSpc>
                <a:spcPct val="150000"/>
              </a:lnSpc>
              <a:defRPr/>
            </a:pPr>
            <a:r>
              <a:rPr lang="en-US" sz="1400" dirty="0" smtClean="0">
                <a:latin typeface="+mj-lt"/>
              </a:rPr>
              <a:t>What are the different media types?</a:t>
            </a:r>
          </a:p>
          <a:p>
            <a:pPr>
              <a:lnSpc>
                <a:spcPct val="150000"/>
              </a:lnSpc>
              <a:defRPr/>
            </a:pPr>
            <a:r>
              <a:rPr lang="en-US" sz="1400" dirty="0" smtClean="0">
                <a:latin typeface="+mj-lt"/>
              </a:rPr>
              <a:t>What are the current consumption patterns w.r.t these media channels?</a:t>
            </a:r>
          </a:p>
          <a:p>
            <a:pPr>
              <a:lnSpc>
                <a:spcPct val="150000"/>
              </a:lnSpc>
              <a:defRPr/>
            </a:pPr>
            <a:r>
              <a:rPr lang="en-US" sz="1400" dirty="0" smtClean="0">
                <a:latin typeface="+mj-lt"/>
              </a:rPr>
              <a:t>What are the common segments within M&amp;E?</a:t>
            </a:r>
          </a:p>
          <a:p>
            <a:pPr>
              <a:lnSpc>
                <a:spcPct val="150000"/>
              </a:lnSpc>
              <a:defRPr/>
            </a:pPr>
            <a:r>
              <a:rPr lang="en-US" sz="1400" dirty="0" smtClean="0">
                <a:latin typeface="+mj-lt"/>
              </a:rPr>
              <a:t>What are the common revenue models?</a:t>
            </a:r>
          </a:p>
          <a:p>
            <a:pPr>
              <a:lnSpc>
                <a:spcPct val="150000"/>
              </a:lnSpc>
              <a:defRPr/>
            </a:pPr>
            <a:r>
              <a:rPr lang="en-US" sz="1400" dirty="0" smtClean="0">
                <a:latin typeface="+mj-lt"/>
              </a:rPr>
              <a:t>Who are the stakeholders?</a:t>
            </a:r>
          </a:p>
          <a:p>
            <a:pPr>
              <a:lnSpc>
                <a:spcPct val="150000"/>
              </a:lnSpc>
              <a:defRPr/>
            </a:pPr>
            <a:r>
              <a:rPr lang="en-US" sz="1400" dirty="0" smtClean="0">
                <a:latin typeface="+mj-lt"/>
              </a:rPr>
              <a:t>What does Cybage do in Media and Entertainment?</a:t>
            </a:r>
            <a:endParaRPr lang="en-US" sz="1400" dirty="0">
              <a:latin typeface="+mj-lt"/>
            </a:endParaRPr>
          </a:p>
          <a:p>
            <a:pPr marL="571500" lvl="1" indent="-342900">
              <a:buFontTx/>
              <a:buChar char="-"/>
              <a:defRPr/>
            </a:pPr>
            <a:endParaRPr lang="en-US" sz="1050" dirty="0" smtClean="0"/>
          </a:p>
          <a:p>
            <a:pPr marL="342900" indent="-342900">
              <a:buFont typeface="Arial" charset="0"/>
              <a:buAutoNum type="arabicPeriod"/>
              <a:defRPr/>
            </a:pPr>
            <a:endParaRPr lang="en-US" sz="1400" dirty="0" smtClean="0">
              <a:solidFill>
                <a:schemeClr val="tx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0384E305-F55D-43C5-8672-892E897BA1E1}"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is Media?</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3</a:t>
            </a:fld>
            <a:endParaRPr lang="en-US" dirty="0"/>
          </a:p>
        </p:txBody>
      </p:sp>
      <p:sp>
        <p:nvSpPr>
          <p:cNvPr id="5" name="Text Placeholder 3"/>
          <p:cNvSpPr>
            <a:spLocks noGrp="1"/>
          </p:cNvSpPr>
          <p:nvPr>
            <p:ph type="body" sz="half" idx="2"/>
          </p:nvPr>
        </p:nvSpPr>
        <p:spPr bwMode="auto">
          <a:xfrm>
            <a:off x="4937760" y="1527078"/>
            <a:ext cx="3634740" cy="40668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150000"/>
              </a:lnSpc>
              <a:buFont typeface="Arial" pitchFamily="34" charset="0"/>
              <a:buChar char="•"/>
              <a:defRPr/>
            </a:pPr>
            <a:r>
              <a:rPr lang="en-US" dirty="0" smtClean="0">
                <a:latin typeface="+mn-lt"/>
              </a:rPr>
              <a:t>Media is a collective term used as a tool/channel/conduit used to store and deliver information or data</a:t>
            </a:r>
          </a:p>
          <a:p>
            <a:pPr marL="514350" lvl="1" indent="-285750">
              <a:lnSpc>
                <a:spcPct val="150000"/>
              </a:lnSpc>
              <a:buFont typeface="Arial" pitchFamily="34" charset="0"/>
              <a:buChar char="•"/>
              <a:defRPr/>
            </a:pPr>
            <a:r>
              <a:rPr lang="en-US" dirty="0" smtClean="0"/>
              <a:t>Medium (singular form) is derived from the Latin word </a:t>
            </a:r>
            <a:r>
              <a:rPr lang="en-US" i="1" dirty="0" smtClean="0"/>
              <a:t>medius</a:t>
            </a:r>
            <a:r>
              <a:rPr lang="en-US" dirty="0" smtClean="0"/>
              <a:t> meaning </a:t>
            </a:r>
            <a:r>
              <a:rPr lang="en-US" i="1" dirty="0" smtClean="0"/>
              <a:t>middle</a:t>
            </a:r>
            <a:r>
              <a:rPr lang="en-US" dirty="0" smtClean="0"/>
              <a:t>.</a:t>
            </a:r>
          </a:p>
          <a:p>
            <a:pPr marL="285750" indent="-285750">
              <a:lnSpc>
                <a:spcPct val="150000"/>
              </a:lnSpc>
              <a:buFont typeface="Arial" pitchFamily="34" charset="0"/>
              <a:buChar char="•"/>
              <a:defRPr/>
            </a:pPr>
            <a:r>
              <a:rPr lang="en-US" dirty="0" smtClean="0">
                <a:latin typeface="+mn-lt"/>
              </a:rPr>
              <a:t>Media helps connect the sender and receiver</a:t>
            </a:r>
          </a:p>
          <a:p>
            <a:pPr marL="285750" indent="-285750">
              <a:lnSpc>
                <a:spcPct val="150000"/>
              </a:lnSpc>
              <a:buFont typeface="Arial" pitchFamily="34" charset="0"/>
              <a:buChar char="•"/>
              <a:defRPr/>
            </a:pPr>
            <a:r>
              <a:rPr lang="en-US" dirty="0" smtClean="0">
                <a:latin typeface="+mn-lt"/>
              </a:rPr>
              <a:t>It helps overcome the constraints of face to face communication, distance and time</a:t>
            </a:r>
          </a:p>
        </p:txBody>
      </p:sp>
      <p:grpSp>
        <p:nvGrpSpPr>
          <p:cNvPr id="8" name="Group 7"/>
          <p:cNvGrpSpPr/>
          <p:nvPr/>
        </p:nvGrpSpPr>
        <p:grpSpPr>
          <a:xfrm>
            <a:off x="347884" y="1792443"/>
            <a:ext cx="4604534" cy="3345895"/>
            <a:chOff x="59134" y="2052318"/>
            <a:chExt cx="4604534" cy="3345895"/>
          </a:xfrm>
        </p:grpSpPr>
        <p:sp>
          <p:nvSpPr>
            <p:cNvPr id="10" name="Shape 9"/>
            <p:cNvSpPr/>
            <p:nvPr/>
          </p:nvSpPr>
          <p:spPr>
            <a:xfrm>
              <a:off x="157770" y="2340041"/>
              <a:ext cx="3697104" cy="2869373"/>
            </a:xfrm>
            <a:prstGeom prst="swooshArrow">
              <a:avLst>
                <a:gd name="adj1" fmla="val 25000"/>
                <a:gd name="adj2" fmla="val 24209"/>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Oval 10"/>
            <p:cNvSpPr/>
            <p:nvPr/>
          </p:nvSpPr>
          <p:spPr>
            <a:xfrm>
              <a:off x="812789" y="3943506"/>
              <a:ext cx="286512" cy="286512"/>
            </a:xfrm>
            <a:prstGeom prst="ellipse">
              <a:avLst/>
            </a:prstGeom>
            <a:gradFill>
              <a:gsLst>
                <a:gs pos="2083">
                  <a:srgbClr val="477BB9"/>
                </a:gs>
                <a:gs pos="56000">
                  <a:schemeClr val="accent1">
                    <a:lumMod val="75000"/>
                  </a:schemeClr>
                </a:gs>
                <a:gs pos="100000">
                  <a:schemeClr val="accent1">
                    <a:lumMod val="50000"/>
                  </a:schemeClr>
                </a:gs>
              </a:gsLst>
              <a:lin ang="5400000" scaled="0"/>
            </a:gradFill>
            <a:ln w="3175">
              <a:solidFill>
                <a:schemeClr val="tx2">
                  <a:lumMod val="20000"/>
                  <a:lumOff val="80000"/>
                </a:schemeClr>
              </a:solidFill>
            </a:ln>
            <a:effectLst>
              <a:outerShdw blurRad="50800" dist="25400" dir="5400000" algn="t" rotWithShape="0">
                <a:prstClr val="black">
                  <a:alpha val="40000"/>
                </a:prstClr>
              </a:outerShdw>
            </a:effectLst>
            <a:scene3d>
              <a:camera prst="orthographicFront"/>
              <a:lightRig rig="threePt" dir="t"/>
            </a:scene3d>
            <a:sp3d>
              <a:bevelT w="381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p:cNvSpPr/>
            <p:nvPr/>
          </p:nvSpPr>
          <p:spPr>
            <a:xfrm>
              <a:off x="1687026" y="3354707"/>
              <a:ext cx="286512" cy="286512"/>
            </a:xfrm>
            <a:prstGeom prst="ellipse">
              <a:avLst/>
            </a:prstGeom>
            <a:gradFill>
              <a:gsLst>
                <a:gs pos="2083">
                  <a:srgbClr val="477BB9"/>
                </a:gs>
                <a:gs pos="56000">
                  <a:schemeClr val="accent1">
                    <a:lumMod val="75000"/>
                  </a:schemeClr>
                </a:gs>
                <a:gs pos="100000">
                  <a:schemeClr val="accent1">
                    <a:lumMod val="50000"/>
                  </a:schemeClr>
                </a:gs>
              </a:gsLst>
              <a:lin ang="5400000" scaled="0"/>
            </a:gradFill>
            <a:ln w="3175">
              <a:solidFill>
                <a:schemeClr val="tx2">
                  <a:lumMod val="20000"/>
                  <a:lumOff val="80000"/>
                </a:schemeClr>
              </a:solidFill>
            </a:ln>
            <a:effectLst>
              <a:outerShdw blurRad="50800" dist="25400" dir="5400000" algn="t" rotWithShape="0">
                <a:prstClr val="black">
                  <a:alpha val="40000"/>
                </a:prstClr>
              </a:outerShdw>
            </a:effectLst>
            <a:scene3d>
              <a:camera prst="orthographicFront"/>
              <a:lightRig rig="threePt" dir="t"/>
            </a:scene3d>
            <a:sp3d>
              <a:bevelT w="381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p:cNvSpPr/>
            <p:nvPr/>
          </p:nvSpPr>
          <p:spPr>
            <a:xfrm>
              <a:off x="59134" y="4967234"/>
              <a:ext cx="286512" cy="286512"/>
            </a:xfrm>
            <a:prstGeom prst="ellipse">
              <a:avLst/>
            </a:prstGeom>
            <a:gradFill>
              <a:gsLst>
                <a:gs pos="2083">
                  <a:srgbClr val="477BB9"/>
                </a:gs>
                <a:gs pos="56000">
                  <a:schemeClr val="accent1">
                    <a:lumMod val="75000"/>
                  </a:schemeClr>
                </a:gs>
                <a:gs pos="100000">
                  <a:schemeClr val="accent1">
                    <a:lumMod val="50000"/>
                  </a:schemeClr>
                </a:gs>
              </a:gsLst>
              <a:lin ang="5400000" scaled="0"/>
            </a:gradFill>
            <a:ln w="3175">
              <a:solidFill>
                <a:schemeClr val="tx2">
                  <a:lumMod val="20000"/>
                  <a:lumOff val="80000"/>
                </a:schemeClr>
              </a:solidFill>
            </a:ln>
            <a:effectLst>
              <a:outerShdw blurRad="50800" dist="25400" dir="5400000" algn="t" rotWithShape="0">
                <a:prstClr val="black">
                  <a:alpha val="40000"/>
                </a:prstClr>
              </a:outerShdw>
            </a:effectLst>
            <a:scene3d>
              <a:camera prst="orthographicFront"/>
              <a:lightRig rig="threePt" dir="t"/>
            </a:scene3d>
            <a:sp3d>
              <a:bevelT w="381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p:cNvSpPr/>
            <p:nvPr/>
          </p:nvSpPr>
          <p:spPr>
            <a:xfrm>
              <a:off x="3452862" y="2784124"/>
              <a:ext cx="286512" cy="286512"/>
            </a:xfrm>
            <a:prstGeom prst="ellipse">
              <a:avLst/>
            </a:prstGeom>
            <a:gradFill>
              <a:gsLst>
                <a:gs pos="2083">
                  <a:srgbClr val="477BB9"/>
                </a:gs>
                <a:gs pos="56000">
                  <a:schemeClr val="accent1">
                    <a:lumMod val="75000"/>
                  </a:schemeClr>
                </a:gs>
                <a:gs pos="100000">
                  <a:schemeClr val="accent1">
                    <a:lumMod val="50000"/>
                  </a:schemeClr>
                </a:gs>
              </a:gsLst>
              <a:lin ang="5400000" scaled="0"/>
            </a:gradFill>
            <a:ln w="3175">
              <a:solidFill>
                <a:schemeClr val="tx2">
                  <a:lumMod val="20000"/>
                  <a:lumOff val="80000"/>
                </a:schemeClr>
              </a:solidFill>
            </a:ln>
            <a:effectLst>
              <a:outerShdw blurRad="50800" dist="25400" dir="5400000" algn="t" rotWithShape="0">
                <a:prstClr val="black">
                  <a:alpha val="40000"/>
                </a:prstClr>
              </a:outerShdw>
            </a:effectLst>
            <a:scene3d>
              <a:camera prst="orthographicFront"/>
              <a:lightRig rig="threePt" dir="t"/>
            </a:scene3d>
            <a:sp3d>
              <a:bevelT w="381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p:cNvSpPr/>
            <p:nvPr/>
          </p:nvSpPr>
          <p:spPr>
            <a:xfrm>
              <a:off x="2603676" y="3010445"/>
              <a:ext cx="286512" cy="286512"/>
            </a:xfrm>
            <a:prstGeom prst="ellipse">
              <a:avLst/>
            </a:prstGeom>
            <a:gradFill>
              <a:gsLst>
                <a:gs pos="2083">
                  <a:srgbClr val="477BB9"/>
                </a:gs>
                <a:gs pos="56000">
                  <a:schemeClr val="accent1">
                    <a:lumMod val="75000"/>
                  </a:schemeClr>
                </a:gs>
                <a:gs pos="100000">
                  <a:schemeClr val="accent1">
                    <a:lumMod val="50000"/>
                  </a:schemeClr>
                </a:gs>
              </a:gsLst>
              <a:lin ang="5400000" scaled="0"/>
            </a:gradFill>
            <a:ln w="3175">
              <a:solidFill>
                <a:schemeClr val="tx2">
                  <a:lumMod val="20000"/>
                  <a:lumOff val="80000"/>
                </a:schemeClr>
              </a:solidFill>
            </a:ln>
            <a:effectLst>
              <a:outerShdw blurRad="50800" dist="25400" dir="5400000" algn="t" rotWithShape="0">
                <a:prstClr val="black">
                  <a:alpha val="40000"/>
                </a:prstClr>
              </a:outerShdw>
            </a:effectLst>
            <a:scene3d>
              <a:camera prst="orthographicFront"/>
              <a:lightRig rig="threePt" dir="t"/>
            </a:scene3d>
            <a:sp3d>
              <a:bevelT w="381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ular Callout 15"/>
            <p:cNvSpPr/>
            <p:nvPr/>
          </p:nvSpPr>
          <p:spPr>
            <a:xfrm>
              <a:off x="3356612" y="3296957"/>
              <a:ext cx="1307056" cy="575446"/>
            </a:xfrm>
            <a:prstGeom prst="wedgeRoundRectCallout">
              <a:avLst>
                <a:gd name="adj1" fmla="val -30337"/>
                <a:gd name="adj2" fmla="val -89853"/>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002060"/>
                  </a:solidFill>
                  <a:cs typeface="Arial" pitchFamily="34" charset="0"/>
                </a:rPr>
                <a:t>RECEIVER DECODES MESSAGE</a:t>
              </a:r>
            </a:p>
          </p:txBody>
        </p:sp>
        <p:sp>
          <p:nvSpPr>
            <p:cNvPr id="17" name="Rounded Rectangular Callout 16"/>
            <p:cNvSpPr/>
            <p:nvPr/>
          </p:nvSpPr>
          <p:spPr>
            <a:xfrm>
              <a:off x="1352794" y="2052318"/>
              <a:ext cx="1307056" cy="575446"/>
            </a:xfrm>
            <a:prstGeom prst="wedgeRoundRectCallout">
              <a:avLst>
                <a:gd name="adj1" fmla="val 41378"/>
                <a:gd name="adj2" fmla="val 76160"/>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002060"/>
                  </a:solidFill>
                  <a:cs typeface="Arial" pitchFamily="34" charset="0"/>
                </a:rPr>
                <a:t>MESSAGE RECEIVED</a:t>
              </a:r>
            </a:p>
          </p:txBody>
        </p:sp>
        <p:sp>
          <p:nvSpPr>
            <p:cNvPr id="18" name="Rounded Rectangular Callout 17"/>
            <p:cNvSpPr/>
            <p:nvPr/>
          </p:nvSpPr>
          <p:spPr>
            <a:xfrm>
              <a:off x="104661" y="2775286"/>
              <a:ext cx="1307056" cy="575446"/>
            </a:xfrm>
            <a:prstGeom prst="wedgeRoundRectCallout">
              <a:avLst>
                <a:gd name="adj1" fmla="val 61737"/>
                <a:gd name="adj2" fmla="val 42271"/>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002060"/>
                  </a:solidFill>
                  <a:cs typeface="Arial" pitchFamily="34" charset="0"/>
                </a:rPr>
                <a:t>TRANSMIT MESSAGE</a:t>
              </a:r>
            </a:p>
          </p:txBody>
        </p:sp>
        <p:sp>
          <p:nvSpPr>
            <p:cNvPr id="19" name="Rounded Rectangular Callout 18"/>
            <p:cNvSpPr/>
            <p:nvPr/>
          </p:nvSpPr>
          <p:spPr>
            <a:xfrm>
              <a:off x="553220" y="4822767"/>
              <a:ext cx="1307056" cy="575446"/>
            </a:xfrm>
            <a:prstGeom prst="wedgeRoundRectCallout">
              <a:avLst>
                <a:gd name="adj1" fmla="val -62723"/>
                <a:gd name="adj2" fmla="val 10735"/>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START WITH A MESSAGE</a:t>
              </a:r>
            </a:p>
          </p:txBody>
        </p:sp>
        <p:sp>
          <p:nvSpPr>
            <p:cNvPr id="20" name="Rounded Rectangular Callout 19"/>
            <p:cNvSpPr/>
            <p:nvPr/>
          </p:nvSpPr>
          <p:spPr>
            <a:xfrm>
              <a:off x="1556268" y="4077875"/>
              <a:ext cx="1580172" cy="575446"/>
            </a:xfrm>
            <a:prstGeom prst="wedgeRoundRectCallout">
              <a:avLst>
                <a:gd name="adj1" fmla="val -73549"/>
                <a:gd name="adj2" fmla="val -36221"/>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002060"/>
                  </a:solidFill>
                  <a:cs typeface="Arial" pitchFamily="34" charset="0"/>
                </a:rPr>
                <a:t>TRANSMITTER ENCODES MESSAGE</a:t>
              </a: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1" y="5138338"/>
            <a:ext cx="609600" cy="609600"/>
          </a:xfrm>
          <a:prstGeom prst="rect">
            <a:avLst/>
          </a:prstGeom>
        </p:spPr>
      </p:pic>
      <p:sp>
        <p:nvSpPr>
          <p:cNvPr id="23" name="TextBox 22"/>
          <p:cNvSpPr txBox="1"/>
          <p:nvPr/>
        </p:nvSpPr>
        <p:spPr>
          <a:xfrm>
            <a:off x="-27360" y="5680563"/>
            <a:ext cx="859705" cy="246221"/>
          </a:xfrm>
          <a:prstGeom prst="rect">
            <a:avLst/>
          </a:prstGeom>
          <a:noFill/>
        </p:spPr>
        <p:txBody>
          <a:bodyPr wrap="square" rtlCol="0">
            <a:spAutoFit/>
          </a:bodyPr>
          <a:lstStyle/>
          <a:p>
            <a:pPr algn="ctr"/>
            <a:r>
              <a:rPr lang="en-US" sz="1000" b="1" dirty="0" smtClean="0">
                <a:latin typeface="+mn-lt"/>
              </a:rPr>
              <a:t>SENDER</a:t>
            </a:r>
            <a:endParaRPr lang="en-US" sz="1000" b="1" dirty="0">
              <a:latin typeface="+mn-lt"/>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550" y="2140970"/>
            <a:ext cx="609600" cy="609600"/>
          </a:xfrm>
          <a:prstGeom prst="rect">
            <a:avLst/>
          </a:prstGeom>
        </p:spPr>
      </p:pic>
      <p:sp>
        <p:nvSpPr>
          <p:cNvPr id="25" name="TextBox 24"/>
          <p:cNvSpPr txBox="1"/>
          <p:nvPr/>
        </p:nvSpPr>
        <p:spPr>
          <a:xfrm>
            <a:off x="4160088" y="2692820"/>
            <a:ext cx="859705" cy="246221"/>
          </a:xfrm>
          <a:prstGeom prst="rect">
            <a:avLst/>
          </a:prstGeom>
          <a:noFill/>
        </p:spPr>
        <p:txBody>
          <a:bodyPr wrap="square" rtlCol="0">
            <a:spAutoFit/>
          </a:bodyPr>
          <a:lstStyle/>
          <a:p>
            <a:pPr algn="ctr"/>
            <a:r>
              <a:rPr lang="en-US" sz="1000" b="1" dirty="0" smtClean="0">
                <a:latin typeface="+mn-lt"/>
              </a:rPr>
              <a:t>RECEIVER</a:t>
            </a:r>
            <a:endParaRPr lang="en-US" sz="1000" b="1" dirty="0">
              <a:latin typeface="+mn-lt"/>
            </a:endParaRPr>
          </a:p>
        </p:txBody>
      </p:sp>
      <p:sp>
        <p:nvSpPr>
          <p:cNvPr id="26" name="TextBox 25"/>
          <p:cNvSpPr txBox="1"/>
          <p:nvPr/>
        </p:nvSpPr>
        <p:spPr>
          <a:xfrm>
            <a:off x="653310" y="5726673"/>
            <a:ext cx="7999802" cy="707886"/>
          </a:xfrm>
          <a:prstGeom prst="rect">
            <a:avLst/>
          </a:prstGeom>
          <a:noFill/>
        </p:spPr>
        <p:txBody>
          <a:bodyPr wrap="square" rtlCol="0">
            <a:spAutoFit/>
          </a:bodyPr>
          <a:lstStyle/>
          <a:p>
            <a:pPr algn="ctr"/>
            <a:r>
              <a:rPr lang="en-US" sz="2000" i="1" dirty="0" smtClean="0">
                <a:latin typeface="+mn-lt"/>
              </a:rPr>
              <a:t>Media not only bridges the gap between sender and receiver </a:t>
            </a:r>
            <a:r>
              <a:rPr lang="en-US" sz="2000" b="1" i="1" dirty="0" smtClean="0">
                <a:latin typeface="+mn-lt"/>
              </a:rPr>
              <a:t>(one to one)</a:t>
            </a:r>
            <a:r>
              <a:rPr lang="en-US" sz="2000" i="1" dirty="0" smtClean="0">
                <a:latin typeface="+mn-lt"/>
              </a:rPr>
              <a:t>, </a:t>
            </a:r>
          </a:p>
          <a:p>
            <a:pPr algn="ctr"/>
            <a:r>
              <a:rPr lang="en-US" sz="2000" i="1" dirty="0" smtClean="0">
                <a:latin typeface="+mn-lt"/>
              </a:rPr>
              <a:t>but also enables broadcasting of messages </a:t>
            </a:r>
            <a:r>
              <a:rPr lang="en-US" sz="2000" b="1" i="1" dirty="0" smtClean="0">
                <a:latin typeface="+mn-lt"/>
              </a:rPr>
              <a:t>(one to many)</a:t>
            </a:r>
            <a:r>
              <a:rPr lang="en-US" sz="2000" i="1" dirty="0" smtClean="0">
                <a:latin typeface="+mn-lt"/>
              </a:rPr>
              <a:t>…</a:t>
            </a:r>
            <a:endParaRPr lang="en-US" sz="2000" i="1"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is Media?</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4</a:t>
            </a:fld>
            <a:endParaRPr lang="en-US" dirty="0"/>
          </a:p>
        </p:txBody>
      </p:sp>
      <p:sp>
        <p:nvSpPr>
          <p:cNvPr id="26" name="TextBox 25"/>
          <p:cNvSpPr txBox="1"/>
          <p:nvPr/>
        </p:nvSpPr>
        <p:spPr>
          <a:xfrm>
            <a:off x="653310" y="5726673"/>
            <a:ext cx="7999802" cy="707886"/>
          </a:xfrm>
          <a:prstGeom prst="rect">
            <a:avLst/>
          </a:prstGeom>
          <a:noFill/>
        </p:spPr>
        <p:txBody>
          <a:bodyPr wrap="square" rtlCol="0">
            <a:spAutoFit/>
          </a:bodyPr>
          <a:lstStyle/>
          <a:p>
            <a:pPr algn="ctr"/>
            <a:r>
              <a:rPr lang="en-US" sz="2000" i="1" dirty="0" smtClean="0">
                <a:latin typeface="+mn-lt"/>
              </a:rPr>
              <a:t>Over the years, various channels have </a:t>
            </a:r>
          </a:p>
          <a:p>
            <a:pPr algn="ctr"/>
            <a:r>
              <a:rPr lang="en-US" sz="2000" i="1" dirty="0" smtClean="0">
                <a:latin typeface="+mn-lt"/>
              </a:rPr>
              <a:t>allowed communication on a near global scale!</a:t>
            </a:r>
            <a:endParaRPr lang="en-US" sz="2000" i="1" dirty="0">
              <a:latin typeface="+mn-lt"/>
            </a:endParaRPr>
          </a:p>
        </p:txBody>
      </p:sp>
      <p:sp>
        <p:nvSpPr>
          <p:cNvPr id="27" name="TextBox 26"/>
          <p:cNvSpPr txBox="1"/>
          <p:nvPr/>
        </p:nvSpPr>
        <p:spPr>
          <a:xfrm>
            <a:off x="1681608" y="1451452"/>
            <a:ext cx="4784536" cy="400110"/>
          </a:xfrm>
          <a:prstGeom prst="rect">
            <a:avLst/>
          </a:prstGeom>
          <a:noFill/>
        </p:spPr>
        <p:txBody>
          <a:bodyPr wrap="square" rtlCol="0">
            <a:spAutoFit/>
          </a:bodyPr>
          <a:lstStyle/>
          <a:p>
            <a:r>
              <a:rPr lang="en-US" sz="2000" dirty="0" smtClean="0">
                <a:latin typeface="+mn-lt"/>
              </a:rPr>
              <a:t>Evolution of Communication Channels</a:t>
            </a:r>
            <a:endParaRPr lang="en-US" sz="2000" dirty="0">
              <a:latin typeface="+mn-lt"/>
            </a:endParaRPr>
          </a:p>
        </p:txBody>
      </p:sp>
      <p:grpSp>
        <p:nvGrpSpPr>
          <p:cNvPr id="93210" name="Group 93209"/>
          <p:cNvGrpSpPr/>
          <p:nvPr/>
        </p:nvGrpSpPr>
        <p:grpSpPr>
          <a:xfrm>
            <a:off x="1240437" y="1607716"/>
            <a:ext cx="6479011" cy="4303961"/>
            <a:chOff x="739937" y="1492216"/>
            <a:chExt cx="6479011" cy="4303961"/>
          </a:xfrm>
        </p:grpSpPr>
        <p:pic>
          <p:nvPicPr>
            <p:cNvPr id="93208"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2930" y="1492216"/>
              <a:ext cx="426429" cy="41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 name="Group 27"/>
            <p:cNvGrpSpPr/>
            <p:nvPr/>
          </p:nvGrpSpPr>
          <p:grpSpPr>
            <a:xfrm>
              <a:off x="1058780" y="2062821"/>
              <a:ext cx="6160168" cy="3356202"/>
              <a:chOff x="2567963" y="2079844"/>
              <a:chExt cx="4506077" cy="3195541"/>
            </a:xfrm>
          </p:grpSpPr>
          <p:cxnSp>
            <p:nvCxnSpPr>
              <p:cNvPr id="29" name="Straight Connector 28"/>
              <p:cNvCxnSpPr/>
              <p:nvPr/>
            </p:nvCxnSpPr>
            <p:spPr>
              <a:xfrm flipH="1">
                <a:off x="2567964" y="5275385"/>
                <a:ext cx="4506076"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567963" y="2079844"/>
                <a:ext cx="0" cy="3195541"/>
              </a:xfrm>
              <a:prstGeom prst="line">
                <a:avLst/>
              </a:prstGeom>
              <a:ln/>
            </p:spPr>
            <p:style>
              <a:lnRef idx="2">
                <a:schemeClr val="accent1"/>
              </a:lnRef>
              <a:fillRef idx="0">
                <a:schemeClr val="accent1"/>
              </a:fillRef>
              <a:effectRef idx="1">
                <a:schemeClr val="accent1"/>
              </a:effectRef>
              <a:fontRef idx="minor">
                <a:schemeClr val="tx1"/>
              </a:fontRef>
            </p:style>
          </p:cxnSp>
        </p:grpSp>
        <p:sp>
          <p:nvSpPr>
            <p:cNvPr id="31" name="TextBox 30"/>
            <p:cNvSpPr txBox="1"/>
            <p:nvPr/>
          </p:nvSpPr>
          <p:spPr>
            <a:xfrm rot="16200000">
              <a:off x="-367241" y="3543495"/>
              <a:ext cx="2522134" cy="307777"/>
            </a:xfrm>
            <a:prstGeom prst="rect">
              <a:avLst/>
            </a:prstGeom>
            <a:noFill/>
          </p:spPr>
          <p:txBody>
            <a:bodyPr wrap="square" rtlCol="0">
              <a:spAutoFit/>
            </a:bodyPr>
            <a:lstStyle/>
            <a:p>
              <a:pPr algn="ctr"/>
              <a:r>
                <a:rPr lang="en-US" sz="1400" b="1" dirty="0" smtClean="0">
                  <a:latin typeface="+mn-lt"/>
                </a:rPr>
                <a:t>REACH</a:t>
              </a:r>
              <a:endParaRPr lang="en-US" sz="1400" b="1" dirty="0">
                <a:latin typeface="+mn-lt"/>
              </a:endParaRPr>
            </a:p>
          </p:txBody>
        </p:sp>
        <p:sp>
          <p:nvSpPr>
            <p:cNvPr id="32" name="TextBox 31"/>
            <p:cNvSpPr txBox="1"/>
            <p:nvPr/>
          </p:nvSpPr>
          <p:spPr>
            <a:xfrm>
              <a:off x="1909397" y="5488400"/>
              <a:ext cx="5134706" cy="307777"/>
            </a:xfrm>
            <a:prstGeom prst="rect">
              <a:avLst/>
            </a:prstGeom>
            <a:noFill/>
          </p:spPr>
          <p:txBody>
            <a:bodyPr wrap="square" rtlCol="0">
              <a:spAutoFit/>
            </a:bodyPr>
            <a:lstStyle/>
            <a:p>
              <a:pPr algn="ctr"/>
              <a:r>
                <a:rPr lang="en-US" sz="1400" b="1" dirty="0" smtClean="0">
                  <a:latin typeface="+mn-lt"/>
                </a:rPr>
                <a:t>TIME</a:t>
              </a:r>
              <a:endParaRPr lang="en-US" sz="1400" b="1" dirty="0">
                <a:latin typeface="+mn-lt"/>
              </a:endParaRPr>
            </a:p>
          </p:txBody>
        </p:sp>
        <p:sp>
          <p:nvSpPr>
            <p:cNvPr id="33" name="Oval 32"/>
            <p:cNvSpPr/>
            <p:nvPr/>
          </p:nvSpPr>
          <p:spPr>
            <a:xfrm>
              <a:off x="4239427" y="3300215"/>
              <a:ext cx="231112" cy="248046"/>
            </a:xfrm>
            <a:prstGeom prst="ellipse">
              <a:avLst/>
            </a:prstGeom>
            <a:gradFill>
              <a:gsLst>
                <a:gs pos="0">
                  <a:srgbClr val="C64242"/>
                </a:gs>
                <a:gs pos="99583">
                  <a:srgbClr val="812727"/>
                </a:gs>
                <a:gs pos="59000">
                  <a:srgbClr val="C03A3A"/>
                </a:gs>
              </a:gsLst>
              <a:lin ang="5400000" scaled="0"/>
            </a:gradFill>
            <a:ln>
              <a:noFill/>
            </a:ln>
            <a:effectLst>
              <a:outerShdw blurRad="63500" sx="102000" sy="102000" algn="ctr" rotWithShape="0">
                <a:prstClr val="black">
                  <a:alpha val="40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5477074" y="2559404"/>
              <a:ext cx="231112" cy="248046"/>
            </a:xfrm>
            <a:prstGeom prst="ellipse">
              <a:avLst/>
            </a:prstGeom>
            <a:gradFill>
              <a:gsLst>
                <a:gs pos="0">
                  <a:srgbClr val="C64242"/>
                </a:gs>
                <a:gs pos="99583">
                  <a:srgbClr val="812727"/>
                </a:gs>
                <a:gs pos="59000">
                  <a:srgbClr val="C03A3A"/>
                </a:gs>
              </a:gsLst>
              <a:lin ang="5400000" scaled="0"/>
            </a:gradFill>
            <a:ln>
              <a:noFill/>
            </a:ln>
            <a:effectLst>
              <a:outerShdw blurRad="63500" sx="102000" sy="102000" algn="ctr" rotWithShape="0">
                <a:prstClr val="black">
                  <a:alpha val="40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a:stCxn id="40" idx="2"/>
              <a:endCxn id="41" idx="6"/>
            </p:cNvCxnSpPr>
            <p:nvPr/>
          </p:nvCxnSpPr>
          <p:spPr>
            <a:xfrm flipH="1">
              <a:off x="1456634" y="5110325"/>
              <a:ext cx="963931" cy="9445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9" idx="2"/>
              <a:endCxn id="40" idx="7"/>
            </p:cNvCxnSpPr>
            <p:nvPr/>
          </p:nvCxnSpPr>
          <p:spPr>
            <a:xfrm flipH="1">
              <a:off x="2617831" y="4652981"/>
              <a:ext cx="725922" cy="36964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3"/>
              <a:endCxn id="39" idx="7"/>
            </p:cNvCxnSpPr>
            <p:nvPr/>
          </p:nvCxnSpPr>
          <p:spPr>
            <a:xfrm flipH="1">
              <a:off x="3541019" y="3511936"/>
              <a:ext cx="732254" cy="105334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3"/>
              <a:endCxn id="33" idx="7"/>
            </p:cNvCxnSpPr>
            <p:nvPr/>
          </p:nvCxnSpPr>
          <p:spPr>
            <a:xfrm flipH="1">
              <a:off x="4436693" y="2771125"/>
              <a:ext cx="1074227" cy="56541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343753" y="4528958"/>
              <a:ext cx="231112" cy="248046"/>
            </a:xfrm>
            <a:prstGeom prst="ellipse">
              <a:avLst/>
            </a:prstGeom>
            <a:gradFill>
              <a:gsLst>
                <a:gs pos="0">
                  <a:srgbClr val="C64242"/>
                </a:gs>
                <a:gs pos="99583">
                  <a:srgbClr val="812727"/>
                </a:gs>
                <a:gs pos="59000">
                  <a:srgbClr val="C03A3A"/>
                </a:gs>
              </a:gsLst>
              <a:lin ang="5400000" scaled="0"/>
            </a:gradFill>
            <a:ln>
              <a:noFill/>
            </a:ln>
            <a:effectLst>
              <a:outerShdw blurRad="63500" sx="102000" sy="102000" algn="ctr" rotWithShape="0">
                <a:prstClr val="black">
                  <a:alpha val="40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420565" y="4986302"/>
              <a:ext cx="231112" cy="248046"/>
            </a:xfrm>
            <a:prstGeom prst="ellipse">
              <a:avLst/>
            </a:prstGeom>
            <a:gradFill>
              <a:gsLst>
                <a:gs pos="0">
                  <a:srgbClr val="C64242"/>
                </a:gs>
                <a:gs pos="99583">
                  <a:srgbClr val="812727"/>
                </a:gs>
                <a:gs pos="59000">
                  <a:srgbClr val="C03A3A"/>
                </a:gs>
              </a:gsLst>
              <a:lin ang="5400000" scaled="0"/>
            </a:gradFill>
            <a:ln>
              <a:noFill/>
            </a:ln>
            <a:effectLst>
              <a:outerShdw blurRad="63500" sx="102000" sy="102000" algn="ctr" rotWithShape="0">
                <a:prstClr val="black">
                  <a:alpha val="40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1225522" y="5080759"/>
              <a:ext cx="231112" cy="248046"/>
            </a:xfrm>
            <a:prstGeom prst="ellipse">
              <a:avLst/>
            </a:prstGeom>
            <a:gradFill>
              <a:gsLst>
                <a:gs pos="0">
                  <a:srgbClr val="C64242"/>
                </a:gs>
                <a:gs pos="99583">
                  <a:srgbClr val="812727"/>
                </a:gs>
                <a:gs pos="59000">
                  <a:srgbClr val="C03A3A"/>
                </a:gs>
              </a:gsLst>
              <a:lin ang="5400000" scaled="0"/>
            </a:gradFill>
            <a:ln>
              <a:noFill/>
            </a:ln>
            <a:effectLst>
              <a:outerShdw blurRad="63500" sx="102000" sy="102000" algn="ctr" rotWithShape="0">
                <a:prstClr val="black">
                  <a:alpha val="40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6928547" y="2218358"/>
              <a:ext cx="231112" cy="248046"/>
            </a:xfrm>
            <a:prstGeom prst="ellipse">
              <a:avLst/>
            </a:prstGeom>
            <a:gradFill>
              <a:gsLst>
                <a:gs pos="0">
                  <a:srgbClr val="C64242"/>
                </a:gs>
                <a:gs pos="99583">
                  <a:srgbClr val="812727"/>
                </a:gs>
                <a:gs pos="59000">
                  <a:srgbClr val="C03A3A"/>
                </a:gs>
              </a:gsLst>
              <a:lin ang="5400000" scaled="0"/>
            </a:gradFill>
            <a:ln>
              <a:noFill/>
            </a:ln>
            <a:effectLst>
              <a:outerShdw blurRad="63500" sx="102000" sy="102000" algn="ctr" rotWithShape="0">
                <a:prstClr val="black">
                  <a:alpha val="40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Straight Connector 62"/>
            <p:cNvCxnSpPr>
              <a:stCxn id="62" idx="2"/>
              <a:endCxn id="34" idx="6"/>
            </p:cNvCxnSpPr>
            <p:nvPr/>
          </p:nvCxnSpPr>
          <p:spPr>
            <a:xfrm flipH="1">
              <a:off x="5708186" y="2342381"/>
              <a:ext cx="1220361" cy="34104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ular Callout 65"/>
            <p:cNvSpPr/>
            <p:nvPr/>
          </p:nvSpPr>
          <p:spPr>
            <a:xfrm>
              <a:off x="1119311" y="4652981"/>
              <a:ext cx="790086" cy="287723"/>
            </a:xfrm>
            <a:prstGeom prst="wedgeRoundRectCallout">
              <a:avLst>
                <a:gd name="adj1" fmla="val -35174"/>
                <a:gd name="adj2" fmla="val 95919"/>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FACE</a:t>
              </a:r>
            </a:p>
            <a:p>
              <a:pPr algn="ctr"/>
              <a:r>
                <a:rPr lang="en-US" sz="1050" b="1" dirty="0" smtClean="0">
                  <a:solidFill>
                    <a:srgbClr val="002060"/>
                  </a:solidFill>
                  <a:cs typeface="Arial" pitchFamily="34" charset="0"/>
                </a:rPr>
                <a:t> TO FACE</a:t>
              </a:r>
              <a:endParaRPr lang="en-US" sz="1050" b="1" dirty="0">
                <a:solidFill>
                  <a:srgbClr val="002060"/>
                </a:solidFill>
                <a:cs typeface="Arial" pitchFamily="34" charset="0"/>
              </a:endParaRPr>
            </a:p>
          </p:txBody>
        </p:sp>
        <p:pic>
          <p:nvPicPr>
            <p:cNvPr id="93188" name="Picture 4" descr="http://t0.gstatic.com/images?q=tbn:ANd9GcRUdSM-pW1I_q4Fy6H6vcAhCgVIAIDEmQHiMEjlPM3wwRzUuYOMB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5522" y="4038536"/>
              <a:ext cx="614445" cy="614445"/>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ular Callout 68"/>
            <p:cNvSpPr/>
            <p:nvPr/>
          </p:nvSpPr>
          <p:spPr>
            <a:xfrm>
              <a:off x="1976772" y="4477270"/>
              <a:ext cx="790086" cy="287723"/>
            </a:xfrm>
            <a:prstGeom prst="wedgeRoundRectCallout">
              <a:avLst>
                <a:gd name="adj1" fmla="val 22084"/>
                <a:gd name="adj2" fmla="val 102610"/>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LETTERS</a:t>
              </a:r>
              <a:endParaRPr lang="en-US" sz="1050" b="1" dirty="0">
                <a:solidFill>
                  <a:srgbClr val="002060"/>
                </a:solidFill>
                <a:cs typeface="Arial" pitchFamily="34" charset="0"/>
              </a:endParaRPr>
            </a:p>
          </p:txBody>
        </p:sp>
        <p:pic>
          <p:nvPicPr>
            <p:cNvPr id="9319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6291" y="3907022"/>
              <a:ext cx="571048" cy="57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95" name="Picture 11" descr="http://t2.gstatic.com/images?q=tbn:ANd9GcS0pxhbpn9V6d5TY_AFLxEcpBgl5f6K2fmdKK6ZxTJtXCTPrE2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3428" y="2428542"/>
              <a:ext cx="493437" cy="629815"/>
            </a:xfrm>
            <a:prstGeom prst="rect">
              <a:avLst/>
            </a:prstGeom>
            <a:noFill/>
            <a:extLst>
              <a:ext uri="{909E8E84-426E-40DD-AFC4-6F175D3DCCD1}">
                <a14:hiddenFill xmlns:a14="http://schemas.microsoft.com/office/drawing/2010/main">
                  <a:solidFill>
                    <a:srgbClr val="FFFFFF"/>
                  </a:solidFill>
                </a14:hiddenFill>
              </a:ext>
            </a:extLst>
          </p:spPr>
        </p:pic>
        <p:sp>
          <p:nvSpPr>
            <p:cNvPr id="74" name="Rounded Rectangular Callout 73"/>
            <p:cNvSpPr/>
            <p:nvPr/>
          </p:nvSpPr>
          <p:spPr>
            <a:xfrm>
              <a:off x="3390788" y="3058357"/>
              <a:ext cx="790086" cy="287723"/>
            </a:xfrm>
            <a:prstGeom prst="wedgeRoundRectCallout">
              <a:avLst>
                <a:gd name="adj1" fmla="val 63505"/>
                <a:gd name="adj2" fmla="val 29013"/>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PRINT</a:t>
              </a:r>
              <a:endParaRPr lang="en-US" sz="1050" b="1" dirty="0">
                <a:solidFill>
                  <a:srgbClr val="002060"/>
                </a:solidFill>
                <a:cs typeface="Arial" pitchFamily="34" charset="0"/>
              </a:endParaRPr>
            </a:p>
          </p:txBody>
        </p:sp>
        <p:sp>
          <p:nvSpPr>
            <p:cNvPr id="85" name="Rounded Rectangular Callout 84"/>
            <p:cNvSpPr/>
            <p:nvPr/>
          </p:nvSpPr>
          <p:spPr>
            <a:xfrm>
              <a:off x="2827946" y="4058035"/>
              <a:ext cx="790086" cy="287723"/>
            </a:xfrm>
            <a:prstGeom prst="wedgeRoundRectCallout">
              <a:avLst>
                <a:gd name="adj1" fmla="val 33048"/>
                <a:gd name="adj2" fmla="val 99264"/>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PHONE</a:t>
              </a:r>
              <a:endParaRPr lang="en-US" sz="1050" b="1" dirty="0">
                <a:solidFill>
                  <a:srgbClr val="002060"/>
                </a:solidFill>
                <a:cs typeface="Arial" pitchFamily="34" charset="0"/>
              </a:endParaRPr>
            </a:p>
          </p:txBody>
        </p:sp>
        <p:pic>
          <p:nvPicPr>
            <p:cNvPr id="93200" name="Picture 13" descr="http://t0.gstatic.com/images?q=tbn:ANd9GcR1Rq-bElvN-XNfYH0x1IW5LyyB7jPH9O1CzY7Y64nJWZmaT_rrU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6359" y="3538824"/>
              <a:ext cx="708506" cy="519211"/>
            </a:xfrm>
            <a:prstGeom prst="rect">
              <a:avLst/>
            </a:prstGeom>
            <a:noFill/>
            <a:extLst>
              <a:ext uri="{909E8E84-426E-40DD-AFC4-6F175D3DCCD1}">
                <a14:hiddenFill xmlns:a14="http://schemas.microsoft.com/office/drawing/2010/main">
                  <a:solidFill>
                    <a:srgbClr val="FFFFFF"/>
                  </a:solidFill>
                </a14:hiddenFill>
              </a:ext>
            </a:extLst>
          </p:spPr>
        </p:pic>
        <p:sp>
          <p:nvSpPr>
            <p:cNvPr id="87" name="Rounded Rectangular Callout 86"/>
            <p:cNvSpPr/>
            <p:nvPr/>
          </p:nvSpPr>
          <p:spPr>
            <a:xfrm>
              <a:off x="4470539" y="2279397"/>
              <a:ext cx="956523" cy="287723"/>
            </a:xfrm>
            <a:prstGeom prst="wedgeRoundRectCallout">
              <a:avLst>
                <a:gd name="adj1" fmla="val 47233"/>
                <a:gd name="adj2" fmla="val 82538"/>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BROADCAST</a:t>
              </a:r>
              <a:endParaRPr lang="en-US" sz="1050" b="1" dirty="0">
                <a:solidFill>
                  <a:srgbClr val="002060"/>
                </a:solidFill>
                <a:cs typeface="Arial" pitchFamily="34" charset="0"/>
              </a:endParaRPr>
            </a:p>
          </p:txBody>
        </p:sp>
        <p:pic>
          <p:nvPicPr>
            <p:cNvPr id="93201"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34470" y="1665789"/>
              <a:ext cx="490978" cy="60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ounded Rectangular Callout 93"/>
            <p:cNvSpPr/>
            <p:nvPr/>
          </p:nvSpPr>
          <p:spPr>
            <a:xfrm>
              <a:off x="5987884" y="1884508"/>
              <a:ext cx="956523" cy="287723"/>
            </a:xfrm>
            <a:prstGeom prst="wedgeRoundRectCallout">
              <a:avLst>
                <a:gd name="adj1" fmla="val 41195"/>
                <a:gd name="adj2" fmla="val 79193"/>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INTERNET</a:t>
              </a:r>
              <a:endParaRPr lang="en-US" sz="1050" b="1" dirty="0">
                <a:solidFill>
                  <a:srgbClr val="002060"/>
                </a:solidFill>
                <a:cs typeface="Arial" pitchFamily="34" charset="0"/>
              </a:endParaRPr>
            </a:p>
          </p:txBody>
        </p:sp>
      </p:grpSp>
    </p:spTree>
    <p:extLst>
      <p:ext uri="{BB962C8B-B14F-4D97-AF65-F5344CB8AC3E}">
        <p14:creationId xmlns:p14="http://schemas.microsoft.com/office/powerpoint/2010/main" val="416872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Why is Media Important?</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5</a:t>
            </a:fld>
            <a:endParaRPr lang="en-US" dirty="0"/>
          </a:p>
        </p:txBody>
      </p:sp>
      <p:sp>
        <p:nvSpPr>
          <p:cNvPr id="26" name="TextBox 25"/>
          <p:cNvSpPr txBox="1"/>
          <p:nvPr/>
        </p:nvSpPr>
        <p:spPr>
          <a:xfrm>
            <a:off x="653310" y="5726673"/>
            <a:ext cx="7999802" cy="707886"/>
          </a:xfrm>
          <a:prstGeom prst="rect">
            <a:avLst/>
          </a:prstGeom>
          <a:noFill/>
        </p:spPr>
        <p:txBody>
          <a:bodyPr wrap="square" rtlCol="0">
            <a:spAutoFit/>
          </a:bodyPr>
          <a:lstStyle/>
          <a:p>
            <a:pPr algn="ctr"/>
            <a:r>
              <a:rPr lang="en-US" sz="2000" i="1" dirty="0" smtClean="0">
                <a:latin typeface="+mn-lt"/>
              </a:rPr>
              <a:t>All of us play the roles of sender and receivers,</a:t>
            </a:r>
          </a:p>
          <a:p>
            <a:pPr algn="ctr"/>
            <a:r>
              <a:rPr lang="en-US" sz="2000" i="1" dirty="0" smtClean="0">
                <a:latin typeface="+mn-lt"/>
              </a:rPr>
              <a:t>and media addresses our need to communicate and assimilate…</a:t>
            </a:r>
            <a:endParaRPr lang="en-US" sz="2000" i="1" dirty="0">
              <a:latin typeface="+mn-lt"/>
            </a:endParaRPr>
          </a:p>
        </p:txBody>
      </p:sp>
      <p:sp>
        <p:nvSpPr>
          <p:cNvPr id="27" name="TextBox 26"/>
          <p:cNvSpPr txBox="1"/>
          <p:nvPr/>
        </p:nvSpPr>
        <p:spPr>
          <a:xfrm>
            <a:off x="1681608" y="1451452"/>
            <a:ext cx="4784536" cy="400110"/>
          </a:xfrm>
          <a:prstGeom prst="rect">
            <a:avLst/>
          </a:prstGeom>
          <a:noFill/>
        </p:spPr>
        <p:txBody>
          <a:bodyPr wrap="square" rtlCol="0">
            <a:spAutoFit/>
          </a:bodyPr>
          <a:lstStyle/>
          <a:p>
            <a:r>
              <a:rPr lang="en-US" sz="2000" dirty="0" smtClean="0">
                <a:latin typeface="+mn-lt"/>
              </a:rPr>
              <a:t>Media is important to us</a:t>
            </a:r>
            <a:endParaRPr lang="en-US" sz="2000" dirty="0">
              <a:latin typeface="+mn-lt"/>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75" y="3396315"/>
            <a:ext cx="609600" cy="609600"/>
          </a:xfrm>
          <a:prstGeom prst="rect">
            <a:avLst/>
          </a:prstGeom>
        </p:spPr>
      </p:pic>
      <p:sp>
        <p:nvSpPr>
          <p:cNvPr id="7" name="Rectangle 6"/>
          <p:cNvSpPr/>
          <p:nvPr/>
        </p:nvSpPr>
        <p:spPr>
          <a:xfrm>
            <a:off x="3976234" y="2098308"/>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COMMUNICATION</a:t>
            </a:r>
            <a:endParaRPr lang="en-US" sz="1000" dirty="0">
              <a:solidFill>
                <a:schemeClr val="tx1"/>
              </a:solidFill>
            </a:endParaRPr>
          </a:p>
        </p:txBody>
      </p:sp>
      <p:sp>
        <p:nvSpPr>
          <p:cNvPr id="33" name="Rectangle 32"/>
          <p:cNvSpPr/>
          <p:nvPr/>
        </p:nvSpPr>
        <p:spPr>
          <a:xfrm>
            <a:off x="2214811" y="2752825"/>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SHARING INFORMATION</a:t>
            </a:r>
            <a:endParaRPr lang="en-US" sz="1000" dirty="0">
              <a:solidFill>
                <a:schemeClr val="tx1"/>
              </a:solidFill>
            </a:endParaRPr>
          </a:p>
        </p:txBody>
      </p:sp>
      <p:sp>
        <p:nvSpPr>
          <p:cNvPr id="34" name="Rectangle 33"/>
          <p:cNvSpPr/>
          <p:nvPr/>
        </p:nvSpPr>
        <p:spPr>
          <a:xfrm>
            <a:off x="1638298" y="3508607"/>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NEWS</a:t>
            </a:r>
            <a:endParaRPr lang="en-US" sz="1000" dirty="0">
              <a:solidFill>
                <a:schemeClr val="tx1"/>
              </a:solidFill>
            </a:endParaRPr>
          </a:p>
        </p:txBody>
      </p:sp>
      <p:sp>
        <p:nvSpPr>
          <p:cNvPr id="35" name="Rectangle 34"/>
          <p:cNvSpPr/>
          <p:nvPr/>
        </p:nvSpPr>
        <p:spPr>
          <a:xfrm>
            <a:off x="1916428" y="4347017"/>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ENTERTAINMENT</a:t>
            </a:r>
            <a:endParaRPr lang="en-US" sz="1000" dirty="0">
              <a:solidFill>
                <a:schemeClr val="tx1"/>
              </a:solidFill>
            </a:endParaRPr>
          </a:p>
        </p:txBody>
      </p:sp>
      <p:sp>
        <p:nvSpPr>
          <p:cNvPr id="36" name="Rectangle 35"/>
          <p:cNvSpPr/>
          <p:nvPr/>
        </p:nvSpPr>
        <p:spPr>
          <a:xfrm>
            <a:off x="3213115" y="4978684"/>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EDUCATION &amp; KNOWLEDGE</a:t>
            </a:r>
            <a:endParaRPr lang="en-US" sz="1000" dirty="0">
              <a:solidFill>
                <a:schemeClr val="tx1"/>
              </a:solidFill>
            </a:endParaRPr>
          </a:p>
        </p:txBody>
      </p:sp>
      <p:sp>
        <p:nvSpPr>
          <p:cNvPr id="37" name="Rectangle 36"/>
          <p:cNvSpPr/>
          <p:nvPr/>
        </p:nvSpPr>
        <p:spPr>
          <a:xfrm>
            <a:off x="4664975" y="4978684"/>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INTERACT WITH INFLUENCERS</a:t>
            </a:r>
            <a:endParaRPr lang="en-US" sz="1000" dirty="0">
              <a:solidFill>
                <a:schemeClr val="tx1"/>
              </a:solidFill>
            </a:endParaRPr>
          </a:p>
        </p:txBody>
      </p:sp>
      <p:sp>
        <p:nvSpPr>
          <p:cNvPr id="38" name="Rectangle 37"/>
          <p:cNvSpPr/>
          <p:nvPr/>
        </p:nvSpPr>
        <p:spPr>
          <a:xfrm>
            <a:off x="5965628" y="4304915"/>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POLITICS</a:t>
            </a:r>
            <a:endParaRPr lang="en-US" sz="1000" dirty="0">
              <a:solidFill>
                <a:schemeClr val="tx1"/>
              </a:solidFill>
            </a:endParaRPr>
          </a:p>
        </p:txBody>
      </p:sp>
      <p:sp>
        <p:nvSpPr>
          <p:cNvPr id="39" name="Rectangle 38"/>
          <p:cNvSpPr/>
          <p:nvPr/>
        </p:nvSpPr>
        <p:spPr>
          <a:xfrm>
            <a:off x="6430676" y="3508608"/>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BUSINESS COMMUNICATION</a:t>
            </a:r>
            <a:endParaRPr lang="en-US" sz="1000" dirty="0">
              <a:solidFill>
                <a:schemeClr val="tx1"/>
              </a:solidFill>
            </a:endParaRPr>
          </a:p>
        </p:txBody>
      </p:sp>
      <p:sp>
        <p:nvSpPr>
          <p:cNvPr id="40" name="Rectangle 39"/>
          <p:cNvSpPr/>
          <p:nvPr/>
        </p:nvSpPr>
        <p:spPr>
          <a:xfrm>
            <a:off x="5737657" y="2752825"/>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SOCIAL GRATIFICATION</a:t>
            </a:r>
            <a:endParaRPr lang="en-US" sz="1000" dirty="0">
              <a:solidFill>
                <a:schemeClr val="tx1"/>
              </a:solidFill>
            </a:endParaRPr>
          </a:p>
        </p:txBody>
      </p:sp>
      <p:cxnSp>
        <p:nvCxnSpPr>
          <p:cNvPr id="22" name="Straight Arrow Connector 21"/>
          <p:cNvCxnSpPr>
            <a:stCxn id="7" idx="2"/>
          </p:cNvCxnSpPr>
          <p:nvPr/>
        </p:nvCxnSpPr>
        <p:spPr>
          <a:xfrm>
            <a:off x="4563375" y="2483319"/>
            <a:ext cx="0" cy="798896"/>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1"/>
          </p:cNvCxnSpPr>
          <p:nvPr/>
        </p:nvCxnSpPr>
        <p:spPr>
          <a:xfrm flipH="1">
            <a:off x="4868175" y="2945331"/>
            <a:ext cx="869482" cy="478907"/>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3" idx="3"/>
          </p:cNvCxnSpPr>
          <p:nvPr/>
        </p:nvCxnSpPr>
        <p:spPr>
          <a:xfrm>
            <a:off x="3389093" y="2945331"/>
            <a:ext cx="869482" cy="485257"/>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1"/>
          </p:cNvCxnSpPr>
          <p:nvPr/>
        </p:nvCxnSpPr>
        <p:spPr>
          <a:xfrm flipH="1">
            <a:off x="4957008" y="3701114"/>
            <a:ext cx="1473668" cy="1"/>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4" idx="3"/>
          </p:cNvCxnSpPr>
          <p:nvPr/>
        </p:nvCxnSpPr>
        <p:spPr>
          <a:xfrm flipH="1" flipV="1">
            <a:off x="2812580" y="3701113"/>
            <a:ext cx="1347921" cy="2"/>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5" idx="3"/>
          </p:cNvCxnSpPr>
          <p:nvPr/>
        </p:nvCxnSpPr>
        <p:spPr>
          <a:xfrm flipH="1">
            <a:off x="3090710" y="4109987"/>
            <a:ext cx="1069791" cy="429536"/>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6" idx="0"/>
          </p:cNvCxnSpPr>
          <p:nvPr/>
        </p:nvCxnSpPr>
        <p:spPr>
          <a:xfrm flipH="1">
            <a:off x="3800256" y="4235116"/>
            <a:ext cx="587141" cy="743568"/>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7" idx="0"/>
          </p:cNvCxnSpPr>
          <p:nvPr/>
        </p:nvCxnSpPr>
        <p:spPr>
          <a:xfrm>
            <a:off x="4669738" y="4235116"/>
            <a:ext cx="582378" cy="743568"/>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8" idx="1"/>
          </p:cNvCxnSpPr>
          <p:nvPr/>
        </p:nvCxnSpPr>
        <p:spPr>
          <a:xfrm>
            <a:off x="4957008" y="4109987"/>
            <a:ext cx="1008620" cy="387434"/>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78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is Content?</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6</a:t>
            </a:fld>
            <a:endParaRPr lang="en-US" dirty="0"/>
          </a:p>
        </p:txBody>
      </p:sp>
      <p:sp>
        <p:nvSpPr>
          <p:cNvPr id="26" name="TextBox 25"/>
          <p:cNvSpPr txBox="1"/>
          <p:nvPr/>
        </p:nvSpPr>
        <p:spPr>
          <a:xfrm>
            <a:off x="653310" y="5726673"/>
            <a:ext cx="7999802" cy="707886"/>
          </a:xfrm>
          <a:prstGeom prst="rect">
            <a:avLst/>
          </a:prstGeom>
          <a:noFill/>
        </p:spPr>
        <p:txBody>
          <a:bodyPr wrap="square" rtlCol="0">
            <a:spAutoFit/>
          </a:bodyPr>
          <a:lstStyle/>
          <a:p>
            <a:pPr algn="ctr"/>
            <a:r>
              <a:rPr lang="en-US" sz="2000" i="1" dirty="0" smtClean="0">
                <a:latin typeface="+mn-lt"/>
              </a:rPr>
              <a:t>Messages are contextual, situational and need based. </a:t>
            </a:r>
          </a:p>
          <a:p>
            <a:pPr algn="ctr"/>
            <a:r>
              <a:rPr lang="en-US" sz="2000" i="1" dirty="0" smtClean="0">
                <a:latin typeface="+mn-lt"/>
              </a:rPr>
              <a:t>They need are tailored for audiences…</a:t>
            </a:r>
            <a:endParaRPr lang="en-US" sz="2000" i="1" dirty="0">
              <a:latin typeface="+mn-lt"/>
            </a:endParaRPr>
          </a:p>
        </p:txBody>
      </p:sp>
      <p:sp>
        <p:nvSpPr>
          <p:cNvPr id="27" name="TextBox 26"/>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Media is the channel, Content is the message that flows through it</a:t>
            </a:r>
            <a:endParaRPr lang="en-US" sz="2000" dirty="0">
              <a:latin typeface="+mn-lt"/>
            </a:endParaRPr>
          </a:p>
        </p:txBody>
      </p:sp>
      <p:sp>
        <p:nvSpPr>
          <p:cNvPr id="28" name="Text Placeholder 3"/>
          <p:cNvSpPr>
            <a:spLocks noGrp="1"/>
          </p:cNvSpPr>
          <p:nvPr>
            <p:ph type="body" sz="half" idx="2"/>
          </p:nvPr>
        </p:nvSpPr>
        <p:spPr bwMode="auto">
          <a:xfrm>
            <a:off x="3927107" y="1944302"/>
            <a:ext cx="4985887" cy="35280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150000"/>
              </a:lnSpc>
              <a:buFont typeface="Arial" pitchFamily="34" charset="0"/>
              <a:buChar char="•"/>
              <a:defRPr/>
            </a:pPr>
            <a:r>
              <a:rPr lang="en-US" dirty="0" smtClean="0">
                <a:latin typeface="+mn-lt"/>
              </a:rPr>
              <a:t>Message is:</a:t>
            </a:r>
          </a:p>
          <a:p>
            <a:pPr marL="514350" lvl="1" indent="-285750">
              <a:lnSpc>
                <a:spcPct val="150000"/>
              </a:lnSpc>
              <a:buFont typeface="Arial" pitchFamily="34" charset="0"/>
              <a:buChar char="•"/>
              <a:defRPr/>
            </a:pPr>
            <a:r>
              <a:rPr lang="en-US" dirty="0" smtClean="0">
                <a:latin typeface="+mn-lt"/>
              </a:rPr>
              <a:t>Any </a:t>
            </a:r>
            <a:r>
              <a:rPr lang="en-US" dirty="0">
                <a:latin typeface="+mn-lt"/>
              </a:rPr>
              <a:t>thought or idea expressed in a language, prepared in a form suitable for transmission by any means of </a:t>
            </a:r>
            <a:r>
              <a:rPr lang="en-US" dirty="0" smtClean="0">
                <a:latin typeface="+mn-lt"/>
              </a:rPr>
              <a:t>communication</a:t>
            </a:r>
          </a:p>
          <a:p>
            <a:pPr marL="514350" lvl="1" indent="-285750">
              <a:lnSpc>
                <a:spcPct val="150000"/>
              </a:lnSpc>
              <a:buFont typeface="Arial" pitchFamily="34" charset="0"/>
              <a:buChar char="•"/>
              <a:defRPr/>
            </a:pPr>
            <a:r>
              <a:rPr lang="en-US" dirty="0"/>
              <a:t>An arbitrary amount of information whose beginning and end are defined or </a:t>
            </a:r>
            <a:r>
              <a:rPr lang="en-US" dirty="0" smtClean="0"/>
              <a:t>implied</a:t>
            </a:r>
          </a:p>
          <a:p>
            <a:pPr marL="285750" indent="-285750">
              <a:lnSpc>
                <a:spcPct val="150000"/>
              </a:lnSpc>
              <a:buFont typeface="Arial" pitchFamily="34" charset="0"/>
              <a:buChar char="•"/>
              <a:defRPr/>
            </a:pPr>
            <a:r>
              <a:rPr lang="en-US" dirty="0" smtClean="0">
                <a:latin typeface="+mn-lt"/>
              </a:rPr>
              <a:t>Content could be one central message, or a mix of multiple messages or both</a:t>
            </a:r>
          </a:p>
          <a:p>
            <a:pPr marL="514350" lvl="1" indent="-285750">
              <a:lnSpc>
                <a:spcPct val="150000"/>
              </a:lnSpc>
              <a:buFont typeface="Arial" pitchFamily="34" charset="0"/>
              <a:buChar char="•"/>
              <a:defRPr/>
            </a:pPr>
            <a:r>
              <a:rPr lang="en-US" dirty="0" smtClean="0"/>
              <a:t>For example, the central message of this presentation is to make the audience understand the media industry better. The smaller messages are centered on the importance of communication, messaging and content within the industry – these are inter related.</a:t>
            </a:r>
            <a:endParaRPr lang="en-US" dirty="0" smtClean="0">
              <a:latin typeface="+mn-lt"/>
            </a:endParaRPr>
          </a:p>
          <a:p>
            <a:pPr marL="514350" lvl="1" indent="-285750">
              <a:lnSpc>
                <a:spcPct val="150000"/>
              </a:lnSpc>
              <a:buFont typeface="Arial" pitchFamily="34" charset="0"/>
              <a:buChar char="•"/>
              <a:defRPr/>
            </a:pPr>
            <a:endParaRPr lang="en-US" dirty="0" smtClean="0">
              <a:latin typeface="+mn-lt"/>
            </a:endParaRPr>
          </a:p>
        </p:txBody>
      </p:sp>
      <p:pic>
        <p:nvPicPr>
          <p:cNvPr id="94212" name="Picture 4" descr="http://www.watblog.com/wp-content/uploads/2010/05/group-tal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3" y="2568825"/>
            <a:ext cx="3773289" cy="250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139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are the Different Types of Content?</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7</a:t>
            </a:fld>
            <a:endParaRPr lang="en-US" dirty="0"/>
          </a:p>
        </p:txBody>
      </p:sp>
      <p:sp>
        <p:nvSpPr>
          <p:cNvPr id="26" name="TextBox 25"/>
          <p:cNvSpPr txBox="1"/>
          <p:nvPr/>
        </p:nvSpPr>
        <p:spPr>
          <a:xfrm>
            <a:off x="653310" y="5726673"/>
            <a:ext cx="7999802" cy="707886"/>
          </a:xfrm>
          <a:prstGeom prst="rect">
            <a:avLst/>
          </a:prstGeom>
          <a:noFill/>
        </p:spPr>
        <p:txBody>
          <a:bodyPr wrap="square" rtlCol="0">
            <a:spAutoFit/>
          </a:bodyPr>
          <a:lstStyle/>
          <a:p>
            <a:pPr algn="ctr"/>
            <a:r>
              <a:rPr lang="en-US" sz="2000" i="1" dirty="0" smtClean="0">
                <a:latin typeface="+mn-lt"/>
              </a:rPr>
              <a:t>Social content tends to have two-way communication;</a:t>
            </a:r>
          </a:p>
          <a:p>
            <a:pPr algn="ctr"/>
            <a:r>
              <a:rPr lang="en-US" sz="2000" i="1" dirty="0" smtClean="0">
                <a:latin typeface="+mn-lt"/>
              </a:rPr>
              <a:t>Business content often has one way communication…</a:t>
            </a:r>
            <a:endParaRPr lang="en-US" sz="2000" i="1" dirty="0">
              <a:latin typeface="+mn-lt"/>
            </a:endParaRPr>
          </a:p>
        </p:txBody>
      </p:sp>
      <p:sp>
        <p:nvSpPr>
          <p:cNvPr id="27" name="TextBox 26"/>
          <p:cNvSpPr txBox="1"/>
          <p:nvPr/>
        </p:nvSpPr>
        <p:spPr>
          <a:xfrm>
            <a:off x="1578543" y="1451452"/>
            <a:ext cx="7565457" cy="400110"/>
          </a:xfrm>
          <a:prstGeom prst="rect">
            <a:avLst/>
          </a:prstGeom>
          <a:noFill/>
        </p:spPr>
        <p:txBody>
          <a:bodyPr wrap="square" rtlCol="0">
            <a:spAutoFit/>
          </a:bodyPr>
          <a:lstStyle/>
          <a:p>
            <a:r>
              <a:rPr lang="en-US" sz="2000" dirty="0" smtClean="0">
                <a:latin typeface="+mn-lt"/>
              </a:rPr>
              <a:t>Content can be categorized in different ways based on context &amp; access</a:t>
            </a:r>
            <a:endParaRPr lang="en-US" sz="2000" dirty="0">
              <a:latin typeface="+mn-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950" y="4195200"/>
            <a:ext cx="609600" cy="609600"/>
          </a:xfrm>
          <a:prstGeom prst="rect">
            <a:avLst/>
          </a:prstGeom>
        </p:spPr>
      </p:pic>
      <p:sp>
        <p:nvSpPr>
          <p:cNvPr id="30" name="Rectangle 29"/>
          <p:cNvSpPr/>
          <p:nvPr/>
        </p:nvSpPr>
        <p:spPr>
          <a:xfrm>
            <a:off x="896152" y="4306091"/>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SOCIAL</a:t>
            </a:r>
            <a:endParaRPr lang="en-US" sz="1000" b="1" dirty="0">
              <a:solidFill>
                <a:schemeClr val="tx1"/>
              </a:solidFill>
            </a:endParaRPr>
          </a:p>
        </p:txBody>
      </p:sp>
      <p:cxnSp>
        <p:nvCxnSpPr>
          <p:cNvPr id="31" name="Straight Arrow Connector 30"/>
          <p:cNvCxnSpPr>
            <a:stCxn id="30" idx="3"/>
            <a:endCxn id="25" idx="1"/>
          </p:cNvCxnSpPr>
          <p:nvPr/>
        </p:nvCxnSpPr>
        <p:spPr>
          <a:xfrm>
            <a:off x="2070434" y="4498597"/>
            <a:ext cx="2101516" cy="1403"/>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89609" y="2328519"/>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FREEMIUM</a:t>
            </a:r>
            <a:endParaRPr lang="en-US" sz="1000" b="1" dirty="0">
              <a:solidFill>
                <a:schemeClr val="tx1"/>
              </a:solidFill>
            </a:endParaRPr>
          </a:p>
        </p:txBody>
      </p:sp>
      <p:cxnSp>
        <p:nvCxnSpPr>
          <p:cNvPr id="42" name="Straight Arrow Connector 41"/>
          <p:cNvCxnSpPr>
            <a:stCxn id="41" idx="2"/>
            <a:endCxn id="25" idx="0"/>
          </p:cNvCxnSpPr>
          <p:nvPr/>
        </p:nvCxnSpPr>
        <p:spPr>
          <a:xfrm>
            <a:off x="4476750" y="2713530"/>
            <a:ext cx="0" cy="1481670"/>
          </a:xfrm>
          <a:prstGeom prst="straightConnector1">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698583" y="4307494"/>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INFORMATION</a:t>
            </a:r>
            <a:endParaRPr lang="en-US" sz="1000" b="1" dirty="0">
              <a:solidFill>
                <a:schemeClr val="tx1"/>
              </a:solidFill>
            </a:endParaRPr>
          </a:p>
        </p:txBody>
      </p:sp>
      <p:cxnSp>
        <p:nvCxnSpPr>
          <p:cNvPr id="45" name="Straight Arrow Connector 44"/>
          <p:cNvCxnSpPr>
            <a:stCxn id="44" idx="1"/>
            <a:endCxn id="25" idx="3"/>
          </p:cNvCxnSpPr>
          <p:nvPr/>
        </p:nvCxnSpPr>
        <p:spPr>
          <a:xfrm flipH="1">
            <a:off x="4781550" y="4500000"/>
            <a:ext cx="1917033" cy="0"/>
          </a:xfrm>
          <a:prstGeom prst="straightConnector1">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62849" y="4502543"/>
            <a:ext cx="1096767" cy="707886"/>
          </a:xfrm>
          <a:prstGeom prst="rect">
            <a:avLst/>
          </a:prstGeom>
          <a:noFill/>
        </p:spPr>
        <p:txBody>
          <a:bodyPr wrap="square" rtlCol="0">
            <a:spAutoFit/>
          </a:bodyPr>
          <a:lstStyle/>
          <a:p>
            <a:pPr algn="ctr"/>
            <a:r>
              <a:rPr lang="en-US" sz="1000" b="1" dirty="0" smtClean="0">
                <a:latin typeface="+mn-lt"/>
              </a:rPr>
              <a:t>Based on personal relationships</a:t>
            </a:r>
          </a:p>
          <a:p>
            <a:pPr algn="ctr"/>
            <a:r>
              <a:rPr lang="en-US" sz="1000" b="1" dirty="0" smtClean="0">
                <a:latin typeface="+mn-lt"/>
              </a:rPr>
              <a:t>(2 way)</a:t>
            </a:r>
            <a:endParaRPr lang="en-US" sz="1000" b="1" dirty="0">
              <a:latin typeface="+mn-lt"/>
            </a:endParaRPr>
          </a:p>
        </p:txBody>
      </p:sp>
      <p:sp>
        <p:nvSpPr>
          <p:cNvPr id="49" name="TextBox 48"/>
          <p:cNvSpPr txBox="1"/>
          <p:nvPr/>
        </p:nvSpPr>
        <p:spPr>
          <a:xfrm>
            <a:off x="4429626" y="2900367"/>
            <a:ext cx="1178393" cy="553998"/>
          </a:xfrm>
          <a:prstGeom prst="rect">
            <a:avLst/>
          </a:prstGeom>
          <a:noFill/>
        </p:spPr>
        <p:txBody>
          <a:bodyPr wrap="square" rtlCol="0">
            <a:spAutoFit/>
          </a:bodyPr>
          <a:lstStyle/>
          <a:p>
            <a:pPr algn="ctr"/>
            <a:r>
              <a:rPr lang="en-US" sz="1000" b="1" dirty="0" smtClean="0">
                <a:latin typeface="+mn-lt"/>
              </a:rPr>
              <a:t>Advertising</a:t>
            </a:r>
          </a:p>
          <a:p>
            <a:pPr algn="ctr"/>
            <a:r>
              <a:rPr lang="en-US" sz="1000" b="1" dirty="0" smtClean="0">
                <a:latin typeface="+mn-lt"/>
              </a:rPr>
              <a:t>Promoted content</a:t>
            </a:r>
          </a:p>
          <a:p>
            <a:pPr algn="ctr"/>
            <a:r>
              <a:rPr lang="en-US" sz="1000" b="1" dirty="0" smtClean="0">
                <a:latin typeface="+mn-lt"/>
              </a:rPr>
              <a:t>(1 way)</a:t>
            </a:r>
            <a:endParaRPr lang="en-US" sz="1000" b="1" dirty="0">
              <a:latin typeface="+mn-lt"/>
            </a:endParaRPr>
          </a:p>
        </p:txBody>
      </p:sp>
      <p:sp>
        <p:nvSpPr>
          <p:cNvPr id="50" name="TextBox 49"/>
          <p:cNvSpPr txBox="1"/>
          <p:nvPr/>
        </p:nvSpPr>
        <p:spPr>
          <a:xfrm>
            <a:off x="5342974" y="4579487"/>
            <a:ext cx="1178393" cy="553998"/>
          </a:xfrm>
          <a:prstGeom prst="rect">
            <a:avLst/>
          </a:prstGeom>
          <a:noFill/>
        </p:spPr>
        <p:txBody>
          <a:bodyPr wrap="square" rtlCol="0">
            <a:spAutoFit/>
          </a:bodyPr>
          <a:lstStyle/>
          <a:p>
            <a:pPr algn="ctr"/>
            <a:r>
              <a:rPr lang="en-US" sz="1000" b="1" dirty="0" smtClean="0">
                <a:latin typeface="+mn-lt"/>
              </a:rPr>
              <a:t>Paid access content</a:t>
            </a:r>
          </a:p>
          <a:p>
            <a:pPr algn="ctr"/>
            <a:r>
              <a:rPr lang="en-US" sz="1000" b="1" dirty="0" smtClean="0">
                <a:latin typeface="+mn-lt"/>
              </a:rPr>
              <a:t>(1 way)</a:t>
            </a:r>
            <a:endParaRPr lang="en-US" sz="1000" b="1" dirty="0">
              <a:latin typeface="+mn-lt"/>
            </a:endParaRPr>
          </a:p>
        </p:txBody>
      </p:sp>
      <p:sp>
        <p:nvSpPr>
          <p:cNvPr id="55" name="Rounded Rectangular Callout 54"/>
          <p:cNvSpPr/>
          <p:nvPr/>
        </p:nvSpPr>
        <p:spPr>
          <a:xfrm>
            <a:off x="374552" y="4845762"/>
            <a:ext cx="1307056" cy="575446"/>
          </a:xfrm>
          <a:prstGeom prst="wedgeRoundRectCallout">
            <a:avLst>
              <a:gd name="adj1" fmla="val 31537"/>
              <a:gd name="adj2" fmla="val -64534"/>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FACEBOOK, TWITTER</a:t>
            </a:r>
          </a:p>
        </p:txBody>
      </p:sp>
      <p:sp>
        <p:nvSpPr>
          <p:cNvPr id="56" name="Rounded Rectangular Callout 55"/>
          <p:cNvSpPr/>
          <p:nvPr/>
        </p:nvSpPr>
        <p:spPr>
          <a:xfrm>
            <a:off x="2332910" y="1850361"/>
            <a:ext cx="1307056" cy="575446"/>
          </a:xfrm>
          <a:prstGeom prst="wedgeRoundRectCallout">
            <a:avLst>
              <a:gd name="adj1" fmla="val 58049"/>
              <a:gd name="adj2" fmla="val 35824"/>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BBC, CRICINFO</a:t>
            </a:r>
          </a:p>
        </p:txBody>
      </p:sp>
      <p:sp>
        <p:nvSpPr>
          <p:cNvPr id="58" name="Rounded Rectangular Callout 57"/>
          <p:cNvSpPr/>
          <p:nvPr/>
        </p:nvSpPr>
        <p:spPr>
          <a:xfrm>
            <a:off x="6998556" y="4856486"/>
            <a:ext cx="1307056" cy="575446"/>
          </a:xfrm>
          <a:prstGeom prst="wedgeRoundRectCallout">
            <a:avLst>
              <a:gd name="adj1" fmla="val -31794"/>
              <a:gd name="adj2" fmla="val -67881"/>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NIELSEN, GARTNER</a:t>
            </a:r>
          </a:p>
        </p:txBody>
      </p:sp>
      <p:sp>
        <p:nvSpPr>
          <p:cNvPr id="59" name="Rectangle 58"/>
          <p:cNvSpPr/>
          <p:nvPr/>
        </p:nvSpPr>
        <p:spPr>
          <a:xfrm>
            <a:off x="6122871" y="2996984"/>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HYBRID</a:t>
            </a:r>
            <a:endParaRPr lang="en-US" sz="1000" b="1" dirty="0">
              <a:solidFill>
                <a:schemeClr val="tx1"/>
              </a:solidFill>
            </a:endParaRPr>
          </a:p>
        </p:txBody>
      </p:sp>
      <p:cxnSp>
        <p:nvCxnSpPr>
          <p:cNvPr id="61" name="Straight Arrow Connector 60"/>
          <p:cNvCxnSpPr>
            <a:stCxn id="59" idx="1"/>
            <a:endCxn id="25" idx="3"/>
          </p:cNvCxnSpPr>
          <p:nvPr/>
        </p:nvCxnSpPr>
        <p:spPr>
          <a:xfrm flipH="1">
            <a:off x="4781550" y="3189490"/>
            <a:ext cx="1341321" cy="1310510"/>
          </a:xfrm>
          <a:prstGeom prst="straightConnector1">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9" idx="0"/>
            <a:endCxn id="41" idx="3"/>
          </p:cNvCxnSpPr>
          <p:nvPr/>
        </p:nvCxnSpPr>
        <p:spPr>
          <a:xfrm flipH="1" flipV="1">
            <a:off x="5063891" y="2521025"/>
            <a:ext cx="1646121" cy="475959"/>
          </a:xfrm>
          <a:prstGeom prst="straightConnector1">
            <a:avLst/>
          </a:prstGeom>
          <a:ln w="25400">
            <a:solidFill>
              <a:srgbClr val="00206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4" idx="0"/>
            <a:endCxn id="59" idx="2"/>
          </p:cNvCxnSpPr>
          <p:nvPr/>
        </p:nvCxnSpPr>
        <p:spPr>
          <a:xfrm flipH="1" flipV="1">
            <a:off x="6710012" y="3381995"/>
            <a:ext cx="575712" cy="925499"/>
          </a:xfrm>
          <a:prstGeom prst="straightConnector1">
            <a:avLst/>
          </a:prstGeom>
          <a:ln w="25400">
            <a:solidFill>
              <a:srgbClr val="00206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326831" y="3626884"/>
            <a:ext cx="1178393" cy="553998"/>
          </a:xfrm>
          <a:prstGeom prst="rect">
            <a:avLst/>
          </a:prstGeom>
          <a:noFill/>
        </p:spPr>
        <p:txBody>
          <a:bodyPr wrap="square" rtlCol="0">
            <a:spAutoFit/>
          </a:bodyPr>
          <a:lstStyle/>
          <a:p>
            <a:pPr algn="ctr"/>
            <a:r>
              <a:rPr lang="en-US" sz="1000" b="1" dirty="0" smtClean="0">
                <a:latin typeface="+mn-lt"/>
              </a:rPr>
              <a:t>Advertising</a:t>
            </a:r>
          </a:p>
          <a:p>
            <a:pPr algn="ctr"/>
            <a:r>
              <a:rPr lang="en-US" sz="1000" b="1" dirty="0" smtClean="0">
                <a:latin typeface="+mn-lt"/>
              </a:rPr>
              <a:t>+ Paid content</a:t>
            </a:r>
          </a:p>
          <a:p>
            <a:pPr algn="ctr"/>
            <a:r>
              <a:rPr lang="en-US" sz="1000" b="1" dirty="0" smtClean="0">
                <a:latin typeface="+mn-lt"/>
              </a:rPr>
              <a:t>(1 way)</a:t>
            </a:r>
            <a:endParaRPr lang="en-US" sz="1000" b="1" dirty="0">
              <a:latin typeface="+mn-lt"/>
            </a:endParaRPr>
          </a:p>
        </p:txBody>
      </p:sp>
      <p:sp>
        <p:nvSpPr>
          <p:cNvPr id="91" name="Rounded Rectangular Callout 90"/>
          <p:cNvSpPr/>
          <p:nvPr/>
        </p:nvSpPr>
        <p:spPr>
          <a:xfrm>
            <a:off x="6892892" y="2183558"/>
            <a:ext cx="1307056" cy="575446"/>
          </a:xfrm>
          <a:prstGeom prst="wedgeRoundRectCallout">
            <a:avLst>
              <a:gd name="adj1" fmla="val -38422"/>
              <a:gd name="adj2" fmla="val 77640"/>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INDIA TODAY, TIMES OF INDIA</a:t>
            </a:r>
          </a:p>
        </p:txBody>
      </p:sp>
      <p:sp>
        <p:nvSpPr>
          <p:cNvPr id="92" name="Rectangle 91"/>
          <p:cNvSpPr/>
          <p:nvPr/>
        </p:nvSpPr>
        <p:spPr>
          <a:xfrm>
            <a:off x="1483293" y="2996983"/>
            <a:ext cx="1174282" cy="3850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INFORMATIVE</a:t>
            </a:r>
            <a:endParaRPr lang="en-US" sz="1000" b="1" dirty="0">
              <a:solidFill>
                <a:schemeClr val="tx1"/>
              </a:solidFill>
            </a:endParaRPr>
          </a:p>
        </p:txBody>
      </p:sp>
      <p:cxnSp>
        <p:nvCxnSpPr>
          <p:cNvPr id="93" name="Straight Arrow Connector 92"/>
          <p:cNvCxnSpPr>
            <a:stCxn id="92" idx="3"/>
            <a:endCxn id="25" idx="1"/>
          </p:cNvCxnSpPr>
          <p:nvPr/>
        </p:nvCxnSpPr>
        <p:spPr>
          <a:xfrm>
            <a:off x="2657575" y="3189489"/>
            <a:ext cx="1514375" cy="1310511"/>
          </a:xfrm>
          <a:prstGeom prst="straightConnector1">
            <a:avLst/>
          </a:prstGeom>
          <a:ln w="254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825565" y="2996983"/>
            <a:ext cx="1178393" cy="553998"/>
          </a:xfrm>
          <a:prstGeom prst="rect">
            <a:avLst/>
          </a:prstGeom>
          <a:noFill/>
        </p:spPr>
        <p:txBody>
          <a:bodyPr wrap="square" rtlCol="0">
            <a:spAutoFit/>
          </a:bodyPr>
          <a:lstStyle/>
          <a:p>
            <a:pPr algn="ctr"/>
            <a:r>
              <a:rPr lang="en-US" sz="1000" b="1" dirty="0" smtClean="0">
                <a:latin typeface="+mn-lt"/>
              </a:rPr>
              <a:t>Public service content</a:t>
            </a:r>
          </a:p>
          <a:p>
            <a:pPr algn="ctr"/>
            <a:r>
              <a:rPr lang="en-US" sz="1000" b="1" dirty="0" smtClean="0">
                <a:latin typeface="+mn-lt"/>
              </a:rPr>
              <a:t>(1 way)</a:t>
            </a:r>
            <a:endParaRPr lang="en-US" sz="1000" b="1" dirty="0">
              <a:latin typeface="+mn-lt"/>
            </a:endParaRPr>
          </a:p>
        </p:txBody>
      </p:sp>
      <p:sp>
        <p:nvSpPr>
          <p:cNvPr id="97" name="Rounded Rectangular Callout 96"/>
          <p:cNvSpPr/>
          <p:nvPr/>
        </p:nvSpPr>
        <p:spPr>
          <a:xfrm>
            <a:off x="176237" y="2328519"/>
            <a:ext cx="1307056" cy="575446"/>
          </a:xfrm>
          <a:prstGeom prst="wedgeRoundRectCallout">
            <a:avLst>
              <a:gd name="adj1" fmla="val 58049"/>
              <a:gd name="adj2" fmla="val 35824"/>
              <a:gd name="adj3" fmla="val 16667"/>
            </a:avLst>
          </a:prstGeom>
          <a:gradFill>
            <a:gsLst>
              <a:gs pos="0">
                <a:schemeClr val="bg1">
                  <a:lumMod val="85000"/>
                </a:schemeClr>
              </a:gs>
              <a:gs pos="24000">
                <a:schemeClr val="bg1">
                  <a:lumMod val="85000"/>
                </a:schemeClr>
              </a:gs>
              <a:gs pos="100000">
                <a:schemeClr val="bg1">
                  <a:lumMod val="95000"/>
                </a:schemeClr>
              </a:gs>
            </a:gsLst>
            <a:lin ang="16200000" scaled="1"/>
          </a:gradFill>
          <a:ln w="6350">
            <a:solidFill>
              <a:schemeClr val="bg1">
                <a:lumMod val="50000"/>
              </a:schemeClr>
            </a:solid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rgbClr val="002060"/>
                </a:solidFill>
                <a:cs typeface="Arial" pitchFamily="34" charset="0"/>
              </a:rPr>
              <a:t>GOVERNMENT ANNOUNCEMENTS</a:t>
            </a:r>
          </a:p>
        </p:txBody>
      </p:sp>
    </p:spTree>
    <p:extLst>
      <p:ext uri="{BB962C8B-B14F-4D97-AF65-F5344CB8AC3E}">
        <p14:creationId xmlns:p14="http://schemas.microsoft.com/office/powerpoint/2010/main" val="1736516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are the Different Types of Media Channels?</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8</a:t>
            </a:fld>
            <a:endParaRPr lang="en-US" dirty="0"/>
          </a:p>
        </p:txBody>
      </p:sp>
      <p:sp>
        <p:nvSpPr>
          <p:cNvPr id="27" name="TextBox 26"/>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Media Channels can be categorized in multiple ways</a:t>
            </a:r>
            <a:endParaRPr lang="en-US" sz="2000" dirty="0">
              <a:latin typeface="+mn-lt"/>
            </a:endParaRPr>
          </a:p>
        </p:txBody>
      </p:sp>
      <p:grpSp>
        <p:nvGrpSpPr>
          <p:cNvPr id="7" name="Group 6"/>
          <p:cNvGrpSpPr/>
          <p:nvPr/>
        </p:nvGrpSpPr>
        <p:grpSpPr>
          <a:xfrm>
            <a:off x="1083102" y="1934094"/>
            <a:ext cx="6672048" cy="4531011"/>
            <a:chOff x="1083102" y="1934094"/>
            <a:chExt cx="6672048" cy="4531011"/>
          </a:xfrm>
        </p:grpSpPr>
        <p:grpSp>
          <p:nvGrpSpPr>
            <p:cNvPr id="4" name="Group 3"/>
            <p:cNvGrpSpPr/>
            <p:nvPr/>
          </p:nvGrpSpPr>
          <p:grpSpPr>
            <a:xfrm>
              <a:off x="1559280" y="1982219"/>
              <a:ext cx="6160168" cy="4120198"/>
              <a:chOff x="1559280" y="2178321"/>
              <a:chExt cx="6160168" cy="3356202"/>
            </a:xfrm>
          </p:grpSpPr>
          <p:cxnSp>
            <p:nvCxnSpPr>
              <p:cNvPr id="9" name="Straight Connector 8"/>
              <p:cNvCxnSpPr/>
              <p:nvPr/>
            </p:nvCxnSpPr>
            <p:spPr>
              <a:xfrm>
                <a:off x="1559280" y="2178321"/>
                <a:ext cx="0" cy="3356202"/>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559281" y="5534523"/>
                <a:ext cx="6160167" cy="0"/>
              </a:xfrm>
              <a:prstGeom prst="line">
                <a:avLst/>
              </a:prstGeom>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rot="16200000">
              <a:off x="782404" y="2671230"/>
              <a:ext cx="1223843" cy="307777"/>
            </a:xfrm>
            <a:prstGeom prst="rect">
              <a:avLst/>
            </a:prstGeom>
            <a:noFill/>
          </p:spPr>
          <p:txBody>
            <a:bodyPr wrap="square" rtlCol="0">
              <a:spAutoFit/>
            </a:bodyPr>
            <a:lstStyle/>
            <a:p>
              <a:pPr algn="ctr"/>
              <a:r>
                <a:rPr lang="en-US" sz="1400" b="1" dirty="0" smtClean="0">
                  <a:latin typeface="+mn-lt"/>
                </a:rPr>
                <a:t>EMERGING</a:t>
              </a:r>
              <a:endParaRPr lang="en-US" sz="1400" b="1" dirty="0">
                <a:latin typeface="+mn-lt"/>
              </a:endParaRPr>
            </a:p>
          </p:txBody>
        </p:sp>
        <p:sp>
          <p:nvSpPr>
            <p:cNvPr id="14" name="TextBox 13"/>
            <p:cNvSpPr txBox="1"/>
            <p:nvPr/>
          </p:nvSpPr>
          <p:spPr>
            <a:xfrm rot="16200000">
              <a:off x="732790" y="3861969"/>
              <a:ext cx="1223843" cy="523220"/>
            </a:xfrm>
            <a:prstGeom prst="rect">
              <a:avLst/>
            </a:prstGeom>
            <a:noFill/>
          </p:spPr>
          <p:txBody>
            <a:bodyPr wrap="square" rtlCol="0">
              <a:spAutoFit/>
            </a:bodyPr>
            <a:lstStyle/>
            <a:p>
              <a:pPr algn="ctr"/>
              <a:r>
                <a:rPr lang="en-US" sz="1400" b="1" dirty="0" smtClean="0">
                  <a:latin typeface="+mn-lt"/>
                </a:rPr>
                <a:t>BROADCAST &amp; PRINT</a:t>
              </a:r>
              <a:endParaRPr lang="en-US" sz="1400" b="1" dirty="0">
                <a:latin typeface="+mn-lt"/>
              </a:endParaRPr>
            </a:p>
          </p:txBody>
        </p:sp>
        <p:sp>
          <p:nvSpPr>
            <p:cNvPr id="15" name="TextBox 14"/>
            <p:cNvSpPr txBox="1"/>
            <p:nvPr/>
          </p:nvSpPr>
          <p:spPr>
            <a:xfrm rot="16200000">
              <a:off x="779425" y="5348229"/>
              <a:ext cx="1223843" cy="307777"/>
            </a:xfrm>
            <a:prstGeom prst="rect">
              <a:avLst/>
            </a:prstGeom>
            <a:noFill/>
          </p:spPr>
          <p:txBody>
            <a:bodyPr wrap="square" rtlCol="0">
              <a:spAutoFit/>
            </a:bodyPr>
            <a:lstStyle/>
            <a:p>
              <a:pPr algn="ctr"/>
              <a:r>
                <a:rPr lang="en-US" sz="1400" b="1" dirty="0" smtClean="0">
                  <a:latin typeface="+mn-lt"/>
                </a:rPr>
                <a:t>INTIMATE</a:t>
              </a:r>
              <a:endParaRPr lang="en-US" sz="1400" b="1" dirty="0">
                <a:latin typeface="+mn-lt"/>
              </a:endParaRPr>
            </a:p>
          </p:txBody>
        </p:sp>
        <p:sp>
          <p:nvSpPr>
            <p:cNvPr id="16" name="TextBox 15"/>
            <p:cNvSpPr txBox="1"/>
            <p:nvPr/>
          </p:nvSpPr>
          <p:spPr>
            <a:xfrm>
              <a:off x="1850676" y="6138146"/>
              <a:ext cx="1350174" cy="307777"/>
            </a:xfrm>
            <a:prstGeom prst="rect">
              <a:avLst/>
            </a:prstGeom>
            <a:noFill/>
          </p:spPr>
          <p:txBody>
            <a:bodyPr wrap="square" rtlCol="0">
              <a:spAutoFit/>
            </a:bodyPr>
            <a:lstStyle/>
            <a:p>
              <a:pPr algn="ctr"/>
              <a:r>
                <a:rPr lang="en-US" sz="1400" b="1" dirty="0" smtClean="0">
                  <a:latin typeface="+mn-lt"/>
                </a:rPr>
                <a:t>LOW</a:t>
              </a:r>
              <a:endParaRPr lang="en-US" sz="1400" b="1" dirty="0">
                <a:latin typeface="+mn-lt"/>
              </a:endParaRPr>
            </a:p>
          </p:txBody>
        </p:sp>
        <p:sp>
          <p:nvSpPr>
            <p:cNvPr id="17" name="TextBox 16"/>
            <p:cNvSpPr txBox="1"/>
            <p:nvPr/>
          </p:nvSpPr>
          <p:spPr>
            <a:xfrm>
              <a:off x="3909363" y="6149331"/>
              <a:ext cx="1350174" cy="307777"/>
            </a:xfrm>
            <a:prstGeom prst="rect">
              <a:avLst/>
            </a:prstGeom>
            <a:noFill/>
          </p:spPr>
          <p:txBody>
            <a:bodyPr wrap="square" rtlCol="0">
              <a:spAutoFit/>
            </a:bodyPr>
            <a:lstStyle/>
            <a:p>
              <a:pPr algn="ctr"/>
              <a:r>
                <a:rPr lang="en-US" sz="1400" b="1" dirty="0" smtClean="0">
                  <a:latin typeface="+mn-lt"/>
                </a:rPr>
                <a:t>MEDIUM</a:t>
              </a:r>
              <a:endParaRPr lang="en-US" sz="1400" b="1" dirty="0">
                <a:latin typeface="+mn-lt"/>
              </a:endParaRPr>
            </a:p>
          </p:txBody>
        </p:sp>
        <p:sp>
          <p:nvSpPr>
            <p:cNvPr id="19" name="TextBox 18"/>
            <p:cNvSpPr txBox="1"/>
            <p:nvPr/>
          </p:nvSpPr>
          <p:spPr>
            <a:xfrm>
              <a:off x="6070899" y="6157328"/>
              <a:ext cx="1350174" cy="307777"/>
            </a:xfrm>
            <a:prstGeom prst="rect">
              <a:avLst/>
            </a:prstGeom>
            <a:noFill/>
          </p:spPr>
          <p:txBody>
            <a:bodyPr wrap="square" rtlCol="0">
              <a:spAutoFit/>
            </a:bodyPr>
            <a:lstStyle/>
            <a:p>
              <a:pPr algn="ctr"/>
              <a:r>
                <a:rPr lang="en-US" sz="1400" b="1" dirty="0" smtClean="0">
                  <a:latin typeface="+mn-lt"/>
                </a:rPr>
                <a:t>HIGH</a:t>
              </a:r>
              <a:endParaRPr lang="en-US" sz="1400" b="1" dirty="0">
                <a:latin typeface="+mn-lt"/>
              </a:endParaRPr>
            </a:p>
          </p:txBody>
        </p:sp>
        <p:sp>
          <p:nvSpPr>
            <p:cNvPr id="6" name="Rectangle 5"/>
            <p:cNvSpPr/>
            <p:nvPr/>
          </p:nvSpPr>
          <p:spPr>
            <a:xfrm>
              <a:off x="1588155" y="4716249"/>
              <a:ext cx="6160167" cy="136691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588156" y="3330082"/>
              <a:ext cx="6160167" cy="136691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1594983" y="1934094"/>
              <a:ext cx="6160167" cy="136691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3514728" y="1934094"/>
              <a:ext cx="0" cy="412019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582565" y="1934094"/>
              <a:ext cx="0" cy="4120198"/>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1606322" y="5041008"/>
            <a:ext cx="1829897" cy="830997"/>
          </a:xfrm>
          <a:prstGeom prst="rect">
            <a:avLst/>
          </a:prstGeom>
          <a:noFill/>
        </p:spPr>
        <p:txBody>
          <a:bodyPr wrap="square" rtlCol="0">
            <a:spAutoFit/>
          </a:bodyPr>
          <a:lstStyle/>
          <a:p>
            <a:pPr marL="171450" indent="-171450">
              <a:buFont typeface="Arial" pitchFamily="34" charset="0"/>
              <a:buChar char="•"/>
            </a:pPr>
            <a:r>
              <a:rPr lang="en-US" sz="1200" b="1" dirty="0" smtClean="0">
                <a:latin typeface="+mn-lt"/>
              </a:rPr>
              <a:t>WRITING</a:t>
            </a:r>
          </a:p>
          <a:p>
            <a:pPr marL="171450" indent="-171450">
              <a:buFont typeface="Arial" pitchFamily="34" charset="0"/>
              <a:buChar char="•"/>
            </a:pPr>
            <a:r>
              <a:rPr lang="en-US" sz="1200" b="1" dirty="0" smtClean="0">
                <a:latin typeface="+mn-lt"/>
              </a:rPr>
              <a:t>FACE TO FACE</a:t>
            </a:r>
          </a:p>
          <a:p>
            <a:pPr marL="171450" indent="-171450">
              <a:buFont typeface="Arial" pitchFamily="34" charset="0"/>
              <a:buChar char="•"/>
            </a:pPr>
            <a:r>
              <a:rPr lang="en-US" sz="1200" b="1" dirty="0" smtClean="0">
                <a:latin typeface="+mn-lt"/>
              </a:rPr>
              <a:t>TELEPHONES</a:t>
            </a:r>
          </a:p>
          <a:p>
            <a:pPr marL="171450" indent="-171450">
              <a:buFont typeface="Arial" pitchFamily="34" charset="0"/>
              <a:buChar char="•"/>
            </a:pPr>
            <a:r>
              <a:rPr lang="en-US" sz="1200" b="1" dirty="0" smtClean="0">
                <a:latin typeface="+mn-lt"/>
              </a:rPr>
              <a:t>INSTANT MESSENGERS</a:t>
            </a:r>
          </a:p>
        </p:txBody>
      </p:sp>
      <p:sp>
        <p:nvSpPr>
          <p:cNvPr id="38" name="TextBox 37"/>
          <p:cNvSpPr txBox="1"/>
          <p:nvPr/>
        </p:nvSpPr>
        <p:spPr>
          <a:xfrm>
            <a:off x="1606321" y="3758981"/>
            <a:ext cx="1829897" cy="461665"/>
          </a:xfrm>
          <a:prstGeom prst="rect">
            <a:avLst/>
          </a:prstGeom>
          <a:noFill/>
        </p:spPr>
        <p:txBody>
          <a:bodyPr wrap="square" rtlCol="0">
            <a:spAutoFit/>
          </a:bodyPr>
          <a:lstStyle/>
          <a:p>
            <a:pPr marL="171450" indent="-171450">
              <a:buFont typeface="Arial" pitchFamily="34" charset="0"/>
              <a:buChar char="•"/>
            </a:pPr>
            <a:r>
              <a:rPr lang="en-US" sz="1200" b="1" dirty="0" smtClean="0">
                <a:latin typeface="+mn-lt"/>
              </a:rPr>
              <a:t>MANUAL TYPESETTED PRINT</a:t>
            </a:r>
          </a:p>
        </p:txBody>
      </p:sp>
      <p:sp>
        <p:nvSpPr>
          <p:cNvPr id="39" name="TextBox 38"/>
          <p:cNvSpPr txBox="1"/>
          <p:nvPr/>
        </p:nvSpPr>
        <p:spPr>
          <a:xfrm>
            <a:off x="3553228" y="3535731"/>
            <a:ext cx="1829897" cy="1015663"/>
          </a:xfrm>
          <a:prstGeom prst="rect">
            <a:avLst/>
          </a:prstGeom>
          <a:noFill/>
        </p:spPr>
        <p:txBody>
          <a:bodyPr wrap="square" rtlCol="0">
            <a:spAutoFit/>
          </a:bodyPr>
          <a:lstStyle/>
          <a:p>
            <a:pPr marL="171450" indent="-171450">
              <a:buFont typeface="Arial" pitchFamily="34" charset="0"/>
              <a:buChar char="•"/>
            </a:pPr>
            <a:r>
              <a:rPr lang="en-US" sz="1200" b="1" dirty="0" smtClean="0">
                <a:latin typeface="+mn-lt"/>
              </a:rPr>
              <a:t>PRINT CONTENT (magazines, newspapers, books, etc.)</a:t>
            </a:r>
          </a:p>
          <a:p>
            <a:pPr marL="171450" indent="-171450">
              <a:buFont typeface="Arial" pitchFamily="34" charset="0"/>
              <a:buChar char="•"/>
            </a:pPr>
            <a:r>
              <a:rPr lang="en-US" sz="1200" b="1" dirty="0" smtClean="0">
                <a:latin typeface="+mn-lt"/>
              </a:rPr>
              <a:t>THEATRE/MOVIES</a:t>
            </a:r>
          </a:p>
        </p:txBody>
      </p:sp>
      <p:sp>
        <p:nvSpPr>
          <p:cNvPr id="40" name="TextBox 39"/>
          <p:cNvSpPr txBox="1"/>
          <p:nvPr/>
        </p:nvSpPr>
        <p:spPr>
          <a:xfrm>
            <a:off x="5688432" y="3680106"/>
            <a:ext cx="1829897" cy="646331"/>
          </a:xfrm>
          <a:prstGeom prst="rect">
            <a:avLst/>
          </a:prstGeom>
          <a:noFill/>
        </p:spPr>
        <p:txBody>
          <a:bodyPr wrap="square" rtlCol="0">
            <a:spAutoFit/>
          </a:bodyPr>
          <a:lstStyle/>
          <a:p>
            <a:pPr marL="171450" indent="-171450">
              <a:buFont typeface="Arial" pitchFamily="34" charset="0"/>
              <a:buChar char="•"/>
            </a:pPr>
            <a:r>
              <a:rPr lang="en-US" sz="1200" b="1" dirty="0" smtClean="0">
                <a:latin typeface="+mn-lt"/>
              </a:rPr>
              <a:t>TELEVISION</a:t>
            </a:r>
          </a:p>
          <a:p>
            <a:pPr marL="171450" indent="-171450">
              <a:buFont typeface="Arial" pitchFamily="34" charset="0"/>
              <a:buChar char="•"/>
            </a:pPr>
            <a:r>
              <a:rPr lang="en-US" sz="1200" b="1" dirty="0" smtClean="0">
                <a:latin typeface="+mn-lt"/>
              </a:rPr>
              <a:t>RADIO (TERRESTIAL AND SATELLITE)</a:t>
            </a:r>
          </a:p>
        </p:txBody>
      </p:sp>
      <p:sp>
        <p:nvSpPr>
          <p:cNvPr id="41" name="TextBox 40"/>
          <p:cNvSpPr txBox="1"/>
          <p:nvPr/>
        </p:nvSpPr>
        <p:spPr>
          <a:xfrm>
            <a:off x="5736556" y="2248218"/>
            <a:ext cx="1829897" cy="646331"/>
          </a:xfrm>
          <a:prstGeom prst="rect">
            <a:avLst/>
          </a:prstGeom>
          <a:noFill/>
        </p:spPr>
        <p:txBody>
          <a:bodyPr wrap="square" rtlCol="0">
            <a:spAutoFit/>
          </a:bodyPr>
          <a:lstStyle/>
          <a:p>
            <a:pPr marL="171450" indent="-171450">
              <a:buFont typeface="Arial" pitchFamily="34" charset="0"/>
              <a:buChar char="•"/>
            </a:pPr>
            <a:r>
              <a:rPr lang="en-US" sz="1200" b="1" dirty="0" smtClean="0">
                <a:latin typeface="+mn-lt"/>
              </a:rPr>
              <a:t>SOCIAL NETWORKS</a:t>
            </a:r>
          </a:p>
          <a:p>
            <a:pPr marL="171450" indent="-171450">
              <a:buFont typeface="Arial" pitchFamily="34" charset="0"/>
              <a:buChar char="•"/>
            </a:pPr>
            <a:r>
              <a:rPr lang="en-US" sz="1200" b="1" dirty="0" smtClean="0">
                <a:latin typeface="+mn-lt"/>
              </a:rPr>
              <a:t>MESSAGE BOARDS/FORUMS</a:t>
            </a:r>
          </a:p>
        </p:txBody>
      </p:sp>
      <p:sp>
        <p:nvSpPr>
          <p:cNvPr id="43" name="TextBox 42"/>
          <p:cNvSpPr txBox="1"/>
          <p:nvPr/>
        </p:nvSpPr>
        <p:spPr>
          <a:xfrm>
            <a:off x="3658638" y="2097626"/>
            <a:ext cx="1829897" cy="1015663"/>
          </a:xfrm>
          <a:prstGeom prst="rect">
            <a:avLst/>
          </a:prstGeom>
          <a:noFill/>
        </p:spPr>
        <p:txBody>
          <a:bodyPr wrap="square" rtlCol="0">
            <a:spAutoFit/>
          </a:bodyPr>
          <a:lstStyle/>
          <a:p>
            <a:pPr marL="171450" indent="-171450">
              <a:buFont typeface="Arial" pitchFamily="34" charset="0"/>
              <a:buChar char="•"/>
            </a:pPr>
            <a:r>
              <a:rPr lang="en-US" sz="1200" b="1" dirty="0" smtClean="0">
                <a:latin typeface="+mn-lt"/>
              </a:rPr>
              <a:t>HANDHELD DEVICES</a:t>
            </a:r>
          </a:p>
          <a:p>
            <a:pPr marL="171450" indent="-171450">
              <a:buFont typeface="Arial" pitchFamily="34" charset="0"/>
              <a:buChar char="•"/>
            </a:pPr>
            <a:r>
              <a:rPr lang="en-US" sz="1200" b="1" dirty="0" smtClean="0">
                <a:latin typeface="+mn-lt"/>
              </a:rPr>
              <a:t>CONSOLES</a:t>
            </a:r>
          </a:p>
          <a:p>
            <a:pPr marL="171450" indent="-171450">
              <a:buFont typeface="Arial" pitchFamily="34" charset="0"/>
              <a:buChar char="•"/>
            </a:pPr>
            <a:r>
              <a:rPr lang="en-US" sz="1200" b="1" dirty="0" smtClean="0">
                <a:latin typeface="+mn-lt"/>
              </a:rPr>
              <a:t>STREAMING ON DEMAND</a:t>
            </a:r>
          </a:p>
          <a:p>
            <a:pPr marL="171450" indent="-171450">
              <a:buFont typeface="Arial" pitchFamily="34" charset="0"/>
              <a:buChar char="•"/>
            </a:pPr>
            <a:r>
              <a:rPr lang="en-US" sz="1200" b="1" dirty="0" smtClean="0">
                <a:latin typeface="+mn-lt"/>
              </a:rPr>
              <a:t>eCONTENT</a:t>
            </a:r>
          </a:p>
        </p:txBody>
      </p:sp>
    </p:spTree>
    <p:extLst>
      <p:ext uri="{BB962C8B-B14F-4D97-AF65-F5344CB8AC3E}">
        <p14:creationId xmlns:p14="http://schemas.microsoft.com/office/powerpoint/2010/main" val="1377300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What are the Different Types of Media?</a:t>
            </a:r>
          </a:p>
        </p:txBody>
      </p:sp>
      <p:sp>
        <p:nvSpPr>
          <p:cNvPr id="3" name="Slide Number Placeholder 2"/>
          <p:cNvSpPr>
            <a:spLocks noGrp="1"/>
          </p:cNvSpPr>
          <p:nvPr>
            <p:ph type="sldNum" sz="quarter" idx="10"/>
          </p:nvPr>
        </p:nvSpPr>
        <p:spPr/>
        <p:txBody>
          <a:bodyPr/>
          <a:lstStyle/>
          <a:p>
            <a:pPr>
              <a:defRPr/>
            </a:pPr>
            <a:fld id="{C3443265-B8DE-4C11-842D-35CEC6D74F28}" type="slidenum">
              <a:rPr lang="en-US" smtClean="0"/>
              <a:pPr>
                <a:defRPr/>
              </a:pPr>
              <a:t>9</a:t>
            </a:fld>
            <a:endParaRPr lang="en-US" dirty="0"/>
          </a:p>
        </p:txBody>
      </p:sp>
      <p:sp>
        <p:nvSpPr>
          <p:cNvPr id="26" name="TextBox 25"/>
          <p:cNvSpPr txBox="1"/>
          <p:nvPr/>
        </p:nvSpPr>
        <p:spPr>
          <a:xfrm>
            <a:off x="1681608" y="1451452"/>
            <a:ext cx="7231386" cy="400110"/>
          </a:xfrm>
          <a:prstGeom prst="rect">
            <a:avLst/>
          </a:prstGeom>
          <a:noFill/>
        </p:spPr>
        <p:txBody>
          <a:bodyPr wrap="square" rtlCol="0">
            <a:spAutoFit/>
          </a:bodyPr>
          <a:lstStyle/>
          <a:p>
            <a:r>
              <a:rPr lang="en-US" sz="2000" dirty="0" smtClean="0">
                <a:latin typeface="+mn-lt"/>
              </a:rPr>
              <a:t>Owned, Paid and Earned</a:t>
            </a:r>
            <a:endParaRPr lang="en-US" sz="20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130313137"/>
              </p:ext>
            </p:extLst>
          </p:nvPr>
        </p:nvGraphicFramePr>
        <p:xfrm>
          <a:off x="390525" y="2038350"/>
          <a:ext cx="8153400" cy="4018230"/>
        </p:xfrm>
        <a:graphic>
          <a:graphicData uri="http://schemas.openxmlformats.org/drawingml/2006/table">
            <a:tbl>
              <a:tblPr firstRow="1" bandRow="1">
                <a:tableStyleId>{5C22544A-7EE6-4342-B048-85BDC9FD1C3A}</a:tableStyleId>
              </a:tblPr>
              <a:tblGrid>
                <a:gridCol w="1066800"/>
                <a:gridCol w="1417320"/>
                <a:gridCol w="1417320"/>
                <a:gridCol w="1417320"/>
                <a:gridCol w="1417320"/>
                <a:gridCol w="1417320"/>
              </a:tblGrid>
              <a:tr h="452070">
                <a:tc>
                  <a:txBody>
                    <a:bodyPr/>
                    <a:lstStyle/>
                    <a:p>
                      <a:pPr algn="ctr"/>
                      <a:r>
                        <a:rPr lang="en-US" sz="1600" dirty="0" smtClean="0"/>
                        <a:t>Type</a:t>
                      </a:r>
                      <a:endParaRPr lang="en-US" sz="1600" dirty="0"/>
                    </a:p>
                  </a:txBody>
                  <a:tcPr anchor="ctr"/>
                </a:tc>
                <a:tc>
                  <a:txBody>
                    <a:bodyPr/>
                    <a:lstStyle/>
                    <a:p>
                      <a:pPr algn="ctr"/>
                      <a:r>
                        <a:rPr lang="en-US" sz="1200" b="0" dirty="0" smtClean="0"/>
                        <a:t>Definition</a:t>
                      </a:r>
                      <a:endParaRPr lang="en-US" sz="1200" b="0" dirty="0"/>
                    </a:p>
                  </a:txBody>
                  <a:tcPr anchor="ctr"/>
                </a:tc>
                <a:tc>
                  <a:txBody>
                    <a:bodyPr/>
                    <a:lstStyle/>
                    <a:p>
                      <a:pPr algn="ctr"/>
                      <a:r>
                        <a:rPr lang="en-US" sz="1200" b="0" dirty="0" smtClean="0"/>
                        <a:t>Examples</a:t>
                      </a:r>
                      <a:endParaRPr lang="en-US" sz="1200" b="0" dirty="0"/>
                    </a:p>
                  </a:txBody>
                  <a:tcPr anchor="ctr"/>
                </a:tc>
                <a:tc>
                  <a:txBody>
                    <a:bodyPr/>
                    <a:lstStyle/>
                    <a:p>
                      <a:pPr algn="ctr"/>
                      <a:r>
                        <a:rPr lang="en-US" sz="1200" b="0" dirty="0" smtClean="0"/>
                        <a:t>Role</a:t>
                      </a:r>
                      <a:endParaRPr lang="en-US" sz="1200" b="0" dirty="0"/>
                    </a:p>
                  </a:txBody>
                  <a:tcPr anchor="ctr"/>
                </a:tc>
                <a:tc>
                  <a:txBody>
                    <a:bodyPr/>
                    <a:lstStyle/>
                    <a:p>
                      <a:pPr algn="ctr"/>
                      <a:r>
                        <a:rPr lang="en-US" sz="1200" b="0" dirty="0" err="1" smtClean="0"/>
                        <a:t>Benfits</a:t>
                      </a:r>
                      <a:endParaRPr lang="en-US" sz="1200" b="0" dirty="0"/>
                    </a:p>
                  </a:txBody>
                  <a:tcPr anchor="ctr"/>
                </a:tc>
                <a:tc>
                  <a:txBody>
                    <a:bodyPr/>
                    <a:lstStyle/>
                    <a:p>
                      <a:pPr algn="ctr"/>
                      <a:r>
                        <a:rPr lang="en-US" sz="1200" b="0" dirty="0" smtClean="0"/>
                        <a:t>Challenges</a:t>
                      </a:r>
                      <a:endParaRPr lang="en-US" sz="1200" b="0" dirty="0"/>
                    </a:p>
                  </a:txBody>
                  <a:tcPr anchor="ctr"/>
                </a:tc>
              </a:tr>
              <a:tr h="439443">
                <a:tc>
                  <a:txBody>
                    <a:bodyPr/>
                    <a:lstStyle/>
                    <a:p>
                      <a:pPr marL="0" indent="0">
                        <a:buFont typeface="Arial" pitchFamily="34" charset="0"/>
                        <a:buNone/>
                      </a:pPr>
                      <a:r>
                        <a:rPr lang="en-US" sz="1200" b="1" dirty="0" smtClean="0">
                          <a:latin typeface="+mn-lt"/>
                        </a:rPr>
                        <a:t>OWNED</a:t>
                      </a:r>
                    </a:p>
                  </a:txBody>
                  <a:tcPr anchor="ctr"/>
                </a:tc>
                <a:tc>
                  <a:txBody>
                    <a:bodyPr/>
                    <a:lstStyle/>
                    <a:p>
                      <a:pPr marL="0" algn="l" defTabSz="914400" rtl="0" eaLnBrk="1" latinLnBrk="0" hangingPunct="1"/>
                      <a:r>
                        <a:rPr lang="en-US" sz="1200" kern="1200" dirty="0" smtClean="0">
                          <a:solidFill>
                            <a:schemeClr val="dk1"/>
                          </a:solidFill>
                          <a:latin typeface="+mn-lt"/>
                          <a:ea typeface="+mn-ea"/>
                          <a:cs typeface="+mn-cs"/>
                          <a:sym typeface="Wingdings"/>
                        </a:rPr>
                        <a:t>Channel brand controls</a:t>
                      </a:r>
                      <a:endParaRPr lang="en-US" sz="1200" kern="1200" dirty="0">
                        <a:solidFill>
                          <a:schemeClr val="dk1"/>
                        </a:solidFill>
                        <a:latin typeface="+mn-lt"/>
                        <a:ea typeface="+mn-ea"/>
                        <a:cs typeface="+mn-cs"/>
                      </a:endParaRPr>
                    </a:p>
                  </a:txBody>
                  <a:tcPr anchor="ctr"/>
                </a:tc>
                <a:tc>
                  <a:txBody>
                    <a:bodyPr/>
                    <a:lstStyle/>
                    <a:p>
                      <a:pPr marL="171450" indent="-171450" algn="l" defTabSz="914400" rtl="0" eaLnBrk="1" latinLnBrk="0" hangingPunct="1">
                        <a:buFont typeface="Arial" pitchFamily="34" charset="0"/>
                        <a:buChar char="•"/>
                      </a:pPr>
                      <a:r>
                        <a:rPr lang="en-US" sz="1200" kern="1200" dirty="0" smtClean="0">
                          <a:solidFill>
                            <a:schemeClr val="dk1"/>
                          </a:solidFill>
                          <a:latin typeface="+mn-lt"/>
                          <a:ea typeface="+mn-ea"/>
                          <a:cs typeface="+mn-cs"/>
                        </a:rPr>
                        <a:t>Web site</a:t>
                      </a:r>
                    </a:p>
                    <a:p>
                      <a:pPr marL="171450" indent="-171450" algn="l" defTabSz="914400" rtl="0" eaLnBrk="1" latinLnBrk="0" hangingPunct="1">
                        <a:buFont typeface="Arial" pitchFamily="34" charset="0"/>
                        <a:buChar char="•"/>
                      </a:pPr>
                      <a:r>
                        <a:rPr lang="en-US" sz="1200" kern="1200" dirty="0" smtClean="0">
                          <a:solidFill>
                            <a:schemeClr val="dk1"/>
                          </a:solidFill>
                          <a:latin typeface="+mn-lt"/>
                          <a:ea typeface="+mn-ea"/>
                          <a:cs typeface="+mn-cs"/>
                        </a:rPr>
                        <a:t>Mobile site</a:t>
                      </a:r>
                    </a:p>
                    <a:p>
                      <a:pPr marL="171450" indent="-171450" algn="l" defTabSz="914400" rtl="0" eaLnBrk="1" latinLnBrk="0" hangingPunct="1">
                        <a:buFont typeface="Arial" pitchFamily="34" charset="0"/>
                        <a:buChar char="•"/>
                      </a:pPr>
                      <a:r>
                        <a:rPr lang="en-US" sz="1200" kern="1200" dirty="0" smtClean="0">
                          <a:solidFill>
                            <a:schemeClr val="dk1"/>
                          </a:solidFill>
                          <a:latin typeface="+mn-lt"/>
                          <a:ea typeface="+mn-ea"/>
                          <a:cs typeface="+mn-cs"/>
                        </a:rPr>
                        <a:t>Blog</a:t>
                      </a:r>
                    </a:p>
                    <a:p>
                      <a:pPr marL="171450" indent="-171450" algn="l" defTabSz="914400" rtl="0" eaLnBrk="1" latinLnBrk="0" hangingPunct="1">
                        <a:buFont typeface="Arial" pitchFamily="34" charset="0"/>
                        <a:buChar char="•"/>
                      </a:pPr>
                      <a:r>
                        <a:rPr lang="en-US" sz="1200" kern="1200" dirty="0" smtClean="0">
                          <a:solidFill>
                            <a:schemeClr val="dk1"/>
                          </a:solidFill>
                          <a:latin typeface="+mn-lt"/>
                          <a:ea typeface="+mn-ea"/>
                          <a:cs typeface="+mn-cs"/>
                        </a:rPr>
                        <a:t>Twitter Account</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Build for longer-term relationships with existing potential customers and earned Media</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Control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Cost efficiency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Longevity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Versatility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Niche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Audiences</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No guarantees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Company</a:t>
                      </a:r>
                      <a:r>
                        <a:rPr lang="en-US"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communication not trusted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Takes time to scale</a:t>
                      </a:r>
                    </a:p>
                  </a:txBody>
                  <a:tcPr anchor="ctr"/>
                </a:tc>
              </a:tr>
              <a:tr h="439443">
                <a:tc>
                  <a:txBody>
                    <a:bodyPr/>
                    <a:lstStyle/>
                    <a:p>
                      <a:pPr marL="0" indent="0">
                        <a:buFont typeface="Arial" pitchFamily="34" charset="0"/>
                        <a:buNone/>
                      </a:pPr>
                      <a:r>
                        <a:rPr lang="en-US" sz="1200" b="1" dirty="0" smtClean="0">
                          <a:latin typeface="+mn-lt"/>
                        </a:rPr>
                        <a:t>PAID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Brand pays to leverage a channel</a:t>
                      </a:r>
                    </a:p>
                  </a:txBody>
                  <a:tcPr anchor="ctr"/>
                </a:tc>
                <a:tc>
                  <a:txBody>
                    <a:bodyPr/>
                    <a:lstStyle/>
                    <a:p>
                      <a:pPr marL="171450" indent="-171450">
                        <a:buFont typeface="Arial" pitchFamily="34" charset="0"/>
                        <a:buChar char="•"/>
                      </a:pPr>
                      <a:r>
                        <a:rPr lang="en-US" sz="1200" kern="1200" dirty="0" smtClean="0">
                          <a:solidFill>
                            <a:schemeClr val="dk1"/>
                          </a:solidFill>
                          <a:latin typeface="+mn-lt"/>
                          <a:ea typeface="+mn-ea"/>
                          <a:cs typeface="+mn-cs"/>
                        </a:rPr>
                        <a:t>Display ads</a:t>
                      </a:r>
                    </a:p>
                    <a:p>
                      <a:pPr marL="171450" indent="-171450">
                        <a:buFont typeface="Arial" pitchFamily="34" charset="0"/>
                        <a:buChar char="•"/>
                      </a:pPr>
                      <a:r>
                        <a:rPr lang="en-US" sz="1200" kern="1200" dirty="0" smtClean="0">
                          <a:solidFill>
                            <a:schemeClr val="dk1"/>
                          </a:solidFill>
                          <a:latin typeface="+mn-lt"/>
                          <a:ea typeface="+mn-ea"/>
                          <a:cs typeface="+mn-cs"/>
                        </a:rPr>
                        <a:t>Paid search</a:t>
                      </a:r>
                    </a:p>
                    <a:p>
                      <a:pPr marL="171450" indent="-171450">
                        <a:buFont typeface="Arial" pitchFamily="34" charset="0"/>
                        <a:buChar char="•"/>
                      </a:pPr>
                      <a:r>
                        <a:rPr lang="en-US" sz="1200" kern="1200" dirty="0" smtClean="0">
                          <a:solidFill>
                            <a:schemeClr val="dk1"/>
                          </a:solidFill>
                          <a:latin typeface="+mn-lt"/>
                          <a:ea typeface="+mn-ea"/>
                          <a:cs typeface="+mn-cs"/>
                        </a:rPr>
                        <a:t>Sponsorships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Shift from foundation to a catalyst that feeds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owned and creates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earned media</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In demand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Immediacy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Scale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Control</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Clutter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Declining response rates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Poor credibility</a:t>
                      </a:r>
                    </a:p>
                  </a:txBody>
                  <a:tcPr anchor="ctr"/>
                </a:tc>
              </a:tr>
              <a:tr h="380851">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1" dirty="0" smtClean="0">
                          <a:latin typeface="+mn-lt"/>
                        </a:rPr>
                        <a:t>EARNED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When customers become the channel</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WOM</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Buzz</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“Viral”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Listen and respond — earned media is often the result of well executed and well coordinated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owned and paid media</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Most credible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Key role in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most sales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Transparent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and lives on</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No control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Can be negative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Scale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Hard to measure</a:t>
                      </a:r>
                    </a:p>
                  </a:txBody>
                  <a:tcPr anchor="ctr"/>
                </a:tc>
              </a:tr>
            </a:tbl>
          </a:graphicData>
        </a:graphic>
      </p:graphicFrame>
    </p:spTree>
    <p:extLst>
      <p:ext uri="{BB962C8B-B14F-4D97-AF65-F5344CB8AC3E}">
        <p14:creationId xmlns:p14="http://schemas.microsoft.com/office/powerpoint/2010/main" val="904564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39764B47E85C49B18FA72E79A4938C" ma:contentTypeVersion="7" ma:contentTypeDescription="Create a new document." ma:contentTypeScope="" ma:versionID="824a1b86c5f9341931d896aa307384a3">
  <xsd:schema xmlns:xsd="http://www.w3.org/2001/XMLSchema" xmlns:xs="http://www.w3.org/2001/XMLSchema" xmlns:p="http://schemas.microsoft.com/office/2006/metadata/properties" xmlns:ns2="39a44b32-73c9-412d-89ac-d94f82cf3419" targetNamespace="http://schemas.microsoft.com/office/2006/metadata/properties" ma:root="true" ma:fieldsID="141a59a7b9311515844b8fa4fb328dbd" ns2:_="">
    <xsd:import namespace="39a44b32-73c9-412d-89ac-d94f82cf3419"/>
    <xsd:element name="properties">
      <xsd:complexType>
        <xsd:sequence>
          <xsd:element name="documentManagement">
            <xsd:complexType>
              <xsd:all>
                <xsd:element ref="ns2:HorizontalCoE" minOccurs="0"/>
                <xsd:element ref="ns2:ServicesOffered" minOccurs="0"/>
                <xsd:element ref="ns2:SubVerticals" minOccurs="0"/>
                <xsd:element ref="ns2:Advertising" minOccurs="0"/>
                <xsd:element ref="ns2:CS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a44b32-73c9-412d-89ac-d94f82cf3419" elementFormDefault="qualified">
    <xsd:import namespace="http://schemas.microsoft.com/office/2006/documentManagement/types"/>
    <xsd:import namespace="http://schemas.microsoft.com/office/infopath/2007/PartnerControls"/>
    <xsd:element name="HorizontalCoE" ma:index="8" nillable="true" ma:displayName="HorizontalCoE" ma:description="Horizontal / CoE" ma:internalName="HorizontalCoE">
      <xsd:complexType>
        <xsd:complexContent>
          <xsd:extension base="dms:MultiChoice">
            <xsd:sequence>
              <xsd:element name="Value" maxOccurs="unbounded" minOccurs="0" nillable="true">
                <xsd:simpleType>
                  <xsd:restriction base="dms:Choice">
                    <xsd:enumeration value="Cloud"/>
                    <xsd:enumeration value="BI"/>
                    <xsd:enumeration value="Mobile"/>
                    <xsd:enumeration value="CRM"/>
                    <xsd:enumeration value="eCommerce"/>
                    <xsd:enumeration value="Supply Chain"/>
                    <xsd:enumeration value="CMS"/>
                  </xsd:restriction>
                </xsd:simpleType>
              </xsd:element>
            </xsd:sequence>
          </xsd:extension>
        </xsd:complexContent>
      </xsd:complexType>
    </xsd:element>
    <xsd:element name="ServicesOffered" ma:index="9" nillable="true" ma:displayName="ServicesOffered" ma:default="Engineering" ma:description="Services Offered" ma:internalName="ServicesOffered" ma:requiredMultiChoice="true">
      <xsd:complexType>
        <xsd:complexContent>
          <xsd:extension base="dms:MultiChoice">
            <xsd:sequence>
              <xsd:element name="Value" maxOccurs="unbounded" minOccurs="0" nillable="true">
                <xsd:simpleType>
                  <xsd:restriction base="dms:Choice">
                    <xsd:enumeration value="Engineering"/>
                    <xsd:enumeration value="QA"/>
                    <xsd:enumeration value="Documentation"/>
                    <xsd:enumeration value="UI"/>
                    <xsd:enumeration value="Tech Support"/>
                    <xsd:enumeration value="Managed Services"/>
                  </xsd:restriction>
                </xsd:simpleType>
              </xsd:element>
            </xsd:sequence>
          </xsd:extension>
        </xsd:complexContent>
      </xsd:complexType>
    </xsd:element>
    <xsd:element name="SubVerticals" ma:index="10" nillable="true" ma:displayName="SubVerticals" ma:default="Advertising" ma:description="Sub-verticals within M&amp;E" ma:internalName="SubVerticals" ma:requiredMultiChoice="true">
      <xsd:complexType>
        <xsd:complexContent>
          <xsd:extension base="dms:MultiChoice">
            <xsd:sequence>
              <xsd:element name="Value" maxOccurs="unbounded" minOccurs="0" nillable="true">
                <xsd:simpleType>
                  <xsd:restriction base="dms:Choice">
                    <xsd:enumeration value="Advertising"/>
                    <xsd:enumeration value="Publishing"/>
                    <xsd:enumeration value="Social Media"/>
                    <xsd:enumeration value="Music and Radio"/>
                    <xsd:enumeration value="Gaming"/>
                    <xsd:enumeration value="Online Video and Streaming Media"/>
                    <xsd:enumeration value="Broadcast Media"/>
                    <xsd:enumeration value="Generics"/>
                    <xsd:enumeration value="DAM, MAM"/>
                    <xsd:enumeration value="ECM"/>
                    <xsd:enumeration value="Subscription Management"/>
                    <xsd:enumeration value="Licensing, Contracts"/>
                    <xsd:enumeration value="Royalty, DRM"/>
                  </xsd:restriction>
                </xsd:simpleType>
              </xsd:element>
            </xsd:sequence>
          </xsd:extension>
        </xsd:complexContent>
      </xsd:complexType>
    </xsd:element>
    <xsd:element name="Advertising" ma:index="11" nillable="true" ma:displayName="Advertising" ma:description="Advertising" ma:internalName="Advertising">
      <xsd:complexType>
        <xsd:complexContent>
          <xsd:extension base="dms:MultiChoice">
            <xsd:sequence>
              <xsd:element name="Value" maxOccurs="unbounded" minOccurs="0" nillable="true">
                <xsd:simpleType>
                  <xsd:restriction base="dms:Choice">
                    <xsd:enumeration value="Display"/>
                    <xsd:enumeration value="Search"/>
                    <xsd:enumeration value="Video"/>
                    <xsd:enumeration value="Email"/>
                    <xsd:enumeration value="Social Media"/>
                    <xsd:enumeration value="Affiliate"/>
                    <xsd:enumeration value="Mobile"/>
                    <xsd:enumeration value="Promotions"/>
                    <xsd:enumeration value="Traditional"/>
                  </xsd:restriction>
                </xsd:simpleType>
              </xsd:element>
            </xsd:sequence>
          </xsd:extension>
        </xsd:complexContent>
      </xsd:complexType>
    </xsd:element>
    <xsd:element name="CS_Status" ma:index="12" ma:displayName="CS_Status" ma:default="To be updated" ma:format="Dropdown" ma:internalName="CS_Status">
      <xsd:simpleType>
        <xsd:restriction base="dms:Choice">
          <xsd:enumeration value="To be updated"/>
          <xsd:enumeration value="Pending Presales review"/>
          <xsd:enumeration value="Read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ubVerticals xmlns="39a44b32-73c9-412d-89ac-d94f82cf3419">
      <Value>Advertising</Value>
    </SubVerticals>
    <Advertising xmlns="39a44b32-73c9-412d-89ac-d94f82cf3419"/>
    <CS_Status xmlns="39a44b32-73c9-412d-89ac-d94f82cf3419">To be updated</CS_Status>
    <HorizontalCoE xmlns="39a44b32-73c9-412d-89ac-d94f82cf3419"/>
    <ServicesOffered xmlns="39a44b32-73c9-412d-89ac-d94f82cf3419">
      <Value>Engineering</Value>
    </ServicesOffered>
  </documentManagement>
</p:properties>
</file>

<file path=customXml/itemProps1.xml><?xml version="1.0" encoding="utf-8"?>
<ds:datastoreItem xmlns:ds="http://schemas.openxmlformats.org/officeDocument/2006/customXml" ds:itemID="{6DE83684-38B2-4200-9270-7918A7A25176}"/>
</file>

<file path=customXml/itemProps2.xml><?xml version="1.0" encoding="utf-8"?>
<ds:datastoreItem xmlns:ds="http://schemas.openxmlformats.org/officeDocument/2006/customXml" ds:itemID="{D0D19B39-58E7-4214-B37F-3EF6905368B0}"/>
</file>

<file path=customXml/itemProps3.xml><?xml version="1.0" encoding="utf-8"?>
<ds:datastoreItem xmlns:ds="http://schemas.openxmlformats.org/officeDocument/2006/customXml" ds:itemID="{69022A99-DDC4-4424-8EBA-AFED4B620EF2}"/>
</file>

<file path=docProps/app.xml><?xml version="1.0" encoding="utf-8"?>
<Properties xmlns="http://schemas.openxmlformats.org/officeDocument/2006/extended-properties" xmlns:vt="http://schemas.openxmlformats.org/officeDocument/2006/docPropsVTypes">
  <TotalTime>3331</TotalTime>
  <Words>1319</Words>
  <Application>Microsoft Office PowerPoint</Application>
  <PresentationFormat>On-screen Show (4:3)</PresentationFormat>
  <Paragraphs>335</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Visio</vt:lpstr>
      <vt:lpstr>The Media Industry</vt:lpstr>
      <vt:lpstr>In this presentation…</vt:lpstr>
      <vt:lpstr>What is Media?</vt:lpstr>
      <vt:lpstr>What is Media?</vt:lpstr>
      <vt:lpstr>Why is Media Important?</vt:lpstr>
      <vt:lpstr>What is Content?</vt:lpstr>
      <vt:lpstr>What are the Different Types of Content?</vt:lpstr>
      <vt:lpstr>What are the Different Types of Media Channels?</vt:lpstr>
      <vt:lpstr>What are the Different Types of Media?</vt:lpstr>
      <vt:lpstr>What are the current consumption patterns?</vt:lpstr>
      <vt:lpstr>What are the current consumption patterns?</vt:lpstr>
      <vt:lpstr>What are the common segments within M&amp;E?</vt:lpstr>
      <vt:lpstr>What are the Common Revenue Models?</vt:lpstr>
      <vt:lpstr>Who are the Stakeholders?</vt:lpstr>
      <vt:lpstr>Who are the Stakeholders?</vt:lpstr>
      <vt:lpstr>What is Cybage’s Contribution?</vt:lpstr>
      <vt:lpstr>What is Cybage’s Contribution?</vt:lpstr>
      <vt:lpstr>Thank You !   </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Vivek Shenoy</dc:creator>
  <cp:keywords>Media and Entertainment</cp:keywords>
  <cp:lastModifiedBy>Vivek Shenoy</cp:lastModifiedBy>
  <cp:revision>1199</cp:revision>
  <dcterms:created xsi:type="dcterms:W3CDTF">2009-07-20T04:26:09Z</dcterms:created>
  <dcterms:modified xsi:type="dcterms:W3CDTF">2012-01-09T06:47:00Z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0x0101003C39764B47E85C49B18FA72E79A4938C</vt:lpwstr>
  </property>
</Properties>
</file>