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Helvetica World Bold" panose="020B0604020202020204" charset="-128"/>
      <p:regular r:id="rId9"/>
    </p:embeddedFont>
    <p:embeddedFont>
      <p:font typeface="Canva Sans" panose="020B0604020202020204" charset="0"/>
      <p:regular r:id="rId10"/>
    </p:embeddedFont>
    <p:embeddedFont>
      <p:font typeface="Canva Sans Bold" panose="020B0604020202020204" charset="0"/>
      <p:regular r:id="rId11"/>
    </p:embeddedFont>
    <p:embeddedFont>
      <p:font typeface="Glacial Indifference Bold" panose="020B0604020202020204" charset="0"/>
      <p:regular r:id="rId12"/>
    </p:embeddedFont>
    <p:embeddedFont>
      <p:font typeface="IBM Plex San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2" d="100"/>
          <a:sy n="62" d="100"/>
        </p:scale>
        <p:origin x="27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46425" y="4242966"/>
            <a:ext cx="4932936" cy="5258571"/>
          </a:xfrm>
          <a:custGeom>
            <a:avLst/>
            <a:gdLst/>
            <a:ahLst/>
            <a:cxnLst/>
            <a:rect l="l" t="t" r="r" b="b"/>
            <a:pathLst>
              <a:path w="4932936" h="5258571">
                <a:moveTo>
                  <a:pt x="0" y="0"/>
                </a:moveTo>
                <a:lnTo>
                  <a:pt x="4932936" y="0"/>
                </a:lnTo>
                <a:lnTo>
                  <a:pt x="4932936" y="5258571"/>
                </a:lnTo>
                <a:lnTo>
                  <a:pt x="0" y="52585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06074" y="264701"/>
            <a:ext cx="8832874" cy="991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40"/>
              </a:lnSpc>
            </a:pPr>
            <a:r>
              <a:rPr lang="en-US" sz="6850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TEAM-NONAVERAGE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75497"/>
            <a:ext cx="18351485" cy="10211503"/>
            <a:chOff x="0" y="0"/>
            <a:chExt cx="24468647" cy="1361533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615337" cy="13615337"/>
            </a:xfrm>
            <a:custGeom>
              <a:avLst/>
              <a:gdLst/>
              <a:ahLst/>
              <a:cxnLst/>
              <a:rect l="l" t="t" r="r" b="b"/>
              <a:pathLst>
                <a:path w="13615337" h="13615337">
                  <a:moveTo>
                    <a:pt x="0" y="0"/>
                  </a:moveTo>
                  <a:lnTo>
                    <a:pt x="13615337" y="0"/>
                  </a:lnTo>
                  <a:lnTo>
                    <a:pt x="13615337" y="13615337"/>
                  </a:lnTo>
                  <a:lnTo>
                    <a:pt x="0" y="136153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10999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0853310" y="0"/>
              <a:ext cx="13615337" cy="13615337"/>
            </a:xfrm>
            <a:custGeom>
              <a:avLst/>
              <a:gdLst/>
              <a:ahLst/>
              <a:cxnLst/>
              <a:rect l="l" t="t" r="r" b="b"/>
              <a:pathLst>
                <a:path w="13615337" h="13615337">
                  <a:moveTo>
                    <a:pt x="0" y="0"/>
                  </a:moveTo>
                  <a:lnTo>
                    <a:pt x="13615337" y="0"/>
                  </a:lnTo>
                  <a:lnTo>
                    <a:pt x="13615337" y="13615337"/>
                  </a:lnTo>
                  <a:lnTo>
                    <a:pt x="0" y="136153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10999"/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392674" y="5020026"/>
            <a:ext cx="7101341" cy="2126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8075" lvl="1" indent="-434038" algn="l">
              <a:lnSpc>
                <a:spcPts val="5629"/>
              </a:lnSpc>
              <a:buAutoNum type="arabicPeriod"/>
            </a:pPr>
            <a:r>
              <a:rPr lang="en-US" sz="40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Vishal Shukla</a:t>
            </a:r>
          </a:p>
          <a:p>
            <a:pPr marL="868075" lvl="1" indent="-434038" algn="l">
              <a:lnSpc>
                <a:spcPts val="5629"/>
              </a:lnSpc>
              <a:buAutoNum type="arabicPeriod"/>
            </a:pPr>
            <a:r>
              <a:rPr lang="en-US" sz="40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Ujjwal Rana</a:t>
            </a:r>
          </a:p>
          <a:p>
            <a:pPr marL="868075" lvl="1" indent="-434038" algn="l">
              <a:lnSpc>
                <a:spcPts val="5629"/>
              </a:lnSpc>
              <a:buAutoNum type="arabicPeriod"/>
            </a:pPr>
            <a:r>
              <a:rPr lang="en-US" sz="40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Vidit Jain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5185" y="2953228"/>
            <a:ext cx="9058849" cy="697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9"/>
              </a:lnSpc>
              <a:spcBef>
                <a:spcPct val="0"/>
              </a:spcBef>
            </a:pPr>
            <a:r>
              <a:rPr lang="en-US" sz="4020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Theme</a:t>
            </a:r>
            <a:r>
              <a:rPr lang="en-US" sz="4020">
                <a:solidFill>
                  <a:srgbClr val="0CC0DF"/>
                </a:solidFill>
                <a:latin typeface="Canva Sans"/>
                <a:ea typeface="Canva Sans"/>
                <a:cs typeface="Canva Sans"/>
                <a:sym typeface="Canva Sans"/>
              </a:rPr>
              <a:t>-</a:t>
            </a:r>
            <a:r>
              <a:rPr lang="en-US" sz="40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Mental Health Care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79392" y="1919829"/>
            <a:ext cx="6914623" cy="697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29"/>
              </a:lnSpc>
              <a:spcBef>
                <a:spcPct val="0"/>
              </a:spcBef>
            </a:pPr>
            <a:r>
              <a:rPr lang="en-US" sz="4020" b="1" dirty="0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Name-</a:t>
            </a:r>
            <a:r>
              <a:rPr lang="en-US" sz="402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MindEase</a:t>
            </a:r>
            <a:r>
              <a:rPr lang="en-US" sz="402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75111" y="3984576"/>
            <a:ext cx="3961567" cy="697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9"/>
              </a:lnSpc>
              <a:spcBef>
                <a:spcPct val="0"/>
              </a:spcBef>
            </a:pPr>
            <a:r>
              <a:rPr lang="en-US" sz="4020" b="1" u="sng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Member Details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52915" y="8938152"/>
            <a:ext cx="18351485" cy="10211503"/>
            <a:chOff x="0" y="0"/>
            <a:chExt cx="24468647" cy="136153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15337" cy="13615337"/>
            </a:xfrm>
            <a:custGeom>
              <a:avLst/>
              <a:gdLst/>
              <a:ahLst/>
              <a:cxnLst/>
              <a:rect l="l" t="t" r="r" b="b"/>
              <a:pathLst>
                <a:path w="13615337" h="13615337">
                  <a:moveTo>
                    <a:pt x="0" y="0"/>
                  </a:moveTo>
                  <a:lnTo>
                    <a:pt x="13615337" y="0"/>
                  </a:lnTo>
                  <a:lnTo>
                    <a:pt x="13615337" y="13615337"/>
                  </a:lnTo>
                  <a:lnTo>
                    <a:pt x="0" y="136153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0853310" y="0"/>
              <a:ext cx="13615337" cy="13615337"/>
            </a:xfrm>
            <a:custGeom>
              <a:avLst/>
              <a:gdLst/>
              <a:ahLst/>
              <a:cxnLst/>
              <a:rect l="l" t="t" r="r" b="b"/>
              <a:pathLst>
                <a:path w="13615337" h="13615337">
                  <a:moveTo>
                    <a:pt x="0" y="0"/>
                  </a:moveTo>
                  <a:lnTo>
                    <a:pt x="13615337" y="0"/>
                  </a:lnTo>
                  <a:lnTo>
                    <a:pt x="13615337" y="13615337"/>
                  </a:lnTo>
                  <a:lnTo>
                    <a:pt x="0" y="136153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AutoShape 5"/>
          <p:cNvSpPr/>
          <p:nvPr/>
        </p:nvSpPr>
        <p:spPr>
          <a:xfrm>
            <a:off x="637969" y="516604"/>
            <a:ext cx="692044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6" name="AutoShape 6"/>
          <p:cNvSpPr/>
          <p:nvPr/>
        </p:nvSpPr>
        <p:spPr>
          <a:xfrm>
            <a:off x="783015" y="3432841"/>
            <a:ext cx="781462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7" name="Freeform 7"/>
          <p:cNvSpPr/>
          <p:nvPr/>
        </p:nvSpPr>
        <p:spPr>
          <a:xfrm>
            <a:off x="15149757" y="-810608"/>
            <a:ext cx="3336811" cy="3678616"/>
          </a:xfrm>
          <a:custGeom>
            <a:avLst/>
            <a:gdLst/>
            <a:ahLst/>
            <a:cxnLst/>
            <a:rect l="l" t="t" r="r" b="b"/>
            <a:pathLst>
              <a:path w="3336811" h="3678616">
                <a:moveTo>
                  <a:pt x="0" y="0"/>
                </a:moveTo>
                <a:lnTo>
                  <a:pt x="3336811" y="0"/>
                </a:lnTo>
                <a:lnTo>
                  <a:pt x="3336811" y="3678616"/>
                </a:lnTo>
                <a:lnTo>
                  <a:pt x="0" y="3678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126289" y="7681858"/>
            <a:ext cx="2252578" cy="2252578"/>
          </a:xfrm>
          <a:custGeom>
            <a:avLst/>
            <a:gdLst/>
            <a:ahLst/>
            <a:cxnLst/>
            <a:rect l="l" t="t" r="r" b="b"/>
            <a:pathLst>
              <a:path w="2252578" h="2252578">
                <a:moveTo>
                  <a:pt x="0" y="0"/>
                </a:moveTo>
                <a:lnTo>
                  <a:pt x="2252578" y="0"/>
                </a:lnTo>
                <a:lnTo>
                  <a:pt x="2252578" y="2252579"/>
                </a:lnTo>
                <a:lnTo>
                  <a:pt x="0" y="22525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30013" y="175291"/>
            <a:ext cx="550721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 u="sng" spc="-21">
                <a:solidFill>
                  <a:srgbClr val="EEEEEE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PROBLEM STATEMENT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43203" y="819816"/>
            <a:ext cx="13541932" cy="261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Mental wellness apps often fall short in daily user engagement and emotional check-ins.Users either forget to log their </a:t>
            </a:r>
            <a:r>
              <a:rPr lang="en-US" sz="2499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mood</a:t>
            </a:r>
            <a:r>
              <a:rPr lang="en-US" sz="24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 fail to engage with lengthy content, or feel that generic advice doesn’t reflect their</a:t>
            </a:r>
            <a:r>
              <a:rPr lang="en-US" sz="2499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state of mind.</a:t>
            </a:r>
            <a:r>
              <a:rPr lang="en-US" sz="24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There’s a need for intuitive, personalized platforms that integrate seamlessly into a user’s lifestyle, providing real-time </a:t>
            </a:r>
            <a:r>
              <a:rPr lang="en-US" sz="2499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emotional tracking</a:t>
            </a:r>
            <a:r>
              <a:rPr lang="en-US" sz="24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  <a:p>
            <a:pPr algn="just">
              <a:lnSpc>
                <a:spcPts val="3499"/>
              </a:lnSpc>
            </a:pPr>
            <a:endParaRPr lang="en-US" sz="2499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64477" y="3091529"/>
            <a:ext cx="5507217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1" u="sng" spc="-21">
                <a:solidFill>
                  <a:srgbClr val="EEEEEE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Solution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9975" y="5741708"/>
            <a:ext cx="17336593" cy="6085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7"/>
              </a:lnSpc>
            </a:pPr>
            <a:r>
              <a:rPr lang="en-US" sz="2855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</a:t>
            </a:r>
            <a:r>
              <a:rPr lang="en-US" sz="2855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⌚Wearable Device Data Integration</a:t>
            </a:r>
          </a:p>
          <a:p>
            <a:pPr marL="568385" lvl="1" indent="-284193" algn="l">
              <a:lnSpc>
                <a:spcPts val="3685"/>
              </a:lnSpc>
              <a:buFont typeface="Arial"/>
              <a:buChar char="•"/>
            </a:pPr>
            <a:r>
              <a:rPr lang="en-US" sz="263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Accepts simulated health metrics:</a:t>
            </a:r>
          </a:p>
          <a:p>
            <a:pPr marL="568385" lvl="1" indent="-284193" algn="l">
              <a:lnSpc>
                <a:spcPts val="3685"/>
              </a:lnSpc>
              <a:buFont typeface="Arial"/>
              <a:buChar char="•"/>
            </a:pPr>
            <a:r>
              <a:rPr lang="en-US" sz="263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Heart rate, oxygen level, steps, sleep duration, activity level.</a:t>
            </a:r>
          </a:p>
          <a:p>
            <a:pPr marL="568385" lvl="1" indent="-284193" algn="l">
              <a:lnSpc>
                <a:spcPts val="3685"/>
              </a:lnSpc>
              <a:buFont typeface="Arial"/>
              <a:buChar char="•"/>
            </a:pPr>
            <a:r>
              <a:rPr lang="en-US" sz="263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Sends to a backend API for health prediction.</a:t>
            </a:r>
          </a:p>
          <a:p>
            <a:pPr algn="l">
              <a:lnSpc>
                <a:spcPts val="3685"/>
              </a:lnSpc>
            </a:pPr>
            <a:endParaRPr lang="en-US" sz="2632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994"/>
              </a:lnSpc>
            </a:pPr>
            <a:r>
              <a:rPr lang="en-US" sz="2853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🥗</a:t>
            </a:r>
            <a:r>
              <a:rPr lang="en-US" sz="2853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Personalized Diet Plan Generator</a:t>
            </a:r>
          </a:p>
          <a:p>
            <a:pPr marL="568385" lvl="1" indent="-284193" algn="l">
              <a:lnSpc>
                <a:spcPts val="3685"/>
              </a:lnSpc>
              <a:buFont typeface="Arial"/>
              <a:buChar char="•"/>
            </a:pPr>
            <a:r>
              <a:rPr lang="en-US" sz="263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Gathers user preferences: fitness goal, dietary restrictions, and gender.</a:t>
            </a:r>
          </a:p>
          <a:p>
            <a:pPr marL="568385" lvl="1" indent="-284193" algn="l">
              <a:lnSpc>
                <a:spcPts val="3685"/>
              </a:lnSpc>
              <a:buFont typeface="Arial"/>
              <a:buChar char="•"/>
            </a:pPr>
            <a:r>
              <a:rPr lang="en-US" sz="263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Uses a third-party AI API to generate a personalized diet in Markdown format.</a:t>
            </a:r>
          </a:p>
          <a:p>
            <a:pPr marL="568385" lvl="1" indent="-284193" algn="l">
              <a:lnSpc>
                <a:spcPts val="3685"/>
              </a:lnSpc>
              <a:buFont typeface="Arial"/>
              <a:buChar char="•"/>
            </a:pPr>
            <a:r>
              <a:rPr lang="en-US" sz="263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Displays results with smooth scroll and readable formatting.</a:t>
            </a:r>
          </a:p>
          <a:p>
            <a:pPr algn="l">
              <a:lnSpc>
                <a:spcPts val="3685"/>
              </a:lnSpc>
            </a:pPr>
            <a:endParaRPr lang="en-US" sz="2632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685"/>
              </a:lnSpc>
            </a:pPr>
            <a:endParaRPr lang="en-US" sz="2632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685"/>
              </a:lnSpc>
            </a:pPr>
            <a:endParaRPr lang="en-US" sz="2632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685"/>
              </a:lnSpc>
            </a:pPr>
            <a:endParaRPr lang="en-US" sz="2632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537092" y="4723393"/>
            <a:ext cx="9525" cy="754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89"/>
              </a:lnSpc>
              <a:spcBef>
                <a:spcPct val="0"/>
              </a:spcBef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1475059" y="3807353"/>
            <a:ext cx="16812941" cy="9142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2"/>
              </a:lnSpc>
              <a:spcBef>
                <a:spcPct val="0"/>
              </a:spcBef>
            </a:pPr>
            <a:r>
              <a:rPr lang="en-US" sz="263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We Provide </a:t>
            </a:r>
            <a:r>
              <a:rPr lang="en-US" sz="2630">
                <a:solidFill>
                  <a:srgbClr val="0CC0DF"/>
                </a:solidFill>
                <a:latin typeface="Canva Sans"/>
                <a:ea typeface="Canva Sans"/>
                <a:cs typeface="Canva Sans"/>
                <a:sym typeface="Canva Sans"/>
              </a:rPr>
              <a:t>Web Platform</a:t>
            </a:r>
            <a:r>
              <a:rPr lang="en-US" sz="263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and a </a:t>
            </a:r>
            <a:r>
              <a:rPr lang="en-US" sz="2630">
                <a:solidFill>
                  <a:srgbClr val="0CC0DF"/>
                </a:solidFill>
                <a:latin typeface="Canva Sans"/>
                <a:ea typeface="Canva Sans"/>
                <a:cs typeface="Canva Sans"/>
                <a:sym typeface="Canva Sans"/>
              </a:rPr>
              <a:t>Wear OS App</a:t>
            </a:r>
            <a:r>
              <a:rPr lang="en-US" sz="263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solutions to deliver a unified experience for physical and mental health tracking, analysis, and personalized planning.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557743" y="4693051"/>
            <a:ext cx="5958698" cy="942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19"/>
              </a:lnSpc>
            </a:pPr>
            <a:r>
              <a:rPr lang="en-US" sz="5514" b="1" u="sng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 Platform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95994"/>
            <a:ext cx="17259300" cy="88647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18"/>
              </a:lnSpc>
            </a:pPr>
            <a:r>
              <a:rPr lang="en-US" sz="287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📅 </a:t>
            </a:r>
            <a:r>
              <a:rPr lang="en-US" sz="2870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Daily Mood Check-in Tracker</a:t>
            </a:r>
          </a:p>
          <a:p>
            <a:pPr marL="565823" lvl="1" indent="-282911" algn="l">
              <a:lnSpc>
                <a:spcPts val="3669"/>
              </a:lnSpc>
              <a:buFont typeface="Arial"/>
              <a:buChar char="•"/>
            </a:pPr>
            <a:r>
              <a:rPr lang="en-US" sz="26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Emoji-based daily mood logging with optional note.</a:t>
            </a:r>
          </a:p>
          <a:p>
            <a:pPr marL="565823" lvl="1" indent="-282911" algn="l">
              <a:lnSpc>
                <a:spcPts val="3669"/>
              </a:lnSpc>
              <a:buFont typeface="Arial"/>
              <a:buChar char="•"/>
            </a:pPr>
            <a:r>
              <a:rPr lang="en-US" sz="26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Calendar view to select and review past moods.</a:t>
            </a:r>
          </a:p>
          <a:p>
            <a:pPr marL="565823" lvl="1" indent="-282911" algn="l">
              <a:lnSpc>
                <a:spcPts val="3669"/>
              </a:lnSpc>
              <a:buFont typeface="Arial"/>
              <a:buChar char="•"/>
            </a:pPr>
            <a:r>
              <a:rPr lang="en-US" sz="26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Helps users reflect on their emotional trends over time.</a:t>
            </a:r>
          </a:p>
          <a:p>
            <a:pPr algn="l">
              <a:lnSpc>
                <a:spcPts val="4018"/>
              </a:lnSpc>
            </a:pPr>
            <a:r>
              <a:rPr lang="en-US" sz="287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🧑‍🤝‍🧑</a:t>
            </a:r>
            <a:r>
              <a:rPr lang="en-US" sz="2870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Anonymous Chat Support System</a:t>
            </a:r>
          </a:p>
          <a:p>
            <a:pPr marL="565823" lvl="1" indent="-282911" algn="l">
              <a:lnSpc>
                <a:spcPts val="3669"/>
              </a:lnSpc>
              <a:buFont typeface="Arial"/>
              <a:buChar char="•"/>
            </a:pPr>
            <a:r>
              <a:rPr lang="en-US" sz="26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Allows users to connect anonymously with others for emotional support.</a:t>
            </a:r>
          </a:p>
          <a:p>
            <a:pPr marL="565823" lvl="1" indent="-282911" algn="l">
              <a:lnSpc>
                <a:spcPts val="3669"/>
              </a:lnSpc>
              <a:buFont typeface="Arial"/>
              <a:buChar char="•"/>
            </a:pPr>
            <a:r>
              <a:rPr lang="en-US" sz="26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No sign-in required — helps reduce stigma around mental health communication.</a:t>
            </a:r>
          </a:p>
          <a:p>
            <a:pPr marL="565823" lvl="1" indent="-282911" algn="l">
              <a:lnSpc>
                <a:spcPts val="3669"/>
              </a:lnSpc>
              <a:buFont typeface="Arial"/>
              <a:buChar char="•"/>
            </a:pPr>
            <a:r>
              <a:rPr lang="en-US" sz="26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Can be enhanced to include peer matching, moderated rooms, or chatbot responders.</a:t>
            </a:r>
          </a:p>
          <a:p>
            <a:pPr algn="l">
              <a:lnSpc>
                <a:spcPts val="4018"/>
              </a:lnSpc>
            </a:pPr>
            <a:r>
              <a:rPr lang="en-US" sz="287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✨</a:t>
            </a:r>
            <a:r>
              <a:rPr lang="en-US" sz="2870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Interface &amp; Experience</a:t>
            </a:r>
          </a:p>
          <a:p>
            <a:pPr marL="565823" lvl="1" indent="-282911" algn="l">
              <a:lnSpc>
                <a:spcPts val="3669"/>
              </a:lnSpc>
              <a:buFont typeface="Arial"/>
              <a:buChar char="•"/>
            </a:pPr>
            <a:r>
              <a:rPr lang="en-US" sz="26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Dark Theme &amp; Responsive Design – Clean black-themed layout using Tailwind CSS with mobile-friendly, accessible components.</a:t>
            </a:r>
          </a:p>
          <a:p>
            <a:pPr marL="565823" lvl="1" indent="-282911" algn="l">
              <a:lnSpc>
                <a:spcPts val="3669"/>
              </a:lnSpc>
              <a:buFont typeface="Arial"/>
              <a:buChar char="•"/>
            </a:pPr>
            <a:r>
              <a:rPr lang="en-US" sz="26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Smooth Animations – Hover effects, scaling, button spinners, and auto-scroll to results for a polished user experience.</a:t>
            </a:r>
          </a:p>
          <a:p>
            <a:pPr marL="565823" lvl="1" indent="-282911" algn="l">
              <a:lnSpc>
                <a:spcPts val="3669"/>
              </a:lnSpc>
              <a:buFont typeface="Arial"/>
              <a:buChar char="•"/>
            </a:pPr>
            <a:r>
              <a:rPr lang="en-US" sz="26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Interactive Components – Spotlight cards, mood selection emojis, and form inputs with real-time feedback and transitions.</a:t>
            </a:r>
          </a:p>
          <a:p>
            <a:pPr algn="l">
              <a:lnSpc>
                <a:spcPts val="4018"/>
              </a:lnSpc>
            </a:pPr>
            <a:r>
              <a:rPr lang="en-US" sz="287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🏋️‍♂️</a:t>
            </a:r>
            <a:r>
              <a:rPr lang="en-US" sz="2870" b="1">
                <a:solidFill>
                  <a:srgbClr val="35AAD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 Workout Plan Generator</a:t>
            </a:r>
          </a:p>
          <a:p>
            <a:pPr marL="565823" lvl="1" indent="-282911" algn="l">
              <a:lnSpc>
                <a:spcPts val="3669"/>
              </a:lnSpc>
              <a:buFont typeface="Arial"/>
              <a:buChar char="•"/>
            </a:pPr>
            <a:r>
              <a:rPr lang="en-US" sz="26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Users provide their goal, intensity, and time preferences.</a:t>
            </a:r>
          </a:p>
          <a:p>
            <a:pPr marL="565823" lvl="1" indent="-282911" algn="l">
              <a:lnSpc>
                <a:spcPts val="3669"/>
              </a:lnSpc>
              <a:buFont typeface="Arial"/>
              <a:buChar char="•"/>
            </a:pPr>
            <a:r>
              <a:rPr lang="en-US" sz="26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Generates a structured workout plan aligned with age, activity level, and goals</a:t>
            </a:r>
          </a:p>
          <a:p>
            <a:pPr algn="l">
              <a:lnSpc>
                <a:spcPts val="3669"/>
              </a:lnSpc>
            </a:pPr>
            <a:endParaRPr lang="en-US" sz="262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5176922" y="-645019"/>
            <a:ext cx="3336811" cy="3678616"/>
          </a:xfrm>
          <a:custGeom>
            <a:avLst/>
            <a:gdLst/>
            <a:ahLst/>
            <a:cxnLst/>
            <a:rect l="l" t="t" r="r" b="b"/>
            <a:pathLst>
              <a:path w="3336811" h="3678616">
                <a:moveTo>
                  <a:pt x="0" y="0"/>
                </a:moveTo>
                <a:lnTo>
                  <a:pt x="3336811" y="0"/>
                </a:lnTo>
                <a:lnTo>
                  <a:pt x="3336811" y="3678616"/>
                </a:lnTo>
                <a:lnTo>
                  <a:pt x="0" y="36786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223878" y="8034422"/>
            <a:ext cx="2252578" cy="2252578"/>
          </a:xfrm>
          <a:custGeom>
            <a:avLst/>
            <a:gdLst/>
            <a:ahLst/>
            <a:cxnLst/>
            <a:rect l="l" t="t" r="r" b="b"/>
            <a:pathLst>
              <a:path w="2252578" h="2252578">
                <a:moveTo>
                  <a:pt x="0" y="0"/>
                </a:moveTo>
                <a:lnTo>
                  <a:pt x="2252578" y="0"/>
                </a:lnTo>
                <a:lnTo>
                  <a:pt x="2252578" y="2252578"/>
                </a:lnTo>
                <a:lnTo>
                  <a:pt x="0" y="22525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17002" y="8899990"/>
            <a:ext cx="12243556" cy="464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09"/>
              </a:lnSpc>
              <a:spcBef>
                <a:spcPct val="0"/>
              </a:spcBef>
            </a:pPr>
            <a:r>
              <a:rPr lang="en-US" sz="2720">
                <a:solidFill>
                  <a:srgbClr val="0CC0DF"/>
                </a:solidFill>
                <a:latin typeface="Canva Sans"/>
                <a:ea typeface="Canva Sans"/>
                <a:cs typeface="Canva Sans"/>
                <a:sym typeface="Canva Sans"/>
              </a:rPr>
              <a:t>Github  WebApp: </a:t>
            </a:r>
            <a:r>
              <a:rPr lang="en-US" sz="2720">
                <a:solidFill>
                  <a:srgbClr val="7B15E8"/>
                </a:solidFill>
                <a:latin typeface="Canva Sans"/>
                <a:ea typeface="Canva Sans"/>
                <a:cs typeface="Canva Sans"/>
                <a:sym typeface="Canva Sans"/>
              </a:rPr>
              <a:t>https://github.com/vishalshukla7551/MindEase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9443180"/>
            <a:ext cx="10243316" cy="456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3"/>
              </a:lnSpc>
              <a:spcBef>
                <a:spcPct val="0"/>
              </a:spcBef>
            </a:pPr>
            <a:r>
              <a:rPr lang="en-US" sz="2652">
                <a:solidFill>
                  <a:srgbClr val="0CC0DF"/>
                </a:solidFill>
                <a:latin typeface="Canva Sans"/>
                <a:ea typeface="Canva Sans"/>
                <a:cs typeface="Canva Sans"/>
                <a:sym typeface="Canva Sans"/>
              </a:rPr>
              <a:t>Deployed link :</a:t>
            </a:r>
            <a:r>
              <a:rPr lang="en-US" sz="2652">
                <a:solidFill>
                  <a:srgbClr val="7B15E8"/>
                </a:solidFill>
                <a:latin typeface="Canva Sans"/>
                <a:ea typeface="Canva Sans"/>
                <a:cs typeface="Canva Sans"/>
                <a:sym typeface="Canva Sans"/>
              </a:rPr>
              <a:t>https://mind-ease-fawn.vercel.app/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1499" y="1848784"/>
            <a:ext cx="14118518" cy="7415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8"/>
              </a:lnSpc>
            </a:pPr>
            <a:r>
              <a:rPr lang="en-US" sz="2970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🩺Real-Time Health Monitoring via Wear OS &amp; ML Prediction</a:t>
            </a:r>
          </a:p>
          <a:p>
            <a:pPr marL="565657" lvl="1" indent="-282829" algn="l">
              <a:lnSpc>
                <a:spcPts val="3667"/>
              </a:lnSpc>
              <a:buFont typeface="Arial"/>
              <a:buChar char="•"/>
            </a:pPr>
            <a:r>
              <a:rPr lang="en-US" sz="261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Our Wear OS app collects sensor data including heart rate, blood oxygen, sleep, and step count.</a:t>
            </a:r>
          </a:p>
          <a:p>
            <a:pPr marL="565657" lvl="1" indent="-282829" algn="l">
              <a:lnSpc>
                <a:spcPts val="3667"/>
              </a:lnSpc>
              <a:buFont typeface="Arial"/>
              <a:buChar char="•"/>
            </a:pPr>
            <a:r>
              <a:rPr lang="en-US" sz="261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real-time health data is analyzed using a machine learning model via an API.</a:t>
            </a:r>
          </a:p>
          <a:p>
            <a:pPr marL="565657" lvl="1" indent="-282829" algn="l">
              <a:lnSpc>
                <a:spcPts val="3667"/>
              </a:lnSpc>
              <a:buFont typeface="Arial"/>
              <a:buChar char="•"/>
            </a:pPr>
            <a:r>
              <a:rPr lang="en-US" sz="261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model predicts the user’s current mental and physical fitness status.</a:t>
            </a:r>
          </a:p>
          <a:p>
            <a:pPr marL="565657" lvl="1" indent="-282829" algn="l">
              <a:lnSpc>
                <a:spcPts val="3667"/>
              </a:lnSpc>
              <a:buFont typeface="Arial"/>
              <a:buChar char="•"/>
            </a:pPr>
            <a:r>
              <a:rPr lang="en-US" sz="261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helps in early detection of stress, fatigue, or mental imbalance.</a:t>
            </a:r>
          </a:p>
          <a:p>
            <a:pPr algn="l">
              <a:lnSpc>
                <a:spcPts val="3667"/>
              </a:lnSpc>
            </a:pPr>
            <a:endParaRPr lang="en-US" sz="261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003"/>
              </a:lnSpc>
            </a:pPr>
            <a:r>
              <a:rPr lang="en-US" sz="2859">
                <a:solidFill>
                  <a:srgbClr val="35AAD7"/>
                </a:solidFill>
                <a:latin typeface="Canva Sans"/>
                <a:ea typeface="Canva Sans"/>
                <a:cs typeface="Canva Sans"/>
                <a:sym typeface="Canva Sans"/>
              </a:rPr>
              <a:t>🧠</a:t>
            </a:r>
            <a:r>
              <a:rPr lang="en-US" sz="2859" b="1">
                <a:solidFill>
                  <a:srgbClr val="35AAD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Deeper Mental Readiness Insights from Physical Fitness Metrics</a:t>
            </a:r>
          </a:p>
          <a:p>
            <a:pPr marL="565657" lvl="1" indent="-282829" algn="l">
              <a:lnSpc>
                <a:spcPts val="3667"/>
              </a:lnSpc>
              <a:buFont typeface="Arial"/>
              <a:buChar char="•"/>
            </a:pPr>
            <a:r>
              <a:rPr lang="en-US" sz="261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app also collects metrics like BMI, body fat %, sit-ups, and flexibility using fitness sensors.</a:t>
            </a:r>
          </a:p>
          <a:p>
            <a:pPr marL="565657" lvl="1" indent="-282829" algn="l">
              <a:lnSpc>
                <a:spcPts val="3667"/>
              </a:lnSpc>
              <a:buFont typeface="Arial"/>
              <a:buChar char="•"/>
            </a:pPr>
            <a:r>
              <a:rPr lang="en-US" sz="261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These are sent to a second API trained to assess mental readiness and alertness levels.</a:t>
            </a:r>
          </a:p>
          <a:p>
            <a:pPr marL="565657" lvl="1" indent="-282829" algn="l">
              <a:lnSpc>
                <a:spcPts val="3667"/>
              </a:lnSpc>
              <a:buFont typeface="Arial"/>
              <a:buChar char="•"/>
            </a:pPr>
            <a:r>
              <a:rPr lang="en-US" sz="261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response includes prediction value and confidence score.</a:t>
            </a:r>
          </a:p>
          <a:p>
            <a:pPr marL="565657" lvl="1" indent="-282829" algn="l">
              <a:lnSpc>
                <a:spcPts val="3667"/>
              </a:lnSpc>
              <a:buFont typeface="Arial"/>
              <a:buChar char="•"/>
            </a:pPr>
            <a:r>
              <a:rPr lang="en-US" sz="261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gives users insights into how their physical health reflects their mental wellbeing.</a:t>
            </a:r>
          </a:p>
          <a:p>
            <a:pPr algn="l">
              <a:lnSpc>
                <a:spcPts val="3667"/>
              </a:lnSpc>
            </a:pPr>
            <a:endParaRPr lang="en-US" sz="261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-1126289" y="8034422"/>
            <a:ext cx="2252578" cy="2252578"/>
          </a:xfrm>
          <a:custGeom>
            <a:avLst/>
            <a:gdLst/>
            <a:ahLst/>
            <a:cxnLst/>
            <a:rect l="l" t="t" r="r" b="b"/>
            <a:pathLst>
              <a:path w="2252578" h="2252578">
                <a:moveTo>
                  <a:pt x="0" y="0"/>
                </a:moveTo>
                <a:lnTo>
                  <a:pt x="2252578" y="0"/>
                </a:lnTo>
                <a:lnTo>
                  <a:pt x="2252578" y="2252578"/>
                </a:lnTo>
                <a:lnTo>
                  <a:pt x="0" y="2252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750017" y="-810608"/>
            <a:ext cx="3336811" cy="3678616"/>
          </a:xfrm>
          <a:custGeom>
            <a:avLst/>
            <a:gdLst/>
            <a:ahLst/>
            <a:cxnLst/>
            <a:rect l="l" t="t" r="r" b="b"/>
            <a:pathLst>
              <a:path w="3336811" h="3678616">
                <a:moveTo>
                  <a:pt x="0" y="0"/>
                </a:moveTo>
                <a:lnTo>
                  <a:pt x="3336811" y="0"/>
                </a:lnTo>
                <a:lnTo>
                  <a:pt x="3336811" y="3678616"/>
                </a:lnTo>
                <a:lnTo>
                  <a:pt x="0" y="3678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322098" y="676248"/>
            <a:ext cx="8166299" cy="92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</a:pPr>
            <a:r>
              <a:rPr lang="en-US" sz="5499" b="1" u="sng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Wear OS App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26289" y="9103561"/>
            <a:ext cx="12740176" cy="464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09"/>
              </a:lnSpc>
              <a:spcBef>
                <a:spcPct val="0"/>
              </a:spcBef>
            </a:pPr>
            <a:r>
              <a:rPr lang="en-US" sz="2720">
                <a:solidFill>
                  <a:srgbClr val="0CC0DF"/>
                </a:solidFill>
                <a:latin typeface="Canva Sans"/>
                <a:ea typeface="Canva Sans"/>
                <a:cs typeface="Canva Sans"/>
                <a:sym typeface="Canva Sans"/>
              </a:rPr>
              <a:t> Github Repo Wear OS App:</a:t>
            </a:r>
            <a:r>
              <a:rPr lang="en-US" sz="2720">
                <a:solidFill>
                  <a:srgbClr val="7B15E8"/>
                </a:solidFill>
                <a:latin typeface="Canva Sans"/>
                <a:ea typeface="Canva Sans"/>
                <a:cs typeface="Canva Sans"/>
                <a:sym typeface="Canva Sans"/>
              </a:rPr>
              <a:t>https://github.com/viditjain44/MindEase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4321" y="646851"/>
            <a:ext cx="7258450" cy="3075017"/>
          </a:xfrm>
          <a:custGeom>
            <a:avLst/>
            <a:gdLst/>
            <a:ahLst/>
            <a:cxnLst/>
            <a:rect l="l" t="t" r="r" b="b"/>
            <a:pathLst>
              <a:path w="7258450" h="3075017">
                <a:moveTo>
                  <a:pt x="0" y="0"/>
                </a:moveTo>
                <a:lnTo>
                  <a:pt x="7258450" y="0"/>
                </a:lnTo>
                <a:lnTo>
                  <a:pt x="7258450" y="3075016"/>
                </a:lnTo>
                <a:lnTo>
                  <a:pt x="0" y="30750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84" t="-11054" r="-4770" b="-135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71238" y="4163524"/>
            <a:ext cx="6884616" cy="2599737"/>
          </a:xfrm>
          <a:custGeom>
            <a:avLst/>
            <a:gdLst/>
            <a:ahLst/>
            <a:cxnLst/>
            <a:rect l="l" t="t" r="r" b="b"/>
            <a:pathLst>
              <a:path w="6884616" h="2599737">
                <a:moveTo>
                  <a:pt x="0" y="0"/>
                </a:moveTo>
                <a:lnTo>
                  <a:pt x="6884616" y="0"/>
                </a:lnTo>
                <a:lnTo>
                  <a:pt x="6884616" y="2599737"/>
                </a:lnTo>
                <a:lnTo>
                  <a:pt x="0" y="25997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003" b="-16219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55896" y="6947550"/>
            <a:ext cx="7499958" cy="3250022"/>
          </a:xfrm>
          <a:custGeom>
            <a:avLst/>
            <a:gdLst/>
            <a:ahLst/>
            <a:cxnLst/>
            <a:rect l="l" t="t" r="r" b="b"/>
            <a:pathLst>
              <a:path w="7499958" h="3250022">
                <a:moveTo>
                  <a:pt x="0" y="0"/>
                </a:moveTo>
                <a:lnTo>
                  <a:pt x="7499958" y="0"/>
                </a:lnTo>
                <a:lnTo>
                  <a:pt x="7499958" y="3250022"/>
                </a:lnTo>
                <a:lnTo>
                  <a:pt x="0" y="32500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215" b="-4215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44000" y="1028700"/>
            <a:ext cx="3244437" cy="3377654"/>
          </a:xfrm>
          <a:custGeom>
            <a:avLst/>
            <a:gdLst/>
            <a:ahLst/>
            <a:cxnLst/>
            <a:rect l="l" t="t" r="r" b="b"/>
            <a:pathLst>
              <a:path w="3244437" h="3377654">
                <a:moveTo>
                  <a:pt x="0" y="0"/>
                </a:moveTo>
                <a:lnTo>
                  <a:pt x="3244437" y="0"/>
                </a:lnTo>
                <a:lnTo>
                  <a:pt x="3244437" y="3377654"/>
                </a:lnTo>
                <a:lnTo>
                  <a:pt x="0" y="33776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10361" r="-390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182091" y="1028700"/>
            <a:ext cx="2932098" cy="3377654"/>
          </a:xfrm>
          <a:custGeom>
            <a:avLst/>
            <a:gdLst/>
            <a:ahLst/>
            <a:cxnLst/>
            <a:rect l="l" t="t" r="r" b="b"/>
            <a:pathLst>
              <a:path w="2932098" h="3377654">
                <a:moveTo>
                  <a:pt x="0" y="0"/>
                </a:moveTo>
                <a:lnTo>
                  <a:pt x="2932098" y="0"/>
                </a:lnTo>
                <a:lnTo>
                  <a:pt x="2932098" y="3377654"/>
                </a:lnTo>
                <a:lnTo>
                  <a:pt x="0" y="33776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698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787241" y="4936514"/>
            <a:ext cx="5202392" cy="3233745"/>
          </a:xfrm>
          <a:custGeom>
            <a:avLst/>
            <a:gdLst/>
            <a:ahLst/>
            <a:cxnLst/>
            <a:rect l="l" t="t" r="r" b="b"/>
            <a:pathLst>
              <a:path w="5202392" h="3233745">
                <a:moveTo>
                  <a:pt x="0" y="0"/>
                </a:moveTo>
                <a:lnTo>
                  <a:pt x="5202393" y="0"/>
                </a:lnTo>
                <a:lnTo>
                  <a:pt x="5202393" y="3233745"/>
                </a:lnTo>
                <a:lnTo>
                  <a:pt x="0" y="32337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8059" r="-29941" b="-2423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7942771" y="8329620"/>
            <a:ext cx="3555019" cy="438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9"/>
              </a:lnSpc>
              <a:spcBef>
                <a:spcPct val="0"/>
              </a:spcBef>
            </a:pPr>
            <a:r>
              <a:rPr lang="en-US" sz="26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Models  Render link 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953905" y="8820042"/>
            <a:ext cx="8430081" cy="438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9"/>
              </a:lnSpc>
              <a:spcBef>
                <a:spcPct val="0"/>
              </a:spcBef>
            </a:pPr>
            <a:r>
              <a:rPr lang="en-US" sz="262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</a:t>
            </a:r>
            <a:r>
              <a:rPr lang="en-US" sz="2620">
                <a:solidFill>
                  <a:srgbClr val="7B15E8"/>
                </a:solidFill>
                <a:latin typeface="Canva Sans"/>
                <a:ea typeface="Canva Sans"/>
                <a:cs typeface="Canva Sans"/>
                <a:sym typeface="Canva Sans"/>
              </a:rPr>
              <a:t>https://chatbot-fitness.onrender.com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777182" y="9210675"/>
            <a:ext cx="7441215" cy="438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9"/>
              </a:lnSpc>
              <a:spcBef>
                <a:spcPct val="0"/>
              </a:spcBef>
            </a:pPr>
            <a:r>
              <a:rPr lang="en-US" sz="262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</a:t>
            </a:r>
            <a:r>
              <a:rPr lang="en-US" sz="2620" dirty="0">
                <a:solidFill>
                  <a:srgbClr val="7B15E8"/>
                </a:solidFill>
                <a:latin typeface="Canva Sans"/>
                <a:ea typeface="Canva Sans"/>
                <a:cs typeface="Canva Sans"/>
                <a:sym typeface="Canva Sans"/>
              </a:rPr>
              <a:t>https://stopwatch-measure.onrender.com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739812" y="9723749"/>
            <a:ext cx="8022602" cy="4426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69"/>
              </a:lnSpc>
              <a:spcBef>
                <a:spcPct val="0"/>
              </a:spcBef>
            </a:pPr>
            <a:r>
              <a:rPr lang="en-US" sz="262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</a:t>
            </a:r>
            <a:r>
              <a:rPr lang="en-US" sz="2620" dirty="0">
                <a:solidFill>
                  <a:srgbClr val="7B15E8"/>
                </a:solidFill>
                <a:latin typeface="Canva Sans"/>
                <a:ea typeface="Canva Sans"/>
                <a:cs typeface="Canva Sans"/>
                <a:sym typeface="Canva Sans"/>
              </a:rPr>
              <a:t>https://fitness-measure-6df8.onrender.com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53" y="120342"/>
            <a:ext cx="18270894" cy="10166658"/>
            <a:chOff x="0" y="0"/>
            <a:chExt cx="24361192" cy="135555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555544" cy="13555544"/>
            </a:xfrm>
            <a:custGeom>
              <a:avLst/>
              <a:gdLst/>
              <a:ahLst/>
              <a:cxnLst/>
              <a:rect l="l" t="t" r="r" b="b"/>
              <a:pathLst>
                <a:path w="13555544" h="13555544">
                  <a:moveTo>
                    <a:pt x="0" y="0"/>
                  </a:moveTo>
                  <a:lnTo>
                    <a:pt x="13555544" y="0"/>
                  </a:lnTo>
                  <a:lnTo>
                    <a:pt x="13555544" y="13555544"/>
                  </a:lnTo>
                  <a:lnTo>
                    <a:pt x="0" y="135555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0805647" y="0"/>
              <a:ext cx="13555544" cy="13555544"/>
            </a:xfrm>
            <a:custGeom>
              <a:avLst/>
              <a:gdLst/>
              <a:ahLst/>
              <a:cxnLst/>
              <a:rect l="l" t="t" r="r" b="b"/>
              <a:pathLst>
                <a:path w="13555544" h="13555544">
                  <a:moveTo>
                    <a:pt x="0" y="0"/>
                  </a:moveTo>
                  <a:lnTo>
                    <a:pt x="13555545" y="0"/>
                  </a:lnTo>
                  <a:lnTo>
                    <a:pt x="13555545" y="13555544"/>
                  </a:lnTo>
                  <a:lnTo>
                    <a:pt x="0" y="135555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285038" y="8006758"/>
            <a:ext cx="9118291" cy="1327721"/>
            <a:chOff x="0" y="0"/>
            <a:chExt cx="2908287" cy="4234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08287" cy="423478"/>
            </a:xfrm>
            <a:custGeom>
              <a:avLst/>
              <a:gdLst/>
              <a:ahLst/>
              <a:cxnLst/>
              <a:rect l="l" t="t" r="r" b="b"/>
              <a:pathLst>
                <a:path w="2908287" h="423478">
                  <a:moveTo>
                    <a:pt x="43302" y="0"/>
                  </a:moveTo>
                  <a:lnTo>
                    <a:pt x="2864986" y="0"/>
                  </a:lnTo>
                  <a:cubicBezTo>
                    <a:pt x="2876470" y="0"/>
                    <a:pt x="2887484" y="4562"/>
                    <a:pt x="2895605" y="12683"/>
                  </a:cubicBezTo>
                  <a:cubicBezTo>
                    <a:pt x="2903725" y="20803"/>
                    <a:pt x="2908287" y="31817"/>
                    <a:pt x="2908287" y="43302"/>
                  </a:cubicBezTo>
                  <a:lnTo>
                    <a:pt x="2908287" y="380176"/>
                  </a:lnTo>
                  <a:cubicBezTo>
                    <a:pt x="2908287" y="404091"/>
                    <a:pt x="2888901" y="423478"/>
                    <a:pt x="2864986" y="423478"/>
                  </a:cubicBezTo>
                  <a:lnTo>
                    <a:pt x="43302" y="423478"/>
                  </a:lnTo>
                  <a:cubicBezTo>
                    <a:pt x="31817" y="423478"/>
                    <a:pt x="20803" y="418916"/>
                    <a:pt x="12683" y="410795"/>
                  </a:cubicBezTo>
                  <a:cubicBezTo>
                    <a:pt x="4562" y="402674"/>
                    <a:pt x="0" y="391660"/>
                    <a:pt x="0" y="380176"/>
                  </a:cubicBezTo>
                  <a:lnTo>
                    <a:pt x="0" y="43302"/>
                  </a:lnTo>
                  <a:cubicBezTo>
                    <a:pt x="0" y="31817"/>
                    <a:pt x="4562" y="20803"/>
                    <a:pt x="12683" y="12683"/>
                  </a:cubicBezTo>
                  <a:cubicBezTo>
                    <a:pt x="20803" y="4562"/>
                    <a:pt x="31817" y="0"/>
                    <a:pt x="43302" y="0"/>
                  </a:cubicBezTo>
                  <a:close/>
                </a:path>
              </a:pathLst>
            </a:custGeom>
            <a:solidFill>
              <a:srgbClr val="090909"/>
            </a:solidFill>
            <a:ln w="19050" cap="rnd">
              <a:solidFill>
                <a:srgbClr val="0CC0D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908287" cy="4711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2167" y="6419296"/>
            <a:ext cx="9010963" cy="1377817"/>
            <a:chOff x="0" y="0"/>
            <a:chExt cx="2874055" cy="4394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74055" cy="439456"/>
            </a:xfrm>
            <a:custGeom>
              <a:avLst/>
              <a:gdLst/>
              <a:ahLst/>
              <a:cxnLst/>
              <a:rect l="l" t="t" r="r" b="b"/>
              <a:pathLst>
                <a:path w="2874055" h="439456">
                  <a:moveTo>
                    <a:pt x="43818" y="0"/>
                  </a:moveTo>
                  <a:lnTo>
                    <a:pt x="2830238" y="0"/>
                  </a:lnTo>
                  <a:cubicBezTo>
                    <a:pt x="2854437" y="0"/>
                    <a:pt x="2874055" y="19618"/>
                    <a:pt x="2874055" y="43818"/>
                  </a:cubicBezTo>
                  <a:lnTo>
                    <a:pt x="2874055" y="395639"/>
                  </a:lnTo>
                  <a:cubicBezTo>
                    <a:pt x="2874055" y="407260"/>
                    <a:pt x="2869439" y="418405"/>
                    <a:pt x="2861221" y="426622"/>
                  </a:cubicBezTo>
                  <a:cubicBezTo>
                    <a:pt x="2853004" y="434840"/>
                    <a:pt x="2841859" y="439456"/>
                    <a:pt x="2830238" y="439456"/>
                  </a:cubicBezTo>
                  <a:lnTo>
                    <a:pt x="43818" y="439456"/>
                  </a:lnTo>
                  <a:cubicBezTo>
                    <a:pt x="19618" y="439456"/>
                    <a:pt x="0" y="419838"/>
                    <a:pt x="0" y="395639"/>
                  </a:cubicBezTo>
                  <a:lnTo>
                    <a:pt x="0" y="43818"/>
                  </a:lnTo>
                  <a:cubicBezTo>
                    <a:pt x="0" y="19618"/>
                    <a:pt x="19618" y="0"/>
                    <a:pt x="43818" y="0"/>
                  </a:cubicBezTo>
                  <a:close/>
                </a:path>
              </a:pathLst>
            </a:custGeom>
            <a:solidFill>
              <a:srgbClr val="090909"/>
            </a:solidFill>
            <a:ln w="19050" cap="rnd">
              <a:solidFill>
                <a:srgbClr val="0CC0DF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2874055" cy="487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10302" y="4780894"/>
            <a:ext cx="9010963" cy="1500385"/>
            <a:chOff x="0" y="0"/>
            <a:chExt cx="2874055" cy="47854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74055" cy="478549"/>
            </a:xfrm>
            <a:custGeom>
              <a:avLst/>
              <a:gdLst/>
              <a:ahLst/>
              <a:cxnLst/>
              <a:rect l="l" t="t" r="r" b="b"/>
              <a:pathLst>
                <a:path w="2874055" h="478549">
                  <a:moveTo>
                    <a:pt x="43818" y="0"/>
                  </a:moveTo>
                  <a:lnTo>
                    <a:pt x="2830238" y="0"/>
                  </a:lnTo>
                  <a:cubicBezTo>
                    <a:pt x="2854437" y="0"/>
                    <a:pt x="2874055" y="19618"/>
                    <a:pt x="2874055" y="43818"/>
                  </a:cubicBezTo>
                  <a:lnTo>
                    <a:pt x="2874055" y="434732"/>
                  </a:lnTo>
                  <a:cubicBezTo>
                    <a:pt x="2874055" y="446353"/>
                    <a:pt x="2869439" y="457498"/>
                    <a:pt x="2861221" y="465715"/>
                  </a:cubicBezTo>
                  <a:cubicBezTo>
                    <a:pt x="2853004" y="473933"/>
                    <a:pt x="2841859" y="478549"/>
                    <a:pt x="2830238" y="478549"/>
                  </a:cubicBezTo>
                  <a:lnTo>
                    <a:pt x="43818" y="478549"/>
                  </a:lnTo>
                  <a:cubicBezTo>
                    <a:pt x="19618" y="478549"/>
                    <a:pt x="0" y="458931"/>
                    <a:pt x="0" y="434732"/>
                  </a:cubicBezTo>
                  <a:lnTo>
                    <a:pt x="0" y="43818"/>
                  </a:lnTo>
                  <a:cubicBezTo>
                    <a:pt x="0" y="19618"/>
                    <a:pt x="19618" y="0"/>
                    <a:pt x="43818" y="0"/>
                  </a:cubicBezTo>
                  <a:close/>
                </a:path>
              </a:pathLst>
            </a:custGeom>
            <a:solidFill>
              <a:srgbClr val="090909"/>
            </a:solidFill>
            <a:ln w="19050" cap="rnd">
              <a:solidFill>
                <a:srgbClr val="0CC0DF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2874055" cy="5261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310302" y="3043843"/>
            <a:ext cx="9010963" cy="1413201"/>
            <a:chOff x="0" y="0"/>
            <a:chExt cx="2874055" cy="45074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74055" cy="450742"/>
            </a:xfrm>
            <a:custGeom>
              <a:avLst/>
              <a:gdLst/>
              <a:ahLst/>
              <a:cxnLst/>
              <a:rect l="l" t="t" r="r" b="b"/>
              <a:pathLst>
                <a:path w="2874055" h="450742">
                  <a:moveTo>
                    <a:pt x="43818" y="0"/>
                  </a:moveTo>
                  <a:lnTo>
                    <a:pt x="2830238" y="0"/>
                  </a:lnTo>
                  <a:cubicBezTo>
                    <a:pt x="2854437" y="0"/>
                    <a:pt x="2874055" y="19618"/>
                    <a:pt x="2874055" y="43818"/>
                  </a:cubicBezTo>
                  <a:lnTo>
                    <a:pt x="2874055" y="406924"/>
                  </a:lnTo>
                  <a:cubicBezTo>
                    <a:pt x="2874055" y="431124"/>
                    <a:pt x="2854437" y="450742"/>
                    <a:pt x="2830238" y="450742"/>
                  </a:cubicBezTo>
                  <a:lnTo>
                    <a:pt x="43818" y="450742"/>
                  </a:lnTo>
                  <a:cubicBezTo>
                    <a:pt x="32196" y="450742"/>
                    <a:pt x="21051" y="446125"/>
                    <a:pt x="12834" y="437908"/>
                  </a:cubicBezTo>
                  <a:cubicBezTo>
                    <a:pt x="4616" y="429691"/>
                    <a:pt x="0" y="418545"/>
                    <a:pt x="0" y="406924"/>
                  </a:cubicBezTo>
                  <a:lnTo>
                    <a:pt x="0" y="43818"/>
                  </a:lnTo>
                  <a:cubicBezTo>
                    <a:pt x="0" y="19618"/>
                    <a:pt x="19618" y="0"/>
                    <a:pt x="43818" y="0"/>
                  </a:cubicBezTo>
                  <a:close/>
                </a:path>
              </a:pathLst>
            </a:custGeom>
            <a:solidFill>
              <a:srgbClr val="090909"/>
            </a:solidFill>
            <a:ln w="19050" cap="rnd">
              <a:solidFill>
                <a:srgbClr val="0CC0DF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2874055" cy="4983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310302" y="1498807"/>
            <a:ext cx="9010963" cy="1335486"/>
            <a:chOff x="0" y="0"/>
            <a:chExt cx="2874055" cy="42595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74055" cy="425954"/>
            </a:xfrm>
            <a:custGeom>
              <a:avLst/>
              <a:gdLst/>
              <a:ahLst/>
              <a:cxnLst/>
              <a:rect l="l" t="t" r="r" b="b"/>
              <a:pathLst>
                <a:path w="2874055" h="425954">
                  <a:moveTo>
                    <a:pt x="43818" y="0"/>
                  </a:moveTo>
                  <a:lnTo>
                    <a:pt x="2830238" y="0"/>
                  </a:lnTo>
                  <a:cubicBezTo>
                    <a:pt x="2854437" y="0"/>
                    <a:pt x="2874055" y="19618"/>
                    <a:pt x="2874055" y="43818"/>
                  </a:cubicBezTo>
                  <a:lnTo>
                    <a:pt x="2874055" y="382137"/>
                  </a:lnTo>
                  <a:cubicBezTo>
                    <a:pt x="2874055" y="406337"/>
                    <a:pt x="2854437" y="425954"/>
                    <a:pt x="2830238" y="425954"/>
                  </a:cubicBezTo>
                  <a:lnTo>
                    <a:pt x="43818" y="425954"/>
                  </a:lnTo>
                  <a:cubicBezTo>
                    <a:pt x="32196" y="425954"/>
                    <a:pt x="21051" y="421338"/>
                    <a:pt x="12834" y="413121"/>
                  </a:cubicBezTo>
                  <a:cubicBezTo>
                    <a:pt x="4616" y="404903"/>
                    <a:pt x="0" y="393758"/>
                    <a:pt x="0" y="382137"/>
                  </a:cubicBezTo>
                  <a:lnTo>
                    <a:pt x="0" y="43818"/>
                  </a:lnTo>
                  <a:cubicBezTo>
                    <a:pt x="0" y="19618"/>
                    <a:pt x="19618" y="0"/>
                    <a:pt x="43818" y="0"/>
                  </a:cubicBezTo>
                  <a:close/>
                </a:path>
              </a:pathLst>
            </a:custGeom>
            <a:solidFill>
              <a:srgbClr val="090909"/>
            </a:solidFill>
            <a:ln w="19050" cap="rnd">
              <a:solidFill>
                <a:srgbClr val="0CC0D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2874055" cy="4735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350286" y="431800"/>
            <a:ext cx="255472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Advantages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068395" y="431800"/>
            <a:ext cx="747247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b="1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Technology Stack/Dependencies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321265" y="1824111"/>
            <a:ext cx="8966735" cy="6955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1293" lvl="1" indent="-355646" algn="l">
              <a:lnSpc>
                <a:spcPts val="4612"/>
              </a:lnSpc>
              <a:buFont typeface="Arial"/>
              <a:buChar char="•"/>
            </a:pPr>
            <a:r>
              <a:rPr lang="en-US" sz="3294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Framework</a:t>
            </a:r>
            <a:r>
              <a:rPr lang="en-US" sz="3294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Next.js, React, Tailwind CSS,Kotlin</a:t>
            </a:r>
          </a:p>
          <a:p>
            <a:pPr marL="711293" lvl="1" indent="-355646" algn="l">
              <a:lnSpc>
                <a:spcPts val="4612"/>
              </a:lnSpc>
              <a:buFont typeface="Arial"/>
              <a:buChar char="•"/>
            </a:pPr>
            <a:r>
              <a:rPr lang="en-US" sz="3294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</a:t>
            </a:r>
            <a:r>
              <a:rPr lang="en-US" sz="3294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Node.js, Express.js,Python</a:t>
            </a:r>
          </a:p>
          <a:p>
            <a:pPr marL="711293" lvl="1" indent="-355646" algn="l">
              <a:lnSpc>
                <a:spcPts val="4612"/>
              </a:lnSpc>
              <a:buFont typeface="Arial"/>
              <a:buChar char="•"/>
            </a:pPr>
            <a:r>
              <a:rPr lang="en-US" sz="3294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 Models</a:t>
            </a:r>
            <a:r>
              <a:rPr lang="en-US" sz="3294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Generative model Google Gemini</a:t>
            </a:r>
          </a:p>
          <a:p>
            <a:pPr marL="711293" lvl="1" indent="-355646" algn="l">
              <a:lnSpc>
                <a:spcPts val="4612"/>
              </a:lnSpc>
              <a:buFont typeface="Arial"/>
              <a:buChar char="•"/>
            </a:pPr>
            <a:r>
              <a:rPr lang="en-US" sz="3294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Authentication</a:t>
            </a:r>
            <a:r>
              <a:rPr lang="en-US" sz="3294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Clerk/Auth0</a:t>
            </a:r>
          </a:p>
          <a:p>
            <a:pPr marL="711293" lvl="1" indent="-355646" algn="l">
              <a:lnSpc>
                <a:spcPts val="4612"/>
              </a:lnSpc>
              <a:buFont typeface="Arial"/>
              <a:buChar char="•"/>
            </a:pPr>
            <a:r>
              <a:rPr lang="en-US" sz="3294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Integration</a:t>
            </a:r>
            <a:r>
              <a:rPr lang="en-US" sz="3294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:Mental Health check Models, Diet plan Models ,Workout Models</a:t>
            </a:r>
          </a:p>
          <a:p>
            <a:pPr marL="711293" lvl="1" indent="-355646" algn="l">
              <a:lnSpc>
                <a:spcPts val="4612"/>
              </a:lnSpc>
              <a:buFont typeface="Arial"/>
              <a:buChar char="•"/>
            </a:pPr>
            <a:r>
              <a:rPr lang="en-US" sz="3294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Ui Library</a:t>
            </a:r>
            <a:r>
              <a:rPr lang="en-US" sz="3294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:frame motion,Gsap</a:t>
            </a:r>
          </a:p>
          <a:p>
            <a:pPr marL="711293" lvl="1" indent="-355646" algn="l">
              <a:lnSpc>
                <a:spcPts val="4612"/>
              </a:lnSpc>
              <a:buFont typeface="Arial"/>
              <a:buChar char="•"/>
            </a:pPr>
            <a:r>
              <a:rPr lang="en-US" sz="3294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Deployment</a:t>
            </a:r>
            <a:r>
              <a:rPr lang="en-US" sz="3294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Vercel</a:t>
            </a:r>
          </a:p>
          <a:p>
            <a:pPr marL="711293" lvl="1" indent="-355646" algn="l">
              <a:lnSpc>
                <a:spcPts val="4612"/>
              </a:lnSpc>
              <a:buFont typeface="Arial"/>
              <a:buChar char="•"/>
            </a:pPr>
            <a:r>
              <a:rPr lang="en-US" sz="3294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Platforms : </a:t>
            </a:r>
            <a:r>
              <a:rPr lang="en-US" sz="3294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VS Code , Android Studio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33994" y="3081943"/>
            <a:ext cx="8387308" cy="1260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7"/>
              </a:lnSpc>
              <a:spcBef>
                <a:spcPct val="0"/>
              </a:spcBef>
            </a:pPr>
            <a:r>
              <a:rPr lang="en-US" sz="2412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Detailed Analytics Dashboard:</a:t>
            </a:r>
            <a:r>
              <a:rPr lang="en-US" sz="2412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website can display long-term trends in heart rate, sleep, BMI, etc., with visuals for better mental health tracking</a:t>
            </a:r>
            <a:r>
              <a:rPr lang="en-US" sz="2412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33581" y="4952734"/>
            <a:ext cx="8911461" cy="1261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4"/>
              </a:lnSpc>
              <a:spcBef>
                <a:spcPct val="0"/>
              </a:spcBef>
            </a:pPr>
            <a:r>
              <a:rPr lang="en-US" sz="2460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Anonymous Chat Support System:</a:t>
            </a:r>
            <a:r>
              <a:rPr lang="en-US" sz="246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Offers a safe space for users to talk with therapists or peers without revealing their identity.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61112" y="6444248"/>
            <a:ext cx="7655832" cy="1289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7"/>
              </a:lnSpc>
              <a:spcBef>
                <a:spcPct val="0"/>
              </a:spcBef>
            </a:pPr>
            <a:r>
              <a:rPr lang="en-US" sz="2469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Integration with Wear OS Data:</a:t>
            </a:r>
            <a:r>
              <a:rPr lang="en-US" sz="246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Real-time sensor data from the smartwatch syncs to the website for centralized record-keeping and insights.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10302" y="8006663"/>
            <a:ext cx="8958019" cy="1289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7"/>
              </a:lnSpc>
              <a:spcBef>
                <a:spcPct val="0"/>
              </a:spcBef>
            </a:pPr>
            <a:r>
              <a:rPr lang="en-US" sz="2469" b="1">
                <a:solidFill>
                  <a:srgbClr val="0CC0D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Workout Plans for Mental &amp; Physical Health:</a:t>
            </a:r>
            <a:r>
              <a:rPr lang="en-US" sz="246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Generates simple, guided exercises tailored to user stats like heart rate and sit-up count to boost both fitness and mood.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87566" y="1502594"/>
            <a:ext cx="8656434" cy="1289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7"/>
              </a:lnSpc>
              <a:spcBef>
                <a:spcPct val="0"/>
              </a:spcBef>
            </a:pPr>
            <a:r>
              <a:rPr lang="en-US" sz="2469">
                <a:solidFill>
                  <a:srgbClr val="0CC0DF"/>
                </a:solidFill>
                <a:latin typeface="Canva Sans"/>
                <a:ea typeface="Canva Sans"/>
                <a:cs typeface="Canva Sans"/>
                <a:sym typeface="Canva Sans"/>
              </a:rPr>
              <a:t>Accessibility:</a:t>
            </a:r>
            <a:r>
              <a:rPr lang="en-US" sz="246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Across Devices Users can access their mental health data and resources from desktops, tablets, phones or smartwatch needed.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5412"/>
            <a:ext cx="18171607" cy="10111411"/>
            <a:chOff x="0" y="0"/>
            <a:chExt cx="24228809" cy="1348188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81881" cy="13481881"/>
            </a:xfrm>
            <a:custGeom>
              <a:avLst/>
              <a:gdLst/>
              <a:ahLst/>
              <a:cxnLst/>
              <a:rect l="l" t="t" r="r" b="b"/>
              <a:pathLst>
                <a:path w="13481881" h="13481881">
                  <a:moveTo>
                    <a:pt x="0" y="0"/>
                  </a:moveTo>
                  <a:lnTo>
                    <a:pt x="13481881" y="0"/>
                  </a:lnTo>
                  <a:lnTo>
                    <a:pt x="13481881" y="13481881"/>
                  </a:lnTo>
                  <a:lnTo>
                    <a:pt x="0" y="13481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0746928" y="0"/>
              <a:ext cx="13481881" cy="13481881"/>
            </a:xfrm>
            <a:custGeom>
              <a:avLst/>
              <a:gdLst/>
              <a:ahLst/>
              <a:cxnLst/>
              <a:rect l="l" t="t" r="r" b="b"/>
              <a:pathLst>
                <a:path w="13481881" h="13481881">
                  <a:moveTo>
                    <a:pt x="0" y="0"/>
                  </a:moveTo>
                  <a:lnTo>
                    <a:pt x="13481881" y="0"/>
                  </a:lnTo>
                  <a:lnTo>
                    <a:pt x="13481881" y="13481881"/>
                  </a:lnTo>
                  <a:lnTo>
                    <a:pt x="0" y="134818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2640272" y="3660555"/>
            <a:ext cx="13007457" cy="2216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662"/>
              </a:lnSpc>
            </a:pPr>
            <a:r>
              <a:rPr lang="en-US" sz="15937" b="1" spc="-557">
                <a:solidFill>
                  <a:srgbClr val="0CC0D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Thankyou !!!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766</Words>
  <Application>Microsoft Office PowerPoint</Application>
  <PresentationFormat>Custom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Glacial Indifference Bold</vt:lpstr>
      <vt:lpstr>Helvetica World Bold</vt:lpstr>
      <vt:lpstr>Arial</vt:lpstr>
      <vt:lpstr>IBM Plex Sans Bold</vt:lpstr>
      <vt:lpstr>Canva Sans</vt:lpstr>
      <vt:lpstr>Canva Sans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Modern Artificial Intelligence Presentation</dc:title>
  <dc:creator>vishal shukla</dc:creator>
  <cp:lastModifiedBy>vishal shukla</cp:lastModifiedBy>
  <cp:revision>4</cp:revision>
  <dcterms:created xsi:type="dcterms:W3CDTF">2006-08-16T00:00:00Z</dcterms:created>
  <dcterms:modified xsi:type="dcterms:W3CDTF">2025-07-07T10:01:54Z</dcterms:modified>
  <dc:identifier>DAGiu_NkZDc</dc:identifier>
</cp:coreProperties>
</file>