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1A82-BF8A-D21E-9DE7-2548C07ACB43}"/>
              </a:ext>
            </a:extLst>
          </p:cNvPr>
          <p:cNvSpPr>
            <a:spLocks noGrp="1"/>
          </p:cNvSpPr>
          <p:nvPr>
            <p:ph type="ctrTitle"/>
          </p:nvPr>
        </p:nvSpPr>
        <p:spPr/>
        <p:txBody>
          <a:bodyPr/>
          <a:lstStyle/>
          <a:p>
            <a:r>
              <a:rPr lang="en-IN" dirty="0">
                <a:latin typeface="Arial Black" panose="020B0A04020102020204" pitchFamily="34" charset="0"/>
              </a:rPr>
              <a:t>Lead Scoring </a:t>
            </a:r>
            <a:br>
              <a:rPr lang="en-IN" dirty="0">
                <a:latin typeface="Arial Black" panose="020B0A04020102020204" pitchFamily="34" charset="0"/>
              </a:rPr>
            </a:br>
            <a:r>
              <a:rPr lang="en-IN" dirty="0">
                <a:latin typeface="Arial Black" panose="020B0A04020102020204" pitchFamily="34" charset="0"/>
              </a:rPr>
              <a:t>Case Study</a:t>
            </a:r>
          </a:p>
        </p:txBody>
      </p:sp>
      <p:sp>
        <p:nvSpPr>
          <p:cNvPr id="3" name="Subtitle 2">
            <a:extLst>
              <a:ext uri="{FF2B5EF4-FFF2-40B4-BE49-F238E27FC236}">
                <a16:creationId xmlns:a16="http://schemas.microsoft.com/office/drawing/2014/main" id="{53B62205-402E-CE5D-CF62-697A8FE6DE15}"/>
              </a:ext>
            </a:extLst>
          </p:cNvPr>
          <p:cNvSpPr>
            <a:spLocks noGrp="1"/>
          </p:cNvSpPr>
          <p:nvPr>
            <p:ph type="subTitle" idx="1"/>
          </p:nvPr>
        </p:nvSpPr>
        <p:spPr>
          <a:xfrm>
            <a:off x="1876424" y="4458878"/>
            <a:ext cx="8791575" cy="798922"/>
          </a:xfrm>
        </p:spPr>
        <p:txBody>
          <a:bodyPr/>
          <a:lstStyle/>
          <a:p>
            <a:r>
              <a:rPr lang="en-IN" dirty="0"/>
              <a:t>Vishal siddharth</a:t>
            </a:r>
          </a:p>
        </p:txBody>
      </p:sp>
    </p:spTree>
    <p:extLst>
      <p:ext uri="{BB962C8B-B14F-4D97-AF65-F5344CB8AC3E}">
        <p14:creationId xmlns:p14="http://schemas.microsoft.com/office/powerpoint/2010/main" val="423135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1C68-3554-3466-B18E-1FD2529A136D}"/>
              </a:ext>
            </a:extLst>
          </p:cNvPr>
          <p:cNvSpPr>
            <a:spLocks noGrp="1"/>
          </p:cNvSpPr>
          <p:nvPr>
            <p:ph type="title"/>
          </p:nvPr>
        </p:nvSpPr>
        <p:spPr>
          <a:xfrm>
            <a:off x="1141412" y="214736"/>
            <a:ext cx="9905999" cy="852063"/>
          </a:xfrm>
        </p:spPr>
        <p:txBody>
          <a:bodyPr/>
          <a:lstStyle/>
          <a:p>
            <a:r>
              <a:rPr lang="en-IN" dirty="0"/>
              <a:t>Correlation among variables</a:t>
            </a:r>
          </a:p>
        </p:txBody>
      </p:sp>
      <p:pic>
        <p:nvPicPr>
          <p:cNvPr id="5" name="Content Placeholder 4">
            <a:extLst>
              <a:ext uri="{FF2B5EF4-FFF2-40B4-BE49-F238E27FC236}">
                <a16:creationId xmlns:a16="http://schemas.microsoft.com/office/drawing/2014/main" id="{A97DB418-2C45-0BBB-7BF0-0A9935B8243D}"/>
              </a:ext>
            </a:extLst>
          </p:cNvPr>
          <p:cNvPicPr>
            <a:picLocks noGrp="1" noChangeAspect="1"/>
          </p:cNvPicPr>
          <p:nvPr>
            <p:ph idx="1"/>
          </p:nvPr>
        </p:nvPicPr>
        <p:blipFill>
          <a:blip r:embed="rId2"/>
          <a:stretch>
            <a:fillRect/>
          </a:stretch>
        </p:blipFill>
        <p:spPr>
          <a:xfrm>
            <a:off x="1141412" y="1193919"/>
            <a:ext cx="7682845" cy="4682122"/>
          </a:xfrm>
        </p:spPr>
      </p:pic>
    </p:spTree>
    <p:extLst>
      <p:ext uri="{BB962C8B-B14F-4D97-AF65-F5344CB8AC3E}">
        <p14:creationId xmlns:p14="http://schemas.microsoft.com/office/powerpoint/2010/main" val="113098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1AED-11B7-369B-4052-E69ED29328E9}"/>
              </a:ext>
            </a:extLst>
          </p:cNvPr>
          <p:cNvSpPr>
            <a:spLocks noGrp="1"/>
          </p:cNvSpPr>
          <p:nvPr>
            <p:ph type="title"/>
          </p:nvPr>
        </p:nvSpPr>
        <p:spPr>
          <a:xfrm>
            <a:off x="1151606" y="159094"/>
            <a:ext cx="9906000" cy="899768"/>
          </a:xfrm>
        </p:spPr>
        <p:txBody>
          <a:bodyPr/>
          <a:lstStyle/>
          <a:p>
            <a:r>
              <a:rPr lang="en-IN" dirty="0"/>
              <a:t>Data Conversion</a:t>
            </a:r>
          </a:p>
        </p:txBody>
      </p:sp>
      <p:sp>
        <p:nvSpPr>
          <p:cNvPr id="3" name="Text Placeholder 2">
            <a:extLst>
              <a:ext uri="{FF2B5EF4-FFF2-40B4-BE49-F238E27FC236}">
                <a16:creationId xmlns:a16="http://schemas.microsoft.com/office/drawing/2014/main" id="{3F9B3996-4098-D112-7469-CDD3F389F377}"/>
              </a:ext>
            </a:extLst>
          </p:cNvPr>
          <p:cNvSpPr>
            <a:spLocks noGrp="1"/>
          </p:cNvSpPr>
          <p:nvPr>
            <p:ph type="body" idx="1"/>
          </p:nvPr>
        </p:nvSpPr>
        <p:spPr>
          <a:xfrm>
            <a:off x="1151605" y="1385740"/>
            <a:ext cx="9895805" cy="4413398"/>
          </a:xfrm>
        </p:spPr>
        <p:txBody>
          <a:bodyPr/>
          <a:lstStyle/>
          <a:p>
            <a:endParaRPr lang="en-IN" dirty="0"/>
          </a:p>
          <a:p>
            <a:pPr marL="285750" indent="-285750">
              <a:buFont typeface="Wingdings" panose="05000000000000000000" pitchFamily="2" charset="2"/>
              <a:buChar char="q"/>
            </a:pPr>
            <a:r>
              <a:rPr lang="en-IN" dirty="0"/>
              <a:t> </a:t>
            </a:r>
            <a:r>
              <a:rPr lang="en-US" dirty="0"/>
              <a:t>The normalization of numerical variables.</a:t>
            </a:r>
          </a:p>
          <a:p>
            <a:pPr marL="285750" indent="-285750">
              <a:buFont typeface="Wingdings" panose="05000000000000000000" pitchFamily="2" charset="2"/>
              <a:buChar char="q"/>
            </a:pPr>
            <a:r>
              <a:rPr lang="en-US" dirty="0"/>
              <a:t> For variables of the object type, dummy variables are made.</a:t>
            </a:r>
          </a:p>
          <a:p>
            <a:pPr marL="285750" indent="-285750">
              <a:buFont typeface="Wingdings" panose="05000000000000000000" pitchFamily="2" charset="2"/>
              <a:buChar char="q"/>
            </a:pPr>
            <a:r>
              <a:rPr lang="en-US" dirty="0"/>
              <a:t> Total Rows for Analysis: 8792</a:t>
            </a:r>
          </a:p>
          <a:p>
            <a:pPr marL="285750" indent="-285750">
              <a:buFont typeface="Wingdings" panose="05000000000000000000" pitchFamily="2" charset="2"/>
              <a:buChar char="q"/>
            </a:pPr>
            <a:r>
              <a:rPr lang="en-US" dirty="0"/>
              <a:t> Total Columns for Analysis: 43</a:t>
            </a:r>
            <a:endParaRPr lang="en-IN" dirty="0"/>
          </a:p>
        </p:txBody>
      </p:sp>
    </p:spTree>
    <p:extLst>
      <p:ext uri="{BB962C8B-B14F-4D97-AF65-F5344CB8AC3E}">
        <p14:creationId xmlns:p14="http://schemas.microsoft.com/office/powerpoint/2010/main" val="398410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9D15-B066-13A5-4078-3C6A8F978B11}"/>
              </a:ext>
            </a:extLst>
          </p:cNvPr>
          <p:cNvSpPr>
            <a:spLocks noGrp="1"/>
          </p:cNvSpPr>
          <p:nvPr>
            <p:ph type="title"/>
          </p:nvPr>
        </p:nvSpPr>
        <p:spPr>
          <a:xfrm>
            <a:off x="1141411" y="561387"/>
            <a:ext cx="9906000" cy="777219"/>
          </a:xfrm>
        </p:spPr>
        <p:txBody>
          <a:bodyPr/>
          <a:lstStyle/>
          <a:p>
            <a:r>
              <a:rPr lang="en-IN" dirty="0"/>
              <a:t>Model building</a:t>
            </a:r>
          </a:p>
        </p:txBody>
      </p:sp>
      <p:sp>
        <p:nvSpPr>
          <p:cNvPr id="3" name="Text Placeholder 2">
            <a:extLst>
              <a:ext uri="{FF2B5EF4-FFF2-40B4-BE49-F238E27FC236}">
                <a16:creationId xmlns:a16="http://schemas.microsoft.com/office/drawing/2014/main" id="{EC464607-4A42-AA86-F783-205CD9FCA7B8}"/>
              </a:ext>
            </a:extLst>
          </p:cNvPr>
          <p:cNvSpPr>
            <a:spLocks noGrp="1"/>
          </p:cNvSpPr>
          <p:nvPr>
            <p:ph type="body" idx="1"/>
          </p:nvPr>
        </p:nvSpPr>
        <p:spPr>
          <a:xfrm>
            <a:off x="1141411" y="1757606"/>
            <a:ext cx="9906000" cy="3619893"/>
          </a:xfrm>
        </p:spPr>
        <p:txBody>
          <a:bodyPr/>
          <a:lstStyle/>
          <a:p>
            <a:pPr marL="285750" indent="-285750">
              <a:buFont typeface="Wingdings" panose="05000000000000000000" pitchFamily="2" charset="2"/>
              <a:buChar char="q"/>
            </a:pPr>
            <a:r>
              <a:rPr lang="en-US" dirty="0"/>
              <a:t>Dividing the data into sets for testing and training</a:t>
            </a:r>
          </a:p>
          <a:p>
            <a:pPr marL="285750" indent="-285750">
              <a:buFont typeface="Wingdings" panose="05000000000000000000" pitchFamily="2" charset="2"/>
              <a:buChar char="q"/>
            </a:pPr>
            <a:r>
              <a:rPr lang="en-US" dirty="0"/>
              <a:t>Regression analysis begins with a train-test split, of which a 70:30 ratio has been selected.</a:t>
            </a:r>
          </a:p>
          <a:p>
            <a:pPr marL="285750" indent="-285750">
              <a:buFont typeface="Wingdings" panose="05000000000000000000" pitchFamily="2" charset="2"/>
              <a:buChar char="q"/>
            </a:pPr>
            <a:r>
              <a:rPr lang="en-US" dirty="0"/>
              <a:t>For feature selection, use RFE.</a:t>
            </a:r>
          </a:p>
          <a:p>
            <a:pPr marL="285750" indent="-285750">
              <a:buFont typeface="Wingdings" panose="05000000000000000000" pitchFamily="2" charset="2"/>
              <a:buChar char="q"/>
            </a:pPr>
            <a:r>
              <a:rPr lang="en-US" dirty="0"/>
              <a:t>Building the model by deleting the variable whose p-value is more than 0.05 and </a:t>
            </a:r>
            <a:r>
              <a:rPr lang="en-US" dirty="0" err="1"/>
              <a:t>vifvalue</a:t>
            </a:r>
            <a:r>
              <a:rPr lang="en-US" dirty="0"/>
              <a:t> is larger than 5 after running an RFE with 15 variables as the outcome</a:t>
            </a:r>
          </a:p>
          <a:p>
            <a:pPr marL="285750" indent="-285750">
              <a:buFont typeface="Wingdings" panose="05000000000000000000" pitchFamily="2" charset="2"/>
              <a:buChar char="q"/>
            </a:pPr>
            <a:r>
              <a:rPr lang="en-US" dirty="0"/>
              <a:t> Forecasts using the test data set</a:t>
            </a:r>
          </a:p>
          <a:p>
            <a:pPr marL="285750" indent="-285750">
              <a:buFont typeface="Wingdings" panose="05000000000000000000" pitchFamily="2" charset="2"/>
              <a:buChar char="q"/>
            </a:pPr>
            <a:r>
              <a:rPr lang="en-US" dirty="0"/>
              <a:t> Total accuracy of 81%</a:t>
            </a:r>
            <a:endParaRPr lang="en-IN" dirty="0"/>
          </a:p>
        </p:txBody>
      </p:sp>
    </p:spTree>
    <p:extLst>
      <p:ext uri="{BB962C8B-B14F-4D97-AF65-F5344CB8AC3E}">
        <p14:creationId xmlns:p14="http://schemas.microsoft.com/office/powerpoint/2010/main" val="16028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66AB-BC54-22B9-FD4E-2C779EBA37E1}"/>
              </a:ext>
            </a:extLst>
          </p:cNvPr>
          <p:cNvSpPr>
            <a:spLocks noGrp="1"/>
          </p:cNvSpPr>
          <p:nvPr>
            <p:ph type="title"/>
          </p:nvPr>
        </p:nvSpPr>
        <p:spPr>
          <a:xfrm>
            <a:off x="1141413" y="138260"/>
            <a:ext cx="5934508" cy="729006"/>
          </a:xfrm>
        </p:spPr>
        <p:txBody>
          <a:bodyPr/>
          <a:lstStyle/>
          <a:p>
            <a:r>
              <a:rPr lang="en-IN" dirty="0"/>
              <a:t>Roc curve</a:t>
            </a:r>
          </a:p>
        </p:txBody>
      </p:sp>
      <p:pic>
        <p:nvPicPr>
          <p:cNvPr id="6" name="Picture Placeholder 5">
            <a:extLst>
              <a:ext uri="{FF2B5EF4-FFF2-40B4-BE49-F238E27FC236}">
                <a16:creationId xmlns:a16="http://schemas.microsoft.com/office/drawing/2014/main" id="{13B6262D-EC9C-313E-BD9C-2C559964A606}"/>
              </a:ext>
            </a:extLst>
          </p:cNvPr>
          <p:cNvPicPr>
            <a:picLocks noGrp="1" noChangeAspect="1"/>
          </p:cNvPicPr>
          <p:nvPr>
            <p:ph type="pic" idx="1"/>
          </p:nvPr>
        </p:nvPicPr>
        <p:blipFill>
          <a:blip r:embed="rId2"/>
          <a:stretch>
            <a:fillRect/>
          </a:stretch>
        </p:blipFill>
        <p:spPr>
          <a:xfrm>
            <a:off x="1141413" y="2704689"/>
            <a:ext cx="9355137" cy="3286045"/>
          </a:xfrm>
        </p:spPr>
      </p:pic>
      <p:sp>
        <p:nvSpPr>
          <p:cNvPr id="4" name="Text Placeholder 3">
            <a:extLst>
              <a:ext uri="{FF2B5EF4-FFF2-40B4-BE49-F238E27FC236}">
                <a16:creationId xmlns:a16="http://schemas.microsoft.com/office/drawing/2014/main" id="{0A478AFF-1111-0D3E-EF1D-9CD2ED96CD5C}"/>
              </a:ext>
            </a:extLst>
          </p:cNvPr>
          <p:cNvSpPr>
            <a:spLocks noGrp="1"/>
          </p:cNvSpPr>
          <p:nvPr>
            <p:ph type="body" sz="half" idx="2"/>
          </p:nvPr>
        </p:nvSpPr>
        <p:spPr>
          <a:xfrm>
            <a:off x="1141413" y="867266"/>
            <a:ext cx="5934508" cy="1989056"/>
          </a:xfrm>
        </p:spPr>
        <p:txBody>
          <a:bodyPr/>
          <a:lstStyle/>
          <a:p>
            <a:pPr marL="285750" indent="-285750">
              <a:buFont typeface="Wingdings" panose="05000000000000000000" pitchFamily="2" charset="2"/>
              <a:buChar char="q"/>
            </a:pPr>
            <a:r>
              <a:rPr lang="en-US" dirty="0"/>
              <a:t>Identifying the Ideal Cutoff Point</a:t>
            </a:r>
          </a:p>
          <a:p>
            <a:pPr marL="285750" indent="-285750">
              <a:buFont typeface="Wingdings" panose="05000000000000000000" pitchFamily="2" charset="2"/>
              <a:buChar char="q"/>
            </a:pPr>
            <a:r>
              <a:rPr lang="en-US" dirty="0"/>
              <a:t>The probability at which we achieve a balance between sensitivity and specificity is known as the optimal cut off probability.</a:t>
            </a:r>
          </a:p>
          <a:p>
            <a:pPr marL="285750" indent="-285750">
              <a:buFont typeface="Wingdings" panose="05000000000000000000" pitchFamily="2" charset="2"/>
              <a:buChar char="q"/>
            </a:pPr>
            <a:r>
              <a:rPr lang="en-US" dirty="0"/>
              <a:t>It is evident from the second graph that the ideal cut off point is at 0.35.</a:t>
            </a:r>
          </a:p>
          <a:p>
            <a:endParaRPr lang="en-IN" dirty="0"/>
          </a:p>
        </p:txBody>
      </p:sp>
    </p:spTree>
    <p:extLst>
      <p:ext uri="{BB962C8B-B14F-4D97-AF65-F5344CB8AC3E}">
        <p14:creationId xmlns:p14="http://schemas.microsoft.com/office/powerpoint/2010/main" val="16006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EE34-790C-7AA5-863A-4996EEFFA2A3}"/>
              </a:ext>
            </a:extLst>
          </p:cNvPr>
          <p:cNvSpPr>
            <a:spLocks noGrp="1"/>
          </p:cNvSpPr>
          <p:nvPr>
            <p:ph type="title"/>
          </p:nvPr>
        </p:nvSpPr>
        <p:spPr>
          <a:xfrm>
            <a:off x="1095482" y="44450"/>
            <a:ext cx="10001036" cy="720659"/>
          </a:xfrm>
        </p:spPr>
        <p:txBody>
          <a:bodyPr/>
          <a:lstStyle/>
          <a:p>
            <a:r>
              <a:rPr lang="en-IN" dirty="0"/>
              <a:t>conclusion</a:t>
            </a:r>
          </a:p>
        </p:txBody>
      </p:sp>
      <p:sp>
        <p:nvSpPr>
          <p:cNvPr id="3" name="Text Placeholder 2">
            <a:extLst>
              <a:ext uri="{FF2B5EF4-FFF2-40B4-BE49-F238E27FC236}">
                <a16:creationId xmlns:a16="http://schemas.microsoft.com/office/drawing/2014/main" id="{2C4A7F8B-29E8-180E-DD58-E68AF34E5D98}"/>
              </a:ext>
            </a:extLst>
          </p:cNvPr>
          <p:cNvSpPr>
            <a:spLocks noGrp="1"/>
          </p:cNvSpPr>
          <p:nvPr>
            <p:ph type="body" idx="1"/>
          </p:nvPr>
        </p:nvSpPr>
        <p:spPr>
          <a:xfrm>
            <a:off x="1095482" y="867265"/>
            <a:ext cx="10160122" cy="5703217"/>
          </a:xfrm>
        </p:spPr>
        <p:txBody>
          <a:bodyPr>
            <a:normAutofit lnSpcReduction="10000"/>
          </a:bodyPr>
          <a:lstStyle/>
          <a:p>
            <a:r>
              <a:rPr lang="en-US" sz="1600" dirty="0"/>
              <a:t>It was discovered that the following factors, in descending order, were the most important to the potential buyers:</a:t>
            </a:r>
          </a:p>
          <a:p>
            <a:pPr marL="285750" indent="-285750">
              <a:buFont typeface="Wingdings" panose="05000000000000000000" pitchFamily="2" charset="2"/>
              <a:buChar char="q"/>
            </a:pPr>
            <a:r>
              <a:rPr lang="en-US" sz="1600" dirty="0"/>
              <a:t> The total time spend on the Website.</a:t>
            </a:r>
          </a:p>
          <a:p>
            <a:pPr marL="285750" indent="-285750">
              <a:buFont typeface="Wingdings" panose="05000000000000000000" pitchFamily="2" charset="2"/>
              <a:buChar char="q"/>
            </a:pPr>
            <a:r>
              <a:rPr lang="en-US" sz="1600" dirty="0"/>
              <a:t>Total number of visits.</a:t>
            </a:r>
          </a:p>
          <a:p>
            <a:pPr marL="285750" indent="-285750">
              <a:buFont typeface="Wingdings" panose="05000000000000000000" pitchFamily="2" charset="2"/>
              <a:buChar char="q"/>
            </a:pPr>
            <a:r>
              <a:rPr lang="en-US" sz="1600" dirty="0"/>
              <a:t>When the lead source was:</a:t>
            </a:r>
          </a:p>
          <a:p>
            <a:pPr marL="400050" indent="-400050">
              <a:lnSpc>
                <a:spcPct val="100000"/>
              </a:lnSpc>
              <a:buFont typeface="+mj-lt"/>
              <a:buAutoNum type="romanUcPeriod"/>
            </a:pPr>
            <a:r>
              <a:rPr lang="en-IN" dirty="0"/>
              <a:t>Google</a:t>
            </a:r>
          </a:p>
          <a:p>
            <a:pPr marL="400050" indent="-400050">
              <a:lnSpc>
                <a:spcPct val="100000"/>
              </a:lnSpc>
              <a:buFont typeface="+mj-lt"/>
              <a:buAutoNum type="romanUcPeriod"/>
            </a:pPr>
            <a:r>
              <a:rPr lang="en-IN" sz="1600" dirty="0"/>
              <a:t>Direct traffic</a:t>
            </a:r>
          </a:p>
          <a:p>
            <a:pPr marL="400050" indent="-400050">
              <a:lnSpc>
                <a:spcPct val="100000"/>
              </a:lnSpc>
              <a:buFont typeface="+mj-lt"/>
              <a:buAutoNum type="romanUcPeriod"/>
            </a:pPr>
            <a:r>
              <a:rPr lang="en-IN" sz="1600" dirty="0"/>
              <a:t>Organic search</a:t>
            </a:r>
          </a:p>
          <a:p>
            <a:pPr marL="400050" indent="-400050">
              <a:lnSpc>
                <a:spcPct val="100000"/>
              </a:lnSpc>
              <a:buFont typeface="+mj-lt"/>
              <a:buAutoNum type="romanUcPeriod"/>
            </a:pPr>
            <a:r>
              <a:rPr lang="en-IN" sz="1600" dirty="0" err="1"/>
              <a:t>Welingak</a:t>
            </a:r>
            <a:r>
              <a:rPr lang="en-IN" sz="1600" dirty="0"/>
              <a:t> website       </a:t>
            </a:r>
          </a:p>
          <a:p>
            <a:pPr marL="285750" indent="-285750">
              <a:lnSpc>
                <a:spcPct val="100000"/>
              </a:lnSpc>
              <a:buFont typeface="Wingdings" panose="05000000000000000000" pitchFamily="2" charset="2"/>
              <a:buChar char="q"/>
            </a:pPr>
            <a:r>
              <a:rPr lang="en-IN" sz="1600" dirty="0"/>
              <a:t> </a:t>
            </a:r>
            <a:r>
              <a:rPr lang="en-US" sz="1600" dirty="0"/>
              <a:t>When the last activity was:</a:t>
            </a:r>
          </a:p>
          <a:p>
            <a:pPr marL="285750" indent="-285750">
              <a:lnSpc>
                <a:spcPct val="100000"/>
              </a:lnSpc>
              <a:buFont typeface="Wingdings" panose="05000000000000000000" pitchFamily="2" charset="2"/>
              <a:buChar char="§"/>
            </a:pPr>
            <a:r>
              <a:rPr lang="en-US" sz="1600" dirty="0"/>
              <a:t>a. SMS</a:t>
            </a:r>
          </a:p>
          <a:p>
            <a:pPr marL="285750" indent="-285750">
              <a:lnSpc>
                <a:spcPct val="100000"/>
              </a:lnSpc>
              <a:buFont typeface="Wingdings" panose="05000000000000000000" pitchFamily="2" charset="2"/>
              <a:buChar char="§"/>
            </a:pPr>
            <a:r>
              <a:rPr lang="en-US" sz="1600" dirty="0"/>
              <a:t>b. Olark chat conversation</a:t>
            </a:r>
          </a:p>
          <a:p>
            <a:pPr marL="285750" indent="-285750">
              <a:lnSpc>
                <a:spcPct val="100000"/>
              </a:lnSpc>
              <a:buFont typeface="Wingdings" panose="05000000000000000000" pitchFamily="2" charset="2"/>
              <a:buChar char="q"/>
            </a:pPr>
            <a:r>
              <a:rPr lang="en-US" sz="1600" dirty="0"/>
              <a:t> when Lead add format is the lead origin.</a:t>
            </a:r>
          </a:p>
          <a:p>
            <a:pPr marL="285750" indent="-285750">
              <a:lnSpc>
                <a:spcPct val="100000"/>
              </a:lnSpc>
              <a:buFont typeface="Wingdings" panose="05000000000000000000" pitchFamily="2" charset="2"/>
              <a:buChar char="q"/>
            </a:pPr>
            <a:r>
              <a:rPr lang="en-US" sz="1600" dirty="0"/>
              <a:t>when they are employed as a working professional at the moment. With this in mind, X Education can grow since they have a great possibility of persuading nearly every prospective customer to alter their mind and purchase their courses.</a:t>
            </a:r>
            <a:endParaRPr lang="en-IN" sz="1600" dirty="0"/>
          </a:p>
        </p:txBody>
      </p:sp>
    </p:spTree>
    <p:extLst>
      <p:ext uri="{BB962C8B-B14F-4D97-AF65-F5344CB8AC3E}">
        <p14:creationId xmlns:p14="http://schemas.microsoft.com/office/powerpoint/2010/main" val="161414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5EDD-77BE-3F46-F440-FE5929807D71}"/>
              </a:ext>
            </a:extLst>
          </p:cNvPr>
          <p:cNvSpPr>
            <a:spLocks noGrp="1"/>
          </p:cNvSpPr>
          <p:nvPr>
            <p:ph type="title"/>
          </p:nvPr>
        </p:nvSpPr>
        <p:spPr>
          <a:xfrm>
            <a:off x="1065229" y="55238"/>
            <a:ext cx="9982182" cy="891247"/>
          </a:xfrm>
        </p:spPr>
        <p:txBody>
          <a:bodyPr/>
          <a:lstStyle/>
          <a:p>
            <a:r>
              <a:rPr lang="en-IN" dirty="0"/>
              <a:t>Problem statement</a:t>
            </a:r>
          </a:p>
        </p:txBody>
      </p:sp>
      <p:sp>
        <p:nvSpPr>
          <p:cNvPr id="3" name="Text Placeholder 2">
            <a:extLst>
              <a:ext uri="{FF2B5EF4-FFF2-40B4-BE49-F238E27FC236}">
                <a16:creationId xmlns:a16="http://schemas.microsoft.com/office/drawing/2014/main" id="{9B9CD7D6-C7E4-07F5-6888-749D638FB575}"/>
              </a:ext>
            </a:extLst>
          </p:cNvPr>
          <p:cNvSpPr>
            <a:spLocks noGrp="1"/>
          </p:cNvSpPr>
          <p:nvPr>
            <p:ph type="body" idx="1"/>
          </p:nvPr>
        </p:nvSpPr>
        <p:spPr>
          <a:xfrm>
            <a:off x="1065229" y="1106905"/>
            <a:ext cx="9982182" cy="5326889"/>
          </a:xfrm>
        </p:spPr>
        <p:txBody>
          <a:bodyPr/>
          <a:lstStyle/>
          <a:p>
            <a:pPr marL="342900" indent="-342900">
              <a:buAutoNum type="arabicPeriod"/>
            </a:pPr>
            <a:r>
              <a:rPr lang="en-IN" dirty="0"/>
              <a:t>X Education receives a lot of leads, but its lead conversion rate is extremely low.</a:t>
            </a:r>
          </a:p>
          <a:p>
            <a:pPr marL="342900" indent="-342900">
              <a:buAutoNum type="arabicPeriod"/>
            </a:pPr>
            <a:r>
              <a:rPr lang="en-IN" dirty="0"/>
              <a:t>x education offers online courses to experts in the sector. for example, in the event that let’s say they get 100 leads a day, and only about 30 of those are converted.</a:t>
            </a:r>
          </a:p>
          <a:p>
            <a:pPr marL="342900" indent="-342900">
              <a:buAutoNum type="arabicPeriod"/>
            </a:pPr>
            <a:r>
              <a:rPr lang="en-IN" dirty="0"/>
              <a:t>The organization wants to identify the most  promising prospects, or “hot leads,” in order to streamline this procedure.</a:t>
            </a:r>
          </a:p>
          <a:p>
            <a:pPr marL="342900" indent="-342900">
              <a:buAutoNum type="arabicPeriod"/>
            </a:pPr>
            <a:r>
              <a:rPr lang="en-IN" dirty="0"/>
              <a:t>The lead conversion rate should increase if they are able to locate this group of leads since the sales staff will now be spending more time corresponding with the prospects rather than calling everyone.</a:t>
            </a:r>
            <a:br>
              <a:rPr lang="en-IN" dirty="0"/>
            </a:br>
            <a:br>
              <a:rPr lang="en-IN" dirty="0"/>
            </a:br>
            <a:r>
              <a:rPr lang="en-IN" sz="2800" dirty="0"/>
              <a:t>Business objective:</a:t>
            </a:r>
          </a:p>
          <a:p>
            <a:r>
              <a:rPr lang="en-IN" dirty="0"/>
              <a:t>1. X education wants to know which leads are the most promising.</a:t>
            </a:r>
          </a:p>
          <a:p>
            <a:r>
              <a:rPr lang="en-IN" dirty="0"/>
              <a:t>2. They want to develop a model that can identify the hot leads.</a:t>
            </a:r>
          </a:p>
          <a:p>
            <a:r>
              <a:rPr lang="en-IN" dirty="0"/>
              <a:t>3. Development of the model for the future use.</a:t>
            </a:r>
          </a:p>
          <a:p>
            <a:endParaRPr lang="en-IN" dirty="0"/>
          </a:p>
          <a:p>
            <a:pPr marL="342900" indent="-342900">
              <a:buAutoNum type="arabicPeriod"/>
            </a:pPr>
            <a:endParaRPr lang="en-IN" dirty="0"/>
          </a:p>
        </p:txBody>
      </p:sp>
    </p:spTree>
    <p:extLst>
      <p:ext uri="{BB962C8B-B14F-4D97-AF65-F5344CB8AC3E}">
        <p14:creationId xmlns:p14="http://schemas.microsoft.com/office/powerpoint/2010/main" val="210444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6601-0EF7-3350-2A70-C0BA217EEF10}"/>
              </a:ext>
            </a:extLst>
          </p:cNvPr>
          <p:cNvSpPr>
            <a:spLocks noGrp="1"/>
          </p:cNvSpPr>
          <p:nvPr>
            <p:ph type="title"/>
          </p:nvPr>
        </p:nvSpPr>
        <p:spPr>
          <a:xfrm>
            <a:off x="1121790" y="56732"/>
            <a:ext cx="9927210" cy="885947"/>
          </a:xfrm>
        </p:spPr>
        <p:txBody>
          <a:bodyPr/>
          <a:lstStyle/>
          <a:p>
            <a:r>
              <a:rPr lang="en-IN" dirty="0"/>
              <a:t>Methodology For the solution</a:t>
            </a:r>
          </a:p>
        </p:txBody>
      </p:sp>
      <p:sp>
        <p:nvSpPr>
          <p:cNvPr id="3" name="Text Placeholder 2">
            <a:extLst>
              <a:ext uri="{FF2B5EF4-FFF2-40B4-BE49-F238E27FC236}">
                <a16:creationId xmlns:a16="http://schemas.microsoft.com/office/drawing/2014/main" id="{6661BA0E-0DA0-335D-16CB-602EBA5A0F4B}"/>
              </a:ext>
            </a:extLst>
          </p:cNvPr>
          <p:cNvSpPr>
            <a:spLocks noGrp="1"/>
          </p:cNvSpPr>
          <p:nvPr>
            <p:ph type="body" idx="1"/>
          </p:nvPr>
        </p:nvSpPr>
        <p:spPr>
          <a:xfrm>
            <a:off x="820132" y="942680"/>
            <a:ext cx="11067068" cy="5714793"/>
          </a:xfrm>
        </p:spPr>
        <p:txBody>
          <a:bodyPr/>
          <a:lstStyle/>
          <a:p>
            <a:pPr marL="285750" indent="-285750">
              <a:buFont typeface="Wingdings" panose="05000000000000000000" pitchFamily="2" charset="2"/>
              <a:buChar char="Ø"/>
            </a:pPr>
            <a:r>
              <a:rPr lang="en-IN" sz="1600" dirty="0"/>
              <a:t> Data cleaning and manipulation.</a:t>
            </a:r>
          </a:p>
          <a:p>
            <a:pPr marL="285750" indent="-285750">
              <a:buFont typeface="Arial" panose="020B0604020202020204" pitchFamily="34" charset="0"/>
              <a:buChar char="•"/>
            </a:pPr>
            <a:r>
              <a:rPr lang="en-IN" sz="1600" dirty="0"/>
              <a:t>Check and handle redundant data.</a:t>
            </a:r>
          </a:p>
          <a:p>
            <a:pPr marL="285750" indent="-285750">
              <a:buFont typeface="Arial" panose="020B0604020202020204" pitchFamily="34" charset="0"/>
              <a:buChar char="•"/>
            </a:pPr>
            <a:r>
              <a:rPr lang="en-IN" sz="1600" dirty="0"/>
              <a:t>Check and handle missing and </a:t>
            </a:r>
            <a:r>
              <a:rPr lang="en-IN" sz="1600" dirty="0" err="1"/>
              <a:t>n.a</a:t>
            </a:r>
            <a:r>
              <a:rPr lang="en-IN" sz="1600" dirty="0"/>
              <a:t> values.</a:t>
            </a:r>
          </a:p>
          <a:p>
            <a:pPr marL="285750" indent="-285750">
              <a:buFont typeface="Arial" panose="020B0604020202020204" pitchFamily="34" charset="0"/>
              <a:buChar char="•"/>
            </a:pPr>
            <a:r>
              <a:rPr lang="en-IN" sz="1600" dirty="0"/>
              <a:t>Drop columns that are not relevant to the analysis and have a significant number of missing data.</a:t>
            </a:r>
          </a:p>
          <a:p>
            <a:pPr marL="285750" indent="-285750">
              <a:buFont typeface="Arial" panose="020B0604020202020204" pitchFamily="34" charset="0"/>
              <a:buChar char="•"/>
            </a:pPr>
            <a:r>
              <a:rPr lang="en-IN" sz="1600" dirty="0"/>
              <a:t>Check and handle outliers in data.</a:t>
            </a:r>
          </a:p>
          <a:p>
            <a:pPr marL="285750" indent="-285750">
              <a:buFont typeface="Wingdings" panose="05000000000000000000" pitchFamily="2" charset="2"/>
              <a:buChar char="Ø"/>
            </a:pPr>
            <a:r>
              <a:rPr lang="en-IN" sz="1600" dirty="0"/>
              <a:t>Eda</a:t>
            </a:r>
          </a:p>
          <a:p>
            <a:pPr marL="285750" indent="-285750">
              <a:buFont typeface="Wingdings" panose="05000000000000000000" pitchFamily="2" charset="2"/>
              <a:buChar char="§"/>
            </a:pPr>
            <a:r>
              <a:rPr lang="en-IN" sz="1600" dirty="0"/>
              <a:t>Univariate data analysis, such as value counting and variable distribution.</a:t>
            </a:r>
          </a:p>
          <a:p>
            <a:pPr marL="285750" indent="-285750">
              <a:buFont typeface="Wingdings" panose="05000000000000000000" pitchFamily="2" charset="2"/>
              <a:buChar char="§"/>
            </a:pPr>
            <a:r>
              <a:rPr lang="en-IN" sz="1600" dirty="0"/>
              <a:t>Bivariate data analysis and correlation coefficients between the variables.</a:t>
            </a:r>
          </a:p>
          <a:p>
            <a:pPr marL="285750" indent="-285750">
              <a:buFont typeface="Wingdings" panose="05000000000000000000" pitchFamily="2" charset="2"/>
              <a:buChar char="Ø"/>
            </a:pPr>
            <a:r>
              <a:rPr lang="en-IN" sz="1600" dirty="0"/>
              <a:t> data encoding and feature scaling with dummy variables.</a:t>
            </a:r>
          </a:p>
          <a:p>
            <a:pPr marL="285750" indent="-285750">
              <a:buFont typeface="Wingdings" panose="05000000000000000000" pitchFamily="2" charset="2"/>
              <a:buChar char="Ø"/>
            </a:pPr>
            <a:r>
              <a:rPr lang="en-IN" sz="1600" dirty="0"/>
              <a:t>Classification technique: model building and prediction are done using logistic regression.</a:t>
            </a:r>
          </a:p>
          <a:p>
            <a:pPr marL="285750" indent="-285750">
              <a:buFont typeface="Wingdings" panose="05000000000000000000" pitchFamily="2" charset="2"/>
              <a:buChar char="Ø"/>
            </a:pPr>
            <a:r>
              <a:rPr lang="en-IN" sz="1600" dirty="0"/>
              <a:t> the model is validated.</a:t>
            </a:r>
          </a:p>
          <a:p>
            <a:pPr marL="285750" indent="-285750">
              <a:buFont typeface="Wingdings" panose="05000000000000000000" pitchFamily="2" charset="2"/>
              <a:buChar char="Ø"/>
            </a:pPr>
            <a:r>
              <a:rPr lang="en-IN" sz="1600" dirty="0"/>
              <a:t> Presentation of the model</a:t>
            </a:r>
          </a:p>
          <a:p>
            <a:pPr marL="285750" indent="-285750">
              <a:buFont typeface="Wingdings" panose="05000000000000000000" pitchFamily="2" charset="2"/>
              <a:buChar char="Ø"/>
            </a:pPr>
            <a:r>
              <a:rPr lang="en-IN" sz="1600" dirty="0"/>
              <a:t> recommendations and conclusion.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07527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D609-2FCB-5A8F-11C5-FBDB4EF01601}"/>
              </a:ext>
            </a:extLst>
          </p:cNvPr>
          <p:cNvSpPr>
            <a:spLocks noGrp="1"/>
          </p:cNvSpPr>
          <p:nvPr>
            <p:ph type="title"/>
          </p:nvPr>
        </p:nvSpPr>
        <p:spPr>
          <a:xfrm>
            <a:off x="1033670" y="548032"/>
            <a:ext cx="9906000" cy="871487"/>
          </a:xfrm>
        </p:spPr>
        <p:txBody>
          <a:bodyPr/>
          <a:lstStyle/>
          <a:p>
            <a:r>
              <a:rPr lang="en-IN" dirty="0"/>
              <a:t>Data manipulation</a:t>
            </a:r>
          </a:p>
        </p:txBody>
      </p:sp>
      <p:sp>
        <p:nvSpPr>
          <p:cNvPr id="3" name="Text Placeholder 2">
            <a:extLst>
              <a:ext uri="{FF2B5EF4-FFF2-40B4-BE49-F238E27FC236}">
                <a16:creationId xmlns:a16="http://schemas.microsoft.com/office/drawing/2014/main" id="{652C0E04-D9AD-84E0-2F62-09C52E29965F}"/>
              </a:ext>
            </a:extLst>
          </p:cNvPr>
          <p:cNvSpPr>
            <a:spLocks noGrp="1"/>
          </p:cNvSpPr>
          <p:nvPr>
            <p:ph type="body" idx="1"/>
          </p:nvPr>
        </p:nvSpPr>
        <p:spPr>
          <a:xfrm>
            <a:off x="925929" y="1775709"/>
            <a:ext cx="10013741" cy="5286080"/>
          </a:xfrm>
        </p:spPr>
        <p:txBody>
          <a:bodyPr>
            <a:normAutofit/>
          </a:bodyPr>
          <a:lstStyle/>
          <a:p>
            <a:pPr marL="285750" indent="-285750">
              <a:buFont typeface="Wingdings" panose="05000000000000000000" pitchFamily="2" charset="2"/>
              <a:buChar char="Ø"/>
            </a:pPr>
            <a:r>
              <a:rPr lang="en-IN" sz="1600" dirty="0"/>
              <a:t> there are 37 total rows and 9240 total columns.</a:t>
            </a:r>
          </a:p>
          <a:p>
            <a:pPr marL="285750" indent="-285750">
              <a:buFont typeface="Wingdings" panose="05000000000000000000" pitchFamily="2" charset="2"/>
              <a:buChar char="Ø"/>
            </a:pPr>
            <a:r>
              <a:rPr lang="en-IN" sz="1600" dirty="0"/>
              <a:t>Features with a single value, such as “magazine,” “receive more updates about our courses,” and “ update me on supply”.</a:t>
            </a:r>
          </a:p>
          <a:p>
            <a:pPr marL="285750" indent="-285750">
              <a:buFont typeface="Wingdings" panose="05000000000000000000" pitchFamily="2" charset="2"/>
              <a:buChar char="Ø"/>
            </a:pPr>
            <a:r>
              <a:rPr lang="en-IN" sz="1600" dirty="0"/>
              <a:t> chain content, “get updates on dm content”, “I agree to pay the amount through cheque” have been dropped.</a:t>
            </a:r>
          </a:p>
          <a:p>
            <a:pPr marL="285750" indent="-285750">
              <a:buFont typeface="Wingdings" panose="05000000000000000000" pitchFamily="2" charset="2"/>
              <a:buChar char="Ø"/>
            </a:pPr>
            <a:r>
              <a:rPr lang="en-IN" sz="1600" dirty="0"/>
              <a:t>Eliminating the “lead number” and “prospect id”, as they are not required for the analysis.</a:t>
            </a:r>
          </a:p>
          <a:p>
            <a:pPr marL="285750" indent="-285750">
              <a:buFont typeface="Wingdings" panose="05000000000000000000" pitchFamily="2" charset="2"/>
              <a:buChar char="Ø"/>
            </a:pPr>
            <a:r>
              <a:rPr lang="en-IN" sz="1600" dirty="0"/>
              <a:t>After looking up the value counts for a few object type variables, we discovered that some features- like “do not call,” “</a:t>
            </a:r>
            <a:r>
              <a:rPr lang="en-US" sz="1600" dirty="0"/>
              <a:t>What matters most to you in choosing course,</a:t>
            </a:r>
            <a:r>
              <a:rPr lang="en-IN" sz="1600" dirty="0"/>
              <a:t>” </a:t>
            </a:r>
            <a:r>
              <a:rPr lang="en-US" sz="1600" dirty="0"/>
              <a:t>“Search”, “Newspaper Article”, “X Education Forums”, “Newspaper”, “Digital Advertisement” etc.</a:t>
            </a:r>
          </a:p>
          <a:p>
            <a:pPr marL="285750" indent="-285750">
              <a:buFont typeface="Wingdings" panose="05000000000000000000" pitchFamily="2" charset="2"/>
              <a:buChar char="Ø"/>
            </a:pPr>
            <a:r>
              <a:rPr lang="en-IN" sz="1600" dirty="0">
                <a:effectLst/>
                <a:latin typeface="+mj-lt"/>
                <a:ea typeface="Times New Roman" panose="02020603050405020304" pitchFamily="18" charset="0"/>
              </a:rPr>
              <a:t>Eliminating the fields like "Lead Profile" and "How did you hear about X Education" that have more than 35% of their values missing.</a:t>
            </a:r>
            <a:endParaRPr lang="en-IN" sz="1600" dirty="0">
              <a:latin typeface="+mj-lt"/>
            </a:endParaRP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17227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9603-6EBB-2D04-16B0-530E4D2B0EC3}"/>
              </a:ext>
            </a:extLst>
          </p:cNvPr>
          <p:cNvSpPr>
            <a:spLocks noGrp="1"/>
          </p:cNvSpPr>
          <p:nvPr>
            <p:ph type="title"/>
          </p:nvPr>
        </p:nvSpPr>
        <p:spPr>
          <a:xfrm>
            <a:off x="1141413" y="301659"/>
            <a:ext cx="10001034" cy="845524"/>
          </a:xfrm>
        </p:spPr>
        <p:txBody>
          <a:bodyPr>
            <a:normAutofit/>
          </a:bodyPr>
          <a:lstStyle/>
          <a:p>
            <a:r>
              <a:rPr lang="en-IN" dirty="0" err="1"/>
              <a:t>eda</a:t>
            </a:r>
            <a:endParaRPr lang="en-IN" dirty="0"/>
          </a:p>
        </p:txBody>
      </p:sp>
      <p:pic>
        <p:nvPicPr>
          <p:cNvPr id="9" name="Content Placeholder 8">
            <a:extLst>
              <a:ext uri="{FF2B5EF4-FFF2-40B4-BE49-F238E27FC236}">
                <a16:creationId xmlns:a16="http://schemas.microsoft.com/office/drawing/2014/main" id="{87760A0A-CC80-AF10-D117-386D991065F0}"/>
              </a:ext>
            </a:extLst>
          </p:cNvPr>
          <p:cNvPicPr>
            <a:picLocks noGrp="1" noChangeAspect="1"/>
          </p:cNvPicPr>
          <p:nvPr>
            <p:ph idx="1"/>
          </p:nvPr>
        </p:nvPicPr>
        <p:blipFill>
          <a:blip r:embed="rId2"/>
          <a:stretch>
            <a:fillRect/>
          </a:stretch>
        </p:blipFill>
        <p:spPr>
          <a:xfrm>
            <a:off x="1141413" y="1442301"/>
            <a:ext cx="9906000" cy="4183773"/>
          </a:xfrm>
        </p:spPr>
      </p:pic>
    </p:spTree>
    <p:extLst>
      <p:ext uri="{BB962C8B-B14F-4D97-AF65-F5344CB8AC3E}">
        <p14:creationId xmlns:p14="http://schemas.microsoft.com/office/powerpoint/2010/main" val="3858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018AF06-6C98-E514-0FC3-F34FF5D8B9F1}"/>
              </a:ext>
            </a:extLst>
          </p:cNvPr>
          <p:cNvPicPr>
            <a:picLocks noGrp="1" noChangeAspect="1"/>
          </p:cNvPicPr>
          <p:nvPr>
            <p:ph idx="1"/>
          </p:nvPr>
        </p:nvPicPr>
        <p:blipFill>
          <a:blip r:embed="rId2"/>
          <a:stretch>
            <a:fillRect/>
          </a:stretch>
        </p:blipFill>
        <p:spPr>
          <a:xfrm>
            <a:off x="1521103" y="392409"/>
            <a:ext cx="4078419" cy="3036592"/>
          </a:xfrm>
        </p:spPr>
      </p:pic>
      <p:pic>
        <p:nvPicPr>
          <p:cNvPr id="12" name="Picture 11">
            <a:extLst>
              <a:ext uri="{FF2B5EF4-FFF2-40B4-BE49-F238E27FC236}">
                <a16:creationId xmlns:a16="http://schemas.microsoft.com/office/drawing/2014/main" id="{D3242BCF-E7A0-EBCC-B6D4-5F789F20CCAF}"/>
              </a:ext>
            </a:extLst>
          </p:cNvPr>
          <p:cNvPicPr>
            <a:picLocks noChangeAspect="1"/>
          </p:cNvPicPr>
          <p:nvPr/>
        </p:nvPicPr>
        <p:blipFill>
          <a:blip r:embed="rId3"/>
          <a:stretch>
            <a:fillRect/>
          </a:stretch>
        </p:blipFill>
        <p:spPr>
          <a:xfrm>
            <a:off x="6212633" y="392409"/>
            <a:ext cx="4213104" cy="3036592"/>
          </a:xfrm>
          <a:prstGeom prst="rect">
            <a:avLst/>
          </a:prstGeom>
        </p:spPr>
      </p:pic>
      <p:pic>
        <p:nvPicPr>
          <p:cNvPr id="14" name="Picture 13">
            <a:extLst>
              <a:ext uri="{FF2B5EF4-FFF2-40B4-BE49-F238E27FC236}">
                <a16:creationId xmlns:a16="http://schemas.microsoft.com/office/drawing/2014/main" id="{792A2A9B-FD98-68FA-7191-76719E47F25D}"/>
              </a:ext>
            </a:extLst>
          </p:cNvPr>
          <p:cNvPicPr>
            <a:picLocks noChangeAspect="1"/>
          </p:cNvPicPr>
          <p:nvPr/>
        </p:nvPicPr>
        <p:blipFill>
          <a:blip r:embed="rId4"/>
          <a:stretch>
            <a:fillRect/>
          </a:stretch>
        </p:blipFill>
        <p:spPr>
          <a:xfrm>
            <a:off x="3233394" y="3610467"/>
            <a:ext cx="5514371" cy="2960016"/>
          </a:xfrm>
          <a:prstGeom prst="rect">
            <a:avLst/>
          </a:prstGeom>
        </p:spPr>
      </p:pic>
    </p:spTree>
    <p:extLst>
      <p:ext uri="{BB962C8B-B14F-4D97-AF65-F5344CB8AC3E}">
        <p14:creationId xmlns:p14="http://schemas.microsoft.com/office/powerpoint/2010/main" val="218973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681A-CE2C-DC7D-F52B-236D6898C985}"/>
              </a:ext>
            </a:extLst>
          </p:cNvPr>
          <p:cNvSpPr>
            <a:spLocks noGrp="1"/>
          </p:cNvSpPr>
          <p:nvPr>
            <p:ph type="title"/>
          </p:nvPr>
        </p:nvSpPr>
        <p:spPr>
          <a:xfrm>
            <a:off x="1141412" y="90617"/>
            <a:ext cx="9905998" cy="880344"/>
          </a:xfrm>
        </p:spPr>
        <p:txBody>
          <a:bodyPr/>
          <a:lstStyle/>
          <a:p>
            <a:r>
              <a:rPr lang="en-IN" dirty="0"/>
              <a:t>Categorical variable </a:t>
            </a:r>
          </a:p>
        </p:txBody>
      </p:sp>
      <p:pic>
        <p:nvPicPr>
          <p:cNvPr id="5" name="Content Placeholder 4">
            <a:extLst>
              <a:ext uri="{FF2B5EF4-FFF2-40B4-BE49-F238E27FC236}">
                <a16:creationId xmlns:a16="http://schemas.microsoft.com/office/drawing/2014/main" id="{B5B8504E-FAD5-EE7E-C46F-85DA934DF694}"/>
              </a:ext>
            </a:extLst>
          </p:cNvPr>
          <p:cNvPicPr>
            <a:picLocks noGrp="1" noChangeAspect="1"/>
          </p:cNvPicPr>
          <p:nvPr>
            <p:ph idx="1"/>
          </p:nvPr>
        </p:nvPicPr>
        <p:blipFill>
          <a:blip r:embed="rId2"/>
          <a:stretch>
            <a:fillRect/>
          </a:stretch>
        </p:blipFill>
        <p:spPr>
          <a:xfrm>
            <a:off x="1141413" y="1159497"/>
            <a:ext cx="9906000" cy="4845377"/>
          </a:xfrm>
        </p:spPr>
      </p:pic>
    </p:spTree>
    <p:extLst>
      <p:ext uri="{BB962C8B-B14F-4D97-AF65-F5344CB8AC3E}">
        <p14:creationId xmlns:p14="http://schemas.microsoft.com/office/powerpoint/2010/main" val="415802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15B6A6-E871-E304-CB81-6F6EFC1A652A}"/>
              </a:ext>
            </a:extLst>
          </p:cNvPr>
          <p:cNvPicPr>
            <a:picLocks noGrp="1" noChangeAspect="1"/>
          </p:cNvPicPr>
          <p:nvPr>
            <p:ph idx="1"/>
          </p:nvPr>
        </p:nvPicPr>
        <p:blipFill>
          <a:blip r:embed="rId2"/>
          <a:stretch>
            <a:fillRect/>
          </a:stretch>
        </p:blipFill>
        <p:spPr>
          <a:xfrm>
            <a:off x="981075" y="714427"/>
            <a:ext cx="10066338" cy="4908446"/>
          </a:xfrm>
        </p:spPr>
      </p:pic>
    </p:spTree>
    <p:extLst>
      <p:ext uri="{BB962C8B-B14F-4D97-AF65-F5344CB8AC3E}">
        <p14:creationId xmlns:p14="http://schemas.microsoft.com/office/powerpoint/2010/main" val="50429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C68F3F-7760-407A-917C-ED705A74F2ED}"/>
              </a:ext>
            </a:extLst>
          </p:cNvPr>
          <p:cNvPicPr>
            <a:picLocks noGrp="1" noChangeAspect="1"/>
          </p:cNvPicPr>
          <p:nvPr>
            <p:ph idx="1"/>
          </p:nvPr>
        </p:nvPicPr>
        <p:blipFill>
          <a:blip r:embed="rId2"/>
          <a:stretch>
            <a:fillRect/>
          </a:stretch>
        </p:blipFill>
        <p:spPr>
          <a:xfrm>
            <a:off x="1259233" y="1046375"/>
            <a:ext cx="9195093" cy="4744825"/>
          </a:xfrm>
        </p:spPr>
      </p:pic>
    </p:spTree>
    <p:extLst>
      <p:ext uri="{BB962C8B-B14F-4D97-AF65-F5344CB8AC3E}">
        <p14:creationId xmlns:p14="http://schemas.microsoft.com/office/powerpoint/2010/main" val="440512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964</TotalTime>
  <Words>726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Tw Cen MT</vt:lpstr>
      <vt:lpstr>Wingdings</vt:lpstr>
      <vt:lpstr>Circuit</vt:lpstr>
      <vt:lpstr>Lead Scoring  Case Study</vt:lpstr>
      <vt:lpstr>Problem statement</vt:lpstr>
      <vt:lpstr>Methodology For the solution</vt:lpstr>
      <vt:lpstr>Data manipulation</vt:lpstr>
      <vt:lpstr>eda</vt:lpstr>
      <vt:lpstr>PowerPoint Presentation</vt:lpstr>
      <vt:lpstr>Categorical variable </vt:lpstr>
      <vt:lpstr>PowerPoint Presentation</vt:lpstr>
      <vt:lpstr>PowerPoint Presentation</vt:lpstr>
      <vt:lpstr>Correlation among variables</vt:lpstr>
      <vt:lpstr>Data Conversion</vt:lpstr>
      <vt:lpstr>Model building</vt:lpstr>
      <vt:lpstr>Roc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Siddharth</dc:creator>
  <cp:lastModifiedBy>Vishal Siddharth</cp:lastModifiedBy>
  <cp:revision>1</cp:revision>
  <dcterms:created xsi:type="dcterms:W3CDTF">2024-06-23T18:44:32Z</dcterms:created>
  <dcterms:modified xsi:type="dcterms:W3CDTF">2024-06-24T10:49:26Z</dcterms:modified>
</cp:coreProperties>
</file>