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79" r:id="rId9"/>
    <p:sldId id="280" r:id="rId10"/>
    <p:sldId id="264" r:id="rId11"/>
    <p:sldId id="259" r:id="rId12"/>
    <p:sldId id="260" r:id="rId13"/>
    <p:sldId id="258" r:id="rId14"/>
    <p:sldId id="261" r:id="rId15"/>
    <p:sldId id="263" r:id="rId16"/>
    <p:sldId id="262" r:id="rId17"/>
    <p:sldId id="257" r:id="rId18"/>
    <p:sldId id="265" r:id="rId19"/>
    <p:sldId id="276" r:id="rId20"/>
    <p:sldId id="266" r:id="rId21"/>
    <p:sldId id="277" r:id="rId22"/>
    <p:sldId id="267" r:id="rId23"/>
    <p:sldId id="268" r:id="rId24"/>
    <p:sldId id="278" r:id="rId25"/>
    <p:sldId id="269" r:id="rId26"/>
    <p:sldId id="270" r:id="rId27"/>
    <p:sldId id="271" r:id="rId28"/>
    <p:sldId id="272" r:id="rId29"/>
    <p:sldId id="273" r:id="rId30"/>
    <p:sldId id="274" r:id="rId31"/>
    <p:sldId id="27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3226-79A8-45FA-A087-CDC92E6A2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AFBFF-665E-46D5-A53E-BC81A7D50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E9CB7-59F8-4A24-B71D-64E82459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7F18-1E3A-4E6A-93E7-510F5A9D5CBA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BEC31-D7AB-4681-B899-93CBD80D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836B-4AAB-4D6A-A602-AE99D321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052B-6046-4CBE-AF0E-6EDACC30E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78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A429-6576-4FFF-B598-DD7A9BB6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11BB7-46B1-4388-A160-A34BF227E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868ED-156F-45F0-B823-D1BE4F60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7F18-1E3A-4E6A-93E7-510F5A9D5CBA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E861C-C67D-4EF1-A312-2E9CF669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37E2D-E4C1-479B-AEE2-CB7D24DD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052B-6046-4CBE-AF0E-6EDACC30E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05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4F7E4-29C1-46DF-B38A-5270FD9D6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B0097-72AC-4B56-B780-81296F690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78EBB-E519-4387-BD7E-9119F131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7F18-1E3A-4E6A-93E7-510F5A9D5CBA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F1A74-9A72-4D42-B58C-282CA48C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0B5D2-0982-43F6-979F-615C66A7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052B-6046-4CBE-AF0E-6EDACC30E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15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10D5-EC6C-457C-B18D-5BF215F7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6CA90-5B59-48EB-9FCD-7AC4112EB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6A663-D8EE-45CA-A422-19E0021C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7F18-1E3A-4E6A-93E7-510F5A9D5CBA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74D9A-8089-4FCA-8D60-1B0CDB36A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C7135-0109-4229-8515-D33BE62A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052B-6046-4CBE-AF0E-6EDACC30E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37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603F-7F6C-449B-A4BF-0BE5C561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7E93A-631B-40C3-ADC5-C3958ADED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1D74D-FB80-4E8E-819C-6F123396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7F18-1E3A-4E6A-93E7-510F5A9D5CBA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7F8E2-DD91-4977-9F37-E0A93C6C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8E440-2547-4B3A-94C6-DE86FDD9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052B-6046-4CBE-AF0E-6EDACC30E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63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0FE8-EA12-4B29-B09D-FBEB15BE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235B5-779D-41A5-9847-3AAC30CF4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4258B-B4B7-4C1A-B998-B7A26945A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7ACEF-E780-49C4-AACA-1027EFC0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7F18-1E3A-4E6A-93E7-510F5A9D5CBA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02E63-B672-437D-893C-EF7A240D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F2EBA-A244-4B40-8B51-AD18A88C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052B-6046-4CBE-AF0E-6EDACC30E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3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C409-E707-4921-97E1-3199DE20B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E57AB-13E0-43BE-9215-88A3D84F2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2F44C-928E-4C1D-BA63-3BC7716A6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76203-5C17-424D-BEC7-1A0399CCD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142CE-FCD8-48EB-9D99-D8336EFD9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1B38C8-B808-47EB-B183-1D6F29C6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7F18-1E3A-4E6A-93E7-510F5A9D5CBA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1A5E8-697E-4B30-97D9-1BD599B4B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E441C-6960-467C-A2F4-66B3D572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052B-6046-4CBE-AF0E-6EDACC30E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73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3F72-C670-4767-842B-738C8A68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1492A9-B5CE-49C0-A9ED-8D56B2B8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7F18-1E3A-4E6A-93E7-510F5A9D5CBA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A63FD-118C-4184-9711-6CC82F50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B3B61-B47D-48B6-AFDC-F24C01A4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052B-6046-4CBE-AF0E-6EDACC30E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4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3B79C1-A661-4EA1-9521-120FD6E45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7F18-1E3A-4E6A-93E7-510F5A9D5CBA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277E1-4FB2-4A51-9B47-189E98B9A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90739-7AF6-4F8C-90CC-32083068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052B-6046-4CBE-AF0E-6EDACC30E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54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F93D2-8CEC-4F71-9D77-91E7E25E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BE2A9-2E31-49D9-8030-2C5C7D5A1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D0603-EE54-481A-9F97-9F38EEF10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D52B3-8A20-48CE-9FC8-3CA0172F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7F18-1E3A-4E6A-93E7-510F5A9D5CBA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5E6C2-3DCD-45B1-8C32-174781CB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EF795-57C2-45EA-B834-1EA03C00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052B-6046-4CBE-AF0E-6EDACC30E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2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538F-172E-4B2C-B549-55595217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752C4-D6EB-4AD3-ABF4-E68B44403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797CA-E0B6-49BC-96C3-CCCD5B9AA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D43EF-A87E-48D2-9D1F-F5EF67EC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7F18-1E3A-4E6A-93E7-510F5A9D5CBA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DC1B0-101F-4CA8-B24C-4F4439F0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AD1CD-65A9-497D-A5EC-6D5B7BA4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052B-6046-4CBE-AF0E-6EDACC30E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23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9560A9-B071-403B-AC57-D0BEBEFFE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4EE73-7F2C-4C69-9C0C-9A6F4A15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459A7-8498-400E-8BC3-CE9667E2B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A7F18-1E3A-4E6A-93E7-510F5A9D5CBA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B6079-4289-4BFF-BF6B-A8A7909F8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8ABBC-07E3-4284-AF1A-CA6EAD31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052B-6046-4CBE-AF0E-6EDACC30E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06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anuprakashc@yahoo.co.in" TargetMode="External"/><Relationship Id="rId2" Type="http://schemas.openxmlformats.org/officeDocument/2006/relationships/hyperlink" Target="mailto:banu@lucidatechnologies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D159-B289-4E74-881F-13094F779B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React Advance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3ACEF-E101-4425-ABC5-BC909F57EB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Banuprakash c</a:t>
            </a:r>
          </a:p>
          <a:p>
            <a:r>
              <a:rPr lang="en-IN" dirty="0">
                <a:hlinkClick r:id="rId2"/>
              </a:rPr>
              <a:t>banu@lucidatechnologies.com</a:t>
            </a:r>
            <a:endParaRPr lang="en-IN" dirty="0"/>
          </a:p>
          <a:p>
            <a:r>
              <a:rPr lang="en-IN" dirty="0">
                <a:hlinkClick r:id="rId3"/>
              </a:rPr>
              <a:t>banuprakashc@yahoo.co.in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612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B26C-63F2-4502-943E-693B2B26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2CBBA-67CE-45DF-8B18-A14413F2D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useReducer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CEF6A-0CA5-4C87-A2C3-FAC817BED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49" y="2489830"/>
            <a:ext cx="3805544" cy="2721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4B278C-FD57-4A1A-99EA-0BAAF4177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250" y="2442907"/>
            <a:ext cx="6596222" cy="270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06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B6CE-9044-4F5B-9553-7DDB4C40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82C34"/>
                </a:solidFill>
                <a:effectLst/>
                <a:latin typeface="-apple-system"/>
              </a:rPr>
              <a:t>Refs and the DOM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458F4-9E8C-42EE-B1DC-4EC3E960F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Refs provide a way to access DOM nodes or React elements created in the render method.</a:t>
            </a:r>
          </a:p>
          <a:p>
            <a:endParaRPr lang="en-US" dirty="0"/>
          </a:p>
          <a:p>
            <a:r>
              <a:rPr lang="en-US" dirty="0"/>
              <a:t>When to Use Refs</a:t>
            </a:r>
          </a:p>
          <a:p>
            <a:pPr lvl="1"/>
            <a:r>
              <a:rPr lang="en-US" dirty="0"/>
              <a:t>Managing focus, text selection, or media playback.</a:t>
            </a:r>
          </a:p>
          <a:p>
            <a:pPr lvl="1"/>
            <a:r>
              <a:rPr lang="en-US" dirty="0"/>
              <a:t>Integrating with third-party DOM libraries.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269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851F-1FE6-4F36-848B-D1D34C9A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973CA-A2BB-427D-8F34-3367F234B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0367" cy="46672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Refs are created using </a:t>
            </a:r>
            <a:r>
              <a:rPr lang="en-US" dirty="0" err="1"/>
              <a:t>React.createRef</a:t>
            </a:r>
            <a:r>
              <a:rPr lang="en-US" dirty="0"/>
              <a:t>() and attached to React elements via the ref attribute.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sz="2300" dirty="0"/>
              <a:t>class </a:t>
            </a:r>
            <a:r>
              <a:rPr lang="en-IN" sz="2300" dirty="0" err="1"/>
              <a:t>CustomTextInput</a:t>
            </a:r>
            <a:r>
              <a:rPr lang="en-IN" sz="2300" dirty="0"/>
              <a:t> extends </a:t>
            </a:r>
            <a:r>
              <a:rPr lang="en-IN" sz="2300" dirty="0" err="1"/>
              <a:t>React.Component</a:t>
            </a:r>
            <a:r>
              <a:rPr lang="en-IN" sz="2300" dirty="0"/>
              <a:t> {</a:t>
            </a:r>
          </a:p>
          <a:p>
            <a:pPr marL="0" indent="0">
              <a:buNone/>
            </a:pPr>
            <a:r>
              <a:rPr lang="en-IN" sz="2300" dirty="0"/>
              <a:t>  constructor(props) {</a:t>
            </a:r>
          </a:p>
          <a:p>
            <a:pPr marL="0" indent="0">
              <a:buNone/>
            </a:pPr>
            <a:r>
              <a:rPr lang="en-IN" sz="2300" dirty="0"/>
              <a:t>    super(props);</a:t>
            </a:r>
          </a:p>
          <a:p>
            <a:pPr marL="0" indent="0">
              <a:buNone/>
            </a:pPr>
            <a:r>
              <a:rPr lang="en-IN" sz="2300" dirty="0"/>
              <a:t>    </a:t>
            </a:r>
            <a:r>
              <a:rPr lang="en-IN" sz="2300" dirty="0" err="1"/>
              <a:t>this.textInput</a:t>
            </a:r>
            <a:r>
              <a:rPr lang="en-IN" sz="2300" dirty="0"/>
              <a:t> = </a:t>
            </a:r>
            <a:r>
              <a:rPr lang="en-IN" sz="2300" dirty="0" err="1"/>
              <a:t>React.createRef</a:t>
            </a:r>
            <a:r>
              <a:rPr lang="en-IN" sz="2300" dirty="0"/>
              <a:t>();</a:t>
            </a:r>
          </a:p>
          <a:p>
            <a:pPr marL="0" indent="0">
              <a:buNone/>
            </a:pPr>
            <a:r>
              <a:rPr lang="en-IN" sz="2300" dirty="0"/>
              <a:t>    </a:t>
            </a:r>
            <a:r>
              <a:rPr lang="en-IN" sz="2300" dirty="0" err="1"/>
              <a:t>this.focusTextInput</a:t>
            </a:r>
            <a:r>
              <a:rPr lang="en-IN" sz="2300" dirty="0"/>
              <a:t> = </a:t>
            </a:r>
            <a:r>
              <a:rPr lang="en-IN" sz="2300" dirty="0" err="1"/>
              <a:t>this.focusTextInput.bind</a:t>
            </a:r>
            <a:r>
              <a:rPr lang="en-IN" sz="2300" dirty="0"/>
              <a:t>(this);</a:t>
            </a:r>
          </a:p>
          <a:p>
            <a:pPr marL="0" indent="0">
              <a:buNone/>
            </a:pPr>
            <a:r>
              <a:rPr lang="en-IN" sz="2300" dirty="0"/>
              <a:t>  }</a:t>
            </a:r>
          </a:p>
          <a:p>
            <a:pPr marL="0" indent="0">
              <a:buNone/>
            </a:pPr>
            <a:endParaRPr lang="en-IN" sz="2300" dirty="0"/>
          </a:p>
          <a:p>
            <a:pPr marL="0" indent="0">
              <a:buNone/>
            </a:pPr>
            <a:r>
              <a:rPr lang="en-IN" sz="2300" dirty="0"/>
              <a:t>  </a:t>
            </a:r>
            <a:r>
              <a:rPr lang="en-IN" sz="2300" dirty="0" err="1"/>
              <a:t>focusTextInput</a:t>
            </a:r>
            <a:r>
              <a:rPr lang="en-IN" sz="2300" dirty="0"/>
              <a:t>() {</a:t>
            </a:r>
          </a:p>
          <a:p>
            <a:pPr marL="0" indent="0">
              <a:buNone/>
            </a:pPr>
            <a:r>
              <a:rPr lang="en-IN" sz="2300" dirty="0"/>
              <a:t>    </a:t>
            </a:r>
            <a:r>
              <a:rPr lang="en-IN" sz="2300" dirty="0" err="1"/>
              <a:t>this.textInput.current.focus</a:t>
            </a:r>
            <a:r>
              <a:rPr lang="en-IN" sz="2300" dirty="0"/>
              <a:t>();</a:t>
            </a:r>
          </a:p>
          <a:p>
            <a:pPr marL="0" indent="0">
              <a:buNone/>
            </a:pPr>
            <a:r>
              <a:rPr lang="en-IN" sz="2300" dirty="0"/>
              <a:t>  }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20B2D-F4D7-429C-B291-C18D04A9CF6B}"/>
              </a:ext>
            </a:extLst>
          </p:cNvPr>
          <p:cNvSpPr txBox="1"/>
          <p:nvPr/>
        </p:nvSpPr>
        <p:spPr>
          <a:xfrm>
            <a:off x="7581529" y="1766656"/>
            <a:ext cx="4110361" cy="457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  render() {</a:t>
            </a:r>
          </a:p>
          <a:p>
            <a:r>
              <a:rPr lang="en-IN" dirty="0"/>
              <a:t>     return (</a:t>
            </a:r>
          </a:p>
          <a:p>
            <a:r>
              <a:rPr lang="en-IN" dirty="0"/>
              <a:t>      &lt;div&gt;</a:t>
            </a:r>
          </a:p>
          <a:p>
            <a:r>
              <a:rPr lang="en-IN" dirty="0"/>
              <a:t>        &lt;input</a:t>
            </a:r>
          </a:p>
          <a:p>
            <a:r>
              <a:rPr lang="en-IN" dirty="0"/>
              <a:t>          type="text"</a:t>
            </a:r>
          </a:p>
          <a:p>
            <a:r>
              <a:rPr lang="en-IN" dirty="0"/>
              <a:t>          ref={</a:t>
            </a:r>
            <a:r>
              <a:rPr lang="en-IN" dirty="0" err="1"/>
              <a:t>this.textInput</a:t>
            </a:r>
            <a:r>
              <a:rPr lang="en-IN" dirty="0"/>
              <a:t>} /&gt;</a:t>
            </a:r>
          </a:p>
          <a:p>
            <a:r>
              <a:rPr lang="en-IN" dirty="0"/>
              <a:t>        &lt;input</a:t>
            </a:r>
          </a:p>
          <a:p>
            <a:r>
              <a:rPr lang="en-IN" dirty="0"/>
              <a:t>          type="button"</a:t>
            </a:r>
          </a:p>
          <a:p>
            <a:r>
              <a:rPr lang="en-IN" dirty="0"/>
              <a:t>          value="Focus the text input"</a:t>
            </a:r>
          </a:p>
          <a:p>
            <a:r>
              <a:rPr lang="en-IN" dirty="0"/>
              <a:t>          </a:t>
            </a:r>
            <a:r>
              <a:rPr lang="en-IN" dirty="0" err="1"/>
              <a:t>onClick</a:t>
            </a:r>
            <a:r>
              <a:rPr lang="en-IN" dirty="0"/>
              <a:t>={</a:t>
            </a:r>
            <a:r>
              <a:rPr lang="en-IN" dirty="0" err="1"/>
              <a:t>this.focusTextInput</a:t>
            </a:r>
            <a:r>
              <a:rPr lang="en-IN" dirty="0"/>
              <a:t>}</a:t>
            </a:r>
          </a:p>
          <a:p>
            <a:r>
              <a:rPr lang="en-IN" dirty="0"/>
              <a:t>        /&gt;</a:t>
            </a:r>
          </a:p>
          <a:p>
            <a:r>
              <a:rPr lang="en-IN" dirty="0"/>
              <a:t>      &lt;/div&gt;</a:t>
            </a:r>
          </a:p>
          <a:p>
            <a:r>
              <a:rPr lang="en-IN" dirty="0"/>
              <a:t>    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7813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F861-29B2-40A6-BE98-09E38432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Refs and Function Components: </a:t>
            </a:r>
            <a:r>
              <a:rPr lang="en-IN" dirty="0" err="1"/>
              <a:t>useRef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E70C6-D019-4E61-8154-0E7593D86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8E71D-ECAF-4291-AC1D-533847FCD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7416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93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4120D-3BA0-4427-836A-65ED6FFA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Forwarding 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68FA0-A0C3-4A1D-AC4E-DC6C12F3D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 forwarding is a technique for automatically passing a ref through a component to one of its children. </a:t>
            </a:r>
          </a:p>
          <a:p>
            <a:r>
              <a:rPr lang="en-US" dirty="0"/>
              <a:t>It can be useful for some kinds of components, especially in reusable component libraries.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027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EB84-90EB-40ED-88EE-D6EC1A30C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forwardRef</a:t>
            </a:r>
            <a:r>
              <a:rPr lang="en-IN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1FD3D-3147-4D3B-8C21-51019E4F0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600" dirty="0" err="1"/>
              <a:t>const</a:t>
            </a:r>
            <a:r>
              <a:rPr lang="en-IN" sz="1600" dirty="0"/>
              <a:t> </a:t>
            </a:r>
            <a:r>
              <a:rPr lang="en-IN" sz="1600" dirty="0" err="1"/>
              <a:t>EmailInput</a:t>
            </a:r>
            <a:r>
              <a:rPr lang="en-IN" sz="1600" dirty="0"/>
              <a:t> = </a:t>
            </a:r>
            <a:r>
              <a:rPr lang="en-IN" sz="1600" b="1" dirty="0" err="1"/>
              <a:t>React.forwardRef</a:t>
            </a:r>
            <a:r>
              <a:rPr lang="en-IN" sz="1600" dirty="0"/>
              <a:t>((props, </a:t>
            </a:r>
            <a:r>
              <a:rPr lang="en-IN" sz="1600" b="1" dirty="0"/>
              <a:t>ref</a:t>
            </a:r>
            <a:r>
              <a:rPr lang="en-IN" sz="1600" dirty="0"/>
              <a:t>) =&gt; (</a:t>
            </a:r>
          </a:p>
          <a:p>
            <a:pPr marL="0" indent="0">
              <a:buNone/>
            </a:pPr>
            <a:r>
              <a:rPr lang="en-IN" sz="1600" dirty="0"/>
              <a:t>  &lt;input </a:t>
            </a:r>
            <a:r>
              <a:rPr lang="en-IN" sz="1600" b="1" dirty="0"/>
              <a:t>ref={ref}</a:t>
            </a:r>
            <a:r>
              <a:rPr lang="en-IN" sz="1600" dirty="0"/>
              <a:t> {...props}  type="email"  /&gt;</a:t>
            </a:r>
          </a:p>
          <a:p>
            <a:pPr marL="0" indent="0">
              <a:buNone/>
            </a:pPr>
            <a:r>
              <a:rPr lang="en-IN" sz="1600" dirty="0"/>
              <a:t>));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class App extends Component {</a:t>
            </a:r>
          </a:p>
          <a:p>
            <a:pPr marL="0" indent="0">
              <a:buNone/>
            </a:pPr>
            <a:r>
              <a:rPr lang="en-IN" sz="1600" b="1" dirty="0"/>
              <a:t>  </a:t>
            </a:r>
            <a:r>
              <a:rPr lang="en-IN" sz="1600" b="1" dirty="0" err="1"/>
              <a:t>emailRef</a:t>
            </a:r>
            <a:r>
              <a:rPr lang="en-IN" sz="1600" b="1" dirty="0"/>
              <a:t> = </a:t>
            </a:r>
            <a:r>
              <a:rPr lang="en-IN" sz="1600" b="1" dirty="0" err="1"/>
              <a:t>React.createRef</a:t>
            </a:r>
            <a:r>
              <a:rPr lang="en-IN" sz="1600" b="1" dirty="0"/>
              <a:t>();</a:t>
            </a:r>
          </a:p>
          <a:p>
            <a:pPr marL="0" indent="0">
              <a:buNone/>
            </a:pPr>
            <a:r>
              <a:rPr lang="en-IN" sz="1600" dirty="0"/>
              <a:t>  render() {</a:t>
            </a:r>
          </a:p>
          <a:p>
            <a:pPr marL="0" indent="0">
              <a:buNone/>
            </a:pPr>
            <a:r>
              <a:rPr lang="en-IN" sz="1600" dirty="0"/>
              <a:t>    return (</a:t>
            </a:r>
          </a:p>
          <a:p>
            <a:pPr marL="0" indent="0">
              <a:buNone/>
            </a:pPr>
            <a:r>
              <a:rPr lang="en-IN" sz="1600" dirty="0"/>
              <a:t>      &lt;&gt;</a:t>
            </a:r>
          </a:p>
          <a:p>
            <a:pPr marL="0" indent="0">
              <a:buNone/>
            </a:pPr>
            <a:r>
              <a:rPr lang="en-IN" sz="1600" dirty="0"/>
              <a:t>        &lt;</a:t>
            </a:r>
            <a:r>
              <a:rPr lang="en-IN" sz="1600" dirty="0" err="1"/>
              <a:t>EmailInput</a:t>
            </a:r>
            <a:r>
              <a:rPr lang="en-IN" sz="1600" dirty="0"/>
              <a:t> ref={</a:t>
            </a:r>
            <a:r>
              <a:rPr lang="en-IN" sz="1600" dirty="0" err="1"/>
              <a:t>this.emailRef</a:t>
            </a:r>
            <a:r>
              <a:rPr lang="en-IN" sz="1600" dirty="0"/>
              <a:t>} /&gt;</a:t>
            </a:r>
          </a:p>
          <a:p>
            <a:pPr marL="0" indent="0">
              <a:buNone/>
            </a:pPr>
            <a:r>
              <a:rPr lang="en-IN" sz="1600" dirty="0"/>
              <a:t>        &lt;button </a:t>
            </a:r>
            <a:r>
              <a:rPr lang="en-IN" sz="1600" dirty="0" err="1"/>
              <a:t>onClick</a:t>
            </a:r>
            <a:r>
              <a:rPr lang="en-IN" sz="1600" dirty="0"/>
              <a:t>={() =&gt; </a:t>
            </a:r>
            <a:r>
              <a:rPr lang="en-IN" sz="1600" dirty="0" err="1"/>
              <a:t>this.onClickButton</a:t>
            </a:r>
            <a:r>
              <a:rPr lang="en-IN" sz="1600" dirty="0"/>
              <a:t>()}&gt;  Click   &lt;/button&gt;</a:t>
            </a:r>
          </a:p>
          <a:p>
            <a:pPr marL="0" indent="0">
              <a:buNone/>
            </a:pPr>
            <a:r>
              <a:rPr lang="en-IN" sz="1600" dirty="0"/>
              <a:t>      &lt;/&gt;</a:t>
            </a:r>
          </a:p>
          <a:p>
            <a:pPr marL="0" indent="0">
              <a:buNone/>
            </a:pPr>
            <a:r>
              <a:rPr lang="en-IN" sz="1600" dirty="0"/>
              <a:t>    );</a:t>
            </a:r>
          </a:p>
          <a:p>
            <a:pPr marL="0" indent="0">
              <a:buNone/>
            </a:pPr>
            <a:r>
              <a:rPr lang="en-IN" sz="1600" dirty="0"/>
              <a:t>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2BDB6-9E3E-4665-800C-06482AA9ACA4}"/>
              </a:ext>
            </a:extLst>
          </p:cNvPr>
          <p:cNvSpPr txBox="1"/>
          <p:nvPr/>
        </p:nvSpPr>
        <p:spPr>
          <a:xfrm>
            <a:off x="7028688" y="3502152"/>
            <a:ext cx="2612062" cy="12203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IN" sz="1500" dirty="0"/>
              <a:t> </a:t>
            </a:r>
            <a:r>
              <a:rPr lang="en-IN" sz="1500" dirty="0" err="1"/>
              <a:t>onClickButton</a:t>
            </a:r>
            <a:r>
              <a:rPr lang="en-IN" sz="1500" dirty="0"/>
              <a:t>() {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IN" sz="1500" dirty="0"/>
              <a:t>    </a:t>
            </a:r>
            <a:r>
              <a:rPr lang="en-IN" sz="1500" dirty="0" err="1"/>
              <a:t>this.emailRef.current.focus</a:t>
            </a:r>
            <a:r>
              <a:rPr lang="en-IN" sz="1500" dirty="0"/>
              <a:t>();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IN" sz="1500" dirty="0"/>
              <a:t>  }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IN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2054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FE06-47D0-44EC-BAB0-38DAEED2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Suspense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2776-220F-4DB4-B5B1-AF2772645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Start rendering even before the data has loaded</a:t>
            </a:r>
          </a:p>
          <a:p>
            <a:r>
              <a:rPr lang="en-IN" dirty="0"/>
              <a:t>Pause any component until its data is ready</a:t>
            </a:r>
          </a:p>
          <a:p>
            <a:r>
              <a:rPr lang="en-IN" dirty="0"/>
              <a:t>On a fast network, delay DOM mutations until the entire tree is complete </a:t>
            </a:r>
          </a:p>
          <a:p>
            <a:r>
              <a:rPr lang="en-IN" dirty="0"/>
              <a:t>On a slow network, precisely control loading states</a:t>
            </a:r>
          </a:p>
        </p:txBody>
      </p:sp>
    </p:spTree>
    <p:extLst>
      <p:ext uri="{BB962C8B-B14F-4D97-AF65-F5344CB8AC3E}">
        <p14:creationId xmlns:p14="http://schemas.microsoft.com/office/powerpoint/2010/main" val="1817187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27A4-EA25-48B1-8687-6347E984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92929"/>
                </a:solidFill>
                <a:effectLst/>
                <a:latin typeface="sohne"/>
              </a:rPr>
              <a:t>Concurrent Rendering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13437-28B0-4D93-8D31-AA9B9C557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Concurrent Rendering allows apps to render the main thread and the other threads concurrently.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Concurrent rendering allows a responsive, smooth, and graceful transition during page loads.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It also considers the network speed, the layout, and the device in use.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Concurrent rendering solves many common page load issues like block rendering.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6639F6-29FD-4F2C-8871-B62C89EAC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274" y="4536489"/>
            <a:ext cx="4185989" cy="16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53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8BE6-1262-4148-959C-3D2E468F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DBD8-A063-4B54-A490-E511E070D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Optimizing for quality of user experience</a:t>
            </a:r>
          </a:p>
          <a:p>
            <a:r>
              <a:rPr lang="en-US" dirty="0"/>
              <a:t>Web Vitals is an initiative by Google to provide unified guidance for quality signals that are essential to delivering a great user experience on the web.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4274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9568-3591-4411-BEAA-70D06AB7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Web vitals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8E245-1099-4941-BA01-C79D6C394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EF43F-0C4A-4A2D-8081-C59958339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227" y="1825625"/>
            <a:ext cx="7773140" cy="420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4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2D9CC-BC7E-40BA-83CE-2515DDFA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E2440-0C7D-4D96-917E-BE09089EF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B5271E-3789-4821-A8B1-A938B10B6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718" cy="396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45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B727-1668-4E87-9C63-F148BB1D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web vitals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21907-DB61-458B-8427-62D97EBA2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LCP</a:t>
            </a:r>
          </a:p>
          <a:p>
            <a:pPr lvl="1"/>
            <a:r>
              <a:rPr lang="en-US" dirty="0"/>
              <a:t>The Largest </a:t>
            </a:r>
            <a:r>
              <a:rPr lang="en-US" dirty="0" err="1"/>
              <a:t>Contentful</a:t>
            </a:r>
            <a:r>
              <a:rPr lang="en-US" dirty="0"/>
              <a:t> Paint (LCP) metric reports the render time of the largest image or text block visible within the viewport.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C949C-C126-4BA5-AD3E-9098881F6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78" y="3144915"/>
            <a:ext cx="3043210" cy="7539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A44DC8-CB45-4CA5-92F8-CB9D47C42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736" y="4073309"/>
            <a:ext cx="6642129" cy="24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8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1048-FD7F-444B-B4DF-C9D4E535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C1106-6B16-47DA-9E96-4C8153DC9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1EBE3B-D10C-498F-BA61-9F4380EBF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736" y="1908594"/>
            <a:ext cx="8602462" cy="418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62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DFA5-74E3-4A22-B6FA-0252ACEB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web vitals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B97D1-FC37-4E5D-9E0B-1402D59DB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First Input Delay (FID): </a:t>
            </a:r>
          </a:p>
          <a:p>
            <a:pPr lvl="1"/>
            <a:r>
              <a:rPr lang="en-US" dirty="0"/>
              <a:t>FID measures the time from when a user first interacts with a page (i.e. when they click a link, button, or use a custom JavaScript-powered control) to the time when the browser is actually able to begin processing event handlers in response to that interaction.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B7412A-FC06-4967-9F0F-A7BFA62A2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915" y="3429000"/>
            <a:ext cx="6860944" cy="32381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92D0E3-6036-407C-AB2C-0FFDA2335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545" y="3822644"/>
            <a:ext cx="3681930" cy="94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71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D6FEF-58EB-4DB0-9091-AD5DD172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web vitals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FF6E2-1ED5-4EF3-AF98-0028837D5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CLS: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Cumulative Layout Shift (CLS)</a:t>
            </a:r>
          </a:p>
          <a:p>
            <a:pPr lvl="1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measures </a:t>
            </a:r>
            <a:r>
              <a:rPr lang="en-IN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visual stability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dirty="0"/>
          </a:p>
          <a:p>
            <a:pPr lvl="1"/>
            <a:r>
              <a:rPr lang="en-US" dirty="0"/>
              <a:t>CLS measures the sum total of all individual layout shift scores for every unexpected layout shift that occurs during the entire lifespan of the page.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D5540-E33B-44DA-A1B1-41910E386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851" y="1690688"/>
            <a:ext cx="3391760" cy="834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24B86D-46B7-498C-BC50-AB424FE4A330}"/>
              </a:ext>
            </a:extLst>
          </p:cNvPr>
          <p:cNvSpPr txBox="1"/>
          <p:nvPr/>
        </p:nvSpPr>
        <p:spPr>
          <a:xfrm>
            <a:off x="7270812" y="32225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A9B0B3-226A-4C08-BA25-BD22C8036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48" y="3946414"/>
            <a:ext cx="5372647" cy="24218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05FD3E-6DDC-4582-9BE7-D0B1F8E6C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943" y="3967260"/>
            <a:ext cx="5161003" cy="240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47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9BEB-E4EB-42CE-B66D-042B3305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web vitals: CLS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FDBCB-17F8-4E33-BE29-93867446C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66" y="1825624"/>
            <a:ext cx="3902256" cy="4196897"/>
          </a:xfrm>
        </p:spPr>
        <p:txBody>
          <a:bodyPr/>
          <a:lstStyle/>
          <a:p>
            <a:r>
              <a:rPr lang="en-IN" dirty="0"/>
              <a:t>Solution</a:t>
            </a:r>
          </a:p>
          <a:p>
            <a:pPr lvl="1"/>
            <a:r>
              <a:rPr lang="en-IN" dirty="0"/>
              <a:t>Reserve enough place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B3F8B3-7110-46F1-AE4C-D6660387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531" y="1825625"/>
            <a:ext cx="6627700" cy="4061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2E09F1-AD87-4079-A0DE-9FF9B81D5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341" y="5497069"/>
            <a:ext cx="4321890" cy="4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30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C97C3-6705-48A7-B5EB-FFD814F0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vitals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C83E7-0E31-49BD-BD76-8D3633CFE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TTFB: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Time to First Byte</a:t>
            </a:r>
          </a:p>
          <a:p>
            <a:pPr lvl="1"/>
            <a:r>
              <a:rPr lang="en-IN" b="0" dirty="0">
                <a:solidFill>
                  <a:srgbClr val="202124"/>
                </a:solidFill>
                <a:effectLst/>
                <a:latin typeface="Google Sans"/>
              </a:rPr>
              <a:t>Identifies the time at which your server sends the response</a:t>
            </a:r>
          </a:p>
          <a:p>
            <a:pPr lvl="1"/>
            <a:r>
              <a:rPr lang="en-IN" dirty="0">
                <a:solidFill>
                  <a:srgbClr val="202124"/>
                </a:solidFill>
                <a:latin typeface="Google Sans"/>
              </a:rPr>
              <a:t>This audit fails when the browser waits more than 600ms for the server to respond to the main document request.</a:t>
            </a:r>
          </a:p>
          <a:p>
            <a:pPr lvl="1"/>
            <a:endParaRPr lang="en-IN" b="0" dirty="0">
              <a:solidFill>
                <a:srgbClr val="202124"/>
              </a:solidFill>
              <a:effectLst/>
              <a:latin typeface="Google Sans"/>
            </a:endParaRPr>
          </a:p>
          <a:p>
            <a:pPr lvl="1"/>
            <a:endParaRPr lang="en-IN" dirty="0">
              <a:solidFill>
                <a:srgbClr val="202124"/>
              </a:solidFill>
              <a:latin typeface="Google Sans"/>
            </a:endParaRPr>
          </a:p>
          <a:p>
            <a:pPr lvl="1"/>
            <a:r>
              <a:rPr lang="en-IN" b="0" dirty="0">
                <a:solidFill>
                  <a:srgbClr val="202124"/>
                </a:solidFill>
                <a:effectLst/>
                <a:latin typeface="Google Sans"/>
              </a:rPr>
              <a:t>https://react-devtools-tutorial.now.sh/profiling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37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6999F-C3AC-4AA1-97CF-3135EF0E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solidFill>
                  <a:srgbClr val="111111"/>
                </a:solidFill>
                <a:effectLst/>
                <a:latin typeface="Helvetica Neue"/>
              </a:rPr>
              <a:t>The React Profiler API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0E38-DA58-4E69-8FE7-FB6645768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900" dirty="0"/>
              <a:t>The React Profiler API measures renders and the cost of rendering to help identify slow bottlenecks in applications.</a:t>
            </a:r>
          </a:p>
          <a:p>
            <a:pPr marL="457200" lvl="1" indent="0" fontAlgn="base">
              <a:buNone/>
            </a:pPr>
            <a:endParaRPr lang="en-US" sz="19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0" lvl="1" indent="0" fontAlgn="base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Helvetica Neue"/>
              </a:rPr>
              <a:t>&lt;Profiler id="Movies"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Helvetica Neue"/>
              </a:rPr>
              <a:t>onRender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Helvetica Neue"/>
              </a:rPr>
              <a:t>={callback}&gt;</a:t>
            </a:r>
          </a:p>
          <a:p>
            <a:pPr marL="457200" lvl="1" indent="0" fontAlgn="base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Helvetica Neue"/>
              </a:rPr>
              <a:t>      &lt;Movies {...props} /&gt;</a:t>
            </a:r>
          </a:p>
          <a:p>
            <a:pPr marL="457200" lvl="1" indent="0" fontAlgn="base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Helvetica Neue"/>
              </a:rPr>
              <a:t>  &lt;/Profiler&gt;</a:t>
            </a:r>
          </a:p>
          <a:p>
            <a:pPr marL="457200" lvl="1" indent="0" fontAlgn="base">
              <a:buNone/>
            </a:pPr>
            <a:endParaRPr lang="en-US" sz="19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0" lvl="1" indent="0" fontAlgn="base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const callback = (id, phase,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actualTime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baseTime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startTime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commitTime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) =&gt; {</a:t>
            </a:r>
          </a:p>
          <a:p>
            <a:pPr marL="457200" lvl="1" indent="0" fontAlgn="base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   console.log(`${id}'s ${phase} phase:`); // </a:t>
            </a:r>
            <a:r>
              <a:rPr lang="en-US" sz="1600" b="0" i="0" dirty="0">
                <a:solidFill>
                  <a:srgbClr val="1E2025"/>
                </a:solidFill>
                <a:effectLst/>
                <a:latin typeface="inherit"/>
              </a:rPr>
              <a:t>id: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 The "id" prop of the Profiler tree </a:t>
            </a:r>
          </a:p>
          <a:p>
            <a:pPr marL="457200" lvl="1" indent="0" fontAlgn="base">
              <a:buNone/>
            </a:pPr>
            <a:r>
              <a:rPr lang="en-US" sz="1600" dirty="0">
                <a:solidFill>
                  <a:srgbClr val="000000"/>
                </a:solidFill>
                <a:latin typeface="Helvetica Neue"/>
              </a:rPr>
              <a:t>						// </a:t>
            </a:r>
            <a:r>
              <a:rPr lang="en-US" sz="1600" b="0" i="0" dirty="0">
                <a:solidFill>
                  <a:srgbClr val="1E2025"/>
                </a:solidFill>
                <a:effectLst/>
                <a:latin typeface="inherit"/>
              </a:rPr>
              <a:t>phase: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 "mount" or "update" </a:t>
            </a:r>
          </a:p>
          <a:p>
            <a:pPr marL="457200" lvl="1" indent="0" fontAlgn="base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   console.log(`Actual time: ${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actualTime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}`); // time rendering the committed update</a:t>
            </a:r>
          </a:p>
          <a:p>
            <a:pPr marL="457200" lvl="1" indent="0" fontAlgn="base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   console.log(`Base time: ${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baseTime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}`); // estimated time to render full subtree without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memoization</a:t>
            </a: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0" lvl="1" indent="0" fontAlgn="base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   console.log(`Start time: ${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startTime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}`); // time when Reach began rendering the update</a:t>
            </a:r>
          </a:p>
          <a:p>
            <a:pPr marL="457200" lvl="1" indent="0" fontAlgn="base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   console.log(`Commit time: ${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commitTime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}`); // time when React committed the update</a:t>
            </a:r>
          </a:p>
          <a:p>
            <a:pPr marL="457200" lvl="1" indent="0" fontAlgn="base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006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DA72-3B4A-4FCD-BDBD-E4670A26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  <a:t>The Interaction Tracing API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A4C53-7798-4507-B88C-29CAE7DBE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React has experimental support for interaction tracing via the interaction tracing API in the new scheduler package.</a:t>
            </a:r>
          </a:p>
          <a:p>
            <a:r>
              <a:rPr lang="en-US" dirty="0"/>
              <a:t>Interactions are annotated with a description (</a:t>
            </a:r>
            <a:r>
              <a:rPr lang="en-US" dirty="0" err="1"/>
              <a:t>e.g</a:t>
            </a:r>
            <a:r>
              <a:rPr lang="en-US" dirty="0"/>
              <a:t> "</a:t>
            </a:r>
            <a:r>
              <a:rPr lang="en-IN" dirty="0"/>
              <a:t> Add To Movies Queue click </a:t>
            </a:r>
            <a:r>
              <a:rPr lang="en-US" dirty="0"/>
              <a:t>") and a timestamp. Interactions should also be provided a callback where you can do work related to the interaction.</a:t>
            </a:r>
          </a:p>
          <a:p>
            <a:pPr marL="0" indent="0">
              <a:buNone/>
            </a:pPr>
            <a:r>
              <a:rPr lang="en-IN" dirty="0"/>
              <a:t>	import { </a:t>
            </a:r>
            <a:r>
              <a:rPr lang="en-IN" dirty="0" err="1"/>
              <a:t>unstable_trace</a:t>
            </a:r>
            <a:r>
              <a:rPr lang="en-IN" dirty="0"/>
              <a:t> as trace } from "scheduler/tracing";</a:t>
            </a:r>
          </a:p>
          <a:p>
            <a:pPr marL="0" indent="0">
              <a:buNone/>
            </a:pPr>
            <a:r>
              <a:rPr lang="en-IN" dirty="0"/>
              <a:t>	class </a:t>
            </a:r>
            <a:r>
              <a:rPr lang="en-IN" dirty="0" err="1"/>
              <a:t>MyComponent</a:t>
            </a:r>
            <a:r>
              <a:rPr lang="en-IN" dirty="0"/>
              <a:t> extends Component {</a:t>
            </a:r>
          </a:p>
          <a:p>
            <a:pPr marL="0" indent="0">
              <a:buNone/>
            </a:pPr>
            <a:r>
              <a:rPr lang="en-IN" dirty="0"/>
              <a:t>	  </a:t>
            </a:r>
            <a:r>
              <a:rPr lang="en-IN" dirty="0" err="1"/>
              <a:t>addMovieButtonClick</a:t>
            </a:r>
            <a:r>
              <a:rPr lang="en-IN" dirty="0"/>
              <a:t> = event =&gt; {</a:t>
            </a:r>
          </a:p>
          <a:p>
            <a:pPr marL="0" indent="0">
              <a:buNone/>
            </a:pPr>
            <a:r>
              <a:rPr lang="en-IN" dirty="0"/>
              <a:t>		    trace("Add To Movies Queue click", </a:t>
            </a:r>
            <a:r>
              <a:rPr lang="en-IN" dirty="0" err="1"/>
              <a:t>performance.now</a:t>
            </a:r>
            <a:r>
              <a:rPr lang="en-IN" dirty="0"/>
              <a:t>(), () =&gt; {</a:t>
            </a:r>
          </a:p>
          <a:p>
            <a:pPr marL="0" indent="0">
              <a:buNone/>
            </a:pPr>
            <a:r>
              <a:rPr lang="en-IN" dirty="0"/>
              <a:t>		      </a:t>
            </a:r>
            <a:r>
              <a:rPr lang="en-IN" dirty="0" err="1"/>
              <a:t>this.setState</a:t>
            </a:r>
            <a:r>
              <a:rPr lang="en-IN" dirty="0"/>
              <a:t>({ </a:t>
            </a:r>
            <a:r>
              <a:rPr lang="en-IN" dirty="0" err="1"/>
              <a:t>itemAddedToQueue</a:t>
            </a:r>
            <a:r>
              <a:rPr lang="en-IN" dirty="0"/>
              <a:t>: true });</a:t>
            </a:r>
          </a:p>
          <a:p>
            <a:pPr marL="0" indent="0">
              <a:buNone/>
            </a:pPr>
            <a:r>
              <a:rPr lang="en-IN" dirty="0"/>
              <a:t>		    });</a:t>
            </a:r>
          </a:p>
          <a:p>
            <a:pPr marL="0" indent="0">
              <a:buNone/>
            </a:pPr>
            <a:r>
              <a:rPr lang="en-IN" dirty="0"/>
              <a:t>  	};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527734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20D8-CA9E-4201-9041-479B82AF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  <a:t>Interaction Tracing using React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Helvetica Neue"/>
              </a:rPr>
              <a:t>DevTools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38FF-BA1D-452A-8619-61749D3C0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We can record this interaction and see the duration for it presented in the React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DevTools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E1E59-4633-4D2C-9410-D516A6576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279" y="3012126"/>
            <a:ext cx="9474803" cy="226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3D999-08F2-45AF-A433-15AB7CC4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solidFill>
                  <a:srgbClr val="111111"/>
                </a:solidFill>
                <a:effectLst/>
                <a:latin typeface="Helvetica Neue"/>
              </a:rPr>
              <a:t>User Timing API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61FD1-8C79-4DF5-8377-0629305BC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Timing API enables measuring custom performance metrics for applications using high-precision timestamps.</a:t>
            </a:r>
          </a:p>
          <a:p>
            <a:pPr lvl="1"/>
            <a:r>
              <a:rPr lang="en-US" dirty="0" err="1"/>
              <a:t>window.performance.mark</a:t>
            </a:r>
            <a:r>
              <a:rPr lang="en-US" dirty="0"/>
              <a:t>() stores a timestamp with the associated name</a:t>
            </a:r>
          </a:p>
          <a:p>
            <a:pPr lvl="1"/>
            <a:r>
              <a:rPr lang="en-US" dirty="0" err="1"/>
              <a:t>window.performance.measure</a:t>
            </a:r>
            <a:r>
              <a:rPr lang="en-US" dirty="0"/>
              <a:t>() stores the time elapsed between two marks.</a:t>
            </a:r>
          </a:p>
          <a:p>
            <a:r>
              <a:rPr lang="en-US" sz="2400" dirty="0"/>
              <a:t>When you profile a React app using the Chrome </a:t>
            </a:r>
            <a:r>
              <a:rPr lang="en-US" sz="2400" dirty="0" err="1"/>
              <a:t>DevTools</a:t>
            </a:r>
            <a:r>
              <a:rPr lang="en-US" sz="2400" dirty="0"/>
              <a:t> Performance panel, you'll find a section called "Timings" populated with processing time for your React components.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478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69A1-155D-46F8-8137-5620A9C0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Inter Light"/>
              </a:rPr>
              <a:t>react-testing-library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0D242-BBFE-4631-9AE1-4CFCDCF1D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react-testing-library is a very light-weight solution for testing React components. </a:t>
            </a:r>
          </a:p>
          <a:p>
            <a:r>
              <a:rPr lang="en-US" dirty="0"/>
              <a:t>It provides light utility functions on top of react-</a:t>
            </a:r>
            <a:r>
              <a:rPr lang="en-US" dirty="0" err="1"/>
              <a:t>dom</a:t>
            </a:r>
            <a:r>
              <a:rPr lang="en-US" dirty="0"/>
              <a:t> and react-</a:t>
            </a:r>
            <a:r>
              <a:rPr lang="en-US" dirty="0" err="1"/>
              <a:t>dom</a:t>
            </a:r>
            <a:r>
              <a:rPr lang="en-US" dirty="0"/>
              <a:t>/test-utils, in a way that encourages better testing practices. </a:t>
            </a:r>
          </a:p>
          <a:p>
            <a:r>
              <a:rPr lang="en-US" b="0" i="0" dirty="0">
                <a:solidFill>
                  <a:srgbClr val="222426"/>
                </a:solidFill>
                <a:effectLst/>
                <a:latin typeface="Inter Regular"/>
              </a:rPr>
              <a:t>This library encourages your applications to be more accessible and allows you to get your tests closer to using your components the way a user will, which allows your tests to give you more confidence that your application will work when a real user uses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16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B064-9D70-4C8F-AC48-666EB084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solidFill>
                  <a:srgbClr val="111111"/>
                </a:solidFill>
                <a:effectLst/>
                <a:latin typeface="Helvetica Neue"/>
              </a:rPr>
              <a:t>User Timing API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066DD-12BB-4844-8112-7C76D90FF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LightHouse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EF5E00-5C43-4181-9D5F-CC5D5B852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033" y="1947458"/>
            <a:ext cx="7037287" cy="472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48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AB86-9BA3-45C2-A1FC-F1F0B6DD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solidFill>
                  <a:srgbClr val="111111"/>
                </a:solidFill>
                <a:effectLst/>
                <a:latin typeface="Helvetica Neue"/>
              </a:rPr>
              <a:t>User Timing API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C43EB-02E7-4138-B061-20B30A9D6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Chrome </a:t>
            </a:r>
            <a:r>
              <a:rPr lang="en-IN" dirty="0" err="1"/>
              <a:t>DevTools</a:t>
            </a:r>
            <a:r>
              <a:rPr lang="en-IN" dirty="0"/>
              <a:t> Performance panel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7723BA-A1AF-401E-8BB1-6F533105E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44639"/>
            <a:ext cx="9800948" cy="971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EED1E9-A2AE-4CC1-84ED-6F042218A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9884547" cy="94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96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159A-9AD2-49B1-8018-6BA71760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cap="all" dirty="0">
                <a:solidFill>
                  <a:srgbClr val="333333"/>
                </a:solidFill>
                <a:effectLst/>
                <a:latin typeface="-apple-system"/>
              </a:rPr>
              <a:t>REACT TESTING LIBRARY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8AA3-D3FD-4F65-B947-D85D8EF1C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render() method</a:t>
            </a:r>
          </a:p>
          <a:p>
            <a:pPr lvl="1"/>
            <a:r>
              <a:rPr lang="en-US" dirty="0"/>
              <a:t>RTL's render function takes any JSX to render it. Afterward, you should have access to the React component in your test. </a:t>
            </a:r>
          </a:p>
          <a:p>
            <a:pPr marL="457200" lvl="1" indent="0">
              <a:buNone/>
            </a:pPr>
            <a:r>
              <a:rPr lang="en-IN" dirty="0"/>
              <a:t>import React from 'react';</a:t>
            </a:r>
          </a:p>
          <a:p>
            <a:pPr marL="457200" lvl="1" indent="0">
              <a:buNone/>
            </a:pPr>
            <a:r>
              <a:rPr lang="en-IN" dirty="0"/>
              <a:t>import { render, screen } from '@testing-library/react';</a:t>
            </a:r>
          </a:p>
          <a:p>
            <a:pPr marL="457200" lvl="1" indent="0">
              <a:buNone/>
            </a:pPr>
            <a:r>
              <a:rPr lang="en-IN" dirty="0"/>
              <a:t>import App from './App';</a:t>
            </a:r>
          </a:p>
          <a:p>
            <a:pPr marL="457200" lvl="1" indent="0">
              <a:buNone/>
            </a:pPr>
            <a:r>
              <a:rPr lang="en-IN" dirty="0"/>
              <a:t> </a:t>
            </a:r>
          </a:p>
          <a:p>
            <a:pPr marL="457200" lvl="1" indent="0">
              <a:buNone/>
            </a:pPr>
            <a:r>
              <a:rPr lang="en-IN" dirty="0"/>
              <a:t>describe('App', () =&gt; {</a:t>
            </a:r>
          </a:p>
          <a:p>
            <a:pPr marL="457200" lvl="1" indent="0">
              <a:buNone/>
            </a:pPr>
            <a:r>
              <a:rPr lang="en-IN" dirty="0"/>
              <a:t>  test('renders App component', () =&gt; {</a:t>
            </a:r>
          </a:p>
          <a:p>
            <a:pPr marL="457200" lvl="1" indent="0">
              <a:buNone/>
            </a:pPr>
            <a:r>
              <a:rPr lang="en-IN" dirty="0"/>
              <a:t>    render(&lt;App /&gt;);</a:t>
            </a:r>
          </a:p>
          <a:p>
            <a:pPr marL="457200" lvl="1" indent="0">
              <a:buNone/>
            </a:pPr>
            <a:r>
              <a:rPr lang="en-IN" dirty="0"/>
              <a:t>    </a:t>
            </a:r>
            <a:r>
              <a:rPr lang="en-IN" dirty="0" err="1"/>
              <a:t>screen.debug</a:t>
            </a:r>
            <a:r>
              <a:rPr lang="en-IN" dirty="0"/>
              <a:t>();</a:t>
            </a:r>
          </a:p>
          <a:p>
            <a:pPr marL="457200" lvl="1" indent="0">
              <a:buNone/>
            </a:pPr>
            <a:r>
              <a:rPr lang="en-IN" dirty="0"/>
              <a:t>  });</a:t>
            </a:r>
          </a:p>
          <a:p>
            <a:pPr marL="457200" lvl="1" indent="0">
              <a:buNone/>
            </a:pPr>
            <a:r>
              <a:rPr lang="en-IN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93129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85B4-001F-44CB-9A58-B3910F50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cap="all" dirty="0">
                <a:solidFill>
                  <a:srgbClr val="333333"/>
                </a:solidFill>
                <a:effectLst/>
                <a:latin typeface="-apple-system"/>
              </a:rPr>
              <a:t>REACT TESTING LIBRARY: SELECTING ELEMENTS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89C0F-90DC-4994-9AA2-5AD13D89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16680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-apple-system"/>
              </a:rPr>
              <a:t>Returns an element or error</a:t>
            </a:r>
          </a:p>
          <a:p>
            <a:pPr lvl="1"/>
            <a:r>
              <a:rPr lang="en-IN" b="0" i="0" dirty="0" err="1">
                <a:solidFill>
                  <a:srgbClr val="333333"/>
                </a:solidFill>
                <a:effectLst/>
                <a:latin typeface="-apple-system"/>
              </a:rPr>
              <a:t>getByText</a:t>
            </a:r>
            <a:endParaRPr lang="en-I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IN" b="0" i="0" dirty="0" err="1">
                <a:solidFill>
                  <a:srgbClr val="333333"/>
                </a:solidFill>
                <a:effectLst/>
                <a:latin typeface="-apple-system"/>
              </a:rPr>
              <a:t>getByRole</a:t>
            </a:r>
            <a:endParaRPr lang="en-I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IN" b="0" i="0" dirty="0" err="1">
                <a:solidFill>
                  <a:srgbClr val="333333"/>
                </a:solidFill>
                <a:effectLst/>
                <a:latin typeface="-apple-system"/>
              </a:rPr>
              <a:t>getByLabelText</a:t>
            </a:r>
            <a:endParaRPr lang="en-I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IN" b="0" i="0" dirty="0" err="1">
                <a:solidFill>
                  <a:srgbClr val="333333"/>
                </a:solidFill>
                <a:effectLst/>
                <a:latin typeface="-apple-system"/>
              </a:rPr>
              <a:t>getByPlaceholderText</a:t>
            </a:r>
            <a:endParaRPr lang="en-I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IN" b="0" i="0" dirty="0" err="1">
                <a:solidFill>
                  <a:srgbClr val="333333"/>
                </a:solidFill>
                <a:effectLst/>
                <a:latin typeface="-apple-system"/>
              </a:rPr>
              <a:t>getByAltText</a:t>
            </a:r>
            <a:endParaRPr lang="en-I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IN" b="0" i="0" dirty="0" err="1">
                <a:solidFill>
                  <a:srgbClr val="333333"/>
                </a:solidFill>
                <a:effectLst/>
                <a:latin typeface="-apple-system"/>
              </a:rPr>
              <a:t>getByDisplayValue</a:t>
            </a:r>
            <a:endParaRPr lang="en-I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IN" dirty="0" err="1">
                <a:solidFill>
                  <a:srgbClr val="333333"/>
                </a:solidFill>
                <a:latin typeface="-apple-system"/>
              </a:rPr>
              <a:t>getByTestId</a:t>
            </a:r>
            <a:endParaRPr lang="en-IN" dirty="0">
              <a:solidFill>
                <a:srgbClr val="333333"/>
              </a:solidFill>
              <a:latin typeface="-apple-system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E2D9EC-ADEC-4A7D-95F6-875FE32C6F5D}"/>
              </a:ext>
            </a:extLst>
          </p:cNvPr>
          <p:cNvSpPr txBox="1">
            <a:spLocks/>
          </p:cNvSpPr>
          <p:nvPr/>
        </p:nvSpPr>
        <p:spPr>
          <a:xfrm>
            <a:off x="6427433" y="1690688"/>
            <a:ext cx="4742155" cy="4166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333333"/>
                </a:solidFill>
                <a:latin typeface="-apple-system"/>
              </a:rPr>
              <a:t>Returns an element or null</a:t>
            </a:r>
          </a:p>
          <a:p>
            <a:pPr lvl="1"/>
            <a:r>
              <a:rPr lang="en-IN" b="0" i="0" dirty="0" err="1">
                <a:solidFill>
                  <a:srgbClr val="333333"/>
                </a:solidFill>
                <a:effectLst/>
                <a:latin typeface="-apple-system"/>
              </a:rPr>
              <a:t>queryByText</a:t>
            </a:r>
            <a:endParaRPr lang="en-I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IN" b="0" i="0" dirty="0" err="1">
                <a:solidFill>
                  <a:srgbClr val="333333"/>
                </a:solidFill>
                <a:effectLst/>
                <a:latin typeface="-apple-system"/>
              </a:rPr>
              <a:t>queryByRole</a:t>
            </a:r>
            <a:endParaRPr lang="en-I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IN" b="0" i="0" dirty="0" err="1">
                <a:solidFill>
                  <a:srgbClr val="333333"/>
                </a:solidFill>
                <a:effectLst/>
                <a:latin typeface="-apple-system"/>
              </a:rPr>
              <a:t>queryByLabelText</a:t>
            </a:r>
            <a:endParaRPr lang="en-I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IN" b="0" i="0" dirty="0" err="1">
                <a:solidFill>
                  <a:srgbClr val="333333"/>
                </a:solidFill>
                <a:effectLst/>
                <a:latin typeface="-apple-system"/>
              </a:rPr>
              <a:t>queryByPlaceholderText</a:t>
            </a:r>
            <a:endParaRPr lang="en-I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IN" b="0" i="0" dirty="0" err="1">
                <a:solidFill>
                  <a:srgbClr val="333333"/>
                </a:solidFill>
                <a:effectLst/>
                <a:latin typeface="-apple-system"/>
              </a:rPr>
              <a:t>queryByAltText</a:t>
            </a:r>
            <a:endParaRPr lang="en-I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IN" b="0" i="0" dirty="0" err="1">
                <a:solidFill>
                  <a:srgbClr val="333333"/>
                </a:solidFill>
                <a:effectLst/>
                <a:latin typeface="-apple-system"/>
              </a:rPr>
              <a:t>queryByDisplayValue</a:t>
            </a:r>
            <a:endParaRPr lang="en-I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IN" b="0" i="0" dirty="0" err="1">
                <a:solidFill>
                  <a:srgbClr val="333333"/>
                </a:solidFill>
                <a:effectLst/>
                <a:latin typeface="-apple-system"/>
              </a:rPr>
              <a:t>queryBy</a:t>
            </a:r>
            <a:r>
              <a:rPr lang="en-IN" dirty="0" err="1">
                <a:solidFill>
                  <a:srgbClr val="333333"/>
                </a:solidFill>
                <a:latin typeface="-apple-system"/>
              </a:rPr>
              <a:t>TestId</a:t>
            </a:r>
            <a:endParaRPr lang="en-IN" dirty="0">
              <a:solidFill>
                <a:srgbClr val="333333"/>
              </a:solidFill>
              <a:latin typeface="-apple-syste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5E66DE-EEB8-4931-85A3-60EFE9E0DE94}"/>
              </a:ext>
            </a:extLst>
          </p:cNvPr>
          <p:cNvSpPr txBox="1"/>
          <p:nvPr/>
        </p:nvSpPr>
        <p:spPr>
          <a:xfrm>
            <a:off x="4012707" y="5292546"/>
            <a:ext cx="2533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-apple-system"/>
              </a:rPr>
              <a:t>For multiple elements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333333"/>
                </a:solidFill>
                <a:effectLst/>
                <a:latin typeface="-apple-system"/>
              </a:rPr>
              <a:t>getAllBy</a:t>
            </a:r>
            <a:endParaRPr lang="en-I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333333"/>
                </a:solidFill>
                <a:effectLst/>
                <a:latin typeface="-apple-system"/>
              </a:rPr>
              <a:t>queryAllBy</a:t>
            </a:r>
            <a:endParaRPr lang="en-I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7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2248-D93F-48FB-A608-BF4F6D8A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-apple-system"/>
              </a:rPr>
              <a:t>Assertive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50B36-5730-471A-AF55-4102E2E74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719221" cy="442425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All assertive functions of JEST</a:t>
            </a:r>
          </a:p>
          <a:p>
            <a:r>
              <a:rPr lang="en-IN" dirty="0"/>
              <a:t>Extra package assertions</a:t>
            </a:r>
          </a:p>
          <a:p>
            <a:pPr lvl="1"/>
            <a:r>
              <a:rPr lang="en-IN" b="0" i="0" dirty="0" err="1">
                <a:solidFill>
                  <a:srgbClr val="333333"/>
                </a:solidFill>
                <a:effectLst/>
                <a:latin typeface="-apple-system"/>
              </a:rPr>
              <a:t>toBeDisabled</a:t>
            </a:r>
            <a:endParaRPr lang="en-I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IN" b="0" i="0" dirty="0" err="1">
                <a:solidFill>
                  <a:srgbClr val="333333"/>
                </a:solidFill>
                <a:effectLst/>
                <a:latin typeface="-apple-system"/>
              </a:rPr>
              <a:t>toBeEnabled</a:t>
            </a:r>
            <a:endParaRPr lang="en-I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IN" b="0" i="0" dirty="0" err="1">
                <a:solidFill>
                  <a:srgbClr val="333333"/>
                </a:solidFill>
                <a:effectLst/>
                <a:latin typeface="-apple-system"/>
              </a:rPr>
              <a:t>toBeEmpty</a:t>
            </a:r>
            <a:endParaRPr lang="en-I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IN" b="0" i="0" dirty="0" err="1">
                <a:solidFill>
                  <a:srgbClr val="333333"/>
                </a:solidFill>
                <a:effectLst/>
                <a:latin typeface="-apple-system"/>
              </a:rPr>
              <a:t>toBeEmptyDOMElement</a:t>
            </a:r>
            <a:endParaRPr lang="en-I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IN" b="0" i="0" dirty="0" err="1">
                <a:solidFill>
                  <a:srgbClr val="333333"/>
                </a:solidFill>
                <a:effectLst/>
                <a:latin typeface="-apple-system"/>
              </a:rPr>
              <a:t>toBeInTheDocument</a:t>
            </a:r>
            <a:endParaRPr lang="en-I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IN" b="0" i="0" dirty="0" err="1">
                <a:solidFill>
                  <a:srgbClr val="333333"/>
                </a:solidFill>
                <a:effectLst/>
                <a:latin typeface="-apple-system"/>
              </a:rPr>
              <a:t>toBeInvalid</a:t>
            </a:r>
            <a:endParaRPr lang="en-I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IN" b="0" i="0" dirty="0" err="1">
                <a:solidFill>
                  <a:srgbClr val="333333"/>
                </a:solidFill>
                <a:effectLst/>
                <a:latin typeface="-apple-system"/>
              </a:rPr>
              <a:t>toBeRequired</a:t>
            </a:r>
            <a:endParaRPr lang="en-I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IN" b="0" i="0" dirty="0" err="1">
                <a:solidFill>
                  <a:srgbClr val="333333"/>
                </a:solidFill>
                <a:effectLst/>
                <a:latin typeface="-apple-system"/>
              </a:rPr>
              <a:t>toBeValid</a:t>
            </a:r>
            <a:endParaRPr lang="en-I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IN" b="0" i="0" dirty="0" err="1">
                <a:solidFill>
                  <a:srgbClr val="333333"/>
                </a:solidFill>
                <a:effectLst/>
                <a:latin typeface="-apple-system"/>
              </a:rPr>
              <a:t>toBeVisible</a:t>
            </a:r>
            <a:endParaRPr lang="en-I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IN" b="0" i="0" dirty="0" err="1">
                <a:solidFill>
                  <a:srgbClr val="333333"/>
                </a:solidFill>
                <a:effectLst/>
                <a:latin typeface="-apple-system"/>
              </a:rPr>
              <a:t>toContainElement</a:t>
            </a:r>
            <a:endParaRPr lang="en-I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F2E4E-7689-410F-8458-AD83B8632CCF}"/>
              </a:ext>
            </a:extLst>
          </p:cNvPr>
          <p:cNvSpPr txBox="1"/>
          <p:nvPr/>
        </p:nvSpPr>
        <p:spPr>
          <a:xfrm>
            <a:off x="6374167" y="2281561"/>
            <a:ext cx="3300584" cy="4324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lvl="1" indent="-228600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IN" sz="2200" dirty="0" err="1">
                <a:solidFill>
                  <a:srgbClr val="333333"/>
                </a:solidFill>
                <a:latin typeface="-apple-system"/>
              </a:rPr>
              <a:t>toContainHTML</a:t>
            </a:r>
            <a:endParaRPr lang="en-IN" sz="2200" dirty="0">
              <a:solidFill>
                <a:srgbClr val="333333"/>
              </a:solidFill>
              <a:latin typeface="-apple-system"/>
            </a:endParaRP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IN" sz="2200" dirty="0" err="1">
                <a:solidFill>
                  <a:srgbClr val="333333"/>
                </a:solidFill>
                <a:latin typeface="-apple-system"/>
              </a:rPr>
              <a:t>toHaveAttribute</a:t>
            </a:r>
            <a:endParaRPr lang="en-IN" sz="2200" dirty="0">
              <a:solidFill>
                <a:srgbClr val="333333"/>
              </a:solidFill>
              <a:latin typeface="-apple-system"/>
            </a:endParaRP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IN" sz="2200" dirty="0" err="1">
                <a:solidFill>
                  <a:srgbClr val="333333"/>
                </a:solidFill>
                <a:latin typeface="-apple-system"/>
              </a:rPr>
              <a:t>toHaveClass</a:t>
            </a:r>
            <a:endParaRPr lang="en-IN" sz="2200" dirty="0">
              <a:solidFill>
                <a:srgbClr val="333333"/>
              </a:solidFill>
              <a:latin typeface="-apple-system"/>
            </a:endParaRP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IN" sz="2200" dirty="0" err="1">
                <a:solidFill>
                  <a:srgbClr val="333333"/>
                </a:solidFill>
                <a:latin typeface="-apple-system"/>
              </a:rPr>
              <a:t>toHaveFocus</a:t>
            </a:r>
            <a:endParaRPr lang="en-IN" sz="2200" dirty="0">
              <a:solidFill>
                <a:srgbClr val="333333"/>
              </a:solidFill>
              <a:latin typeface="-apple-system"/>
            </a:endParaRP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IN" sz="2200" dirty="0" err="1">
                <a:solidFill>
                  <a:srgbClr val="333333"/>
                </a:solidFill>
                <a:latin typeface="-apple-system"/>
              </a:rPr>
              <a:t>toHaveFormValues</a:t>
            </a:r>
            <a:endParaRPr lang="en-IN" sz="2200" dirty="0">
              <a:solidFill>
                <a:srgbClr val="333333"/>
              </a:solidFill>
              <a:latin typeface="-apple-system"/>
            </a:endParaRP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IN" sz="2200" dirty="0" err="1">
                <a:solidFill>
                  <a:srgbClr val="333333"/>
                </a:solidFill>
                <a:latin typeface="-apple-system"/>
              </a:rPr>
              <a:t>toHaveStyle</a:t>
            </a:r>
            <a:endParaRPr lang="en-IN" sz="2200" dirty="0">
              <a:solidFill>
                <a:srgbClr val="333333"/>
              </a:solidFill>
              <a:latin typeface="-apple-system"/>
            </a:endParaRP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IN" sz="2200" dirty="0" err="1">
                <a:solidFill>
                  <a:srgbClr val="333333"/>
                </a:solidFill>
                <a:latin typeface="-apple-system"/>
              </a:rPr>
              <a:t>toHaveTextContent</a:t>
            </a:r>
            <a:endParaRPr lang="en-IN" sz="2200" dirty="0">
              <a:solidFill>
                <a:srgbClr val="333333"/>
              </a:solidFill>
              <a:latin typeface="-apple-system"/>
            </a:endParaRP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IN" sz="2200" dirty="0" err="1">
                <a:solidFill>
                  <a:srgbClr val="333333"/>
                </a:solidFill>
                <a:latin typeface="-apple-system"/>
              </a:rPr>
              <a:t>toHaveValue</a:t>
            </a:r>
            <a:endParaRPr lang="en-IN" sz="2200" dirty="0">
              <a:solidFill>
                <a:srgbClr val="333333"/>
              </a:solidFill>
              <a:latin typeface="-apple-system"/>
            </a:endParaRP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IN" sz="2200" dirty="0" err="1">
                <a:solidFill>
                  <a:srgbClr val="333333"/>
                </a:solidFill>
                <a:latin typeface="-apple-system"/>
              </a:rPr>
              <a:t>toHaveDisplayValue</a:t>
            </a:r>
            <a:endParaRPr lang="en-IN" sz="2200" dirty="0">
              <a:solidFill>
                <a:srgbClr val="333333"/>
              </a:solidFill>
              <a:latin typeface="-apple-system"/>
            </a:endParaRP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IN" sz="2200" dirty="0" err="1">
                <a:solidFill>
                  <a:srgbClr val="333333"/>
                </a:solidFill>
                <a:latin typeface="-apple-system"/>
              </a:rPr>
              <a:t>toBeChecked</a:t>
            </a:r>
            <a:endParaRPr lang="en-IN" sz="2200" dirty="0">
              <a:solidFill>
                <a:srgbClr val="333333"/>
              </a:solidFill>
              <a:latin typeface="-apple-system"/>
            </a:endParaRP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IN" sz="2200" dirty="0" err="1">
                <a:solidFill>
                  <a:srgbClr val="333333"/>
                </a:solidFill>
                <a:latin typeface="-apple-system"/>
              </a:rPr>
              <a:t>toBePartiallyChecked</a:t>
            </a:r>
            <a:endParaRPr lang="en-IN" sz="2200" dirty="0">
              <a:solidFill>
                <a:srgbClr val="333333"/>
              </a:solidFill>
              <a:latin typeface="-apple-system"/>
            </a:endParaRP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IN" sz="2200" dirty="0" err="1">
                <a:solidFill>
                  <a:srgbClr val="333333"/>
                </a:solidFill>
                <a:latin typeface="-apple-system"/>
              </a:rPr>
              <a:t>toHaveDescription</a:t>
            </a:r>
            <a:endParaRPr lang="en-IN" sz="2200" dirty="0">
              <a:solidFill>
                <a:srgbClr val="333333"/>
              </a:solidFill>
              <a:latin typeface="-apple-system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261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E676-F4F6-4672-824A-3C84C457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cap="all" dirty="0">
                <a:solidFill>
                  <a:srgbClr val="333333"/>
                </a:solidFill>
                <a:effectLst/>
                <a:latin typeface="-apple-system"/>
              </a:rPr>
              <a:t>REACT TESTING LIBRARY: FIRE EVENT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D92A0-A5DD-4009-BA27-0B335272F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RTL's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fireEvent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function to simulate interactions of an end user. 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fireEvent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function takes an element and an event</a:t>
            </a:r>
          </a:p>
          <a:p>
            <a:pPr marL="457200" lvl="1" indent="0">
              <a:buNone/>
            </a:pPr>
            <a:r>
              <a:rPr lang="en-IN" dirty="0"/>
              <a:t> </a:t>
            </a:r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dirty="0" err="1"/>
              <a:t>fireEvent.click</a:t>
            </a:r>
            <a:r>
              <a:rPr lang="en-IN" dirty="0"/>
              <a:t>(</a:t>
            </a:r>
            <a:r>
              <a:rPr lang="en-IN" dirty="0" err="1"/>
              <a:t>screen.getByRole</a:t>
            </a:r>
            <a:r>
              <a:rPr lang="en-IN" dirty="0"/>
              <a:t>(‘button’)); </a:t>
            </a:r>
          </a:p>
          <a:p>
            <a:pPr marL="457200" lvl="1" indent="0">
              <a:buNone/>
            </a:pPr>
            <a:r>
              <a:rPr lang="en-IN" dirty="0"/>
              <a:t>	</a:t>
            </a:r>
          </a:p>
          <a:p>
            <a:pPr marL="457200" lvl="1" indent="0">
              <a:buNone/>
            </a:pPr>
            <a:r>
              <a:rPr lang="en-IN" dirty="0"/>
              <a:t>  </a:t>
            </a:r>
            <a:r>
              <a:rPr lang="en-IN" dirty="0" err="1"/>
              <a:t>fireEvent.change</a:t>
            </a:r>
            <a:r>
              <a:rPr lang="en-IN" dirty="0"/>
              <a:t>(</a:t>
            </a:r>
            <a:r>
              <a:rPr lang="en-IN" dirty="0" err="1"/>
              <a:t>screen.getByRole</a:t>
            </a:r>
            <a:r>
              <a:rPr lang="en-IN" dirty="0"/>
              <a:t>('textbox'), {</a:t>
            </a:r>
          </a:p>
          <a:p>
            <a:pPr marL="457200" lvl="1" indent="0">
              <a:buNone/>
            </a:pPr>
            <a:r>
              <a:rPr lang="en-IN" dirty="0"/>
              <a:t>      target: { value: 'JavaScript' },</a:t>
            </a:r>
          </a:p>
          <a:p>
            <a:pPr marL="457200" lvl="1" indent="0">
              <a:buNone/>
            </a:pPr>
            <a:r>
              <a:rPr lang="en-IN" dirty="0"/>
              <a:t>    });</a:t>
            </a:r>
          </a:p>
          <a:p>
            <a:pPr marL="457200" lvl="1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5642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8442-DE77-4EDB-95F5-A1A27403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Cypress configuration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2F0512E-07F3-4E33-AEDE-FADE5EAE5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4141577"/>
            <a:ext cx="4479255" cy="173221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A8B6D5-818F-4BB3-A5B2-442548112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479255" cy="19052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E0D36A-630D-4B99-8821-BE339BC54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455" y="1825625"/>
            <a:ext cx="6036345" cy="379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64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6DAA-6248-4382-A3CB-20C95C6D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Cypress dependencies and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84D7E-701C-4C31-8F94-4F87542C1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$ </a:t>
            </a:r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–D cypress cypress-expect @cypress/code-coverage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06D1D-F70C-4694-A4D7-D16791BE9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164" y="2927006"/>
            <a:ext cx="7478169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20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1396</Words>
  <Application>Microsoft Office PowerPoint</Application>
  <PresentationFormat>Widescreen</PresentationFormat>
  <Paragraphs>212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-apple-system</vt:lpstr>
      <vt:lpstr>Arial</vt:lpstr>
      <vt:lpstr>Calibri</vt:lpstr>
      <vt:lpstr>Calibri Light</vt:lpstr>
      <vt:lpstr>charter</vt:lpstr>
      <vt:lpstr>Google Sans</vt:lpstr>
      <vt:lpstr>Helvetica Neue</vt:lpstr>
      <vt:lpstr>inherit</vt:lpstr>
      <vt:lpstr>Inter Light</vt:lpstr>
      <vt:lpstr>Inter Regular</vt:lpstr>
      <vt:lpstr>Segoe UI</vt:lpstr>
      <vt:lpstr>sohne</vt:lpstr>
      <vt:lpstr>Office Theme</vt:lpstr>
      <vt:lpstr>React Advance</vt:lpstr>
      <vt:lpstr>React Testing</vt:lpstr>
      <vt:lpstr>react-testing-library </vt:lpstr>
      <vt:lpstr>REACT TESTING LIBRARY</vt:lpstr>
      <vt:lpstr>REACT TESTING LIBRARY: SELECTING ELEMENTS</vt:lpstr>
      <vt:lpstr>Assertive Functions</vt:lpstr>
      <vt:lpstr>REACT TESTING LIBRARY: FIRE EVENT</vt:lpstr>
      <vt:lpstr>Cypress configuration</vt:lpstr>
      <vt:lpstr>Cypress dependencies and scripts</vt:lpstr>
      <vt:lpstr>React Hooks</vt:lpstr>
      <vt:lpstr>Refs and the DOM</vt:lpstr>
      <vt:lpstr>Creating Refs</vt:lpstr>
      <vt:lpstr>Refs and Function Components: useRef</vt:lpstr>
      <vt:lpstr>Forwarding Refs</vt:lpstr>
      <vt:lpstr>forwardRef Example</vt:lpstr>
      <vt:lpstr>React Suspense</vt:lpstr>
      <vt:lpstr>Concurrent Rendering</vt:lpstr>
      <vt:lpstr>Performance</vt:lpstr>
      <vt:lpstr>Core Web vitals</vt:lpstr>
      <vt:lpstr>Core web vitals</vt:lpstr>
      <vt:lpstr>LCP</vt:lpstr>
      <vt:lpstr>Core web vitals</vt:lpstr>
      <vt:lpstr>Core web vitals</vt:lpstr>
      <vt:lpstr>Core web vitals: CLS</vt:lpstr>
      <vt:lpstr>web vitals</vt:lpstr>
      <vt:lpstr>The React Profiler API</vt:lpstr>
      <vt:lpstr>The Interaction Tracing API</vt:lpstr>
      <vt:lpstr>Interaction Tracing using React DevTools</vt:lpstr>
      <vt:lpstr>User Timing API</vt:lpstr>
      <vt:lpstr>User Timing API</vt:lpstr>
      <vt:lpstr>User Timing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Banu Prakash</dc:creator>
  <cp:lastModifiedBy>Banu Prakash</cp:lastModifiedBy>
  <cp:revision>60</cp:revision>
  <dcterms:created xsi:type="dcterms:W3CDTF">2020-10-24T12:24:51Z</dcterms:created>
  <dcterms:modified xsi:type="dcterms:W3CDTF">2020-10-28T11:20:15Z</dcterms:modified>
</cp:coreProperties>
</file>