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19" Type="http://schemas.openxmlformats.org/officeDocument/2006/relationships/font" Target="fonts/Lato-regular.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97580d1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97580d1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97580d1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97580d1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97580d17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97580d17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7580d1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7580d1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97580d17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97580d17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97580d1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97580d1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97580d1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97580d1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97580d17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97580d17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97580d17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97580d17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6.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rPr>
              <a:t>A database is an organized collection of data stored in a computer system and usually controlled by a database management system (DBMS). The data in common databases is modeled in tables, making querying and processing efficient. Structured query language (SQL) is commonly used for data querying and writing.</a:t>
            </a:r>
            <a:endParaRPr sz="19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RDBMS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131417"/>
                </a:solidFill>
              </a:rPr>
              <a:t>RDBMS stands for Relational Database Management Systems. It is a program that allows us to create, delete, and update a relational database. A Relational Database is a database system that stores and retrieves data in a tabular format organized in the form of rows and columns.</a:t>
            </a:r>
            <a:endParaRPr sz="2000">
              <a:solidFill>
                <a:srgbClr val="131417"/>
              </a:solidFill>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274525" y="2694325"/>
            <a:ext cx="1771650" cy="1771650"/>
          </a:xfrm>
          <a:prstGeom prst="rect">
            <a:avLst/>
          </a:prstGeom>
          <a:noFill/>
          <a:ln>
            <a:noFill/>
          </a:ln>
        </p:spPr>
      </p:pic>
      <p:pic>
        <p:nvPicPr>
          <p:cNvPr id="68" name="Google Shape;68;p14"/>
          <p:cNvPicPr preferRelativeResize="0"/>
          <p:nvPr/>
        </p:nvPicPr>
        <p:blipFill>
          <a:blip r:embed="rId4">
            <a:alphaModFix/>
          </a:blip>
          <a:stretch>
            <a:fillRect/>
          </a:stretch>
        </p:blipFill>
        <p:spPr>
          <a:xfrm>
            <a:off x="2479850" y="3036750"/>
            <a:ext cx="1905000" cy="895350"/>
          </a:xfrm>
          <a:prstGeom prst="rect">
            <a:avLst/>
          </a:prstGeom>
          <a:noFill/>
          <a:ln>
            <a:noFill/>
          </a:ln>
        </p:spPr>
      </p:pic>
      <p:pic>
        <p:nvPicPr>
          <p:cNvPr id="69" name="Google Shape;69;p14"/>
          <p:cNvPicPr preferRelativeResize="0"/>
          <p:nvPr/>
        </p:nvPicPr>
        <p:blipFill>
          <a:blip r:embed="rId5">
            <a:alphaModFix/>
          </a:blip>
          <a:stretch>
            <a:fillRect/>
          </a:stretch>
        </p:blipFill>
        <p:spPr>
          <a:xfrm>
            <a:off x="4962975" y="2976425"/>
            <a:ext cx="1714500" cy="1771650"/>
          </a:xfrm>
          <a:prstGeom prst="rect">
            <a:avLst/>
          </a:prstGeom>
          <a:noFill/>
          <a:ln>
            <a:noFill/>
          </a:ln>
        </p:spPr>
      </p:pic>
      <p:pic>
        <p:nvPicPr>
          <p:cNvPr id="70" name="Google Shape;70;p14"/>
          <p:cNvPicPr preferRelativeResize="0"/>
          <p:nvPr/>
        </p:nvPicPr>
        <p:blipFill>
          <a:blip r:embed="rId6">
            <a:alphaModFix/>
          </a:blip>
          <a:stretch>
            <a:fillRect/>
          </a:stretch>
        </p:blipFill>
        <p:spPr>
          <a:xfrm>
            <a:off x="6788275" y="2860550"/>
            <a:ext cx="1771650" cy="177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50">
                <a:solidFill>
                  <a:srgbClr val="131417"/>
                </a:solidFill>
                <a:highlight>
                  <a:srgbClr val="FFFFFF"/>
                </a:highlight>
                <a:latin typeface="Montserrat"/>
                <a:ea typeface="Montserrat"/>
                <a:cs typeface="Montserrat"/>
                <a:sym typeface="Montserrat"/>
              </a:rPr>
              <a:t>SQL (Structured Query Language) is used to perform operations on the records stored in the database, such as updating records, inserting records, deleting records, creating and modifying database tables, views, etc.</a:t>
            </a:r>
            <a:endParaRPr sz="1850">
              <a:solidFill>
                <a:srgbClr val="131417"/>
              </a:solidFill>
              <a:highlight>
                <a:srgbClr val="FFFFFF"/>
              </a:highlight>
              <a:latin typeface="Montserrat"/>
              <a:ea typeface="Montserrat"/>
              <a:cs typeface="Montserrat"/>
              <a:sym typeface="Montserrat"/>
            </a:endParaRPr>
          </a:p>
          <a:p>
            <a:pPr indent="0" lvl="0" marL="0" rtl="0" algn="just">
              <a:spcBef>
                <a:spcPts val="1200"/>
              </a:spcBef>
              <a:spcAft>
                <a:spcPts val="0"/>
              </a:spcAft>
              <a:buNone/>
            </a:pPr>
            <a:r>
              <a:rPr lang="en" sz="1850">
                <a:solidFill>
                  <a:srgbClr val="131417"/>
                </a:solidFill>
                <a:highlight>
                  <a:srgbClr val="FFFFFF"/>
                </a:highlight>
                <a:latin typeface="Montserrat"/>
                <a:ea typeface="Montserrat"/>
                <a:cs typeface="Montserrat"/>
                <a:sym typeface="Montserrat"/>
              </a:rPr>
              <a:t>SQL is not a database system, but it is a query language.</a:t>
            </a:r>
            <a:endParaRPr sz="1850">
              <a:solidFill>
                <a:srgbClr val="131417"/>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510500" y="3287950"/>
            <a:ext cx="1374475" cy="1037775"/>
          </a:xfrm>
          <a:prstGeom prst="rect">
            <a:avLst/>
          </a:prstGeom>
          <a:noFill/>
          <a:ln>
            <a:noFill/>
          </a:ln>
        </p:spPr>
      </p:pic>
      <p:pic>
        <p:nvPicPr>
          <p:cNvPr id="78" name="Google Shape;78;p15"/>
          <p:cNvPicPr preferRelativeResize="0"/>
          <p:nvPr/>
        </p:nvPicPr>
        <p:blipFill>
          <a:blip r:embed="rId4">
            <a:alphaModFix/>
          </a:blip>
          <a:stretch>
            <a:fillRect/>
          </a:stretch>
        </p:blipFill>
        <p:spPr>
          <a:xfrm>
            <a:off x="2142725" y="3106575"/>
            <a:ext cx="1625725" cy="1524975"/>
          </a:xfrm>
          <a:prstGeom prst="rect">
            <a:avLst/>
          </a:prstGeom>
          <a:noFill/>
          <a:ln>
            <a:noFill/>
          </a:ln>
        </p:spPr>
      </p:pic>
      <p:pic>
        <p:nvPicPr>
          <p:cNvPr id="79" name="Google Shape;79;p15"/>
          <p:cNvPicPr preferRelativeResize="0"/>
          <p:nvPr/>
        </p:nvPicPr>
        <p:blipFill>
          <a:blip r:embed="rId5">
            <a:alphaModFix/>
          </a:blip>
          <a:stretch>
            <a:fillRect/>
          </a:stretch>
        </p:blipFill>
        <p:spPr>
          <a:xfrm>
            <a:off x="4253500" y="3159475"/>
            <a:ext cx="1158325" cy="1294725"/>
          </a:xfrm>
          <a:prstGeom prst="rect">
            <a:avLst/>
          </a:prstGeom>
          <a:noFill/>
          <a:ln>
            <a:noFill/>
          </a:ln>
        </p:spPr>
      </p:pic>
      <p:pic>
        <p:nvPicPr>
          <p:cNvPr id="80" name="Google Shape;80;p15"/>
          <p:cNvPicPr preferRelativeResize="0"/>
          <p:nvPr/>
        </p:nvPicPr>
        <p:blipFill>
          <a:blip r:embed="rId6">
            <a:alphaModFix/>
          </a:blip>
          <a:stretch>
            <a:fillRect/>
          </a:stretch>
        </p:blipFill>
        <p:spPr>
          <a:xfrm>
            <a:off x="6132575" y="3159475"/>
            <a:ext cx="1444375" cy="129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RDBMS vs NoSQL</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61616"/>
                </a:solidFill>
                <a:highlight>
                  <a:srgbClr val="FFFFFF"/>
                </a:highlight>
                <a:latin typeface="Arial"/>
                <a:ea typeface="Arial"/>
                <a:cs typeface="Arial"/>
                <a:sym typeface="Arial"/>
              </a:rPr>
              <a:t>SQL, which stands for “Structured Query Language,” is the programming language that’s been widely used in managing data in relational database management systems (RDBMS)</a:t>
            </a:r>
            <a:endParaRPr sz="1600">
              <a:solidFill>
                <a:srgbClr val="161616"/>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161616"/>
                </a:solidFill>
                <a:highlight>
                  <a:srgbClr val="FFFFFF"/>
                </a:highlight>
                <a:latin typeface="Arial"/>
                <a:ea typeface="Arial"/>
                <a:cs typeface="Arial"/>
                <a:sym typeface="Arial"/>
              </a:rPr>
              <a:t>NoSQL is a non-relational database, meaning it allows different structures than a SQL database (not rows and columns) and more flexibility to use a format that best fits the data. It doesn’t mean the systems don’t use SQL, as NoSQL databases do sometimes support some SQL commands. More accurately, “NoSQL” is sometimes defined as “not only SQL.”</a:t>
            </a:r>
            <a:endParaRPr sz="1600">
              <a:solidFill>
                <a:srgbClr val="161616"/>
              </a:solidFill>
              <a:highlight>
                <a:srgbClr val="FFFFFF"/>
              </a:highlight>
              <a:latin typeface="Arial"/>
              <a:ea typeface="Arial"/>
              <a:cs typeface="Arial"/>
              <a:sym typeface="Arial"/>
            </a:endParaRPr>
          </a:p>
        </p:txBody>
      </p:sp>
      <p:pic>
        <p:nvPicPr>
          <p:cNvPr id="87" name="Google Shape;87;p16"/>
          <p:cNvPicPr preferRelativeResize="0"/>
          <p:nvPr/>
        </p:nvPicPr>
        <p:blipFill>
          <a:blip r:embed="rId3">
            <a:alphaModFix/>
          </a:blip>
          <a:stretch>
            <a:fillRect/>
          </a:stretch>
        </p:blipFill>
        <p:spPr>
          <a:xfrm>
            <a:off x="349400" y="3325950"/>
            <a:ext cx="1459625" cy="1242925"/>
          </a:xfrm>
          <a:prstGeom prst="rect">
            <a:avLst/>
          </a:prstGeom>
          <a:noFill/>
          <a:ln>
            <a:noFill/>
          </a:ln>
        </p:spPr>
      </p:pic>
      <p:pic>
        <p:nvPicPr>
          <p:cNvPr id="88" name="Google Shape;88;p16"/>
          <p:cNvPicPr preferRelativeResize="0"/>
          <p:nvPr/>
        </p:nvPicPr>
        <p:blipFill>
          <a:blip r:embed="rId4">
            <a:alphaModFix/>
          </a:blip>
          <a:stretch>
            <a:fillRect/>
          </a:stretch>
        </p:blipFill>
        <p:spPr>
          <a:xfrm>
            <a:off x="2033025" y="3255025"/>
            <a:ext cx="1788725" cy="1072850"/>
          </a:xfrm>
          <a:prstGeom prst="rect">
            <a:avLst/>
          </a:prstGeom>
          <a:noFill/>
          <a:ln>
            <a:noFill/>
          </a:ln>
        </p:spPr>
      </p:pic>
      <p:pic>
        <p:nvPicPr>
          <p:cNvPr id="89" name="Google Shape;89;p16"/>
          <p:cNvPicPr preferRelativeResize="0"/>
          <p:nvPr/>
        </p:nvPicPr>
        <p:blipFill>
          <a:blip r:embed="rId5">
            <a:alphaModFix/>
          </a:blip>
          <a:stretch>
            <a:fillRect/>
          </a:stretch>
        </p:blipFill>
        <p:spPr>
          <a:xfrm>
            <a:off x="3821750" y="3144525"/>
            <a:ext cx="1600725" cy="1429400"/>
          </a:xfrm>
          <a:prstGeom prst="rect">
            <a:avLst/>
          </a:prstGeom>
          <a:noFill/>
          <a:ln>
            <a:noFill/>
          </a:ln>
        </p:spPr>
      </p:pic>
      <p:pic>
        <p:nvPicPr>
          <p:cNvPr id="90" name="Google Shape;90;p16"/>
          <p:cNvPicPr preferRelativeResize="0"/>
          <p:nvPr/>
        </p:nvPicPr>
        <p:blipFill>
          <a:blip r:embed="rId6">
            <a:alphaModFix/>
          </a:blip>
          <a:stretch>
            <a:fillRect/>
          </a:stretch>
        </p:blipFill>
        <p:spPr>
          <a:xfrm>
            <a:off x="5575575" y="3267550"/>
            <a:ext cx="1687775" cy="118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SQL works</a:t>
            </a:r>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8572"/>
              </a:lnSpc>
              <a:spcBef>
                <a:spcPts val="0"/>
              </a:spcBef>
              <a:spcAft>
                <a:spcPts val="0"/>
              </a:spcAft>
              <a:buNone/>
            </a:pPr>
            <a:r>
              <a:rPr lang="en" sz="1700">
                <a:solidFill>
                  <a:srgbClr val="161616"/>
                </a:solidFill>
                <a:highlight>
                  <a:srgbClr val="FFFFFF"/>
                </a:highlight>
                <a:latin typeface="Arial"/>
                <a:ea typeface="Arial"/>
                <a:cs typeface="Arial"/>
                <a:sym typeface="Arial"/>
              </a:rPr>
              <a:t>Scalability</a:t>
            </a:r>
            <a:endParaRPr sz="1700">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rPr lang="en" sz="1600">
                <a:solidFill>
                  <a:srgbClr val="161616"/>
                </a:solidFill>
                <a:highlight>
                  <a:srgbClr val="FFFFFF"/>
                </a:highlight>
                <a:latin typeface="Arial"/>
                <a:ea typeface="Arial"/>
                <a:cs typeface="Arial"/>
                <a:sym typeface="Arial"/>
              </a:rPr>
              <a:t>In general, SQL databases can scale vertically, meaning you can increase the load on a server by migrating to a larger server that adds more CPU, RAM or SSD capability. While vertical scalability is used most frequently, SQL databases can also scale horizontally through sharding or partitioning logic, although that’s not well-supported.</a:t>
            </a:r>
            <a:endParaRPr sz="1600">
              <a:solidFill>
                <a:srgbClr val="161616"/>
              </a:solidFill>
              <a:highlight>
                <a:srgbClr val="FFFFFF"/>
              </a:highlight>
              <a:latin typeface="Arial"/>
              <a:ea typeface="Arial"/>
              <a:cs typeface="Arial"/>
              <a:sym typeface="Arial"/>
            </a:endParaRPr>
          </a:p>
          <a:p>
            <a:pPr indent="0" lvl="0" marL="0" rtl="0" algn="l">
              <a:lnSpc>
                <a:spcPct val="128572"/>
              </a:lnSpc>
              <a:spcBef>
                <a:spcPts val="1800"/>
              </a:spcBef>
              <a:spcAft>
                <a:spcPts val="0"/>
              </a:spcAft>
              <a:buNone/>
            </a:pPr>
            <a:r>
              <a:rPr lang="en" sz="1600">
                <a:solidFill>
                  <a:srgbClr val="161616"/>
                </a:solidFill>
                <a:highlight>
                  <a:srgbClr val="FFFFFF"/>
                </a:highlight>
                <a:latin typeface="Arial"/>
                <a:ea typeface="Arial"/>
                <a:cs typeface="Arial"/>
                <a:sym typeface="Arial"/>
              </a:rPr>
              <a:t>Structure</a:t>
            </a:r>
            <a:endParaRPr sz="1600">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161616"/>
                </a:solidFill>
                <a:highlight>
                  <a:srgbClr val="FFFFFF"/>
                </a:highlight>
                <a:latin typeface="Arial"/>
                <a:ea typeface="Arial"/>
                <a:cs typeface="Arial"/>
                <a:sym typeface="Arial"/>
              </a:rPr>
              <a:t>SQL database schema organizes data in relational, tabular ways, using tables with columns or attributes and rows of records. Because SQL works with such a strictly predefined schema, it requires organizing and structuring data before starting with the SQL database.</a:t>
            </a:r>
            <a:endParaRPr sz="1500">
              <a:solidFill>
                <a:srgbClr val="161616"/>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ACID Properties</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161616"/>
                </a:solidFill>
                <a:highlight>
                  <a:srgbClr val="FFFFFF"/>
                </a:highlight>
                <a:latin typeface="Arial"/>
                <a:ea typeface="Arial"/>
                <a:cs typeface="Arial"/>
                <a:sym typeface="Arial"/>
              </a:rPr>
              <a:t>ACID properties ensure that transactions are processed successfully and that the SQL database has a high level of reliability:</a:t>
            </a:r>
            <a:endParaRPr sz="1500">
              <a:solidFill>
                <a:srgbClr val="161616"/>
              </a:solidFill>
              <a:highlight>
                <a:srgbClr val="FFFFFF"/>
              </a:highlight>
              <a:latin typeface="Arial"/>
              <a:ea typeface="Arial"/>
              <a:cs typeface="Arial"/>
              <a:sym typeface="Arial"/>
            </a:endParaRPr>
          </a:p>
          <a:p>
            <a:pPr indent="-228600" lvl="0" marL="457200" rtl="0" algn="l">
              <a:spcBef>
                <a:spcPts val="1800"/>
              </a:spcBef>
              <a:spcAft>
                <a:spcPts val="0"/>
              </a:spcAft>
              <a:buClr>
                <a:srgbClr val="161616"/>
              </a:buClr>
              <a:buSzPts val="1500"/>
              <a:buFont typeface="Arial"/>
              <a:buNone/>
            </a:pPr>
            <a:r>
              <a:rPr b="1" lang="en" sz="1500">
                <a:solidFill>
                  <a:srgbClr val="161616"/>
                </a:solidFill>
                <a:highlight>
                  <a:srgbClr val="FFFFFF"/>
                </a:highlight>
                <a:latin typeface="Arial"/>
                <a:ea typeface="Arial"/>
                <a:cs typeface="Arial"/>
                <a:sym typeface="Arial"/>
              </a:rPr>
              <a:t>Atomicity</a:t>
            </a:r>
            <a:r>
              <a:rPr lang="en" sz="1500">
                <a:solidFill>
                  <a:srgbClr val="161616"/>
                </a:solidFill>
                <a:highlight>
                  <a:srgbClr val="FFFFFF"/>
                </a:highlight>
                <a:latin typeface="Arial"/>
                <a:ea typeface="Arial"/>
                <a:cs typeface="Arial"/>
                <a:sym typeface="Arial"/>
              </a:rPr>
              <a:t>: All transactions must succeed or fail completely and cannot be left partially complete, even in the case of system failure.</a:t>
            </a:r>
            <a:endParaRPr sz="1500">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ts val="1500"/>
              <a:buFont typeface="Arial"/>
              <a:buNone/>
            </a:pPr>
            <a:r>
              <a:rPr b="1" lang="en" sz="1500">
                <a:solidFill>
                  <a:srgbClr val="161616"/>
                </a:solidFill>
                <a:highlight>
                  <a:srgbClr val="FFFFFF"/>
                </a:highlight>
                <a:latin typeface="Arial"/>
                <a:ea typeface="Arial"/>
                <a:cs typeface="Arial"/>
                <a:sym typeface="Arial"/>
              </a:rPr>
              <a:t>Consistency</a:t>
            </a:r>
            <a:r>
              <a:rPr lang="en" sz="1500">
                <a:solidFill>
                  <a:srgbClr val="161616"/>
                </a:solidFill>
                <a:highlight>
                  <a:srgbClr val="FFFFFF"/>
                </a:highlight>
                <a:latin typeface="Arial"/>
                <a:ea typeface="Arial"/>
                <a:cs typeface="Arial"/>
                <a:sym typeface="Arial"/>
              </a:rPr>
              <a:t>: The database must follow rules that validate and prevent corruption at every step.</a:t>
            </a:r>
            <a:endParaRPr sz="1500">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ts val="1500"/>
              <a:buFont typeface="Arial"/>
              <a:buNone/>
            </a:pPr>
            <a:r>
              <a:rPr b="1" lang="en" sz="1500">
                <a:solidFill>
                  <a:srgbClr val="161616"/>
                </a:solidFill>
                <a:highlight>
                  <a:srgbClr val="FFFFFF"/>
                </a:highlight>
                <a:latin typeface="Arial"/>
                <a:ea typeface="Arial"/>
                <a:cs typeface="Arial"/>
                <a:sym typeface="Arial"/>
              </a:rPr>
              <a:t>Isolation</a:t>
            </a:r>
            <a:r>
              <a:rPr lang="en" sz="1500">
                <a:solidFill>
                  <a:srgbClr val="161616"/>
                </a:solidFill>
                <a:highlight>
                  <a:srgbClr val="FFFFFF"/>
                </a:highlight>
                <a:latin typeface="Arial"/>
                <a:ea typeface="Arial"/>
                <a:cs typeface="Arial"/>
                <a:sym typeface="Arial"/>
              </a:rPr>
              <a:t>: Concurrent transactions cannot affect each other.</a:t>
            </a:r>
            <a:endParaRPr sz="1500">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ts val="1500"/>
              <a:buFont typeface="Arial"/>
              <a:buNone/>
            </a:pPr>
            <a:r>
              <a:rPr b="1" lang="en" sz="1500">
                <a:solidFill>
                  <a:srgbClr val="161616"/>
                </a:solidFill>
                <a:highlight>
                  <a:srgbClr val="FFFFFF"/>
                </a:highlight>
                <a:latin typeface="Arial"/>
                <a:ea typeface="Arial"/>
                <a:cs typeface="Arial"/>
                <a:sym typeface="Arial"/>
              </a:rPr>
              <a:t>Durability</a:t>
            </a:r>
            <a:r>
              <a:rPr lang="en" sz="1500">
                <a:solidFill>
                  <a:srgbClr val="161616"/>
                </a:solidFill>
                <a:highlight>
                  <a:srgbClr val="FFFFFF"/>
                </a:highlight>
                <a:latin typeface="Arial"/>
                <a:ea typeface="Arial"/>
                <a:cs typeface="Arial"/>
                <a:sym typeface="Arial"/>
              </a:rPr>
              <a:t>: Transactions are final, and even system failure cannot “roll back” a complete transaction.</a:t>
            </a:r>
            <a:endParaRPr sz="1500">
              <a:solidFill>
                <a:srgbClr val="161616"/>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NoSQL works</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161616"/>
                </a:solidFill>
                <a:highlight>
                  <a:srgbClr val="FFFFFF"/>
                </a:highlight>
                <a:latin typeface="Arial"/>
                <a:ea typeface="Arial"/>
                <a:cs typeface="Arial"/>
                <a:sym typeface="Arial"/>
              </a:rPr>
              <a:t>Unlike SQL, NoSQL systems allow you to work with different data structures within a database because they allow a dynamic schema for unstructured data.</a:t>
            </a:r>
            <a:endParaRPr sz="1500">
              <a:solidFill>
                <a:srgbClr val="161616"/>
              </a:solidFill>
              <a:highlight>
                <a:srgbClr val="FFFFFF"/>
              </a:highlight>
              <a:latin typeface="Arial"/>
              <a:ea typeface="Arial"/>
              <a:cs typeface="Arial"/>
              <a:sym typeface="Arial"/>
            </a:endParaRPr>
          </a:p>
          <a:p>
            <a:pPr indent="0" lvl="0" marL="0" rtl="0" algn="l">
              <a:lnSpc>
                <a:spcPct val="128572"/>
              </a:lnSpc>
              <a:spcBef>
                <a:spcPts val="1800"/>
              </a:spcBef>
              <a:spcAft>
                <a:spcPts val="0"/>
              </a:spcAft>
              <a:buNone/>
            </a:pPr>
            <a:r>
              <a:rPr b="1" lang="en" sz="1600">
                <a:solidFill>
                  <a:srgbClr val="161616"/>
                </a:solidFill>
                <a:highlight>
                  <a:srgbClr val="FFFFFF"/>
                </a:highlight>
                <a:latin typeface="Arial"/>
                <a:ea typeface="Arial"/>
                <a:cs typeface="Arial"/>
                <a:sym typeface="Arial"/>
              </a:rPr>
              <a:t>Scalability:</a:t>
            </a:r>
            <a:endParaRPr b="1" sz="1600">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161616"/>
                </a:solidFill>
                <a:highlight>
                  <a:srgbClr val="FFFFFF"/>
                </a:highlight>
                <a:latin typeface="Arial"/>
                <a:ea typeface="Arial"/>
                <a:cs typeface="Arial"/>
                <a:sym typeface="Arial"/>
              </a:rPr>
              <a:t>NoSQL databases scale better horizontally, which means one can add additional servers or nodes as needed to increase load.</a:t>
            </a:r>
            <a:endParaRPr sz="1500">
              <a:solidFill>
                <a:srgbClr val="161616"/>
              </a:solidFill>
              <a:highlight>
                <a:srgbClr val="FFFFFF"/>
              </a:highlight>
              <a:latin typeface="Arial"/>
              <a:ea typeface="Arial"/>
              <a:cs typeface="Arial"/>
              <a:sym typeface="Arial"/>
            </a:endParaRPr>
          </a:p>
          <a:p>
            <a:pPr indent="0" lvl="0" marL="0" rtl="0" algn="l">
              <a:lnSpc>
                <a:spcPct val="128572"/>
              </a:lnSpc>
              <a:spcBef>
                <a:spcPts val="1800"/>
              </a:spcBef>
              <a:spcAft>
                <a:spcPts val="0"/>
              </a:spcAft>
              <a:buNone/>
            </a:pPr>
            <a:r>
              <a:rPr b="1" lang="en" sz="1500">
                <a:solidFill>
                  <a:srgbClr val="161616"/>
                </a:solidFill>
                <a:highlight>
                  <a:srgbClr val="FFFFFF"/>
                </a:highlight>
                <a:latin typeface="Arial"/>
                <a:ea typeface="Arial"/>
                <a:cs typeface="Arial"/>
                <a:sym typeface="Arial"/>
              </a:rPr>
              <a:t>Structure:</a:t>
            </a:r>
            <a:endParaRPr b="1" sz="1500">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rPr lang="en" sz="1400">
                <a:solidFill>
                  <a:srgbClr val="161616"/>
                </a:solidFill>
                <a:highlight>
                  <a:srgbClr val="FFFFFF"/>
                </a:highlight>
                <a:latin typeface="Arial"/>
                <a:ea typeface="Arial"/>
                <a:cs typeface="Arial"/>
                <a:sym typeface="Arial"/>
              </a:rPr>
              <a:t>NoSQL databases are not relational, so they don’t solely store data in rows and tables. Instead, they generally fall into one of four types of structures:</a:t>
            </a:r>
            <a:endParaRPr sz="1400">
              <a:solidFill>
                <a:srgbClr val="161616"/>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NoSQL DB</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0"/>
              </a:spcBef>
              <a:spcAft>
                <a:spcPts val="0"/>
              </a:spcAft>
              <a:buClr>
                <a:srgbClr val="161616"/>
              </a:buClr>
              <a:buSzPct val="100000"/>
              <a:buFont typeface="Arial"/>
              <a:buNone/>
            </a:pPr>
            <a:r>
              <a:rPr b="1" lang="en" sz="1725">
                <a:solidFill>
                  <a:srgbClr val="161616"/>
                </a:solidFill>
                <a:highlight>
                  <a:srgbClr val="FFFFFF"/>
                </a:highlight>
                <a:latin typeface="Arial"/>
                <a:ea typeface="Arial"/>
                <a:cs typeface="Arial"/>
                <a:sym typeface="Arial"/>
              </a:rPr>
              <a:t>Column-oriented</a:t>
            </a:r>
            <a:r>
              <a:rPr lang="en" sz="1725">
                <a:solidFill>
                  <a:srgbClr val="161616"/>
                </a:solidFill>
                <a:highlight>
                  <a:srgbClr val="FFFFFF"/>
                </a:highlight>
                <a:latin typeface="Arial"/>
                <a:ea typeface="Arial"/>
                <a:cs typeface="Arial"/>
                <a:sym typeface="Arial"/>
              </a:rPr>
              <a:t>, where data is stored in cells grouped in a virtually unlimited number of columns rather than rows. Eg: Cassandra</a:t>
            </a:r>
            <a:endParaRPr sz="1725">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ct val="100000"/>
              <a:buFont typeface="Arial"/>
              <a:buNone/>
            </a:pPr>
            <a:r>
              <a:t/>
            </a:r>
            <a:endParaRPr sz="1725">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ct val="100000"/>
              <a:buFont typeface="Arial"/>
              <a:buNone/>
            </a:pPr>
            <a:r>
              <a:rPr b="1" lang="en" sz="1725">
                <a:solidFill>
                  <a:srgbClr val="161616"/>
                </a:solidFill>
                <a:highlight>
                  <a:srgbClr val="FFFFFF"/>
                </a:highlight>
                <a:latin typeface="Arial"/>
                <a:ea typeface="Arial"/>
                <a:cs typeface="Arial"/>
                <a:sym typeface="Arial"/>
              </a:rPr>
              <a:t>Key-value stores</a:t>
            </a:r>
            <a:r>
              <a:rPr lang="en" sz="1725">
                <a:solidFill>
                  <a:srgbClr val="161616"/>
                </a:solidFill>
                <a:highlight>
                  <a:srgbClr val="FFFFFF"/>
                </a:highlight>
                <a:latin typeface="Arial"/>
                <a:ea typeface="Arial"/>
                <a:cs typeface="Arial"/>
                <a:sym typeface="Arial"/>
              </a:rPr>
              <a:t>, which use an associative array (also known as a dictionary or map) as their data model. This model represents data as a collection of key-value pairs. Eg: Couchbase</a:t>
            </a:r>
            <a:endParaRPr sz="1725">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ct val="100000"/>
              <a:buFont typeface="Arial"/>
              <a:buNone/>
            </a:pPr>
            <a:r>
              <a:t/>
            </a:r>
            <a:endParaRPr sz="1725">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ct val="100000"/>
              <a:buFont typeface="Arial"/>
              <a:buNone/>
            </a:pPr>
            <a:r>
              <a:rPr b="1" lang="en" sz="1725">
                <a:solidFill>
                  <a:srgbClr val="161616"/>
                </a:solidFill>
                <a:highlight>
                  <a:srgbClr val="FFFFFF"/>
                </a:highlight>
                <a:latin typeface="Arial"/>
                <a:ea typeface="Arial"/>
                <a:cs typeface="Arial"/>
                <a:sym typeface="Arial"/>
              </a:rPr>
              <a:t>Document stores</a:t>
            </a:r>
            <a:r>
              <a:rPr lang="en" sz="1725">
                <a:solidFill>
                  <a:srgbClr val="161616"/>
                </a:solidFill>
                <a:highlight>
                  <a:srgbClr val="FFFFFF"/>
                </a:highlight>
                <a:latin typeface="Arial"/>
                <a:ea typeface="Arial"/>
                <a:cs typeface="Arial"/>
                <a:sym typeface="Arial"/>
              </a:rPr>
              <a:t>, which use documents to hold and encode data in standard formats, including XML, YAML, JSON (JavaScript Object Notation) and BSON. A benefit is that documents within a single database can have different data types. Eg: MongoDB</a:t>
            </a:r>
            <a:endParaRPr sz="1725">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ct val="100000"/>
              <a:buFont typeface="Arial"/>
              <a:buNone/>
            </a:pPr>
            <a:r>
              <a:t/>
            </a:r>
            <a:endParaRPr sz="1725">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ct val="100000"/>
              <a:buFont typeface="Arial"/>
              <a:buNone/>
            </a:pPr>
            <a:r>
              <a:rPr b="1" lang="en" sz="1725">
                <a:solidFill>
                  <a:srgbClr val="161616"/>
                </a:solidFill>
                <a:highlight>
                  <a:srgbClr val="FFFFFF"/>
                </a:highlight>
                <a:latin typeface="Arial"/>
                <a:ea typeface="Arial"/>
                <a:cs typeface="Arial"/>
                <a:sym typeface="Arial"/>
              </a:rPr>
              <a:t>Graph databases</a:t>
            </a:r>
            <a:r>
              <a:rPr lang="en" sz="1725">
                <a:solidFill>
                  <a:srgbClr val="161616"/>
                </a:solidFill>
                <a:highlight>
                  <a:srgbClr val="FFFFFF"/>
                </a:highlight>
                <a:latin typeface="Arial"/>
                <a:ea typeface="Arial"/>
                <a:cs typeface="Arial"/>
                <a:sym typeface="Arial"/>
              </a:rPr>
              <a:t>, which represent data on a graph that shows how different sets of data relate to each other. Eg: Neo4j, RedisGraph</a:t>
            </a:r>
            <a:endParaRPr sz="1725">
              <a:solidFill>
                <a:srgbClr val="161616"/>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 Theorem</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61616"/>
                </a:solidFill>
                <a:highlight>
                  <a:srgbClr val="FFFFFF"/>
                </a:highlight>
                <a:latin typeface="Arial"/>
                <a:ea typeface="Arial"/>
                <a:cs typeface="Arial"/>
                <a:sym typeface="Arial"/>
              </a:rPr>
              <a:t>The CAP theorem says that distributed data systems allow a trade-off that can guarantee only two of the following three properties (which form the acronym CAP) at any one time:</a:t>
            </a:r>
            <a:endParaRPr sz="1600">
              <a:solidFill>
                <a:srgbClr val="161616"/>
              </a:solidFill>
              <a:highlight>
                <a:srgbClr val="FFFFFF"/>
              </a:highlight>
              <a:latin typeface="Arial"/>
              <a:ea typeface="Arial"/>
              <a:cs typeface="Arial"/>
              <a:sym typeface="Arial"/>
            </a:endParaRPr>
          </a:p>
          <a:p>
            <a:pPr indent="-228600" lvl="0" marL="457200" rtl="0" algn="l">
              <a:spcBef>
                <a:spcPts val="1800"/>
              </a:spcBef>
              <a:spcAft>
                <a:spcPts val="0"/>
              </a:spcAft>
              <a:buClr>
                <a:srgbClr val="161616"/>
              </a:buClr>
              <a:buSzPts val="1600"/>
              <a:buFont typeface="Arial"/>
              <a:buNone/>
            </a:pPr>
            <a:r>
              <a:rPr b="1" lang="en" sz="1600">
                <a:solidFill>
                  <a:srgbClr val="161616"/>
                </a:solidFill>
                <a:highlight>
                  <a:srgbClr val="FFFFFF"/>
                </a:highlight>
                <a:latin typeface="Arial"/>
                <a:ea typeface="Arial"/>
                <a:cs typeface="Arial"/>
                <a:sym typeface="Arial"/>
              </a:rPr>
              <a:t>Consistency</a:t>
            </a:r>
            <a:r>
              <a:rPr lang="en" sz="1600">
                <a:solidFill>
                  <a:srgbClr val="161616"/>
                </a:solidFill>
                <a:highlight>
                  <a:srgbClr val="FFFFFF"/>
                </a:highlight>
                <a:latin typeface="Arial"/>
                <a:ea typeface="Arial"/>
                <a:cs typeface="Arial"/>
                <a:sym typeface="Arial"/>
              </a:rPr>
              <a:t>: Every request receives either the most recent result or an error. MongoDB is an example of a strongly consistent system, whereas others such as Cassandra offer eventual consistency.</a:t>
            </a:r>
            <a:endParaRPr sz="1600">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ts val="1600"/>
              <a:buFont typeface="Arial"/>
              <a:buNone/>
            </a:pPr>
            <a:r>
              <a:rPr b="1" lang="en" sz="1600">
                <a:solidFill>
                  <a:srgbClr val="161616"/>
                </a:solidFill>
                <a:highlight>
                  <a:srgbClr val="FFFFFF"/>
                </a:highlight>
                <a:latin typeface="Arial"/>
                <a:ea typeface="Arial"/>
                <a:cs typeface="Arial"/>
                <a:sym typeface="Arial"/>
              </a:rPr>
              <a:t>Availability</a:t>
            </a:r>
            <a:r>
              <a:rPr lang="en" sz="1600">
                <a:solidFill>
                  <a:srgbClr val="161616"/>
                </a:solidFill>
                <a:highlight>
                  <a:srgbClr val="FFFFFF"/>
                </a:highlight>
                <a:latin typeface="Arial"/>
                <a:ea typeface="Arial"/>
                <a:cs typeface="Arial"/>
                <a:sym typeface="Arial"/>
              </a:rPr>
              <a:t>: Every request has a non-error result.</a:t>
            </a:r>
            <a:endParaRPr sz="1600">
              <a:solidFill>
                <a:srgbClr val="161616"/>
              </a:solidFill>
              <a:highlight>
                <a:srgbClr val="FFFFFF"/>
              </a:highlight>
              <a:latin typeface="Arial"/>
              <a:ea typeface="Arial"/>
              <a:cs typeface="Arial"/>
              <a:sym typeface="Arial"/>
            </a:endParaRPr>
          </a:p>
          <a:p>
            <a:pPr indent="-228600" lvl="0" marL="457200" rtl="0" algn="l">
              <a:spcBef>
                <a:spcPts val="0"/>
              </a:spcBef>
              <a:spcAft>
                <a:spcPts val="0"/>
              </a:spcAft>
              <a:buClr>
                <a:srgbClr val="161616"/>
              </a:buClr>
              <a:buSzPts val="1600"/>
              <a:buFont typeface="Arial"/>
              <a:buNone/>
            </a:pPr>
            <a:r>
              <a:rPr b="1" lang="en" sz="1600">
                <a:solidFill>
                  <a:srgbClr val="161616"/>
                </a:solidFill>
                <a:highlight>
                  <a:srgbClr val="FFFFFF"/>
                </a:highlight>
                <a:latin typeface="Arial"/>
                <a:ea typeface="Arial"/>
                <a:cs typeface="Arial"/>
                <a:sym typeface="Arial"/>
              </a:rPr>
              <a:t>Partition tolerance</a:t>
            </a:r>
            <a:r>
              <a:rPr lang="en" sz="1600">
                <a:solidFill>
                  <a:srgbClr val="161616"/>
                </a:solidFill>
                <a:highlight>
                  <a:srgbClr val="FFFFFF"/>
                </a:highlight>
                <a:latin typeface="Arial"/>
                <a:ea typeface="Arial"/>
                <a:cs typeface="Arial"/>
                <a:sym typeface="Arial"/>
              </a:rPr>
              <a:t>: Any delays or losses between nodes do not interrupt the system operation.</a:t>
            </a:r>
            <a:endParaRPr sz="1600">
              <a:solidFill>
                <a:srgbClr val="161616"/>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