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3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4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6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2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1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5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6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63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5EE559-B7EF-483C-993E-D90E2D796814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EF2667-751D-4052-B9F6-F4817BAE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2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AD285-C03D-4E17-9124-87D71384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>
                <a:solidFill>
                  <a:srgbClr val="262626"/>
                </a:solidFill>
              </a:rPr>
              <a:t>Analysing Performance of Hypervisor type 2</a:t>
            </a:r>
            <a:endParaRPr lang="en-GB" sz="4800">
              <a:solidFill>
                <a:srgbClr val="2626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8E94F-AF73-4E2C-9EEF-5F2B1A1A6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076944"/>
            <a:ext cx="4094017" cy="16796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000000"/>
                </a:solidFill>
              </a:rPr>
              <a:t>Name:- Vishal Kumar Singh</a:t>
            </a:r>
          </a:p>
          <a:p>
            <a:r>
              <a:rPr lang="en-IN">
                <a:solidFill>
                  <a:srgbClr val="000000"/>
                </a:solidFill>
              </a:rPr>
              <a:t>          x18201687</a:t>
            </a:r>
            <a:endParaRPr lang="en-GB">
              <a:solidFill>
                <a:srgbClr val="000000"/>
              </a:solidFill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4C5E727-5758-4AF3-8EC0-0F3687BD1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9469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DC864-CD05-4673-813B-778161D2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endParaRPr lang="en-GB" sz="2800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6D4-1436-4E2C-82C0-FF059302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IN" sz="4000" dirty="0">
              <a:solidFill>
                <a:srgbClr val="262626"/>
              </a:solidFill>
            </a:endParaRPr>
          </a:p>
          <a:p>
            <a:r>
              <a:rPr lang="en-IN" sz="4000" dirty="0">
                <a:solidFill>
                  <a:srgbClr val="262626"/>
                </a:solidFill>
              </a:rPr>
              <a:t>Thank You.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C8575F8-9A96-4396-8A8D-78CEC59AC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1056" y="609602"/>
            <a:ext cx="558774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928-80F4-4B3C-B5DF-C15A0C8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Hypervisor Types</a:t>
            </a:r>
            <a:endParaRPr lang="en-GB" dirty="0"/>
          </a:p>
        </p:txBody>
      </p:sp>
      <p:pic>
        <p:nvPicPr>
          <p:cNvPr id="2050" name="Picture 2" descr="Difference between Type-1 and Type-2 Hypervisor – DevOpsAGE">
            <a:extLst>
              <a:ext uri="{FF2B5EF4-FFF2-40B4-BE49-F238E27FC236}">
                <a16:creationId xmlns:a16="http://schemas.microsoft.com/office/drawing/2014/main" id="{7046B33D-949D-4645-85A7-A172A45F03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2557463"/>
            <a:ext cx="597217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0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AFF43104-F524-418A-A0E3-3146340AB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323E5CD5-3226-4DDD-97AC-81C8F40E0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8B6703-6BCA-4414-A7FC-BA111255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826A85-B5BB-4A9B-819E-AF5A0B30A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A6C787-E24E-48D0-AF26-F35E43180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55A8260-917C-4DAC-A284-2A6E124FC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FD091-FB41-47B7-804D-4F5C0FD4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/>
              <a:t>Top 2 Hypervisor type 2 Players	</a:t>
            </a:r>
            <a:endParaRPr lang="en-GB" sz="410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6ABA3F9-ECC4-45D8-8538-B7EEC4D2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70EF0C-3739-42A6-9B7D-95DECD7F8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32" y="1255007"/>
            <a:ext cx="2050207" cy="211370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0C8890-1E3E-474D-9D1E-D3E3062B6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E6658E3-1BC7-4665-91DA-13CA241B1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35" y="3533309"/>
            <a:ext cx="2474002" cy="19297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DEB0-6D78-4F48-9B41-B1027583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IN" dirty="0"/>
              <a:t>VMware Workstation Pro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Oracle Virtual Box</a:t>
            </a:r>
          </a:p>
        </p:txBody>
      </p:sp>
    </p:spTree>
    <p:extLst>
      <p:ext uri="{BB962C8B-B14F-4D97-AF65-F5344CB8AC3E}">
        <p14:creationId xmlns:p14="http://schemas.microsoft.com/office/powerpoint/2010/main" val="20215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668438-D256-45D0-8AA4-56055C97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 dirty="0">
                <a:solidFill>
                  <a:srgbClr val="262626"/>
                </a:solidFill>
              </a:rPr>
              <a:t>Virtual Machine Configurations</a:t>
            </a:r>
            <a:br>
              <a:rPr lang="en-IN" sz="4100" dirty="0">
                <a:solidFill>
                  <a:srgbClr val="262626"/>
                </a:solidFill>
              </a:rPr>
            </a:br>
            <a:endParaRPr lang="en-GB" sz="4100" dirty="0">
              <a:solidFill>
                <a:srgbClr val="262626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94E420-DA3F-4F1B-9105-8E30CB634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02246"/>
              </p:ext>
            </p:extLst>
          </p:nvPr>
        </p:nvGraphicFramePr>
        <p:xfrm>
          <a:off x="1492921" y="2675822"/>
          <a:ext cx="9206157" cy="2985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118">
                  <a:extLst>
                    <a:ext uri="{9D8B030D-6E8A-4147-A177-3AD203B41FA5}">
                      <a16:colId xmlns:a16="http://schemas.microsoft.com/office/drawing/2014/main" val="1857725763"/>
                    </a:ext>
                  </a:extLst>
                </a:gridCol>
                <a:gridCol w="1811258">
                  <a:extLst>
                    <a:ext uri="{9D8B030D-6E8A-4147-A177-3AD203B41FA5}">
                      <a16:colId xmlns:a16="http://schemas.microsoft.com/office/drawing/2014/main" val="490816644"/>
                    </a:ext>
                  </a:extLst>
                </a:gridCol>
                <a:gridCol w="1758888">
                  <a:extLst>
                    <a:ext uri="{9D8B030D-6E8A-4147-A177-3AD203B41FA5}">
                      <a16:colId xmlns:a16="http://schemas.microsoft.com/office/drawing/2014/main" val="1258944625"/>
                    </a:ext>
                  </a:extLst>
                </a:gridCol>
                <a:gridCol w="1638834">
                  <a:extLst>
                    <a:ext uri="{9D8B030D-6E8A-4147-A177-3AD203B41FA5}">
                      <a16:colId xmlns:a16="http://schemas.microsoft.com/office/drawing/2014/main" val="2509607820"/>
                    </a:ext>
                  </a:extLst>
                </a:gridCol>
                <a:gridCol w="1783059">
                  <a:extLst>
                    <a:ext uri="{9D8B030D-6E8A-4147-A177-3AD203B41FA5}">
                      <a16:colId xmlns:a16="http://schemas.microsoft.com/office/drawing/2014/main" val="1634779723"/>
                    </a:ext>
                  </a:extLst>
                </a:gridCol>
              </a:tblGrid>
              <a:tr h="479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Tool Name.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CPU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Memory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Storage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OS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extLst>
                  <a:ext uri="{0D108BD9-81ED-4DB2-BD59-A6C34878D82A}">
                    <a16:rowId xmlns:a16="http://schemas.microsoft.com/office/drawing/2014/main" val="1622486143"/>
                  </a:ext>
                </a:extLst>
              </a:tr>
              <a:tr h="1253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VMware workstation pro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Intel i5-8250U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2-cores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 dirty="0">
                          <a:effectLst/>
                        </a:rPr>
                        <a:t>4 GB</a:t>
                      </a:r>
                      <a:endParaRPr lang="en-GB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30 GB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Windows 10 64bit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extLst>
                  <a:ext uri="{0D108BD9-81ED-4DB2-BD59-A6C34878D82A}">
                    <a16:rowId xmlns:a16="http://schemas.microsoft.com/office/drawing/2014/main" val="3365953507"/>
                  </a:ext>
                </a:extLst>
              </a:tr>
              <a:tr h="1253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Oracle virtual box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Intel i5-8250U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2-cores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4 GB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30 GB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Windows 10 64bit</a:t>
                      </a:r>
                      <a:endParaRPr lang="en-GB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4035" marR="174035" marT="0" marB="0"/>
                </a:tc>
                <a:extLst>
                  <a:ext uri="{0D108BD9-81ED-4DB2-BD59-A6C34878D82A}">
                    <a16:rowId xmlns:a16="http://schemas.microsoft.com/office/drawing/2014/main" val="321010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8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1DC3D-D8D4-4FFC-9115-75320FA4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CPU </a:t>
            </a:r>
            <a:r>
              <a:rPr lang="en-IN" dirty="0" err="1"/>
              <a:t>Perfromance</a:t>
            </a:r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16A56A-469E-44D0-AB49-F2256A8C7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8" b="4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9EA8-3545-42BA-847A-213BE5B8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IN" dirty="0"/>
              <a:t>These test were conducted using Passmark Benchmark Tool.</a:t>
            </a:r>
          </a:p>
          <a:p>
            <a:r>
              <a:rPr lang="en-IN" dirty="0"/>
              <a:t>VMware performs better is all the tasks.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73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3" name="Group 191">
            <a:extLst>
              <a:ext uri="{FF2B5EF4-FFF2-40B4-BE49-F238E27FC236}">
                <a16:creationId xmlns:a16="http://schemas.microsoft.com/office/drawing/2014/main" id="{68D3EAE6-5AC4-4EF7-BA5E-FF047F057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5223CC4-CEF2-43BE-A268-7574A7F5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AD518D9-DA34-42A4-AE7C-2449A29A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F57E9183-A8C2-4E29-854A-122252F8C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27F9D8B-907D-42F0-8748-A986C12C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154" name="Straight Connector 196">
            <a:extLst>
              <a:ext uri="{FF2B5EF4-FFF2-40B4-BE49-F238E27FC236}">
                <a16:creationId xmlns:a16="http://schemas.microsoft.com/office/drawing/2014/main" id="{2127D324-ED99-4DAD-96B2-75E77B6E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55" name="Rectangle 197">
            <a:extLst>
              <a:ext uri="{FF2B5EF4-FFF2-40B4-BE49-F238E27FC236}">
                <a16:creationId xmlns:a16="http://schemas.microsoft.com/office/drawing/2014/main" id="{C458EB8A-C7C5-4211-9687-A5EE0C6DD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6" name="Group 198">
            <a:extLst>
              <a:ext uri="{FF2B5EF4-FFF2-40B4-BE49-F238E27FC236}">
                <a16:creationId xmlns:a16="http://schemas.microsoft.com/office/drawing/2014/main" id="{65D94D4E-6D90-4017-88B5-20FB90038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55383EC4-D6DD-4C5A-913E-9FBB97309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9779F7A-4308-4A06-9EE1-97A003037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A0F2FC2F-2244-4240-94B0-9D51B33BA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03307054-69F1-41D9-993D-AE5A21F8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A7287C-951C-4EE7-994A-2C828D96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CPU Core Performances</a:t>
            </a:r>
            <a:endParaRPr lang="en-US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157" name="Rectangle 203">
            <a:extLst>
              <a:ext uri="{FF2B5EF4-FFF2-40B4-BE49-F238E27FC236}">
                <a16:creationId xmlns:a16="http://schemas.microsoft.com/office/drawing/2014/main" id="{B6E7B777-18B2-4C35-B506-702DC68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BDB0FC7A-3755-4959-8ADA-3EE2F192F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r="8106" b="1"/>
          <a:stretch/>
        </p:blipFill>
        <p:spPr bwMode="auto">
          <a:xfrm>
            <a:off x="6190359" y="1284491"/>
            <a:ext cx="4243375" cy="2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3004BCF-E0EB-4133-A8C2-4FBFB34E2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5" r="6048" b="-1"/>
          <a:stretch/>
        </p:blipFill>
        <p:spPr bwMode="auto">
          <a:xfrm>
            <a:off x="1864776" y="1320849"/>
            <a:ext cx="4227694" cy="2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58" name="Straight Connector 204">
            <a:extLst>
              <a:ext uri="{FF2B5EF4-FFF2-40B4-BE49-F238E27FC236}">
                <a16:creationId xmlns:a16="http://schemas.microsoft.com/office/drawing/2014/main" id="{ADF7A100-AC98-48E5-8ADC-222C893FB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3F1D1-2F39-44F8-8301-BD41234B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Memory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81D4-B60C-4AE4-B5FE-30B36384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VMware performs better in this test as well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F6E2D0-852F-45B3-8A49-6831DFA8C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748975"/>
            <a:ext cx="5784083" cy="31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6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B7F049-5E1E-43A4-9E9B-3A01DCA9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>
                <a:solidFill>
                  <a:srgbClr val="262626"/>
                </a:solidFill>
              </a:rPr>
              <a:t>Disk Performance</a:t>
            </a:r>
            <a:endParaRPr lang="en-GB" sz="4100">
              <a:solidFill>
                <a:srgbClr val="262626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05ED7D-2E4A-4706-95B2-BA2F0BA0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755966"/>
            <a:ext cx="5278777" cy="31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1358-6F0F-4FF2-B370-5C43F612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262626"/>
                </a:solidFill>
              </a:rPr>
              <a:t>This test was also conducted using Passmark Benchmark tool.</a:t>
            </a:r>
          </a:p>
          <a:p>
            <a:r>
              <a:rPr lang="en-IN">
                <a:solidFill>
                  <a:srgbClr val="262626"/>
                </a:solidFill>
              </a:rPr>
              <a:t>VMware performs better than Virtual box.</a:t>
            </a:r>
            <a:endParaRPr lang="en-GB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0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80834-BF6E-462B-A591-A65AF4DA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IN" sz="2800">
                <a:solidFill>
                  <a:srgbClr val="262626"/>
                </a:solidFill>
              </a:rPr>
              <a:t>Overall Performance</a:t>
            </a:r>
            <a:endParaRPr lang="en-GB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B29C-EEBF-4342-B159-63B90A70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>
                <a:solidFill>
                  <a:srgbClr val="262626"/>
                </a:solidFill>
              </a:rPr>
              <a:t>To conclude VMware workstation pro performs better than virtual box in all aspects of CPU, memory, disk.</a:t>
            </a:r>
          </a:p>
          <a:p>
            <a:r>
              <a:rPr lang="en-IN" sz="1800" dirty="0">
                <a:solidFill>
                  <a:srgbClr val="262626"/>
                </a:solidFill>
              </a:rPr>
              <a:t>VMware and Virtual Box are the two top players in the market for hypervisor type 2 solutions.</a:t>
            </a:r>
          </a:p>
          <a:p>
            <a:r>
              <a:rPr lang="en-IN" sz="1800" dirty="0">
                <a:solidFill>
                  <a:srgbClr val="262626"/>
                </a:solidFill>
              </a:rPr>
              <a:t>From my research I conclude VMware workstation is the best tool in the market.</a:t>
            </a:r>
            <a:endParaRPr lang="en-GB" sz="1800" dirty="0">
              <a:solidFill>
                <a:srgbClr val="262626"/>
              </a:solidFill>
            </a:endParaRPr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A6F7AE3A-C290-4D96-AD33-7DEB59E28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589309"/>
            <a:ext cx="6098041" cy="36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24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Analysing Performance of Hypervisor type 2</vt:lpstr>
      <vt:lpstr>Hypervisor Types</vt:lpstr>
      <vt:lpstr>Top 2 Hypervisor type 2 Players </vt:lpstr>
      <vt:lpstr>Virtual Machine Configurations </vt:lpstr>
      <vt:lpstr>CPU Perfromance</vt:lpstr>
      <vt:lpstr>CPU Core Performances</vt:lpstr>
      <vt:lpstr>Memory Performance</vt:lpstr>
      <vt:lpstr>Disk Performance</vt:lpstr>
      <vt:lpstr>Overall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Performance of Hypervisor type 2</dc:title>
  <dc:creator>Vishal Singh</dc:creator>
  <cp:lastModifiedBy>Vishal Singh</cp:lastModifiedBy>
  <cp:revision>3</cp:revision>
  <dcterms:created xsi:type="dcterms:W3CDTF">2020-04-12T15:37:46Z</dcterms:created>
  <dcterms:modified xsi:type="dcterms:W3CDTF">2020-04-12T16:20:27Z</dcterms:modified>
</cp:coreProperties>
</file>