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8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74B7AB2-0264-4338-89B7-E189DC92F38D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3AF927D-9DB6-4FEB-8DD4-B732AD17D1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40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7AB2-0264-4338-89B7-E189DC92F38D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927D-9DB6-4FEB-8DD4-B732AD17D1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04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7AB2-0264-4338-89B7-E189DC92F38D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927D-9DB6-4FEB-8DD4-B732AD17D1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576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7AB2-0264-4338-89B7-E189DC92F38D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927D-9DB6-4FEB-8DD4-B732AD17D198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8697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7AB2-0264-4338-89B7-E189DC92F38D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927D-9DB6-4FEB-8DD4-B732AD17D1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320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7AB2-0264-4338-89B7-E189DC92F38D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927D-9DB6-4FEB-8DD4-B732AD17D1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346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7AB2-0264-4338-89B7-E189DC92F38D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927D-9DB6-4FEB-8DD4-B732AD17D1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311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7AB2-0264-4338-89B7-E189DC92F38D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927D-9DB6-4FEB-8DD4-B732AD17D1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114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7AB2-0264-4338-89B7-E189DC92F38D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927D-9DB6-4FEB-8DD4-B732AD17D1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512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7AB2-0264-4338-89B7-E189DC92F38D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927D-9DB6-4FEB-8DD4-B732AD17D1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570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7AB2-0264-4338-89B7-E189DC92F38D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927D-9DB6-4FEB-8DD4-B732AD17D1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2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7AB2-0264-4338-89B7-E189DC92F38D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927D-9DB6-4FEB-8DD4-B732AD17D1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12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7AB2-0264-4338-89B7-E189DC92F38D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927D-9DB6-4FEB-8DD4-B732AD17D1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14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7AB2-0264-4338-89B7-E189DC92F38D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927D-9DB6-4FEB-8DD4-B732AD17D1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78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7AB2-0264-4338-89B7-E189DC92F38D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927D-9DB6-4FEB-8DD4-B732AD17D1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255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7AB2-0264-4338-89B7-E189DC92F38D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927D-9DB6-4FEB-8DD4-B732AD17D1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86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7AB2-0264-4338-89B7-E189DC92F38D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927D-9DB6-4FEB-8DD4-B732AD17D1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187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B7AB2-0264-4338-89B7-E189DC92F38D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F927D-9DB6-4FEB-8DD4-B732AD17D1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6835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F58D138-35FF-4A3E-9FCD-A6044FD3C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F5BD0798-598F-4D8A-86B1-B5EFC7444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AC94F2E1-5E1D-4DE4-876F-B863EF537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A89825B-B9AA-4C6E-B700-BFDCBB40E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4275668"/>
            <a:ext cx="8830733" cy="936096"/>
          </a:xfrm>
        </p:spPr>
        <p:txBody>
          <a:bodyPr>
            <a:normAutofit fontScale="90000"/>
          </a:bodyPr>
          <a:lstStyle/>
          <a:p>
            <a:r>
              <a:rPr lang="en-IN" sz="3200" dirty="0"/>
              <a:t>Loon Data Center and Its Security implementations.</a:t>
            </a:r>
            <a:endParaRPr lang="en-GB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B2560-6CB6-41DE-B66B-8E13F5CD3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1273" y="5261293"/>
            <a:ext cx="3399364" cy="1334770"/>
          </a:xfrm>
        </p:spPr>
        <p:txBody>
          <a:bodyPr anchor="t">
            <a:normAutofit/>
          </a:bodyPr>
          <a:lstStyle/>
          <a:p>
            <a:pPr algn="just"/>
            <a:r>
              <a:rPr lang="en-IN" sz="1600" dirty="0"/>
              <a:t>Vishal singh (18201687)</a:t>
            </a:r>
          </a:p>
          <a:p>
            <a:pPr algn="just"/>
            <a:r>
              <a:rPr lang="en-IN" sz="1600" dirty="0"/>
              <a:t> Kalyan chakravarthi (19106513)</a:t>
            </a:r>
          </a:p>
          <a:p>
            <a:pPr algn="just"/>
            <a:r>
              <a:rPr lang="en-IN" sz="1600" dirty="0"/>
              <a:t> bino Varghese (18141633)</a:t>
            </a:r>
            <a:endParaRPr lang="en-GB" sz="16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6B0FEEE-81F6-4CFD-9F19-7422C2BBB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610875A9-E6B1-4A9E-8D06-56271808AF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3568C212-C192-4F35-9EDA-FFAFA2620E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3AB2D5B1-4EF5-411D-98F9-332CE875D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901DF0D0-5B9C-4A92-A0C5-F70CC77B4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0E44C639-7E08-4ED9-87D3-7E1DEBD17F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8D55EDFE-6B27-4CEF-A149-DE03F258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899753F1-0A7C-4019-B0D4-98E8D6555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E46CC92-32DE-4118-9922-E40E32D0C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6E837780-3EEC-4D7C-AE0A-B85D4B4D7A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FF9C7BD2-1595-4FB5-84CC-08DBE10EF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223B4D7F-AAB4-4C07-8497-AC90FC7AC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BF0BC434-CADA-4A14-9CC4-514A8AC0A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64B93112-5E7A-4AD7-9F08-EC9DE3B7A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104C40EC-49BC-4BF4-9B0F-36413F92C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490CF2A3-97A8-4A5C-AA71-F66D5EFB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AD278AAA-5D43-4120-94A8-8CABD2B2D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4063DBF1-AA0B-41AE-B075-3592DD039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084C0B7D-251C-4399-AF81-3D417E6CC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41CBB601-6248-4C6A-8CE0-EDE956CA6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61217433-E7AF-4C9E-B859-8B51FDE44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3750ECC-2687-4D3D-AF82-9D55F4A95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481712CE-D3D3-48A9-9194-29514E826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AFDCA284-1452-42D7-8188-8DBBF5500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84621BF2-B93B-49DE-A0E9-7DB87A12D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23D257B1-AE83-4340-9A3D-9AF67475D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48C080A8-F687-4FC3-85A0-06C260CA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A63FB1C6-D023-4C54-8D8E-319888E05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000995D-043D-4A75-A736-CC9BDEAB8C36}"/>
              </a:ext>
            </a:extLst>
          </p:cNvPr>
          <p:cNvPicPr/>
          <p:nvPr/>
        </p:nvPicPr>
        <p:blipFill rotWithShape="1">
          <a:blip r:embed="rId4"/>
          <a:srcRect t="28482" b="16036"/>
          <a:stretch/>
        </p:blipFill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ED8042C1-215E-4C21-BB6B-38C5EE469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134E4A6E-1602-4ED8-95F4-2649025B44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3">
              <a:extLst>
                <a:ext uri="{FF2B5EF4-FFF2-40B4-BE49-F238E27FC236}">
                  <a16:creationId xmlns:a16="http://schemas.microsoft.com/office/drawing/2014/main" id="{E26FC114-5BB0-453D-9D96-4A82F7EB7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4">
              <a:extLst>
                <a:ext uri="{FF2B5EF4-FFF2-40B4-BE49-F238E27FC236}">
                  <a16:creationId xmlns:a16="http://schemas.microsoft.com/office/drawing/2014/main" id="{42DD29BE-7338-48CF-A8E4-AE63B9474A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5">
              <a:extLst>
                <a:ext uri="{FF2B5EF4-FFF2-40B4-BE49-F238E27FC236}">
                  <a16:creationId xmlns:a16="http://schemas.microsoft.com/office/drawing/2014/main" id="{38DA003C-8448-4B2C-AFEC-8354C0FCF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6">
              <a:extLst>
                <a:ext uri="{FF2B5EF4-FFF2-40B4-BE49-F238E27FC236}">
                  <a16:creationId xmlns:a16="http://schemas.microsoft.com/office/drawing/2014/main" id="{444007C8-E852-4C4C-B866-1F029E7D3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7">
              <a:extLst>
                <a:ext uri="{FF2B5EF4-FFF2-40B4-BE49-F238E27FC236}">
                  <a16:creationId xmlns:a16="http://schemas.microsoft.com/office/drawing/2014/main" id="{93687523-D874-491A-A0CA-5C46712A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8">
              <a:extLst>
                <a:ext uri="{FF2B5EF4-FFF2-40B4-BE49-F238E27FC236}">
                  <a16:creationId xmlns:a16="http://schemas.microsoft.com/office/drawing/2014/main" id="{8B54C82F-6BF1-43CD-8E37-69E9A44A8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9">
              <a:extLst>
                <a:ext uri="{FF2B5EF4-FFF2-40B4-BE49-F238E27FC236}">
                  <a16:creationId xmlns:a16="http://schemas.microsoft.com/office/drawing/2014/main" id="{7319E2D4-6B6C-40D8-BED9-458580829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0">
              <a:extLst>
                <a:ext uri="{FF2B5EF4-FFF2-40B4-BE49-F238E27FC236}">
                  <a16:creationId xmlns:a16="http://schemas.microsoft.com/office/drawing/2014/main" id="{12E07592-0C27-4DBF-9DCB-3629BB6DE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1">
              <a:extLst>
                <a:ext uri="{FF2B5EF4-FFF2-40B4-BE49-F238E27FC236}">
                  <a16:creationId xmlns:a16="http://schemas.microsoft.com/office/drawing/2014/main" id="{9EA2E577-F748-4C1C-BD16-8356C2F763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923866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6982FF-8DFD-4DAB-875F-2866B42BE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IN" sz="3200"/>
              <a:t>Geographical security.</a:t>
            </a:r>
            <a:endParaRPr lang="en-GB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690E1-2495-4DD5-A97D-EF64E05EB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804160"/>
            <a:ext cx="4459287" cy="3410373"/>
          </a:xfrm>
        </p:spPr>
        <p:txBody>
          <a:bodyPr>
            <a:normAutofit/>
          </a:bodyPr>
          <a:lstStyle/>
          <a:p>
            <a:r>
              <a:rPr lang="en-IN" sz="2000" dirty="0"/>
              <a:t>This type of data center is always safe from natural disasters.</a:t>
            </a:r>
          </a:p>
          <a:p>
            <a:r>
              <a:rPr lang="en-IN" sz="2000" dirty="0"/>
              <a:t>No direct human interaction.</a:t>
            </a:r>
          </a:p>
        </p:txBody>
      </p:sp>
      <p:pic>
        <p:nvPicPr>
          <p:cNvPr id="1026" name="Picture 9">
            <a:extLst>
              <a:ext uri="{FF2B5EF4-FFF2-40B4-BE49-F238E27FC236}">
                <a16:creationId xmlns:a16="http://schemas.microsoft.com/office/drawing/2014/main" id="{2C0006BB-6A3D-4677-95B8-BE626EA6F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849438"/>
            <a:ext cx="5456279" cy="4172460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007981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08E3C-E4D5-4E1B-B10E-9C129D58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Physical security.		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8956E-D59C-4F3D-A651-32027AB73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Collision avoidance system.</a:t>
            </a:r>
          </a:p>
          <a:p>
            <a:r>
              <a:rPr lang="en-IN" dirty="0"/>
              <a:t>Fire protection.</a:t>
            </a:r>
          </a:p>
          <a:p>
            <a:r>
              <a:rPr lang="en-IN" dirty="0"/>
              <a:t>Balloon exploding.</a:t>
            </a:r>
          </a:p>
          <a:p>
            <a:r>
              <a:rPr lang="en-IN" dirty="0"/>
              <a:t>Loss of power supply.</a:t>
            </a:r>
          </a:p>
          <a:p>
            <a:r>
              <a:rPr lang="en-IN" dirty="0"/>
              <a:t>CCTV on the loon and inside data center cabinet.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9909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544FC5-CA48-45E2-8B88-EA831E96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IN" sz="3200"/>
              <a:t>Data security.</a:t>
            </a:r>
            <a:endParaRPr lang="en-GB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ACEAC-78F4-48AD-A63F-B67FEB162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IN" sz="2000" dirty="0"/>
              <a:t>Data Encryption.</a:t>
            </a:r>
          </a:p>
          <a:p>
            <a:r>
              <a:rPr lang="en-IN" sz="2000" dirty="0"/>
              <a:t>Multi-layer Encryption.</a:t>
            </a:r>
          </a:p>
          <a:p>
            <a:r>
              <a:rPr lang="en-IN" sz="2000" dirty="0"/>
              <a:t>Software security.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Backups of backups.</a:t>
            </a:r>
            <a:endParaRPr lang="en-GB" sz="2000" dirty="0"/>
          </a:p>
        </p:txBody>
      </p:sp>
      <p:pic>
        <p:nvPicPr>
          <p:cNvPr id="2050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613900EE-2AA4-4A6F-99E6-2F0B89A1F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2332090"/>
            <a:ext cx="5456279" cy="2168871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60649F3-C3AC-42A5-8791-80F6F1915959}"/>
              </a:ext>
            </a:extLst>
          </p:cNvPr>
          <p:cNvSpPr txBox="1"/>
          <p:nvPr/>
        </p:nvSpPr>
        <p:spPr>
          <a:xfrm>
            <a:off x="1597024" y="3910777"/>
            <a:ext cx="2199373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IN" dirty="0"/>
              <a:t>Integrity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IN" dirty="0"/>
              <a:t>Authentication.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IN" dirty="0"/>
              <a:t>Availability</a:t>
            </a:r>
          </a:p>
          <a:p>
            <a:pPr>
              <a:spcAft>
                <a:spcPts val="600"/>
              </a:spcAf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0399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E314-7A13-4E75-8848-000A7FD6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IN"/>
              <a:t>Operational security.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C7E93-73BC-4DB7-9BDC-ABED49C9A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618071"/>
            <a:ext cx="9905999" cy="3173129"/>
          </a:xfrm>
        </p:spPr>
        <p:txBody>
          <a:bodyPr/>
          <a:lstStyle/>
          <a:p>
            <a:r>
              <a:rPr lang="en-IN" dirty="0"/>
              <a:t>Disaster recovery.</a:t>
            </a:r>
          </a:p>
          <a:p>
            <a:r>
              <a:rPr lang="en-IN" dirty="0"/>
              <a:t>Ground base station security.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098579-0662-483B-A8B7-2CFB2747B67A}"/>
              </a:ext>
            </a:extLst>
          </p:cNvPr>
          <p:cNvSpPr txBox="1"/>
          <p:nvPr/>
        </p:nvSpPr>
        <p:spPr>
          <a:xfrm>
            <a:off x="1571859" y="3742970"/>
            <a:ext cx="3134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CCTV surveillance.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Two Factor authentication.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Limited user access.</a:t>
            </a:r>
            <a:endParaRPr lang="en-GB" dirty="0"/>
          </a:p>
        </p:txBody>
      </p:sp>
      <p:pic>
        <p:nvPicPr>
          <p:cNvPr id="3074" name="Picture 5">
            <a:extLst>
              <a:ext uri="{FF2B5EF4-FFF2-40B4-BE49-F238E27FC236}">
                <a16:creationId xmlns:a16="http://schemas.microsoft.com/office/drawing/2014/main" id="{B4571B36-708C-4FB8-9CDF-112F2F613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896" y="2919214"/>
            <a:ext cx="4239515" cy="183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4708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A7B257-7811-4C86-A986-6EE570208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IN" sz="3200"/>
              <a:t>Network security.</a:t>
            </a:r>
            <a:endParaRPr lang="en-GB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9EA7-0F62-455E-AA6C-AF488FB35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IN" sz="2000" dirty="0"/>
              <a:t>Firewall Protection.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IP spoofing</a:t>
            </a:r>
            <a:r>
              <a:rPr lang="en-GB" sz="2000" dirty="0"/>
              <a:t>.</a:t>
            </a:r>
          </a:p>
          <a:p>
            <a:r>
              <a:rPr lang="en-GB" sz="2000" dirty="0"/>
              <a:t>Man in the middle attack.</a:t>
            </a:r>
          </a:p>
          <a:p>
            <a:r>
              <a:rPr lang="en-GB" sz="2000" dirty="0"/>
              <a:t>Denial of service (DOS) attack.</a:t>
            </a:r>
            <a:endParaRPr lang="en-IN" sz="2000" dirty="0"/>
          </a:p>
        </p:txBody>
      </p:sp>
      <p:pic>
        <p:nvPicPr>
          <p:cNvPr id="4098" name="Picture 2" descr="Image result for network security in data center">
            <a:extLst>
              <a:ext uri="{FF2B5EF4-FFF2-40B4-BE49-F238E27FC236}">
                <a16:creationId xmlns:a16="http://schemas.microsoft.com/office/drawing/2014/main" id="{C1DEA38F-A7B7-4B52-A374-FAF763AB8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997893"/>
            <a:ext cx="5456279" cy="2837265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E4BCE9E-1E63-4D03-988B-EA42FC409ED6}"/>
              </a:ext>
            </a:extLst>
          </p:cNvPr>
          <p:cNvSpPr txBox="1"/>
          <p:nvPr/>
        </p:nvSpPr>
        <p:spPr>
          <a:xfrm>
            <a:off x="1529080" y="2886055"/>
            <a:ext cx="36626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IN" dirty="0"/>
              <a:t>Packet filtering</a:t>
            </a:r>
            <a:endParaRPr lang="en-IN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IN" dirty="0"/>
              <a:t>Proxy firewall.</a:t>
            </a:r>
            <a:endParaRPr lang="en-IN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IN" dirty="0"/>
              <a:t>Software and hardware firewall.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322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7136D-AD41-4C73-9DDD-14D340B2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Pros and cons of loon data center.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E8980-5285-42D4-B6D6-4D5D9B37A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6934184" cy="3541714"/>
          </a:xfrm>
        </p:spPr>
        <p:txBody>
          <a:bodyPr>
            <a:normAutofit fontScale="70000" lnSpcReduction="20000"/>
          </a:bodyPr>
          <a:lstStyle/>
          <a:p>
            <a:r>
              <a:rPr lang="en-IN" u="sng" dirty="0"/>
              <a:t>PROS.</a:t>
            </a:r>
          </a:p>
          <a:p>
            <a:r>
              <a:rPr lang="en-IN" dirty="0"/>
              <a:t>Portability.</a:t>
            </a:r>
          </a:p>
          <a:p>
            <a:r>
              <a:rPr lang="en-IN" dirty="0"/>
              <a:t>Power efficiency</a:t>
            </a:r>
          </a:p>
          <a:p>
            <a:r>
              <a:rPr lang="en-IN" dirty="0"/>
              <a:t>Cost efficient.</a:t>
            </a:r>
          </a:p>
          <a:p>
            <a:r>
              <a:rPr lang="en-IN" dirty="0"/>
              <a:t>Security.</a:t>
            </a:r>
            <a:endParaRPr lang="en-IN" u="sng" dirty="0"/>
          </a:p>
          <a:p>
            <a:r>
              <a:rPr lang="en-IN" u="sng" dirty="0"/>
              <a:t>CONS.</a:t>
            </a:r>
          </a:p>
          <a:p>
            <a:r>
              <a:rPr lang="en-IN" dirty="0"/>
              <a:t>Balloon has to be refilled with gas every 200 days.</a:t>
            </a:r>
          </a:p>
          <a:p>
            <a:r>
              <a:rPr lang="en-IN" dirty="0"/>
              <a:t>If there’s any problem with equipment’s, the loon has to be brought down.</a:t>
            </a:r>
          </a:p>
          <a:p>
            <a:r>
              <a:rPr lang="en-IN" dirty="0"/>
              <a:t>During maintenance the data center will be disconnected.</a:t>
            </a:r>
          </a:p>
          <a:p>
            <a:endParaRPr lang="en-IN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362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BC18-728D-4F97-AFA0-6D14F620A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17749-4F0C-42D5-AEB9-956D74505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8000" dirty="0"/>
              <a:t>Thank You.</a:t>
            </a:r>
            <a:endParaRPr lang="en-GB" sz="8000" dirty="0"/>
          </a:p>
        </p:txBody>
      </p:sp>
    </p:spTree>
    <p:extLst>
      <p:ext uri="{BB962C8B-B14F-4D97-AF65-F5344CB8AC3E}">
        <p14:creationId xmlns:p14="http://schemas.microsoft.com/office/powerpoint/2010/main" val="3328044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C0B54-C9C0-4B58-B1F1-E72CC7352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/>
              <a:t>Introduction.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C22D5-F32F-4F56-91B0-494881242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/>
          </a:bodyPr>
          <a:lstStyle/>
          <a:p>
            <a:r>
              <a:rPr lang="en-IN" dirty="0"/>
              <a:t>Source of our idea.</a:t>
            </a:r>
          </a:p>
          <a:p>
            <a:r>
              <a:rPr lang="en-IN" dirty="0"/>
              <a:t>What is loon data center.</a:t>
            </a:r>
          </a:p>
          <a:p>
            <a:r>
              <a:rPr lang="en-IN" dirty="0"/>
              <a:t>How it works.</a:t>
            </a:r>
          </a:p>
          <a:p>
            <a:endParaRPr lang="en-GB" dirty="0"/>
          </a:p>
        </p:txBody>
      </p:sp>
      <p:pic>
        <p:nvPicPr>
          <p:cNvPr id="1028" name="Picture 4" descr="Image result for loon llc">
            <a:extLst>
              <a:ext uri="{FF2B5EF4-FFF2-40B4-BE49-F238E27FC236}">
                <a16:creationId xmlns:a16="http://schemas.microsoft.com/office/drawing/2014/main" id="{45825167-E218-4805-A34F-EFA2E96E1F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31" r="27587" b="2"/>
          <a:stretch/>
        </p:blipFill>
        <p:spPr bwMode="auto">
          <a:xfrm>
            <a:off x="6392335" y="2497720"/>
            <a:ext cx="2245675" cy="3047892"/>
          </a:xfrm>
          <a:custGeom>
            <a:avLst/>
            <a:gdLst>
              <a:gd name="connsiteX0" fmla="*/ 148128 w 2245675"/>
              <a:gd name="connsiteY0" fmla="*/ 0 h 3047892"/>
              <a:gd name="connsiteX1" fmla="*/ 2245675 w 2245675"/>
              <a:gd name="connsiteY1" fmla="*/ 0 h 3047892"/>
              <a:gd name="connsiteX2" fmla="*/ 2245675 w 2245675"/>
              <a:gd name="connsiteY2" fmla="*/ 3047892 h 3047892"/>
              <a:gd name="connsiteX3" fmla="*/ 0 w 2245675"/>
              <a:gd name="connsiteY3" fmla="*/ 3047892 h 3047892"/>
              <a:gd name="connsiteX4" fmla="*/ 0 w 2245675"/>
              <a:gd name="connsiteY4" fmla="*/ 148128 h 3047892"/>
              <a:gd name="connsiteX5" fmla="*/ 148128 w 2245675"/>
              <a:gd name="connsiteY5" fmla="*/ 0 h 304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5675" h="3047892">
                <a:moveTo>
                  <a:pt x="148128" y="0"/>
                </a:moveTo>
                <a:lnTo>
                  <a:pt x="2245675" y="0"/>
                </a:lnTo>
                <a:lnTo>
                  <a:pt x="2245675" y="3047892"/>
                </a:lnTo>
                <a:lnTo>
                  <a:pt x="0" y="3047892"/>
                </a:lnTo>
                <a:lnTo>
                  <a:pt x="0" y="148128"/>
                </a:lnTo>
                <a:cubicBezTo>
                  <a:pt x="0" y="66319"/>
                  <a:pt x="66319" y="0"/>
                  <a:pt x="148128" y="0"/>
                </a:cubicBezTo>
                <a:close/>
              </a:path>
            </a:pathLst>
          </a:cu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loon llc">
            <a:extLst>
              <a:ext uri="{FF2B5EF4-FFF2-40B4-BE49-F238E27FC236}">
                <a16:creationId xmlns:a16="http://schemas.microsoft.com/office/drawing/2014/main" id="{F0B25FA0-8DF8-426D-B459-FB15A26540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00" r="11828" b="-3"/>
          <a:stretch/>
        </p:blipFill>
        <p:spPr bwMode="auto">
          <a:xfrm>
            <a:off x="8801736" y="2497720"/>
            <a:ext cx="2245674" cy="3047892"/>
          </a:xfrm>
          <a:custGeom>
            <a:avLst/>
            <a:gdLst>
              <a:gd name="connsiteX0" fmla="*/ 0 w 2245674"/>
              <a:gd name="connsiteY0" fmla="*/ 0 h 3047892"/>
              <a:gd name="connsiteX1" fmla="*/ 2245674 w 2245674"/>
              <a:gd name="connsiteY1" fmla="*/ 0 h 3047892"/>
              <a:gd name="connsiteX2" fmla="*/ 2245674 w 2245674"/>
              <a:gd name="connsiteY2" fmla="*/ 2899764 h 3047892"/>
              <a:gd name="connsiteX3" fmla="*/ 2097546 w 2245674"/>
              <a:gd name="connsiteY3" fmla="*/ 3047892 h 3047892"/>
              <a:gd name="connsiteX4" fmla="*/ 0 w 2245674"/>
              <a:gd name="connsiteY4" fmla="*/ 3047892 h 304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5674" h="3047892">
                <a:moveTo>
                  <a:pt x="0" y="0"/>
                </a:moveTo>
                <a:lnTo>
                  <a:pt x="2245674" y="0"/>
                </a:lnTo>
                <a:lnTo>
                  <a:pt x="2245674" y="2899764"/>
                </a:lnTo>
                <a:cubicBezTo>
                  <a:pt x="2245674" y="2981573"/>
                  <a:pt x="2179355" y="3047892"/>
                  <a:pt x="2097546" y="3047892"/>
                </a:cubicBezTo>
                <a:lnTo>
                  <a:pt x="0" y="3047892"/>
                </a:lnTo>
                <a:close/>
              </a:path>
            </a:pathLst>
          </a:cu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926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ECACB-4E68-477B-B4DB-99C9429E3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Data center Platform.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48644-93CF-46CB-89E5-7B546C68A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IN" sz="2200"/>
              <a:t>We will have a edge data center with a couple of racks.</a:t>
            </a:r>
          </a:p>
          <a:p>
            <a:pPr>
              <a:lnSpc>
                <a:spcPct val="110000"/>
              </a:lnSpc>
            </a:pPr>
            <a:r>
              <a:rPr lang="en-IN" sz="2200"/>
              <a:t>The data center cabinet will be constructed using Allite super magnesium.</a:t>
            </a:r>
          </a:p>
          <a:p>
            <a:pPr>
              <a:lnSpc>
                <a:spcPct val="110000"/>
              </a:lnSpc>
            </a:pPr>
            <a:r>
              <a:rPr lang="en-IN" sz="2200"/>
              <a:t>We use SSD to reduce server weight and </a:t>
            </a:r>
            <a:r>
              <a:rPr lang="en-IN" sz="2200" err="1"/>
              <a:t>ssd</a:t>
            </a:r>
            <a:r>
              <a:rPr lang="en-IN" sz="2200"/>
              <a:t> emits less heat than hard drives.</a:t>
            </a:r>
          </a:p>
          <a:p>
            <a:pPr>
              <a:lnSpc>
                <a:spcPct val="110000"/>
              </a:lnSpc>
            </a:pPr>
            <a:endParaRPr lang="en-GB" sz="2200"/>
          </a:p>
        </p:txBody>
      </p:sp>
      <p:pic>
        <p:nvPicPr>
          <p:cNvPr id="4" name="Picture 3" descr="Related image">
            <a:extLst>
              <a:ext uri="{FF2B5EF4-FFF2-40B4-BE49-F238E27FC236}">
                <a16:creationId xmlns:a16="http://schemas.microsoft.com/office/drawing/2014/main" id="{A021826E-7C42-4BFF-9DB2-793CD49FA50F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" r="1146" b="2"/>
          <a:stretch/>
        </p:blipFill>
        <p:spPr bwMode="auto">
          <a:xfrm>
            <a:off x="6392335" y="249772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8375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930FE-D3BF-4771-8AA8-65B22E21D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Navigation of Loon.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5CF266-02F3-4D0E-98B8-4DCDAEC8C4AC}"/>
              </a:ext>
            </a:extLst>
          </p:cNvPr>
          <p:cNvSpPr txBox="1"/>
          <p:nvPr/>
        </p:nvSpPr>
        <p:spPr>
          <a:xfrm>
            <a:off x="1141412" y="2249487"/>
            <a:ext cx="4844521" cy="3541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It will be placed in the stratosphere layer.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It flows with the wind currents.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Increase air density to change the altitudes of the loon.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FF55DB-B258-4478-971F-3494C41E32C7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/>
          <a:srcRect t="15516" r="3" b="3"/>
          <a:stretch/>
        </p:blipFill>
        <p:spPr>
          <a:xfrm>
            <a:off x="6392335" y="249772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9910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CF66E-4922-4666-B490-0282B0C93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Ground base station.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FAEC-DF1F-453B-8BDF-66E88D32F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loon will be controlled and monitored by an operators team.</a:t>
            </a:r>
          </a:p>
          <a:p>
            <a:r>
              <a:rPr lang="en-IN" dirty="0"/>
              <a:t>The communication systems will be installed here.</a:t>
            </a:r>
          </a:p>
          <a:p>
            <a:r>
              <a:rPr lang="en-IN" dirty="0"/>
              <a:t>The exact location of the loon is only known to the operators.</a:t>
            </a:r>
          </a:p>
          <a:p>
            <a:r>
              <a:rPr lang="en-IN" dirty="0"/>
              <a:t>They are in-charge of navigating the loon.</a:t>
            </a:r>
          </a:p>
          <a:p>
            <a:endParaRPr lang="en-IN" dirty="0"/>
          </a:p>
          <a:p>
            <a:endParaRPr lang="en-IN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6825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F34B6-2EBE-4B7D-8A6A-4C228FFBC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Power and batteries.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D1767-18B0-4524-96EB-DCA7E3B85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IN" sz="2000"/>
              <a:t>Loon will be powered by the </a:t>
            </a:r>
            <a:r>
              <a:rPr lang="en-US" sz="2000"/>
              <a:t>Gallium Arsenide </a:t>
            </a:r>
            <a:r>
              <a:rPr lang="en-IN" sz="2000"/>
              <a:t>solar panels attached with the loon.</a:t>
            </a:r>
          </a:p>
          <a:p>
            <a:pPr>
              <a:lnSpc>
                <a:spcPct val="110000"/>
              </a:lnSpc>
            </a:pPr>
            <a:r>
              <a:rPr lang="en-IN" sz="2000"/>
              <a:t>The energy is stored in Relion’s lithium iron phosphate batteries.</a:t>
            </a:r>
          </a:p>
          <a:p>
            <a:pPr>
              <a:lnSpc>
                <a:spcPct val="110000"/>
              </a:lnSpc>
            </a:pPr>
            <a:r>
              <a:rPr lang="en-IN" sz="2000"/>
              <a:t>The batteries can store energy to power the data center during night-time.</a:t>
            </a:r>
          </a:p>
          <a:p>
            <a:pPr>
              <a:lnSpc>
                <a:spcPct val="110000"/>
              </a:lnSpc>
            </a:pPr>
            <a:r>
              <a:rPr lang="en-IN" sz="2000"/>
              <a:t>The batteries are covered with space blanket to protect itself.</a:t>
            </a:r>
            <a:endParaRPr lang="en-GB" sz="2000"/>
          </a:p>
        </p:txBody>
      </p:sp>
      <p:pic>
        <p:nvPicPr>
          <p:cNvPr id="5" name="Picture 4" descr="Related image">
            <a:extLst>
              <a:ext uri="{FF2B5EF4-FFF2-40B4-BE49-F238E27FC236}">
                <a16:creationId xmlns:a16="http://schemas.microsoft.com/office/drawing/2014/main" id="{AFDB5765-570A-40B8-B1A8-50AB9B3F5A32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20" r="28107" b="2"/>
          <a:stretch/>
        </p:blipFill>
        <p:spPr bwMode="auto">
          <a:xfrm>
            <a:off x="8719872" y="2497720"/>
            <a:ext cx="2327538" cy="3047892"/>
          </a:xfrm>
          <a:custGeom>
            <a:avLst/>
            <a:gdLst>
              <a:gd name="connsiteX0" fmla="*/ 0 w 2327538"/>
              <a:gd name="connsiteY0" fmla="*/ 0 h 3047892"/>
              <a:gd name="connsiteX1" fmla="*/ 2327538 w 2327538"/>
              <a:gd name="connsiteY1" fmla="*/ 0 h 3047892"/>
              <a:gd name="connsiteX2" fmla="*/ 2327538 w 2327538"/>
              <a:gd name="connsiteY2" fmla="*/ 2899764 h 3047892"/>
              <a:gd name="connsiteX3" fmla="*/ 2179410 w 2327538"/>
              <a:gd name="connsiteY3" fmla="*/ 3047892 h 3047892"/>
              <a:gd name="connsiteX4" fmla="*/ 0 w 2327538"/>
              <a:gd name="connsiteY4" fmla="*/ 3047892 h 304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7538" h="3047892">
                <a:moveTo>
                  <a:pt x="0" y="0"/>
                </a:moveTo>
                <a:lnTo>
                  <a:pt x="2327538" y="0"/>
                </a:lnTo>
                <a:lnTo>
                  <a:pt x="2327538" y="2899764"/>
                </a:lnTo>
                <a:cubicBezTo>
                  <a:pt x="2327538" y="2981573"/>
                  <a:pt x="2261219" y="3047892"/>
                  <a:pt x="2179410" y="3047892"/>
                </a:cubicBezTo>
                <a:lnTo>
                  <a:pt x="0" y="3047892"/>
                </a:lnTo>
                <a:close/>
              </a:path>
            </a:pathLst>
          </a:cu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8E5773-7BB5-47C9-93D9-F8AC5DC54E09}"/>
              </a:ext>
            </a:extLst>
          </p:cNvPr>
          <p:cNvPicPr/>
          <p:nvPr/>
        </p:nvPicPr>
        <p:blipFill rotWithShape="1">
          <a:blip r:embed="rId4"/>
          <a:srcRect l="6948" r="40168" b="-2"/>
          <a:stretch/>
        </p:blipFill>
        <p:spPr>
          <a:xfrm>
            <a:off x="6392335" y="2497720"/>
            <a:ext cx="2327537" cy="3047892"/>
          </a:xfrm>
          <a:custGeom>
            <a:avLst/>
            <a:gdLst>
              <a:gd name="connsiteX0" fmla="*/ 148128 w 2327537"/>
              <a:gd name="connsiteY0" fmla="*/ 0 h 3047892"/>
              <a:gd name="connsiteX1" fmla="*/ 2327537 w 2327537"/>
              <a:gd name="connsiteY1" fmla="*/ 0 h 3047892"/>
              <a:gd name="connsiteX2" fmla="*/ 2327537 w 2327537"/>
              <a:gd name="connsiteY2" fmla="*/ 3047892 h 3047892"/>
              <a:gd name="connsiteX3" fmla="*/ 0 w 2327537"/>
              <a:gd name="connsiteY3" fmla="*/ 3047892 h 3047892"/>
              <a:gd name="connsiteX4" fmla="*/ 0 w 2327537"/>
              <a:gd name="connsiteY4" fmla="*/ 148128 h 3047892"/>
              <a:gd name="connsiteX5" fmla="*/ 148128 w 2327537"/>
              <a:gd name="connsiteY5" fmla="*/ 0 h 304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27537" h="3047892">
                <a:moveTo>
                  <a:pt x="148128" y="0"/>
                </a:moveTo>
                <a:lnTo>
                  <a:pt x="2327537" y="0"/>
                </a:lnTo>
                <a:lnTo>
                  <a:pt x="2327537" y="3047892"/>
                </a:lnTo>
                <a:lnTo>
                  <a:pt x="0" y="3047892"/>
                </a:lnTo>
                <a:lnTo>
                  <a:pt x="0" y="148128"/>
                </a:lnTo>
                <a:cubicBezTo>
                  <a:pt x="0" y="66319"/>
                  <a:pt x="66319" y="0"/>
                  <a:pt x="148128" y="0"/>
                </a:cubicBez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3531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6F5D0-B6FB-40BD-B2B4-336EE3918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/>
              <a:t>Network connectivity with the loon.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47C81-0E3C-45FD-A0C6-34297A161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IN" sz="2000"/>
              <a:t>It will be connected using laser communications.</a:t>
            </a:r>
          </a:p>
          <a:p>
            <a:pPr>
              <a:lnSpc>
                <a:spcPct val="110000"/>
              </a:lnSpc>
            </a:pPr>
            <a:r>
              <a:rPr lang="en-IN" sz="2000"/>
              <a:t>Radio communications will also be used as backup communication.</a:t>
            </a:r>
          </a:p>
          <a:p>
            <a:pPr>
              <a:lnSpc>
                <a:spcPct val="110000"/>
              </a:lnSpc>
            </a:pPr>
            <a:r>
              <a:rPr lang="en-IN" sz="2000"/>
              <a:t>Laser systems can deliver high data transfer rates of up to 1Gbps over a distance of 60kms.</a:t>
            </a:r>
          </a:p>
          <a:p>
            <a:pPr>
              <a:lnSpc>
                <a:spcPct val="110000"/>
              </a:lnSpc>
            </a:pPr>
            <a:r>
              <a:rPr lang="en-IN" sz="2000"/>
              <a:t>Having multiple base stations can help us to cover more distance.</a:t>
            </a:r>
          </a:p>
          <a:p>
            <a:pPr>
              <a:lnSpc>
                <a:spcPct val="110000"/>
              </a:lnSpc>
            </a:pPr>
            <a:endParaRPr lang="en-GB" sz="2000"/>
          </a:p>
        </p:txBody>
      </p:sp>
      <p:pic>
        <p:nvPicPr>
          <p:cNvPr id="4" name="Picture 3" descr="Image result for laser communication system used by nasa">
            <a:extLst>
              <a:ext uri="{FF2B5EF4-FFF2-40B4-BE49-F238E27FC236}">
                <a16:creationId xmlns:a16="http://schemas.microsoft.com/office/drawing/2014/main" id="{8A7F315D-8BEB-49F2-B0E4-6F9F0D1D5C4A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14" r="3" b="4745"/>
          <a:stretch/>
        </p:blipFill>
        <p:spPr bwMode="auto">
          <a:xfrm>
            <a:off x="6392335" y="249772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0033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F9006-59ED-42AF-BF92-16A18D87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Cooling and heating.</a:t>
            </a:r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ECE9CF8-38D4-43D9-8014-DAF9F157E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 fontScale="92500" lnSpcReduction="10000"/>
          </a:bodyPr>
          <a:lstStyle/>
          <a:p>
            <a:r>
              <a:rPr lang="en-US" dirty="0"/>
              <a:t>Free cooling system.</a:t>
            </a:r>
          </a:p>
          <a:p>
            <a:r>
              <a:rPr lang="en-US" dirty="0"/>
              <a:t>We use natural cold air in stratosphere to cool the data center.</a:t>
            </a:r>
          </a:p>
          <a:p>
            <a:r>
              <a:rPr lang="en-US" dirty="0"/>
              <a:t>There are fans installed to inhale and exhale cold and hot air from the data center.</a:t>
            </a:r>
          </a:p>
          <a:p>
            <a:r>
              <a:rPr lang="en-US" dirty="0"/>
              <a:t>We use hot air to heat the batteries so that it doesn’t get frozen.</a:t>
            </a:r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A798E8-9F40-4AB6-A78C-B614ACC689E4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2" b="4"/>
          <a:stretch/>
        </p:blipFill>
        <p:spPr bwMode="auto">
          <a:xfrm>
            <a:off x="6392335" y="249772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8530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1B047-4A7A-4730-B01C-4BC67628B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/>
              <a:t>Security implementations for loon data center.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BA315-674A-4198-B693-200846908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/>
              <a:t>We define 5 levels of security.</a:t>
            </a:r>
          </a:p>
          <a:p>
            <a:r>
              <a:rPr lang="en-IN"/>
              <a:t>Geographical security.</a:t>
            </a:r>
          </a:p>
          <a:p>
            <a:r>
              <a:rPr lang="en-IN"/>
              <a:t>Physical security</a:t>
            </a:r>
            <a:r>
              <a:rPr lang="en-GB"/>
              <a:t>.</a:t>
            </a:r>
          </a:p>
          <a:p>
            <a:r>
              <a:rPr lang="en-GB"/>
              <a:t>Data security.</a:t>
            </a:r>
          </a:p>
          <a:p>
            <a:r>
              <a:rPr lang="en-GB"/>
              <a:t>Operational security.</a:t>
            </a:r>
          </a:p>
          <a:p>
            <a:r>
              <a:rPr lang="en-GB"/>
              <a:t>Network security.</a:t>
            </a:r>
            <a:endParaRPr lang="en-IN" dirty="0"/>
          </a:p>
        </p:txBody>
      </p:sp>
      <p:pic>
        <p:nvPicPr>
          <p:cNvPr id="5122" name="Picture 2" descr="Image result for network security in data center">
            <a:extLst>
              <a:ext uri="{FF2B5EF4-FFF2-40B4-BE49-F238E27FC236}">
                <a16:creationId xmlns:a16="http://schemas.microsoft.com/office/drawing/2014/main" id="{8570A774-1C49-4DC7-BE12-2D2DD04776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7" r="15828" b="-2"/>
          <a:stretch/>
        </p:blipFill>
        <p:spPr bwMode="auto">
          <a:xfrm>
            <a:off x="6392335" y="249772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8105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537</Words>
  <Application>Microsoft Office PowerPoint</Application>
  <PresentationFormat>Widescreen</PresentationFormat>
  <Paragraphs>94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Tw Cen MT</vt:lpstr>
      <vt:lpstr>Circuit</vt:lpstr>
      <vt:lpstr>Loon Data Center and Its Security implementations.</vt:lpstr>
      <vt:lpstr>Introduction.</vt:lpstr>
      <vt:lpstr>Data center Platform.</vt:lpstr>
      <vt:lpstr>Navigation of Loon.</vt:lpstr>
      <vt:lpstr>Ground base station.</vt:lpstr>
      <vt:lpstr>Power and batteries.</vt:lpstr>
      <vt:lpstr>Network connectivity with the loon.</vt:lpstr>
      <vt:lpstr>Cooling and heating.</vt:lpstr>
      <vt:lpstr>Security implementations for loon data center.</vt:lpstr>
      <vt:lpstr>Geographical security.</vt:lpstr>
      <vt:lpstr>Physical security.  </vt:lpstr>
      <vt:lpstr>Data security.</vt:lpstr>
      <vt:lpstr>Operational security.</vt:lpstr>
      <vt:lpstr>Network security.</vt:lpstr>
      <vt:lpstr>Pros and cons of loon data center.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Loon Data Center and Its Security implementations.</dc:title>
  <dc:creator>Vishal Singh</dc:creator>
  <cp:lastModifiedBy>Vishal Singh</cp:lastModifiedBy>
  <cp:revision>2</cp:revision>
  <dcterms:created xsi:type="dcterms:W3CDTF">2019-12-09T22:24:13Z</dcterms:created>
  <dcterms:modified xsi:type="dcterms:W3CDTF">2019-12-09T22:27:03Z</dcterms:modified>
</cp:coreProperties>
</file>