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83" r:id="rId2"/>
    <p:sldId id="370" r:id="rId3"/>
    <p:sldId id="354" r:id="rId4"/>
    <p:sldId id="324" r:id="rId5"/>
    <p:sldId id="325" r:id="rId6"/>
    <p:sldId id="364" r:id="rId7"/>
    <p:sldId id="352" r:id="rId8"/>
    <p:sldId id="340" r:id="rId9"/>
    <p:sldId id="355" r:id="rId10"/>
    <p:sldId id="328" r:id="rId11"/>
    <p:sldId id="329" r:id="rId12"/>
    <p:sldId id="360" r:id="rId13"/>
    <p:sldId id="362" r:id="rId14"/>
    <p:sldId id="356" r:id="rId15"/>
    <p:sldId id="330" r:id="rId16"/>
    <p:sldId id="346" r:id="rId17"/>
    <p:sldId id="361" r:id="rId18"/>
    <p:sldId id="372" r:id="rId19"/>
    <p:sldId id="377" r:id="rId20"/>
    <p:sldId id="378" r:id="rId21"/>
    <p:sldId id="374" r:id="rId22"/>
    <p:sldId id="379" r:id="rId23"/>
    <p:sldId id="367" r:id="rId24"/>
    <p:sldId id="375" r:id="rId25"/>
    <p:sldId id="380" r:id="rId26"/>
    <p:sldId id="349" r:id="rId27"/>
    <p:sldId id="376" r:id="rId28"/>
    <p:sldId id="383" r:id="rId29"/>
    <p:sldId id="384" r:id="rId30"/>
    <p:sldId id="385" r:id="rId31"/>
    <p:sldId id="386" r:id="rId32"/>
    <p:sldId id="350" r:id="rId33"/>
    <p:sldId id="351" r:id="rId34"/>
    <p:sldId id="358" r:id="rId35"/>
    <p:sldId id="353" r:id="rId36"/>
    <p:sldId id="387" r:id="rId37"/>
    <p:sldId id="373" r:id="rId38"/>
    <p:sldId id="357" r:id="rId39"/>
    <p:sldId id="326" r:id="rId40"/>
    <p:sldId id="347" r:id="rId41"/>
    <p:sldId id="348" r:id="rId42"/>
    <p:sldId id="366" r:id="rId43"/>
    <p:sldId id="365" r:id="rId44"/>
    <p:sldId id="359" r:id="rId45"/>
    <p:sldId id="335" r:id="rId46"/>
    <p:sldId id="336" r:id="rId47"/>
    <p:sldId id="368" r:id="rId48"/>
    <p:sldId id="371" r:id="rId49"/>
    <p:sldId id="344" r:id="rId50"/>
  </p:sldIdLst>
  <p:sldSz cx="12192000" cy="6858000"/>
  <p:notesSz cx="6858000" cy="9144000"/>
  <p:embeddedFontLst>
    <p:embeddedFont>
      <p:font typeface="Segoe UI Black" panose="020B0A02040204020203" pitchFamily="34" charset="0"/>
      <p:bold r:id="rId53"/>
      <p:boldItalic r:id="rId54"/>
    </p:embeddedFont>
    <p:embeddedFont>
      <p:font typeface="Roboto Condensed" panose="02000000000000000000" pitchFamily="2" charset="0"/>
      <p:regular r:id="rId55"/>
      <p:bold r:id="rId56"/>
      <p:italic r:id="rId57"/>
      <p:boldItalic r:id="rId58"/>
    </p:embeddedFont>
    <p:embeddedFont>
      <p:font typeface="Wingdings 2" panose="05020102010507070707" pitchFamily="18" charset="2"/>
      <p:regular r:id="rId59"/>
    </p:embeddedFont>
    <p:embeddedFont>
      <p:font typeface="Roboto Condensed Light" panose="02000000000000000000" pitchFamily="2" charset="0"/>
      <p:regular r:id="rId60"/>
      <p:italic r:id="rId61"/>
    </p:embeddedFont>
    <p:embeddedFont>
      <p:font typeface="Calibri" panose="020F0502020204030204" pitchFamily="34" charset="0"/>
      <p:regular r:id="rId62"/>
      <p:bold r:id="rId63"/>
      <p:italic r:id="rId64"/>
      <p:boldItalic r:id="rId65"/>
    </p:embeddedFont>
    <p:embeddedFont>
      <p:font typeface="Consolas" panose="020B0609020204030204" pitchFamily="49" charset="0"/>
      <p:regular r:id="rId66"/>
      <p:bold r:id="rId67"/>
      <p:italic r:id="rId68"/>
      <p:boldItalic r:id="rId69"/>
    </p:embeddedFont>
    <p:embeddedFont>
      <p:font typeface="Roboto Light" panose="02000000000000000000" pitchFamily="2" charset="0"/>
      <p:regular r:id="rId70"/>
      <p:italic r:id="rId71"/>
    </p:embeddedFont>
    <p:embeddedFont>
      <p:font typeface="Wingdings 3" panose="05040102010807070707" pitchFamily="18" charset="2"/>
      <p:regular r:id="rId7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IXBQlWID6rcfZZJLNmW82w==" hashData="UsxpqHsgzd9Ys1fWeceaAAHeGD0VTmfSjFXLJ7UThiHX5OCnEbt7l3ASUF3LM+8WU2MoUUqmJEvdpvSlP3nquQ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064"/>
    <a:srgbClr val="F54337"/>
    <a:srgbClr val="ED524F"/>
    <a:srgbClr val="3366FF"/>
    <a:srgbClr val="301B92"/>
    <a:srgbClr val="673BB7"/>
    <a:srgbClr val="607D8B"/>
    <a:srgbClr val="B71B1C"/>
    <a:srgbClr val="D81A60"/>
    <a:srgbClr val="890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6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19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1.fntdata"/><Relationship Id="rId68" Type="http://schemas.openxmlformats.org/officeDocument/2006/relationships/font" Target="fonts/font16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font" Target="fonts/font14.fntdata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font" Target="fonts/font17.fntdata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72" Type="http://schemas.openxmlformats.org/officeDocument/2006/relationships/font" Target="fonts/font2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70" Type="http://schemas.openxmlformats.org/officeDocument/2006/relationships/font" Target="fonts/font18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60" Type="http://schemas.openxmlformats.org/officeDocument/2006/relationships/font" Target="fonts/font8.fntdata"/><Relationship Id="rId65" Type="http://schemas.openxmlformats.org/officeDocument/2006/relationships/font" Target="fonts/font13.fntdata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font" Target="fonts/font19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7FD0-6366-498E-B5AA-8D5EAADA1318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F676-4FC3-4D3C-BE37-3352AFB19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093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8.jpeg"/><Relationship Id="rId5" Type="http://schemas.openxmlformats.org/officeDocument/2006/relationships/image" Target="../media/image3.png"/><Relationship Id="rId10" Type="http://schemas.openxmlformats.org/officeDocument/2006/relationships/image" Target="../media/image14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3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baseline="0" dirty="0"/>
              <a:t> University</a:t>
            </a:r>
            <a:r>
              <a:rPr lang="en-US" sz="1600" dirty="0"/>
              <a:t>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762" y="307556"/>
            <a:ext cx="270404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" descr="E:\Clients\Darshan\Data Structure\2018\PPT\images\data-structure.png"/>
          <p:cNvPicPr>
            <a:picLocks noChangeAspect="1" noChangeArrowheads="1"/>
          </p:cNvPicPr>
          <p:nvPr userDrawn="1"/>
        </p:nvPicPr>
        <p:blipFill>
          <a:blip r:embed="rId1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LineDrawing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916" y="2065383"/>
            <a:ext cx="2866958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762" y="307556"/>
            <a:ext cx="270404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01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1: </a:t>
            </a:r>
            <a:r>
              <a:rPr lang="en-US" sz="1800" dirty="0"/>
              <a:t>Introduction to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64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9678496" y="861192"/>
            <a:ext cx="2554142" cy="587454"/>
            <a:chOff x="9424496" y="861192"/>
            <a:chExt cx="2554142" cy="58745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5018" y="861192"/>
              <a:ext cx="1932495" cy="58745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24496" y="8611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131180" y="8761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3815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1) – Introduction to Data Structure</a:t>
            </a:r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9780096" y="5890392"/>
            <a:ext cx="2554142" cy="587454"/>
            <a:chOff x="9475296" y="5890392"/>
            <a:chExt cx="2554142" cy="58745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3815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1) – Introduction to Data Structure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131180" y="8761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BB346F31-C7D8-DF35-B3E9-E3B7EB21A595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49704" y="5915792"/>
            <a:ext cx="2554142" cy="587454"/>
            <a:chOff x="242396" y="5890392"/>
            <a:chExt cx="2554142" cy="58745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18" y="5890392"/>
              <a:ext cx="1932495" cy="58745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2423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131180" y="8888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3815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1) – Introduction to Data Structure</a:t>
            </a:r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FB170BB5-C8D8-B43D-366F-053EE63BF137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437224" y="6087939"/>
            <a:ext cx="2554142" cy="650953"/>
            <a:chOff x="9437224" y="6087939"/>
            <a:chExt cx="2554142" cy="65095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8046" y="6151439"/>
              <a:ext cx="1932495" cy="587453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9437224" y="6087939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52158" y="149992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3815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1) – Introduction to Data Structure</a:t>
            </a: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1A5C4F-8A41-EBFD-B2B5-2C732E0F9FF1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9726758" y="6003345"/>
            <a:ext cx="2554142" cy="587454"/>
            <a:chOff x="9475296" y="5890392"/>
            <a:chExt cx="2554142" cy="58745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3815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1) – Introduction to Data Structure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345A3-38B2-BCBB-D269-D39495CE8AF6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249812" y="5990021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3815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1) – Introduction to Data Structure</a:t>
            </a: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084F9-3A54-A135-A700-24D255E8A648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2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60510" cy="2563094"/>
          </a:xfrm>
        </p:spPr>
        <p:txBody>
          <a:bodyPr/>
          <a:lstStyle/>
          <a:p>
            <a:r>
              <a:rPr lang="en-US" sz="44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Unit-1 (Part 1)</a:t>
            </a:r>
            <a:r>
              <a:rPr lang="en-US" sz="6000" dirty="0"/>
              <a:t> </a:t>
            </a:r>
            <a:br>
              <a:rPr lang="en-US" sz="6000" dirty="0"/>
            </a:br>
            <a:r>
              <a:rPr lang="en-US" sz="6000" dirty="0"/>
              <a:t>Introduction to </a:t>
            </a:r>
            <a:br>
              <a:rPr lang="en-US" sz="6000" dirty="0"/>
            </a:br>
            <a:r>
              <a:rPr lang="en-US" sz="6000" dirty="0"/>
              <a:t>Data Structure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Shruti.maniar@darshan.ac.in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97277 47317 (CE Department)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Shruti </a:t>
            </a:r>
            <a:r>
              <a:rPr lang="en-US" dirty="0" err="1"/>
              <a:t>Maniar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DU# 2301CS301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473" y="5202315"/>
            <a:ext cx="1412015" cy="1393794"/>
          </a:xfrm>
        </p:spPr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Primitive and Non-Primitive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Primitive Data Structures</a:t>
            </a:r>
          </a:p>
          <a:p>
            <a:pPr lvl="1"/>
            <a:r>
              <a:rPr lang="en-IN" dirty="0"/>
              <a:t>Primitive data structures are basic structures and are directly operated upon by machine instructions.</a:t>
            </a:r>
          </a:p>
          <a:p>
            <a:pPr lvl="1"/>
            <a:r>
              <a:rPr lang="en-IN" b="1" i="1" dirty="0">
                <a:solidFill>
                  <a:srgbClr val="C00000"/>
                </a:solidFill>
              </a:rPr>
              <a:t>Integers</a:t>
            </a:r>
            <a:r>
              <a:rPr lang="en-IN" dirty="0"/>
              <a:t>, </a:t>
            </a:r>
            <a:r>
              <a:rPr lang="en-IN" b="1" i="1" dirty="0">
                <a:solidFill>
                  <a:srgbClr val="C00000"/>
                </a:solidFill>
              </a:rPr>
              <a:t>floats</a:t>
            </a:r>
            <a:r>
              <a:rPr lang="en-IN" dirty="0"/>
              <a:t>, </a:t>
            </a:r>
            <a:r>
              <a:rPr lang="en-IN" b="1" i="1" dirty="0">
                <a:solidFill>
                  <a:srgbClr val="C00000"/>
                </a:solidFill>
              </a:rPr>
              <a:t>character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i="1" dirty="0">
                <a:solidFill>
                  <a:srgbClr val="C00000"/>
                </a:solidFill>
              </a:rPr>
              <a:t>pointers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are examples of primitive data structures.</a:t>
            </a:r>
          </a:p>
          <a:p>
            <a:r>
              <a:rPr lang="en-US" b="1" dirty="0"/>
              <a:t>Non primitive data structure</a:t>
            </a:r>
          </a:p>
          <a:p>
            <a:pPr lvl="1"/>
            <a:r>
              <a:rPr lang="en-IN" dirty="0"/>
              <a:t>These are derived </a:t>
            </a:r>
            <a:r>
              <a:rPr lang="en-IN" dirty="0">
                <a:ea typeface="Roboto Light" pitchFamily="2" charset="0"/>
              </a:rPr>
              <a:t>from</a:t>
            </a:r>
            <a:r>
              <a:rPr lang="en-IN" dirty="0"/>
              <a:t> primitive data structures.</a:t>
            </a:r>
          </a:p>
          <a:p>
            <a:pPr lvl="1"/>
            <a:r>
              <a:rPr lang="en-IN" dirty="0"/>
              <a:t>The non-primitive data structures emphasize on structuring of a group of homogeneous or heterogeneous  data items.</a:t>
            </a:r>
          </a:p>
          <a:p>
            <a:pPr lvl="1"/>
            <a:r>
              <a:rPr lang="en-IN" dirty="0"/>
              <a:t>Examples of Non-primitive data type are </a:t>
            </a:r>
            <a:r>
              <a:rPr lang="en-IN" b="1" i="1" dirty="0">
                <a:solidFill>
                  <a:srgbClr val="C00000"/>
                </a:solidFill>
              </a:rPr>
              <a:t>Array</a:t>
            </a:r>
            <a:r>
              <a:rPr lang="en-IN" dirty="0"/>
              <a:t>, </a:t>
            </a:r>
            <a:r>
              <a:rPr lang="en-IN" b="1" i="1" dirty="0">
                <a:solidFill>
                  <a:srgbClr val="C00000"/>
                </a:solidFill>
              </a:rPr>
              <a:t>Stack</a:t>
            </a:r>
            <a:r>
              <a:rPr lang="en-IN" dirty="0"/>
              <a:t>,</a:t>
            </a:r>
            <a:r>
              <a:rPr lang="en-IN" b="1" i="1" dirty="0">
                <a:solidFill>
                  <a:srgbClr val="C00000"/>
                </a:solidFill>
              </a:rPr>
              <a:t> Queue</a:t>
            </a:r>
            <a:r>
              <a:rPr lang="en-IN" dirty="0"/>
              <a:t>,</a:t>
            </a:r>
            <a:r>
              <a:rPr lang="en-IN" b="1" i="1" dirty="0">
                <a:solidFill>
                  <a:srgbClr val="C00000"/>
                </a:solidFill>
              </a:rPr>
              <a:t> Linked List</a:t>
            </a:r>
            <a:r>
              <a:rPr lang="en-IN" dirty="0"/>
              <a:t>, </a:t>
            </a:r>
            <a:r>
              <a:rPr lang="en-IN" b="1" i="1" dirty="0">
                <a:solidFill>
                  <a:srgbClr val="C00000"/>
                </a:solidFill>
              </a:rPr>
              <a:t>Tree</a:t>
            </a:r>
            <a:r>
              <a:rPr lang="en-IN" dirty="0"/>
              <a:t>, </a:t>
            </a:r>
            <a:r>
              <a:rPr lang="en-IN" b="1" i="1" dirty="0">
                <a:solidFill>
                  <a:srgbClr val="C00000"/>
                </a:solidFill>
              </a:rPr>
              <a:t>Graph</a:t>
            </a:r>
            <a:r>
              <a:rPr lang="en-IN" dirty="0"/>
              <a:t> and </a:t>
            </a:r>
            <a:r>
              <a:rPr lang="en-IN" b="1" i="1" dirty="0">
                <a:solidFill>
                  <a:srgbClr val="C00000"/>
                </a:solidFill>
              </a:rPr>
              <a:t>File</a:t>
            </a:r>
            <a:r>
              <a:rPr lang="en-IN" b="1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945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Non-Primitive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Array:</a:t>
            </a:r>
            <a:r>
              <a:rPr lang="en-IN" dirty="0"/>
              <a:t> An array is a fixed-size sequenced collection of elements of the same data type.</a:t>
            </a:r>
          </a:p>
          <a:p>
            <a:r>
              <a:rPr lang="en-IN" b="1" dirty="0"/>
              <a:t>List:</a:t>
            </a:r>
            <a:r>
              <a:rPr lang="en-IN" dirty="0"/>
              <a:t> An ordered set containing variable number of elements is called as Lists.</a:t>
            </a:r>
          </a:p>
          <a:p>
            <a:r>
              <a:rPr lang="en-IN" b="1" dirty="0"/>
              <a:t>File:</a:t>
            </a:r>
            <a:r>
              <a:rPr lang="en-IN" dirty="0"/>
              <a:t> A file is a collection of logically related information. It can be viewed as a large list of records consisting of various fields.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28810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19400" y="28810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29000" y="28810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38600" y="28810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8200" y="28810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09800" y="44812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8000" y="44812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86200" y="44812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24400" y="44812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62600" y="44812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2819400" y="4709885"/>
            <a:ext cx="2286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11" idx="1"/>
          </p:cNvCxnSpPr>
          <p:nvPr/>
        </p:nvCxnSpPr>
        <p:spPr>
          <a:xfrm>
            <a:off x="3657600" y="4709885"/>
            <a:ext cx="2286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2" idx="1"/>
          </p:cNvCxnSpPr>
          <p:nvPr/>
        </p:nvCxnSpPr>
        <p:spPr>
          <a:xfrm>
            <a:off x="4495800" y="4709885"/>
            <a:ext cx="2286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3" idx="1"/>
          </p:cNvCxnSpPr>
          <p:nvPr/>
        </p:nvCxnSpPr>
        <p:spPr>
          <a:xfrm>
            <a:off x="5334000" y="4709885"/>
            <a:ext cx="2286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24200" y="330724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Array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493848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List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045650" y="556072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File</a:t>
            </a:r>
            <a:endParaRPr lang="en-US" b="1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BE07C71-BE18-47B3-F0AF-DE60AD0A5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978822"/>
              </p:ext>
            </p:extLst>
          </p:nvPr>
        </p:nvGraphicFramePr>
        <p:xfrm>
          <a:off x="6864105" y="2411185"/>
          <a:ext cx="3582290" cy="29667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32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7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KALPESH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JITENDRA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8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17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474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60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2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533DC-DBDE-2221-D355-D1D19180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vs. Non-Primitive Data Structures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9AEE1E-7ED9-2B5A-BA26-389F20D94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489711"/>
              </p:ext>
            </p:extLst>
          </p:nvPr>
        </p:nvGraphicFramePr>
        <p:xfrm>
          <a:off x="131763" y="876301"/>
          <a:ext cx="11928473" cy="1375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8490">
                  <a:extLst>
                    <a:ext uri="{9D8B030D-6E8A-4147-A177-3AD203B41FA5}">
                      <a16:colId xmlns:a16="http://schemas.microsoft.com/office/drawing/2014/main" val="2260447900"/>
                    </a:ext>
                  </a:extLst>
                </a:gridCol>
                <a:gridCol w="4961157">
                  <a:extLst>
                    <a:ext uri="{9D8B030D-6E8A-4147-A177-3AD203B41FA5}">
                      <a16:colId xmlns:a16="http://schemas.microsoft.com/office/drawing/2014/main" val="157133776"/>
                    </a:ext>
                  </a:extLst>
                </a:gridCol>
                <a:gridCol w="5258826">
                  <a:extLst>
                    <a:ext uri="{9D8B030D-6E8A-4147-A177-3AD203B41FA5}">
                      <a16:colId xmlns:a16="http://schemas.microsoft.com/office/drawing/2014/main" val="2119577743"/>
                    </a:ext>
                  </a:extLst>
                </a:gridCol>
              </a:tblGrid>
              <a:tr h="613990">
                <a:tc>
                  <a:txBody>
                    <a:bodyPr/>
                    <a:lstStyle/>
                    <a:p>
                      <a:r>
                        <a:rPr lang="en-US" sz="2400" b="1" dirty="0"/>
                        <a:t>Aspect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Primitive Data Structure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Non-Primitive Data Structure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089256"/>
                  </a:ext>
                </a:extLst>
              </a:tr>
              <a:tr h="759788">
                <a:tc>
                  <a:txBody>
                    <a:bodyPr/>
                    <a:lstStyle/>
                    <a:p>
                      <a:r>
                        <a:rPr lang="en-US" sz="2400" b="1" dirty="0"/>
                        <a:t>Definition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These are </a:t>
                      </a:r>
                      <a:r>
                        <a:rPr lang="en-US" sz="2200" b="1" dirty="0"/>
                        <a:t>basic structures </a:t>
                      </a:r>
                      <a:r>
                        <a:rPr lang="en-US" sz="2200" dirty="0"/>
                        <a:t>and are directly operated upon by machine instructions.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These are </a:t>
                      </a:r>
                      <a:r>
                        <a:rPr lang="en-IN" sz="2200" b="1" dirty="0"/>
                        <a:t>derived</a:t>
                      </a:r>
                      <a:r>
                        <a:rPr lang="en-IN" sz="2200" dirty="0"/>
                        <a:t> </a:t>
                      </a:r>
                      <a:r>
                        <a:rPr lang="en-IN" sz="2200" dirty="0">
                          <a:ea typeface="Roboto Light" pitchFamily="2" charset="0"/>
                        </a:rPr>
                        <a:t>from</a:t>
                      </a:r>
                      <a:r>
                        <a:rPr lang="en-IN" sz="2200" dirty="0"/>
                        <a:t> primitive data structures.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60135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97C814-50F9-2D0B-714B-7F00CC4FE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198862"/>
              </p:ext>
            </p:extLst>
          </p:nvPr>
        </p:nvGraphicFramePr>
        <p:xfrm>
          <a:off x="131762" y="2259796"/>
          <a:ext cx="11928473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8490">
                  <a:extLst>
                    <a:ext uri="{9D8B030D-6E8A-4147-A177-3AD203B41FA5}">
                      <a16:colId xmlns:a16="http://schemas.microsoft.com/office/drawing/2014/main" val="756383479"/>
                    </a:ext>
                  </a:extLst>
                </a:gridCol>
                <a:gridCol w="4961157">
                  <a:extLst>
                    <a:ext uri="{9D8B030D-6E8A-4147-A177-3AD203B41FA5}">
                      <a16:colId xmlns:a16="http://schemas.microsoft.com/office/drawing/2014/main" val="3293170927"/>
                    </a:ext>
                  </a:extLst>
                </a:gridCol>
                <a:gridCol w="5258826">
                  <a:extLst>
                    <a:ext uri="{9D8B030D-6E8A-4147-A177-3AD203B41FA5}">
                      <a16:colId xmlns:a16="http://schemas.microsoft.com/office/drawing/2014/main" val="426609403"/>
                    </a:ext>
                  </a:extLst>
                </a:gridCol>
              </a:tblGrid>
              <a:tr h="446874">
                <a:tc>
                  <a:txBody>
                    <a:bodyPr/>
                    <a:lstStyle/>
                    <a:p>
                      <a:r>
                        <a:rPr lang="en-US" sz="2400" b="1" dirty="0"/>
                        <a:t>Examples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Int, float, char, double, </a:t>
                      </a:r>
                      <a:r>
                        <a:rPr lang="en-US" sz="2200" dirty="0" err="1"/>
                        <a:t>boolean</a:t>
                      </a:r>
                      <a:r>
                        <a:rPr lang="en-US" sz="2200" dirty="0"/>
                        <a:t>, etc.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Array, Stack, Queue, Linked List, Tree, Graph, etc.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4044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E691C6-03EC-4844-D7B1-D24BA89B6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987679"/>
              </p:ext>
            </p:extLst>
          </p:nvPr>
        </p:nvGraphicFramePr>
        <p:xfrm>
          <a:off x="131761" y="3018558"/>
          <a:ext cx="11928473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8490">
                  <a:extLst>
                    <a:ext uri="{9D8B030D-6E8A-4147-A177-3AD203B41FA5}">
                      <a16:colId xmlns:a16="http://schemas.microsoft.com/office/drawing/2014/main" val="2356449036"/>
                    </a:ext>
                  </a:extLst>
                </a:gridCol>
                <a:gridCol w="4961157">
                  <a:extLst>
                    <a:ext uri="{9D8B030D-6E8A-4147-A177-3AD203B41FA5}">
                      <a16:colId xmlns:a16="http://schemas.microsoft.com/office/drawing/2014/main" val="3742863797"/>
                    </a:ext>
                  </a:extLst>
                </a:gridCol>
                <a:gridCol w="5258826">
                  <a:extLst>
                    <a:ext uri="{9D8B030D-6E8A-4147-A177-3AD203B41FA5}">
                      <a16:colId xmlns:a16="http://schemas.microsoft.com/office/drawing/2014/main" val="2752805369"/>
                    </a:ext>
                  </a:extLst>
                </a:gridCol>
              </a:tblGrid>
              <a:tr h="759788">
                <a:tc>
                  <a:txBody>
                    <a:bodyPr/>
                    <a:lstStyle/>
                    <a:p>
                      <a:r>
                        <a:rPr lang="en-US" sz="2400" b="1" dirty="0"/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Fixed</a:t>
                      </a:r>
                      <a:r>
                        <a:rPr lang="en-US" sz="2200" dirty="0"/>
                        <a:t> and </a:t>
                      </a:r>
                      <a:r>
                        <a:rPr lang="en-US" sz="2200" b="1" dirty="0"/>
                        <a:t>predefined</a:t>
                      </a:r>
                      <a:r>
                        <a:rPr lang="en-US" sz="2200" dirty="0"/>
                        <a:t> by the programming language.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Dynamic</a:t>
                      </a:r>
                      <a:r>
                        <a:rPr lang="en-US" sz="2200" dirty="0"/>
                        <a:t> and </a:t>
                      </a:r>
                      <a:r>
                        <a:rPr lang="en-US" sz="2200" b="1" dirty="0"/>
                        <a:t>can be varied </a:t>
                      </a:r>
                      <a:r>
                        <a:rPr lang="en-US" sz="2200" dirty="0"/>
                        <a:t>during runtime.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4953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4FAB81-928F-92E3-E616-A5827C0FD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10712"/>
              </p:ext>
            </p:extLst>
          </p:nvPr>
        </p:nvGraphicFramePr>
        <p:xfrm>
          <a:off x="131760" y="3791391"/>
          <a:ext cx="11928473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8490">
                  <a:extLst>
                    <a:ext uri="{9D8B030D-6E8A-4147-A177-3AD203B41FA5}">
                      <a16:colId xmlns:a16="http://schemas.microsoft.com/office/drawing/2014/main" val="661046910"/>
                    </a:ext>
                  </a:extLst>
                </a:gridCol>
                <a:gridCol w="4961157">
                  <a:extLst>
                    <a:ext uri="{9D8B030D-6E8A-4147-A177-3AD203B41FA5}">
                      <a16:colId xmlns:a16="http://schemas.microsoft.com/office/drawing/2014/main" val="4214834772"/>
                    </a:ext>
                  </a:extLst>
                </a:gridCol>
                <a:gridCol w="5258826">
                  <a:extLst>
                    <a:ext uri="{9D8B030D-6E8A-4147-A177-3AD203B41FA5}">
                      <a16:colId xmlns:a16="http://schemas.microsoft.com/office/drawing/2014/main" val="47827164"/>
                    </a:ext>
                  </a:extLst>
                </a:gridCol>
              </a:tblGrid>
              <a:tr h="759788">
                <a:tc>
                  <a:txBody>
                    <a:bodyPr/>
                    <a:lstStyle/>
                    <a:p>
                      <a:r>
                        <a:rPr lang="en-US" sz="2400" b="1" dirty="0"/>
                        <a:t>Operations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Limited</a:t>
                      </a:r>
                      <a:r>
                        <a:rPr lang="en-US" sz="2200" dirty="0"/>
                        <a:t> to basic arithmetic and logical operations.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There are </a:t>
                      </a:r>
                      <a:r>
                        <a:rPr lang="en-US" sz="2200" b="1" dirty="0"/>
                        <a:t>variety</a:t>
                      </a:r>
                      <a:r>
                        <a:rPr lang="en-US" sz="2200" dirty="0"/>
                        <a:t> of operations can be performed depending upon the data structure.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92787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C571382-2E77-02B0-BD49-568026A69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331309"/>
              </p:ext>
            </p:extLst>
          </p:nvPr>
        </p:nvGraphicFramePr>
        <p:xfrm>
          <a:off x="131760" y="4544847"/>
          <a:ext cx="11928473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8490">
                  <a:extLst>
                    <a:ext uri="{9D8B030D-6E8A-4147-A177-3AD203B41FA5}">
                      <a16:colId xmlns:a16="http://schemas.microsoft.com/office/drawing/2014/main" val="3379603702"/>
                    </a:ext>
                  </a:extLst>
                </a:gridCol>
                <a:gridCol w="4961157">
                  <a:extLst>
                    <a:ext uri="{9D8B030D-6E8A-4147-A177-3AD203B41FA5}">
                      <a16:colId xmlns:a16="http://schemas.microsoft.com/office/drawing/2014/main" val="1340632044"/>
                    </a:ext>
                  </a:extLst>
                </a:gridCol>
                <a:gridCol w="5258826">
                  <a:extLst>
                    <a:ext uri="{9D8B030D-6E8A-4147-A177-3AD203B41FA5}">
                      <a16:colId xmlns:a16="http://schemas.microsoft.com/office/drawing/2014/main" val="2862855422"/>
                    </a:ext>
                  </a:extLst>
                </a:gridCol>
              </a:tblGrid>
              <a:tr h="759788">
                <a:tc>
                  <a:txBody>
                    <a:bodyPr/>
                    <a:lstStyle/>
                    <a:p>
                      <a:r>
                        <a:rPr lang="en-US" sz="2400" b="1" dirty="0"/>
                        <a:t>Usage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Used for representing </a:t>
                      </a:r>
                      <a:r>
                        <a:rPr lang="en-US" sz="2200" b="1" dirty="0"/>
                        <a:t>simple values </a:t>
                      </a:r>
                      <a:r>
                        <a:rPr lang="en-US" sz="2200" dirty="0"/>
                        <a:t>and performing basic operations.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Used for organizing and managing data in </a:t>
                      </a:r>
                      <a:r>
                        <a:rPr lang="en-US" sz="2200" b="1" dirty="0"/>
                        <a:t>more complex ways</a:t>
                      </a:r>
                      <a:r>
                        <a:rPr lang="en-US" sz="22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52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86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533DC-DBDE-2221-D355-D1D19180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vs. Non-Primitive Data Structures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9AEE1E-7ED9-2B5A-BA26-389F20D94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041728"/>
              </p:ext>
            </p:extLst>
          </p:nvPr>
        </p:nvGraphicFramePr>
        <p:xfrm>
          <a:off x="131763" y="876301"/>
          <a:ext cx="11928473" cy="411034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08490">
                  <a:extLst>
                    <a:ext uri="{9D8B030D-6E8A-4147-A177-3AD203B41FA5}">
                      <a16:colId xmlns:a16="http://schemas.microsoft.com/office/drawing/2014/main" val="2260447900"/>
                    </a:ext>
                  </a:extLst>
                </a:gridCol>
                <a:gridCol w="4961157">
                  <a:extLst>
                    <a:ext uri="{9D8B030D-6E8A-4147-A177-3AD203B41FA5}">
                      <a16:colId xmlns:a16="http://schemas.microsoft.com/office/drawing/2014/main" val="157133776"/>
                    </a:ext>
                  </a:extLst>
                </a:gridCol>
                <a:gridCol w="5258826">
                  <a:extLst>
                    <a:ext uri="{9D8B030D-6E8A-4147-A177-3AD203B41FA5}">
                      <a16:colId xmlns:a16="http://schemas.microsoft.com/office/drawing/2014/main" val="2119577743"/>
                    </a:ext>
                  </a:extLst>
                </a:gridCol>
              </a:tblGrid>
              <a:tr h="613990">
                <a:tc>
                  <a:txBody>
                    <a:bodyPr/>
                    <a:lstStyle/>
                    <a:p>
                      <a:r>
                        <a:rPr lang="en-US" sz="2400" b="1" dirty="0"/>
                        <a:t>Aspect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Primitive Data Structure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Non-Primitive Data Structure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089256"/>
                  </a:ext>
                </a:extLst>
              </a:tr>
              <a:tr h="759788">
                <a:tc>
                  <a:txBody>
                    <a:bodyPr/>
                    <a:lstStyle/>
                    <a:p>
                      <a:r>
                        <a:rPr lang="en-US" sz="2400" b="1" dirty="0"/>
                        <a:t>Definition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These are basic structures and are directly operated upon by machine instructions.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These are derived </a:t>
                      </a:r>
                      <a:r>
                        <a:rPr lang="en-IN" sz="2000" dirty="0">
                          <a:ea typeface="Roboto Light" pitchFamily="2" charset="0"/>
                        </a:rPr>
                        <a:t>from</a:t>
                      </a:r>
                      <a:r>
                        <a:rPr lang="en-IN" sz="2000" dirty="0"/>
                        <a:t> primitive data structures.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601359"/>
                  </a:ext>
                </a:extLst>
              </a:tr>
              <a:tr h="446874">
                <a:tc>
                  <a:txBody>
                    <a:bodyPr/>
                    <a:lstStyle/>
                    <a:p>
                      <a:r>
                        <a:rPr lang="en-US" sz="2400" b="1" dirty="0"/>
                        <a:t>Examples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Int, float, char, double, Boolean, etc.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Array, Stack, Queue, Linked List, Tree, Graph, etc.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200209"/>
                  </a:ext>
                </a:extLst>
              </a:tr>
              <a:tr h="759788">
                <a:tc>
                  <a:txBody>
                    <a:bodyPr/>
                    <a:lstStyle/>
                    <a:p>
                      <a:r>
                        <a:rPr lang="en-US" sz="2400" b="1" dirty="0"/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Fixed and predefined by the programming language.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Dynamic and can be varied during runtime.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047859"/>
                  </a:ext>
                </a:extLst>
              </a:tr>
              <a:tr h="759788">
                <a:tc>
                  <a:txBody>
                    <a:bodyPr/>
                    <a:lstStyle/>
                    <a:p>
                      <a:r>
                        <a:rPr lang="en-US" sz="2400" b="1" dirty="0"/>
                        <a:t>Operations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Limited to basic arithmetic and logical operations.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There are variety of operations can be performed depending upon the data structure.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773580"/>
                  </a:ext>
                </a:extLst>
              </a:tr>
              <a:tr h="759788">
                <a:tc>
                  <a:txBody>
                    <a:bodyPr/>
                    <a:lstStyle/>
                    <a:p>
                      <a:r>
                        <a:rPr lang="en-US" sz="2400" b="1" dirty="0"/>
                        <a:t>Usage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Used for representing simple values and performing basic operations.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Used for organizing and managing data in more complex ways.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485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dirty="0"/>
              <a:t>Linear vs. Non-Linear Data Structures</a:t>
            </a:r>
            <a:endParaRPr lang="en-US" sz="4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/ Non-Linear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Linear Data Structures</a:t>
            </a:r>
          </a:p>
          <a:p>
            <a:pPr lvl="1"/>
            <a:r>
              <a:rPr lang="en-IN" dirty="0"/>
              <a:t>A data structure is said to be Linear, if its elements are connected in linear fashion by means of logically or in sequence memory locations.</a:t>
            </a:r>
          </a:p>
          <a:p>
            <a:pPr lvl="1"/>
            <a:r>
              <a:rPr lang="en-IN" dirty="0"/>
              <a:t>Examples of Linear Data Structure are </a:t>
            </a:r>
            <a:r>
              <a:rPr lang="en-IN" b="1" i="1" dirty="0">
                <a:solidFill>
                  <a:srgbClr val="C00000"/>
                </a:solidFill>
              </a:rPr>
              <a:t>Stack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i="1" dirty="0">
                <a:solidFill>
                  <a:srgbClr val="C00000"/>
                </a:solidFill>
              </a:rPr>
              <a:t>Queue</a:t>
            </a:r>
            <a:r>
              <a:rPr lang="en-IN" dirty="0"/>
              <a:t>.</a:t>
            </a:r>
          </a:p>
          <a:p>
            <a:r>
              <a:rPr lang="en-US" b="1" dirty="0"/>
              <a:t>Non-Linear Data Structures</a:t>
            </a:r>
          </a:p>
          <a:p>
            <a:pPr lvl="1"/>
            <a:r>
              <a:rPr lang="en-IN" dirty="0"/>
              <a:t>Nonlinear data structures are those data structure in which data items are not arranged in a sequence.</a:t>
            </a:r>
          </a:p>
          <a:p>
            <a:pPr lvl="1"/>
            <a:r>
              <a:rPr lang="en-IN" dirty="0"/>
              <a:t>Examples of Non-linear Data Structure are </a:t>
            </a:r>
            <a:r>
              <a:rPr lang="en-IN" b="1" i="1" dirty="0">
                <a:solidFill>
                  <a:srgbClr val="C00000"/>
                </a:solidFill>
              </a:rPr>
              <a:t>Tree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i="1" dirty="0">
                <a:solidFill>
                  <a:srgbClr val="C00000"/>
                </a:solidFill>
              </a:rPr>
              <a:t>Graph</a:t>
            </a:r>
            <a:r>
              <a:rPr lang="en-IN" b="1" i="1" dirty="0"/>
              <a:t>.</a:t>
            </a:r>
            <a:endParaRPr lang="en-US" b="1" i="1" dirty="0"/>
          </a:p>
        </p:txBody>
      </p:sp>
      <p:pic>
        <p:nvPicPr>
          <p:cNvPr id="2050" name="Picture 2" descr="E:\Clients\Darshan\Data Structure\images\Data Structure\391px-Data_stac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088" y="3770086"/>
            <a:ext cx="1862137" cy="133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Clients\Darshan\Data Structure\images\Data Structure\Fifo_queu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88" y="3770086"/>
            <a:ext cx="173840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Clients\Darshan\Data Structure\images\Data Structure\Tre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693886"/>
            <a:ext cx="1828800" cy="150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:\Clients\Darshan\Data Structure\images\Data Structure\440px-6n-graph2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3605346"/>
            <a:ext cx="1485900" cy="162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96887" y="5370286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82887" y="5370286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934200" y="5370286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Tree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839200" y="5370286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Graph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022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/>
      <p:bldP spid="9" grpId="0" uiExpand="1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12584960"/>
              </p:ext>
            </p:extLst>
          </p:nvPr>
        </p:nvGraphicFramePr>
        <p:xfrm>
          <a:off x="293014" y="282911"/>
          <a:ext cx="11714008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5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3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501">
                <a:tc>
                  <a:txBody>
                    <a:bodyPr/>
                    <a:lstStyle/>
                    <a:p>
                      <a:r>
                        <a:rPr lang="en-US" sz="2400" b="1" dirty="0"/>
                        <a:t>Aspect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Linear Data</a:t>
                      </a:r>
                      <a:r>
                        <a:rPr lang="en-US" sz="2400" b="1" baseline="0" dirty="0"/>
                        <a:t> Structure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Non-Linear Data</a:t>
                      </a:r>
                      <a:r>
                        <a:rPr lang="en-US" sz="2400" b="1" baseline="0" dirty="0"/>
                        <a:t> Structure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Elements are </a:t>
                      </a:r>
                      <a:r>
                        <a:rPr lang="en-US" sz="2200" b="1" dirty="0"/>
                        <a:t>arranged in a linear order </a:t>
                      </a:r>
                      <a:r>
                        <a:rPr lang="en-US" sz="2200" dirty="0"/>
                        <a:t>where each and every element is attached to its previous and next adjacent.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Elements are not arranged in a </a:t>
                      </a:r>
                      <a:r>
                        <a:rPr lang="en-US" sz="2200" b="1" kern="1200" dirty="0">
                          <a:solidFill>
                            <a:schemeClr val="dk1"/>
                          </a:solidFill>
                          <a:effectLst/>
                        </a:rPr>
                        <a:t>sequence</a:t>
                      </a:r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3325E7D-0937-C40C-DB59-2D166FE35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771061"/>
              </p:ext>
            </p:extLst>
          </p:nvPr>
        </p:nvGraphicFramePr>
        <p:xfrm>
          <a:off x="287861" y="1842255"/>
          <a:ext cx="11714008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451">
                  <a:extLst>
                    <a:ext uri="{9D8B030D-6E8A-4147-A177-3AD203B41FA5}">
                      <a16:colId xmlns:a16="http://schemas.microsoft.com/office/drawing/2014/main" val="926165346"/>
                    </a:ext>
                  </a:extLst>
                </a:gridCol>
                <a:gridCol w="4895094">
                  <a:extLst>
                    <a:ext uri="{9D8B030D-6E8A-4147-A177-3AD203B41FA5}">
                      <a16:colId xmlns:a16="http://schemas.microsoft.com/office/drawing/2014/main" val="2041637328"/>
                    </a:ext>
                  </a:extLst>
                </a:gridCol>
                <a:gridCol w="5153463">
                  <a:extLst>
                    <a:ext uri="{9D8B030D-6E8A-4147-A177-3AD203B41FA5}">
                      <a16:colId xmlns:a16="http://schemas.microsoft.com/office/drawing/2014/main" val="538944757"/>
                    </a:ext>
                  </a:extLst>
                </a:gridCol>
              </a:tblGrid>
              <a:tr h="34622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dk1"/>
                          </a:solidFill>
                          <a:effectLst/>
                        </a:rPr>
                        <a:t>Single level </a:t>
                      </a:r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is involved.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dk1"/>
                          </a:solidFill>
                          <a:effectLst/>
                        </a:rPr>
                        <a:t>Multiple levels </a:t>
                      </a:r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are involved.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9211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F3877F-7551-DCAF-191F-93B6FD059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059752"/>
              </p:ext>
            </p:extLst>
          </p:nvPr>
        </p:nvGraphicFramePr>
        <p:xfrm>
          <a:off x="287861" y="2305287"/>
          <a:ext cx="11714008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7256">
                  <a:extLst>
                    <a:ext uri="{9D8B030D-6E8A-4147-A177-3AD203B41FA5}">
                      <a16:colId xmlns:a16="http://schemas.microsoft.com/office/drawing/2014/main" val="2657036283"/>
                    </a:ext>
                  </a:extLst>
                </a:gridCol>
                <a:gridCol w="4893289">
                  <a:extLst>
                    <a:ext uri="{9D8B030D-6E8A-4147-A177-3AD203B41FA5}">
                      <a16:colId xmlns:a16="http://schemas.microsoft.com/office/drawing/2014/main" val="857961393"/>
                    </a:ext>
                  </a:extLst>
                </a:gridCol>
                <a:gridCol w="5153463">
                  <a:extLst>
                    <a:ext uri="{9D8B030D-6E8A-4147-A177-3AD203B41FA5}">
                      <a16:colId xmlns:a16="http://schemas.microsoft.com/office/drawing/2014/main" val="2969725467"/>
                    </a:ext>
                  </a:extLst>
                </a:gridCol>
              </a:tblGrid>
              <a:tr h="600329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200" kern="1200" dirty="0">
                          <a:solidFill>
                            <a:schemeClr val="dk1"/>
                          </a:solidFill>
                        </a:rPr>
                        <a:t>Its </a:t>
                      </a:r>
                      <a:r>
                        <a:rPr lang="en-US" sz="2200" b="1" kern="1200" dirty="0">
                          <a:solidFill>
                            <a:schemeClr val="dk1"/>
                          </a:solidFill>
                        </a:rPr>
                        <a:t>implementation is easy </a:t>
                      </a:r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in comparison to non-linear data structure.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106680" marB="1066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Its </a:t>
                      </a:r>
                      <a:r>
                        <a:rPr lang="en-US" sz="2200" b="1" kern="1200" dirty="0">
                          <a:solidFill>
                            <a:schemeClr val="dk1"/>
                          </a:solidFill>
                          <a:effectLst/>
                        </a:rPr>
                        <a:t>implementation is complex </a:t>
                      </a:r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in comparison to linear data structure.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52976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3D8959-9ABE-CDBD-E27A-F582E7168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456674"/>
              </p:ext>
            </p:extLst>
          </p:nvPr>
        </p:nvGraphicFramePr>
        <p:xfrm>
          <a:off x="287861" y="3191032"/>
          <a:ext cx="11714008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7256">
                  <a:extLst>
                    <a:ext uri="{9D8B030D-6E8A-4147-A177-3AD203B41FA5}">
                      <a16:colId xmlns:a16="http://schemas.microsoft.com/office/drawing/2014/main" val="4284092489"/>
                    </a:ext>
                  </a:extLst>
                </a:gridCol>
                <a:gridCol w="4893289">
                  <a:extLst>
                    <a:ext uri="{9D8B030D-6E8A-4147-A177-3AD203B41FA5}">
                      <a16:colId xmlns:a16="http://schemas.microsoft.com/office/drawing/2014/main" val="1497913372"/>
                    </a:ext>
                  </a:extLst>
                </a:gridCol>
                <a:gridCol w="5153463">
                  <a:extLst>
                    <a:ext uri="{9D8B030D-6E8A-4147-A177-3AD203B41FA5}">
                      <a16:colId xmlns:a16="http://schemas.microsoft.com/office/drawing/2014/main" val="2930879099"/>
                    </a:ext>
                  </a:extLst>
                </a:gridCol>
              </a:tblGrid>
              <a:tr h="60589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Traversal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Data elements </a:t>
                      </a:r>
                      <a:r>
                        <a:rPr lang="en-US" sz="2200" b="1" kern="1200" dirty="0">
                          <a:solidFill>
                            <a:schemeClr val="dk1"/>
                          </a:solidFill>
                          <a:effectLst/>
                        </a:rPr>
                        <a:t>can be traversed in a single run </a:t>
                      </a:r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only.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Data elements </a:t>
                      </a:r>
                      <a:r>
                        <a:rPr lang="en-US" sz="2200" b="1" kern="1200" dirty="0">
                          <a:solidFill>
                            <a:schemeClr val="dk1"/>
                          </a:solidFill>
                          <a:effectLst/>
                        </a:rPr>
                        <a:t>can’t be </a:t>
                      </a:r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traversed in a single run only.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70718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DC63DB4-72B6-55F8-421D-F3D9B2F36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067458"/>
              </p:ext>
            </p:extLst>
          </p:nvPr>
        </p:nvGraphicFramePr>
        <p:xfrm>
          <a:off x="287861" y="3958959"/>
          <a:ext cx="11714008" cy="5913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7256">
                  <a:extLst>
                    <a:ext uri="{9D8B030D-6E8A-4147-A177-3AD203B41FA5}">
                      <a16:colId xmlns:a16="http://schemas.microsoft.com/office/drawing/2014/main" val="648987702"/>
                    </a:ext>
                  </a:extLst>
                </a:gridCol>
                <a:gridCol w="4893289">
                  <a:extLst>
                    <a:ext uri="{9D8B030D-6E8A-4147-A177-3AD203B41FA5}">
                      <a16:colId xmlns:a16="http://schemas.microsoft.com/office/drawing/2014/main" val="3098352862"/>
                    </a:ext>
                  </a:extLst>
                </a:gridCol>
                <a:gridCol w="5153463">
                  <a:extLst>
                    <a:ext uri="{9D8B030D-6E8A-4147-A177-3AD203B41FA5}">
                      <a16:colId xmlns:a16="http://schemas.microsoft.com/office/drawing/2014/main" val="82358390"/>
                    </a:ext>
                  </a:extLst>
                </a:gridCol>
              </a:tblGrid>
              <a:tr h="591381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Examples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Array, Stack, Queue, Linked List, etc.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Trees and Graphs.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352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34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vs. Non-Linear Data Structures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192273"/>
              </p:ext>
            </p:extLst>
          </p:nvPr>
        </p:nvGraphicFramePr>
        <p:xfrm>
          <a:off x="346229" y="876300"/>
          <a:ext cx="11714008" cy="365091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93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7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3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501">
                <a:tc>
                  <a:txBody>
                    <a:bodyPr/>
                    <a:lstStyle/>
                    <a:p>
                      <a:r>
                        <a:rPr lang="en-US" sz="2100" dirty="0"/>
                        <a:t>Aspect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Linear Data</a:t>
                      </a:r>
                      <a:r>
                        <a:rPr lang="en-US" sz="2100" baseline="0" dirty="0"/>
                        <a:t> Structure</a:t>
                      </a:r>
                      <a:endParaRPr lang="en-US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Non-Linear Data</a:t>
                      </a:r>
                      <a:r>
                        <a:rPr lang="en-US" sz="2100" baseline="0" dirty="0"/>
                        <a:t> Structure</a:t>
                      </a:r>
                      <a:endParaRPr lang="en-US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Elements are </a:t>
                      </a:r>
                      <a:r>
                        <a:rPr lang="en-US" sz="1800" b="1" dirty="0"/>
                        <a:t>arranged in a linear order </a:t>
                      </a:r>
                      <a:r>
                        <a:rPr lang="en-US" sz="1800" dirty="0"/>
                        <a:t>where each and every element is attached to its previous and next adjacent.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Elements are not arranged in a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sequence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223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Single level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is involved.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Multiple levels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are involved.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kern="1200" dirty="0">
                          <a:solidFill>
                            <a:schemeClr val="dk1"/>
                          </a:solidFill>
                        </a:rPr>
                        <a:t>Its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</a:rPr>
                        <a:t>implementation is easy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in comparison to non-linear data structure.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106680" marB="1066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Its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implementation is complex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in comparison to linear data structure.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89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Traversal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Data elements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can be traversed in a single run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only.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Data elements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can’t be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traversed in a single run only.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38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Examples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Array, stack, queue, linked list, etc.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Trees and graphs.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49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Operations of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Create</a:t>
            </a:r>
            <a:r>
              <a:rPr lang="en-IN" dirty="0"/>
              <a:t>: It results in reserving memory for program elements.</a:t>
            </a:r>
          </a:p>
          <a:p>
            <a:r>
              <a:rPr lang="en-IN" b="1" dirty="0"/>
              <a:t>Destroy</a:t>
            </a:r>
            <a:r>
              <a:rPr lang="en-IN" dirty="0"/>
              <a:t>: It destroys memory space allocated for specified data structure.</a:t>
            </a:r>
          </a:p>
          <a:p>
            <a:r>
              <a:rPr lang="en-IN" b="1" dirty="0"/>
              <a:t>Selection</a:t>
            </a:r>
            <a:r>
              <a:rPr lang="en-IN" dirty="0"/>
              <a:t>: It deals with accessing a particular data within a data structure.</a:t>
            </a:r>
          </a:p>
          <a:p>
            <a:r>
              <a:rPr lang="en-IN" b="1" dirty="0" err="1"/>
              <a:t>Updation</a:t>
            </a:r>
            <a:r>
              <a:rPr lang="en-IN" dirty="0"/>
              <a:t>: It updates or modifies the data in the data structure.</a:t>
            </a:r>
          </a:p>
          <a:p>
            <a:r>
              <a:rPr lang="en-IN" b="1" dirty="0"/>
              <a:t>Searching</a:t>
            </a:r>
            <a:r>
              <a:rPr lang="en-IN" dirty="0"/>
              <a:t>: It finds the presence of desired data item in the list of data items.</a:t>
            </a:r>
          </a:p>
          <a:p>
            <a:r>
              <a:rPr lang="en-IN" b="1" dirty="0"/>
              <a:t>Sorting</a:t>
            </a:r>
            <a:r>
              <a:rPr lang="en-IN" dirty="0"/>
              <a:t>: It is a process of arranging all data items in a data structure in a particular order.</a:t>
            </a:r>
          </a:p>
          <a:p>
            <a:r>
              <a:rPr lang="en-IN" b="1" dirty="0"/>
              <a:t>Merging</a:t>
            </a:r>
            <a:r>
              <a:rPr lang="en-IN" dirty="0"/>
              <a:t>: It is a process of combining the data items of two different sorted list into a single sorted list.</a:t>
            </a:r>
          </a:p>
          <a:p>
            <a:r>
              <a:rPr lang="en-IN" b="1" dirty="0"/>
              <a:t>Splitting</a:t>
            </a:r>
            <a:r>
              <a:rPr lang="en-IN" dirty="0"/>
              <a:t>: It is a process of partitioning single list to multiple list.</a:t>
            </a:r>
          </a:p>
          <a:p>
            <a:r>
              <a:rPr lang="en-IN" b="1" dirty="0"/>
              <a:t>Traversal</a:t>
            </a:r>
            <a:r>
              <a:rPr lang="en-IN" dirty="0"/>
              <a:t>: It is a process of visiting each and every node of a list in systematic manner.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7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Dimensional Array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3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2" y="1157831"/>
            <a:ext cx="96886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Topics to be covered</a:t>
            </a:r>
          </a:p>
          <a:p>
            <a:endParaRPr lang="en-US" sz="2400" b="1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Introduction to Data Structure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Data Structure Classification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Primitive vs. Non-Primitive Data Structure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Linear vs. Non-Linear Data Structures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Array element address calculation (1-D &amp; 2-D Array)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Array Applications 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Sparse Matrix and its representation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Linear representation of Polynomial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Algorithm and its complexity</a:t>
            </a:r>
          </a:p>
        </p:txBody>
      </p:sp>
    </p:spTree>
    <p:extLst>
      <p:ext uri="{BB962C8B-B14F-4D97-AF65-F5344CB8AC3E}">
        <p14:creationId xmlns:p14="http://schemas.microsoft.com/office/powerpoint/2010/main" val="296653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85A7EB-767D-D7F5-DE0C-DD81A4380884}"/>
              </a:ext>
            </a:extLst>
          </p:cNvPr>
          <p:cNvSpPr/>
          <p:nvPr/>
        </p:nvSpPr>
        <p:spPr>
          <a:xfrm>
            <a:off x="4775824" y="5948917"/>
            <a:ext cx="3625225" cy="600232"/>
          </a:xfrm>
          <a:prstGeom prst="rect">
            <a:avLst/>
          </a:prstGeom>
          <a:solidFill>
            <a:schemeClr val="bg2">
              <a:lumMod val="9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6E7447-CADA-0332-7114-F6863AF9FC96}"/>
              </a:ext>
            </a:extLst>
          </p:cNvPr>
          <p:cNvSpPr/>
          <p:nvPr/>
        </p:nvSpPr>
        <p:spPr>
          <a:xfrm>
            <a:off x="4770008" y="4721990"/>
            <a:ext cx="3631041" cy="490946"/>
          </a:xfrm>
          <a:prstGeom prst="rect">
            <a:avLst/>
          </a:prstGeom>
          <a:solidFill>
            <a:schemeClr val="bg2">
              <a:lumMod val="9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Simplest data structure that makes use of computed address to locate its elements is the one-dimensional array or </a:t>
            </a:r>
            <a:r>
              <a:rPr lang="en-IN" b="1" dirty="0">
                <a:solidFill>
                  <a:srgbClr val="C00000"/>
                </a:solidFill>
              </a:rPr>
              <a:t>vector</a:t>
            </a:r>
            <a:r>
              <a:rPr lang="en-IN" dirty="0"/>
              <a:t>.</a:t>
            </a:r>
          </a:p>
          <a:p>
            <a:r>
              <a:rPr lang="en-IN" dirty="0"/>
              <a:t>Number of </a:t>
            </a:r>
            <a:r>
              <a:rPr lang="en-IN" b="1" dirty="0">
                <a:solidFill>
                  <a:srgbClr val="C00000"/>
                </a:solidFill>
              </a:rPr>
              <a:t>memory locations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sequentially allocated </a:t>
            </a:r>
            <a:r>
              <a:rPr lang="en-IN" dirty="0"/>
              <a:t>to the vector.</a:t>
            </a:r>
          </a:p>
          <a:p>
            <a:r>
              <a:rPr lang="en-IN" dirty="0"/>
              <a:t>A vector </a:t>
            </a:r>
            <a:r>
              <a:rPr lang="en-IN" b="1" dirty="0">
                <a:solidFill>
                  <a:srgbClr val="C00000"/>
                </a:solidFill>
              </a:rPr>
              <a:t>size is fixed </a:t>
            </a:r>
            <a:r>
              <a:rPr lang="en-IN" dirty="0"/>
              <a:t>and therefore requires a fixed number of memory locations.</a:t>
            </a:r>
          </a:p>
          <a:p>
            <a:r>
              <a:rPr lang="en-IN" dirty="0"/>
              <a:t>Vector A is represented as below : 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017533" y="3429430"/>
            <a:ext cx="7408026" cy="3119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34000"/>
              </a:lnSpc>
            </a:pPr>
            <a:r>
              <a:rPr lang="en-IN" sz="1800" dirty="0">
                <a:solidFill>
                  <a:srgbClr val="C00000"/>
                </a:solidFill>
              </a:rPr>
              <a:t>L</a:t>
            </a:r>
            <a:r>
              <a:rPr lang="en-IN" sz="1800" baseline="-25000" dirty="0">
                <a:solidFill>
                  <a:srgbClr val="C00000"/>
                </a:solidFill>
              </a:rPr>
              <a:t>0</a:t>
            </a:r>
            <a:r>
              <a:rPr lang="en-IN" sz="1800" dirty="0"/>
              <a:t> is the address of the first word allocated to the first element of vector A (base address) and  C is byte size of each element </a:t>
            </a:r>
          </a:p>
          <a:p>
            <a:pPr lvl="1">
              <a:lnSpc>
                <a:spcPct val="134000"/>
              </a:lnSpc>
            </a:pPr>
            <a:r>
              <a:rPr lang="en-IN" sz="1800" dirty="0"/>
              <a:t>The address of element A</a:t>
            </a:r>
            <a:r>
              <a:rPr lang="en-IN" sz="1800" baseline="-25000" dirty="0"/>
              <a:t>i</a:t>
            </a:r>
            <a:r>
              <a:rPr lang="en-IN" sz="1800" dirty="0"/>
              <a:t> is : </a:t>
            </a:r>
          </a:p>
          <a:p>
            <a:pPr marL="361950" lvl="1" indent="0">
              <a:lnSpc>
                <a:spcPct val="134000"/>
              </a:lnSpc>
              <a:buNone/>
            </a:pPr>
            <a:r>
              <a:rPr lang="en-IN" sz="1800" b="1" dirty="0">
                <a:solidFill>
                  <a:srgbClr val="E4052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Loc(A</a:t>
            </a:r>
            <a:r>
              <a:rPr lang="en-IN" sz="2000" b="1" baseline="-25000" dirty="0">
                <a:latin typeface="Consolas" pitchFamily="49" charset="0"/>
                <a:cs typeface="Consolas" pitchFamily="49" charset="0"/>
              </a:rPr>
              <a:t>i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) = L</a:t>
            </a:r>
            <a:r>
              <a:rPr lang="en-IN" sz="2000" b="1" baseline="-25000" dirty="0">
                <a:latin typeface="Consolas" pitchFamily="49" charset="0"/>
                <a:cs typeface="Consolas" pitchFamily="49" charset="0"/>
              </a:rPr>
              <a:t>0 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+ C*(i-1)</a:t>
            </a:r>
            <a:endParaRPr lang="en-IN" sz="2000" b="1" dirty="0"/>
          </a:p>
          <a:p>
            <a:pPr lvl="1">
              <a:lnSpc>
                <a:spcPct val="134000"/>
              </a:lnSpc>
            </a:pPr>
            <a:r>
              <a:rPr lang="en-IN" sz="1800" dirty="0"/>
              <a:t>Considering the more general case of a vector A with lower bound given by LB , the address of element A</a:t>
            </a:r>
            <a:r>
              <a:rPr lang="en-IN" sz="1800" b="1" baseline="-25000" dirty="0">
                <a:latin typeface="Consolas" pitchFamily="49" charset="0"/>
                <a:cs typeface="Consolas" pitchFamily="49" charset="0"/>
              </a:rPr>
              <a:t>i</a:t>
            </a:r>
            <a:r>
              <a:rPr lang="en-IN" sz="1800" dirty="0"/>
              <a:t> is </a:t>
            </a:r>
            <a:r>
              <a:rPr lang="en-IN" sz="1800" dirty="0">
                <a:latin typeface="Consolas" panose="020B0609020204030204" pitchFamily="49" charset="0"/>
              </a:rPr>
              <a:t>:</a:t>
            </a:r>
          </a:p>
          <a:p>
            <a:pPr marL="361950" lvl="1" indent="0">
              <a:lnSpc>
                <a:spcPct val="134000"/>
              </a:lnSpc>
              <a:buNone/>
            </a:pPr>
            <a:r>
              <a:rPr lang="en-IN" sz="1800" b="1" dirty="0">
                <a:solidFill>
                  <a:srgbClr val="E40524"/>
                </a:solidFill>
                <a:latin typeface="Consolas" panose="020B0609020204030204" pitchFamily="49" charset="0"/>
              </a:rPr>
              <a:t>	</a:t>
            </a:r>
            <a:r>
              <a:rPr lang="en-IN" sz="2000" b="1" dirty="0">
                <a:latin typeface="Consolas" panose="020B0609020204030204" pitchFamily="49" charset="0"/>
              </a:rPr>
              <a:t>Loc(A</a:t>
            </a:r>
            <a:r>
              <a:rPr lang="en-IN" sz="2000" b="1" baseline="-25000" dirty="0">
                <a:latin typeface="Consolas" pitchFamily="49" charset="0"/>
                <a:cs typeface="Consolas" pitchFamily="49" charset="0"/>
              </a:rPr>
              <a:t>i</a:t>
            </a:r>
            <a:r>
              <a:rPr lang="en-IN" sz="2000" b="1" dirty="0">
                <a:latin typeface="Consolas" panose="020B0609020204030204" pitchFamily="49" charset="0"/>
              </a:rPr>
              <a:t>) = L</a:t>
            </a:r>
            <a:r>
              <a:rPr lang="en-IN" sz="2000" b="1" baseline="-25000" dirty="0">
                <a:latin typeface="Consolas" panose="020B0609020204030204" pitchFamily="49" charset="0"/>
              </a:rPr>
              <a:t>0</a:t>
            </a:r>
            <a:r>
              <a:rPr lang="en-IN" sz="2000" b="1" dirty="0">
                <a:latin typeface="Consolas" panose="020B0609020204030204" pitchFamily="49" charset="0"/>
              </a:rPr>
              <a:t> + C*(</a:t>
            </a:r>
            <a:r>
              <a:rPr lang="en-IN" sz="2000" b="1" dirty="0" err="1">
                <a:latin typeface="Consolas" panose="020B0609020204030204" pitchFamily="49" charset="0"/>
              </a:rPr>
              <a:t>i</a:t>
            </a:r>
            <a:r>
              <a:rPr lang="en-IN" sz="2000" b="1" dirty="0">
                <a:latin typeface="Consolas" panose="020B0609020204030204" pitchFamily="49" charset="0"/>
              </a:rPr>
              <a:t>-LB)</a:t>
            </a:r>
            <a:endParaRPr lang="en-IN" sz="1800" b="1" dirty="0">
              <a:latin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5800" y="3650836"/>
            <a:ext cx="16002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5800" y="4108036"/>
            <a:ext cx="16002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85800" y="4565236"/>
            <a:ext cx="1600200" cy="12954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A[i]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85800" y="5860636"/>
            <a:ext cx="16002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14675" y="3460336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40524"/>
                </a:solidFill>
                <a:latin typeface="+mj-lt"/>
              </a:rPr>
              <a:t>L</a:t>
            </a:r>
            <a:r>
              <a:rPr lang="en-IN" b="1" baseline="-25000" dirty="0">
                <a:solidFill>
                  <a:srgbClr val="E40524"/>
                </a:solidFill>
                <a:latin typeface="+mj-lt"/>
              </a:rPr>
              <a:t>0</a:t>
            </a:r>
            <a:endParaRPr lang="en-US" b="1" baseline="-25000" dirty="0">
              <a:solidFill>
                <a:srgbClr val="E40524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24200" y="4374736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40524"/>
                </a:solidFill>
                <a:latin typeface="+mj-lt"/>
              </a:rPr>
              <a:t>L</a:t>
            </a:r>
            <a:r>
              <a:rPr lang="en-IN" b="1" baseline="-25000" dirty="0">
                <a:solidFill>
                  <a:srgbClr val="E40524"/>
                </a:solidFill>
                <a:latin typeface="+mj-lt"/>
              </a:rPr>
              <a:t>0</a:t>
            </a:r>
            <a:r>
              <a:rPr lang="en-IN" b="1" dirty="0">
                <a:solidFill>
                  <a:srgbClr val="E40524"/>
                </a:solidFill>
                <a:latin typeface="+mj-lt"/>
              </a:rPr>
              <a:t>+C(i-1)</a:t>
            </a:r>
            <a:endParaRPr lang="en-US" b="1" dirty="0">
              <a:solidFill>
                <a:srgbClr val="E40524"/>
              </a:solidFill>
              <a:latin typeface="+mj-lt"/>
            </a:endParaRPr>
          </a:p>
        </p:txBody>
      </p:sp>
      <p:cxnSp>
        <p:nvCxnSpPr>
          <p:cNvPr id="35" name="Straight Arrow Connector 34"/>
          <p:cNvCxnSpPr>
            <a:stCxn id="33" idx="1"/>
          </p:cNvCxnSpPr>
          <p:nvPr/>
        </p:nvCxnSpPr>
        <p:spPr>
          <a:xfrm flipH="1">
            <a:off x="2286000" y="3650836"/>
            <a:ext cx="828675" cy="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6" name="Straight Arrow Connector 35"/>
          <p:cNvCxnSpPr/>
          <p:nvPr/>
        </p:nvCxnSpPr>
        <p:spPr>
          <a:xfrm flipH="1">
            <a:off x="2286000" y="4559402"/>
            <a:ext cx="800100" cy="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Rectangle 36"/>
          <p:cNvSpPr/>
          <p:nvPr/>
        </p:nvSpPr>
        <p:spPr>
          <a:xfrm>
            <a:off x="685800" y="3655190"/>
            <a:ext cx="1600200" cy="457200"/>
          </a:xfrm>
          <a:prstGeom prst="rect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5800" y="4108036"/>
            <a:ext cx="1600200" cy="457200"/>
          </a:xfrm>
          <a:prstGeom prst="rect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4600" y="388379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prstClr val="black"/>
                </a:solidFill>
                <a:latin typeface="+mj-lt"/>
              </a:rPr>
              <a:t>i-1</a:t>
            </a:r>
            <a:endParaRPr lang="en-US" b="1" dirty="0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514600" y="3650836"/>
            <a:ext cx="0" cy="9144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25046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build="p"/>
      <p:bldP spid="16" grpId="0" build="allAtOnce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7" grpId="0" animBg="1"/>
      <p:bldP spid="38" grpId="0" animBg="1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5506" y="3409316"/>
            <a:ext cx="6006353" cy="2178424"/>
          </a:xfrm>
          <a:prstGeom prst="rect">
            <a:avLst/>
          </a:prstGeom>
          <a:solidFill>
            <a:schemeClr val="bg2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Address calculation of 1-D Array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array int A[] = {99, 67, 78, 56, 88, 90, 34, 85}, calculate the address of A[4], if the base address is 1000. Assume one element occupies 2 bytes.</a:t>
            </a:r>
          </a:p>
          <a:p>
            <a:pPr lvl="1"/>
            <a:r>
              <a:rPr lang="en-US" dirty="0"/>
              <a:t>i = 4</a:t>
            </a:r>
          </a:p>
          <a:p>
            <a:pPr lvl="1"/>
            <a:r>
              <a:rPr lang="en-US" dirty="0"/>
              <a:t>L</a:t>
            </a:r>
            <a:r>
              <a:rPr lang="en-US" baseline="-25000" dirty="0"/>
              <a:t>0</a:t>
            </a:r>
            <a:r>
              <a:rPr lang="en-US" dirty="0"/>
              <a:t>= 1000</a:t>
            </a:r>
          </a:p>
          <a:p>
            <a:pPr lvl="1"/>
            <a:r>
              <a:rPr lang="en-US" dirty="0"/>
              <a:t>C=2</a:t>
            </a:r>
          </a:p>
          <a:p>
            <a:pPr lvl="1"/>
            <a:r>
              <a:rPr lang="en-US" dirty="0"/>
              <a:t>Lower bound = 0</a:t>
            </a:r>
          </a:p>
          <a:p>
            <a:pPr marL="0" indent="287338">
              <a:buNone/>
            </a:pPr>
            <a:endParaRPr lang="it-IT" b="1" dirty="0"/>
          </a:p>
          <a:p>
            <a:pPr marL="0" indent="287338">
              <a:buNone/>
            </a:pPr>
            <a:r>
              <a:rPr lang="it-IT" b="1" dirty="0"/>
              <a:t>Loc(A</a:t>
            </a:r>
            <a:r>
              <a:rPr lang="it-IT" b="1" baseline="-25000" dirty="0"/>
              <a:t>i</a:t>
            </a:r>
            <a:r>
              <a:rPr lang="it-IT" b="1" dirty="0"/>
              <a:t>) = L</a:t>
            </a:r>
            <a:r>
              <a:rPr lang="it-IT" b="1" baseline="-25000" dirty="0"/>
              <a:t>0</a:t>
            </a:r>
            <a:r>
              <a:rPr lang="it-IT" b="1" dirty="0"/>
              <a:t> + C * (i-LB) </a:t>
            </a:r>
          </a:p>
          <a:p>
            <a:pPr marL="0" indent="287338">
              <a:buNone/>
            </a:pPr>
            <a:r>
              <a:rPr lang="en-US" b="1" dirty="0"/>
              <a:t>Loc(A</a:t>
            </a:r>
            <a:r>
              <a:rPr lang="en-US" b="1" baseline="-25000" dirty="0"/>
              <a:t>4</a:t>
            </a:r>
            <a:r>
              <a:rPr lang="en-US" b="1" dirty="0"/>
              <a:t>)= 1000 + 2 (4-0)</a:t>
            </a:r>
          </a:p>
          <a:p>
            <a:pPr marL="0" indent="287338">
              <a:buNone/>
            </a:pPr>
            <a:r>
              <a:rPr lang="en-US" b="1" dirty="0"/>
              <a:t>             = 1000 + 8</a:t>
            </a:r>
          </a:p>
          <a:p>
            <a:pPr marL="0" indent="287338">
              <a:buNone/>
            </a:pPr>
            <a:r>
              <a:rPr lang="en-US" b="1" dirty="0"/>
              <a:t>             = 1008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2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Dimensional Array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Column Major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Row Major Order</a:t>
            </a:r>
          </a:p>
        </p:txBody>
      </p:sp>
    </p:spTree>
    <p:extLst>
      <p:ext uri="{BB962C8B-B14F-4D97-AF65-F5344CB8AC3E}">
        <p14:creationId xmlns:p14="http://schemas.microsoft.com/office/powerpoint/2010/main" val="2725294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the rectangular picture of two-dimensional array is shown, </a:t>
            </a:r>
            <a:r>
              <a:rPr lang="en-US" b="1" dirty="0">
                <a:solidFill>
                  <a:srgbClr val="C00000"/>
                </a:solidFill>
              </a:rPr>
              <a:t>but in memory these elements will actually be stored in sequential manner</a:t>
            </a:r>
            <a:r>
              <a:rPr lang="en-US" dirty="0"/>
              <a:t>.</a:t>
            </a:r>
          </a:p>
          <a:p>
            <a:r>
              <a:rPr lang="en-US" dirty="0"/>
              <a:t>There are two ways to store them in memory: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Row major order : </a:t>
            </a:r>
          </a:p>
          <a:p>
            <a:pPr marL="1001712" lvl="1" indent="-457200"/>
            <a:r>
              <a:rPr lang="en-US" dirty="0"/>
              <a:t>Two dimensional array in which elements are stored row by row is called as row major matrix.</a:t>
            </a:r>
          </a:p>
          <a:p>
            <a:pPr marL="1001712" lvl="1" indent="-457200"/>
            <a:r>
              <a:rPr lang="en-US" dirty="0"/>
              <a:t>For example, 2-D array elements of 2 X 4 dimension will be stored in sequential manner as follows: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2D5120D-322A-C43A-F41E-BF7FFC3A3ECF}"/>
              </a:ext>
            </a:extLst>
          </p:cNvPr>
          <p:cNvGrpSpPr/>
          <p:nvPr/>
        </p:nvGrpSpPr>
        <p:grpSpPr>
          <a:xfrm>
            <a:off x="195704" y="3876555"/>
            <a:ext cx="4221482" cy="1309373"/>
            <a:chOff x="4541518" y="4439424"/>
            <a:chExt cx="4221482" cy="130937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33937D4-60AF-8B78-27C2-7AB18A4A6947}"/>
                </a:ext>
              </a:extLst>
            </p:cNvPr>
            <p:cNvGrpSpPr/>
            <p:nvPr/>
          </p:nvGrpSpPr>
          <p:grpSpPr>
            <a:xfrm>
              <a:off x="4541518" y="4439424"/>
              <a:ext cx="4069082" cy="1303556"/>
              <a:chOff x="350518" y="4640044"/>
              <a:chExt cx="4069082" cy="1303556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F2045D-761F-7761-DB91-A38A56BE78F6}"/>
                  </a:ext>
                </a:extLst>
              </p:cNvPr>
              <p:cNvSpPr txBox="1"/>
              <p:nvPr/>
            </p:nvSpPr>
            <p:spPr>
              <a:xfrm>
                <a:off x="12192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[1,1]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1EDD5D-1B2C-988E-A691-EAFADBAF0125}"/>
                  </a:ext>
                </a:extLst>
              </p:cNvPr>
              <p:cNvSpPr txBox="1"/>
              <p:nvPr/>
            </p:nvSpPr>
            <p:spPr>
              <a:xfrm>
                <a:off x="20574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[1,2]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07291C-CDB7-202D-EE0D-1D7770B651F3}"/>
                  </a:ext>
                </a:extLst>
              </p:cNvPr>
              <p:cNvSpPr txBox="1"/>
              <p:nvPr/>
            </p:nvSpPr>
            <p:spPr>
              <a:xfrm>
                <a:off x="28956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[1,3]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AD3958-E36D-5982-BFA5-BEAF4A5840B4}"/>
                  </a:ext>
                </a:extLst>
              </p:cNvPr>
              <p:cNvSpPr txBox="1"/>
              <p:nvPr/>
            </p:nvSpPr>
            <p:spPr>
              <a:xfrm>
                <a:off x="37338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[1,4]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CCE3C6-74DA-E1DA-97B5-042B0570EE9C}"/>
                  </a:ext>
                </a:extLst>
              </p:cNvPr>
              <p:cNvSpPr txBox="1"/>
              <p:nvPr/>
            </p:nvSpPr>
            <p:spPr>
              <a:xfrm>
                <a:off x="12192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[2,1]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91A79FE-468E-46E0-60B8-A8CD6D8881A4}"/>
                  </a:ext>
                </a:extLst>
              </p:cNvPr>
              <p:cNvSpPr txBox="1"/>
              <p:nvPr/>
            </p:nvSpPr>
            <p:spPr>
              <a:xfrm>
                <a:off x="20574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[2,2]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66C2B3-70B1-4248-45B7-BE4A8B8497F6}"/>
                  </a:ext>
                </a:extLst>
              </p:cNvPr>
              <p:cNvSpPr txBox="1"/>
              <p:nvPr/>
            </p:nvSpPr>
            <p:spPr>
              <a:xfrm>
                <a:off x="28956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[2,3]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FA699F7-0C60-9083-E685-0F5EC185DC02}"/>
                  </a:ext>
                </a:extLst>
              </p:cNvPr>
              <p:cNvSpPr txBox="1"/>
              <p:nvPr/>
            </p:nvSpPr>
            <p:spPr>
              <a:xfrm>
                <a:off x="37338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[2,4]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9A0ACA4-C2FB-8984-52F6-8A91D35A85D2}"/>
                  </a:ext>
                </a:extLst>
              </p:cNvPr>
              <p:cNvSpPr txBox="1"/>
              <p:nvPr/>
            </p:nvSpPr>
            <p:spPr>
              <a:xfrm>
                <a:off x="350519" y="5029200"/>
                <a:ext cx="792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Row-1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475A096-6BF4-CC33-D3FE-1065CFF1E6E5}"/>
                  </a:ext>
                </a:extLst>
              </p:cNvPr>
              <p:cNvSpPr txBox="1"/>
              <p:nvPr/>
            </p:nvSpPr>
            <p:spPr>
              <a:xfrm>
                <a:off x="350518" y="5574268"/>
                <a:ext cx="792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Row-2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B46BBEC-8A7A-F3BE-39DE-8E5EDD828C19}"/>
                  </a:ext>
                </a:extLst>
              </p:cNvPr>
              <p:cNvSpPr txBox="1"/>
              <p:nvPr/>
            </p:nvSpPr>
            <p:spPr>
              <a:xfrm>
                <a:off x="1162050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Col-1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319C7DE-65D0-6F1A-808B-29C5CCC86769}"/>
                  </a:ext>
                </a:extLst>
              </p:cNvPr>
              <p:cNvSpPr txBox="1"/>
              <p:nvPr/>
            </p:nvSpPr>
            <p:spPr>
              <a:xfrm>
                <a:off x="1990725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Col-2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C42FD0-809C-715C-191C-CFEAC7DBC4BB}"/>
                  </a:ext>
                </a:extLst>
              </p:cNvPr>
              <p:cNvSpPr txBox="1"/>
              <p:nvPr/>
            </p:nvSpPr>
            <p:spPr>
              <a:xfrm>
                <a:off x="2838450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Col-3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35B7E62-32D4-289D-A94F-4441008A5B69}"/>
                  </a:ext>
                </a:extLst>
              </p:cNvPr>
              <p:cNvSpPr txBox="1"/>
              <p:nvPr/>
            </p:nvSpPr>
            <p:spPr>
              <a:xfrm>
                <a:off x="3600450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Col-4</a:t>
                </a:r>
              </a:p>
            </p:txBody>
          </p:sp>
        </p:grpSp>
        <p:sp>
          <p:nvSpPr>
            <p:cNvPr id="16" name="Left Bracket 15">
              <a:extLst>
                <a:ext uri="{FF2B5EF4-FFF2-40B4-BE49-F238E27FC236}">
                  <a16:creationId xmlns:a16="http://schemas.microsoft.com/office/drawing/2014/main" id="{372EB95F-7DBF-43DB-7FF9-87331D545DF8}"/>
                </a:ext>
              </a:extLst>
            </p:cNvPr>
            <p:cNvSpPr/>
            <p:nvPr/>
          </p:nvSpPr>
          <p:spPr>
            <a:xfrm>
              <a:off x="5257800" y="4789706"/>
              <a:ext cx="45719" cy="958317"/>
            </a:xfrm>
            <a:prstGeom prst="leftBracket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7" name="Right Bracket 16">
              <a:extLst>
                <a:ext uri="{FF2B5EF4-FFF2-40B4-BE49-F238E27FC236}">
                  <a16:creationId xmlns:a16="http://schemas.microsoft.com/office/drawing/2014/main" id="{D1E100A6-F0D9-84DB-78D3-F20013F9B18B}"/>
                </a:ext>
              </a:extLst>
            </p:cNvPr>
            <p:cNvSpPr/>
            <p:nvPr/>
          </p:nvSpPr>
          <p:spPr>
            <a:xfrm>
              <a:off x="8686800" y="4788932"/>
              <a:ext cx="76200" cy="959865"/>
            </a:xfrm>
            <a:prstGeom prst="rightBracket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endParaRPr>
            </a:p>
          </p:txBody>
        </p:sp>
      </p:grp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64441ED-180D-9F4B-A026-D7DCD225131F}"/>
              </a:ext>
            </a:extLst>
          </p:cNvPr>
          <p:cNvGraphicFramePr>
            <a:graphicFrameLocks noGrp="1"/>
          </p:cNvGraphicFramePr>
          <p:nvPr/>
        </p:nvGraphicFramePr>
        <p:xfrm>
          <a:off x="5558706" y="4426799"/>
          <a:ext cx="5568904" cy="383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113">
                  <a:extLst>
                    <a:ext uri="{9D8B030D-6E8A-4147-A177-3AD203B41FA5}">
                      <a16:colId xmlns:a16="http://schemas.microsoft.com/office/drawing/2014/main" val="3008958240"/>
                    </a:ext>
                  </a:extLst>
                </a:gridCol>
                <a:gridCol w="696113">
                  <a:extLst>
                    <a:ext uri="{9D8B030D-6E8A-4147-A177-3AD203B41FA5}">
                      <a16:colId xmlns:a16="http://schemas.microsoft.com/office/drawing/2014/main" val="978175939"/>
                    </a:ext>
                  </a:extLst>
                </a:gridCol>
                <a:gridCol w="696113">
                  <a:extLst>
                    <a:ext uri="{9D8B030D-6E8A-4147-A177-3AD203B41FA5}">
                      <a16:colId xmlns:a16="http://schemas.microsoft.com/office/drawing/2014/main" val="360089141"/>
                    </a:ext>
                  </a:extLst>
                </a:gridCol>
                <a:gridCol w="696113">
                  <a:extLst>
                    <a:ext uri="{9D8B030D-6E8A-4147-A177-3AD203B41FA5}">
                      <a16:colId xmlns:a16="http://schemas.microsoft.com/office/drawing/2014/main" val="184800352"/>
                    </a:ext>
                  </a:extLst>
                </a:gridCol>
                <a:gridCol w="696113">
                  <a:extLst>
                    <a:ext uri="{9D8B030D-6E8A-4147-A177-3AD203B41FA5}">
                      <a16:colId xmlns:a16="http://schemas.microsoft.com/office/drawing/2014/main" val="389928716"/>
                    </a:ext>
                  </a:extLst>
                </a:gridCol>
                <a:gridCol w="696113">
                  <a:extLst>
                    <a:ext uri="{9D8B030D-6E8A-4147-A177-3AD203B41FA5}">
                      <a16:colId xmlns:a16="http://schemas.microsoft.com/office/drawing/2014/main" val="2826071002"/>
                    </a:ext>
                  </a:extLst>
                </a:gridCol>
                <a:gridCol w="696113">
                  <a:extLst>
                    <a:ext uri="{9D8B030D-6E8A-4147-A177-3AD203B41FA5}">
                      <a16:colId xmlns:a16="http://schemas.microsoft.com/office/drawing/2014/main" val="2172550363"/>
                    </a:ext>
                  </a:extLst>
                </a:gridCol>
                <a:gridCol w="696113">
                  <a:extLst>
                    <a:ext uri="{9D8B030D-6E8A-4147-A177-3AD203B41FA5}">
                      <a16:colId xmlns:a16="http://schemas.microsoft.com/office/drawing/2014/main" val="3567349529"/>
                    </a:ext>
                  </a:extLst>
                </a:gridCol>
              </a:tblGrid>
              <a:tr h="3839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6441559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328F94E8-EFB3-99CE-E5BF-EF010A7ED381}"/>
              </a:ext>
            </a:extLst>
          </p:cNvPr>
          <p:cNvSpPr txBox="1"/>
          <p:nvPr/>
        </p:nvSpPr>
        <p:spPr>
          <a:xfrm>
            <a:off x="5628767" y="442679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[1,1]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F9F3E7-A787-A3BE-565A-8D3C49B4CA0B}"/>
              </a:ext>
            </a:extLst>
          </p:cNvPr>
          <p:cNvSpPr txBox="1"/>
          <p:nvPr/>
        </p:nvSpPr>
        <p:spPr>
          <a:xfrm>
            <a:off x="6314567" y="443412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[1,2]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2C92AD-CF47-C69C-811F-1D049B0CCE90}"/>
              </a:ext>
            </a:extLst>
          </p:cNvPr>
          <p:cNvSpPr txBox="1"/>
          <p:nvPr/>
        </p:nvSpPr>
        <p:spPr>
          <a:xfrm>
            <a:off x="6972107" y="444510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[1,3]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F8B33A-6C7C-DB90-F596-904D7663DFDF}"/>
              </a:ext>
            </a:extLst>
          </p:cNvPr>
          <p:cNvSpPr txBox="1"/>
          <p:nvPr/>
        </p:nvSpPr>
        <p:spPr>
          <a:xfrm>
            <a:off x="7684056" y="443623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[1,4]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BC7A59-8ED5-0262-7AF6-B94ED082CBAB}"/>
              </a:ext>
            </a:extLst>
          </p:cNvPr>
          <p:cNvSpPr txBox="1"/>
          <p:nvPr/>
        </p:nvSpPr>
        <p:spPr>
          <a:xfrm>
            <a:off x="8368740" y="445037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[2,1]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1F2569-DF6A-AF2F-8884-52A036B04A9B}"/>
              </a:ext>
            </a:extLst>
          </p:cNvPr>
          <p:cNvSpPr txBox="1"/>
          <p:nvPr/>
        </p:nvSpPr>
        <p:spPr>
          <a:xfrm>
            <a:off x="9082236" y="444144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[2,2]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6969DD-E6A1-E38A-7C2D-D3010AA6FD2F}"/>
              </a:ext>
            </a:extLst>
          </p:cNvPr>
          <p:cNvSpPr txBox="1"/>
          <p:nvPr/>
        </p:nvSpPr>
        <p:spPr>
          <a:xfrm>
            <a:off x="9770901" y="444031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[2,3]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0CEE4D-0AE9-9B4D-28F1-A424507663CF}"/>
              </a:ext>
            </a:extLst>
          </p:cNvPr>
          <p:cNvSpPr txBox="1"/>
          <p:nvPr/>
        </p:nvSpPr>
        <p:spPr>
          <a:xfrm>
            <a:off x="10480416" y="445037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[2,4]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A5549D2-1025-F604-31CF-2CF8EB08EF1A}"/>
              </a:ext>
            </a:extLst>
          </p:cNvPr>
          <p:cNvCxnSpPr>
            <a:cxnSpLocks/>
          </p:cNvCxnSpPr>
          <p:nvPr/>
        </p:nvCxnSpPr>
        <p:spPr>
          <a:xfrm>
            <a:off x="1054861" y="4627066"/>
            <a:ext cx="3126614" cy="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A121A6-D75C-86C8-9377-2BAE527AE88F}"/>
              </a:ext>
            </a:extLst>
          </p:cNvPr>
          <p:cNvCxnSpPr>
            <a:cxnSpLocks/>
          </p:cNvCxnSpPr>
          <p:nvPr/>
        </p:nvCxnSpPr>
        <p:spPr>
          <a:xfrm>
            <a:off x="1054861" y="5169991"/>
            <a:ext cx="3126614" cy="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46980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 startAt="2"/>
            </a:pPr>
            <a:r>
              <a:rPr lang="en-US" b="1" dirty="0">
                <a:solidFill>
                  <a:srgbClr val="C00000"/>
                </a:solidFill>
              </a:rPr>
              <a:t>Column major order : </a:t>
            </a:r>
          </a:p>
          <a:p>
            <a:pPr marL="1001712" lvl="1" indent="-457200"/>
            <a:r>
              <a:rPr lang="en-IN" dirty="0"/>
              <a:t>Two dimensional array in which elements are stored column by column is called as column major matrix</a:t>
            </a:r>
            <a:r>
              <a:rPr lang="en-US" dirty="0"/>
              <a:t>.</a:t>
            </a:r>
          </a:p>
          <a:p>
            <a:pPr marL="1001712" lvl="1" indent="-457200"/>
            <a:r>
              <a:rPr lang="en-US" dirty="0"/>
              <a:t>For example, 2-D array elements of 2 X 4 dimension will be stored in sequential manner as follows: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12F1D5E-8108-5A79-D797-B3DC00F02777}"/>
              </a:ext>
            </a:extLst>
          </p:cNvPr>
          <p:cNvGrpSpPr/>
          <p:nvPr/>
        </p:nvGrpSpPr>
        <p:grpSpPr>
          <a:xfrm>
            <a:off x="435402" y="3601346"/>
            <a:ext cx="4221482" cy="1309373"/>
            <a:chOff x="4541518" y="4439424"/>
            <a:chExt cx="4221482" cy="130937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07F7F5-0D91-1F65-F4FF-DE04DB8494D7}"/>
                </a:ext>
              </a:extLst>
            </p:cNvPr>
            <p:cNvGrpSpPr/>
            <p:nvPr/>
          </p:nvGrpSpPr>
          <p:grpSpPr>
            <a:xfrm>
              <a:off x="4541518" y="4439424"/>
              <a:ext cx="4069082" cy="1303556"/>
              <a:chOff x="350518" y="4640044"/>
              <a:chExt cx="4069082" cy="1303556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6942E7-8F6B-8022-57AC-D08E836F48E8}"/>
                  </a:ext>
                </a:extLst>
              </p:cNvPr>
              <p:cNvSpPr txBox="1"/>
              <p:nvPr/>
            </p:nvSpPr>
            <p:spPr>
              <a:xfrm>
                <a:off x="12192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[1,1]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D9A872-D5EA-7450-3C3A-E57CCB4C23CE}"/>
                  </a:ext>
                </a:extLst>
              </p:cNvPr>
              <p:cNvSpPr txBox="1"/>
              <p:nvPr/>
            </p:nvSpPr>
            <p:spPr>
              <a:xfrm>
                <a:off x="20574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[1,2]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03EBCF7-99D8-606A-4A53-47B419FBC098}"/>
                  </a:ext>
                </a:extLst>
              </p:cNvPr>
              <p:cNvSpPr txBox="1"/>
              <p:nvPr/>
            </p:nvSpPr>
            <p:spPr>
              <a:xfrm>
                <a:off x="28956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[1,3]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EA96CF-13AF-31ED-D8D1-B1DCE6C903F3}"/>
                  </a:ext>
                </a:extLst>
              </p:cNvPr>
              <p:cNvSpPr txBox="1"/>
              <p:nvPr/>
            </p:nvSpPr>
            <p:spPr>
              <a:xfrm>
                <a:off x="37338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[1,4]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4729C8-09DA-EE00-99FC-249C9ECA6D0F}"/>
                  </a:ext>
                </a:extLst>
              </p:cNvPr>
              <p:cNvSpPr txBox="1"/>
              <p:nvPr/>
            </p:nvSpPr>
            <p:spPr>
              <a:xfrm>
                <a:off x="12192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[2,1]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E1604A1-000A-54E9-EE2B-887BC2F6316F}"/>
                  </a:ext>
                </a:extLst>
              </p:cNvPr>
              <p:cNvSpPr txBox="1"/>
              <p:nvPr/>
            </p:nvSpPr>
            <p:spPr>
              <a:xfrm>
                <a:off x="20574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[2,2]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DA30A3-EB00-3283-8696-695CACAA45F3}"/>
                  </a:ext>
                </a:extLst>
              </p:cNvPr>
              <p:cNvSpPr txBox="1"/>
              <p:nvPr/>
            </p:nvSpPr>
            <p:spPr>
              <a:xfrm>
                <a:off x="28956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[2,3]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3961F7-5984-F096-66DC-9BA413854A45}"/>
                  </a:ext>
                </a:extLst>
              </p:cNvPr>
              <p:cNvSpPr txBox="1"/>
              <p:nvPr/>
            </p:nvSpPr>
            <p:spPr>
              <a:xfrm>
                <a:off x="37338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[2,4]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6F30317-4F55-1F9B-2535-A39E45445C97}"/>
                  </a:ext>
                </a:extLst>
              </p:cNvPr>
              <p:cNvSpPr txBox="1"/>
              <p:nvPr/>
            </p:nvSpPr>
            <p:spPr>
              <a:xfrm>
                <a:off x="350519" y="5029200"/>
                <a:ext cx="792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Row-1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7ACAB1-04C3-CCB7-ADA0-5F19D940BCBB}"/>
                  </a:ext>
                </a:extLst>
              </p:cNvPr>
              <p:cNvSpPr txBox="1"/>
              <p:nvPr/>
            </p:nvSpPr>
            <p:spPr>
              <a:xfrm>
                <a:off x="350518" y="5574268"/>
                <a:ext cx="792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Row-2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590C6F0-3A6F-2F53-124C-521DD2551A35}"/>
                  </a:ext>
                </a:extLst>
              </p:cNvPr>
              <p:cNvSpPr txBox="1"/>
              <p:nvPr/>
            </p:nvSpPr>
            <p:spPr>
              <a:xfrm>
                <a:off x="1162050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Col-1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9BC8DFC-E4CF-CD0D-9155-F8773CDDA4AB}"/>
                  </a:ext>
                </a:extLst>
              </p:cNvPr>
              <p:cNvSpPr txBox="1"/>
              <p:nvPr/>
            </p:nvSpPr>
            <p:spPr>
              <a:xfrm>
                <a:off x="1990725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Col-2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3A1AE3B-A4A9-70FF-F7F9-1208DC2A4094}"/>
                  </a:ext>
                </a:extLst>
              </p:cNvPr>
              <p:cNvSpPr txBox="1"/>
              <p:nvPr/>
            </p:nvSpPr>
            <p:spPr>
              <a:xfrm>
                <a:off x="2838450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Col-3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CEC54C6-AD61-B2DC-0878-959D35A48A87}"/>
                  </a:ext>
                </a:extLst>
              </p:cNvPr>
              <p:cNvSpPr txBox="1"/>
              <p:nvPr/>
            </p:nvSpPr>
            <p:spPr>
              <a:xfrm>
                <a:off x="3600450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Col-4</a:t>
                </a:r>
              </a:p>
            </p:txBody>
          </p:sp>
        </p:grpSp>
        <p:sp>
          <p:nvSpPr>
            <p:cNvPr id="10" name="Left Bracket 9">
              <a:extLst>
                <a:ext uri="{FF2B5EF4-FFF2-40B4-BE49-F238E27FC236}">
                  <a16:creationId xmlns:a16="http://schemas.microsoft.com/office/drawing/2014/main" id="{5B42B9F3-CCF8-6507-12FB-E1C8E84CAC9A}"/>
                </a:ext>
              </a:extLst>
            </p:cNvPr>
            <p:cNvSpPr/>
            <p:nvPr/>
          </p:nvSpPr>
          <p:spPr>
            <a:xfrm>
              <a:off x="5257800" y="4789706"/>
              <a:ext cx="45719" cy="958317"/>
            </a:xfrm>
            <a:prstGeom prst="leftBracket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1" name="Right Bracket 10">
              <a:extLst>
                <a:ext uri="{FF2B5EF4-FFF2-40B4-BE49-F238E27FC236}">
                  <a16:creationId xmlns:a16="http://schemas.microsoft.com/office/drawing/2014/main" id="{1AA69149-9D29-92E8-3F4D-CBB5B8C2AF67}"/>
                </a:ext>
              </a:extLst>
            </p:cNvPr>
            <p:cNvSpPr/>
            <p:nvPr/>
          </p:nvSpPr>
          <p:spPr>
            <a:xfrm>
              <a:off x="8686800" y="4788932"/>
              <a:ext cx="76200" cy="959865"/>
            </a:xfrm>
            <a:prstGeom prst="rightBracket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625AD57-28A0-4E94-3DA1-D4BA4979C1E0}"/>
              </a:ext>
            </a:extLst>
          </p:cNvPr>
          <p:cNvGraphicFramePr>
            <a:graphicFrameLocks noGrp="1"/>
          </p:cNvGraphicFramePr>
          <p:nvPr/>
        </p:nvGraphicFramePr>
        <p:xfrm>
          <a:off x="5571284" y="4175168"/>
          <a:ext cx="5568904" cy="383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113">
                  <a:extLst>
                    <a:ext uri="{9D8B030D-6E8A-4147-A177-3AD203B41FA5}">
                      <a16:colId xmlns:a16="http://schemas.microsoft.com/office/drawing/2014/main" val="3008958240"/>
                    </a:ext>
                  </a:extLst>
                </a:gridCol>
                <a:gridCol w="696113">
                  <a:extLst>
                    <a:ext uri="{9D8B030D-6E8A-4147-A177-3AD203B41FA5}">
                      <a16:colId xmlns:a16="http://schemas.microsoft.com/office/drawing/2014/main" val="978175939"/>
                    </a:ext>
                  </a:extLst>
                </a:gridCol>
                <a:gridCol w="696113">
                  <a:extLst>
                    <a:ext uri="{9D8B030D-6E8A-4147-A177-3AD203B41FA5}">
                      <a16:colId xmlns:a16="http://schemas.microsoft.com/office/drawing/2014/main" val="360089141"/>
                    </a:ext>
                  </a:extLst>
                </a:gridCol>
                <a:gridCol w="696113">
                  <a:extLst>
                    <a:ext uri="{9D8B030D-6E8A-4147-A177-3AD203B41FA5}">
                      <a16:colId xmlns:a16="http://schemas.microsoft.com/office/drawing/2014/main" val="184800352"/>
                    </a:ext>
                  </a:extLst>
                </a:gridCol>
                <a:gridCol w="696113">
                  <a:extLst>
                    <a:ext uri="{9D8B030D-6E8A-4147-A177-3AD203B41FA5}">
                      <a16:colId xmlns:a16="http://schemas.microsoft.com/office/drawing/2014/main" val="389928716"/>
                    </a:ext>
                  </a:extLst>
                </a:gridCol>
                <a:gridCol w="696113">
                  <a:extLst>
                    <a:ext uri="{9D8B030D-6E8A-4147-A177-3AD203B41FA5}">
                      <a16:colId xmlns:a16="http://schemas.microsoft.com/office/drawing/2014/main" val="2826071002"/>
                    </a:ext>
                  </a:extLst>
                </a:gridCol>
                <a:gridCol w="696113">
                  <a:extLst>
                    <a:ext uri="{9D8B030D-6E8A-4147-A177-3AD203B41FA5}">
                      <a16:colId xmlns:a16="http://schemas.microsoft.com/office/drawing/2014/main" val="2172550363"/>
                    </a:ext>
                  </a:extLst>
                </a:gridCol>
                <a:gridCol w="696113">
                  <a:extLst>
                    <a:ext uri="{9D8B030D-6E8A-4147-A177-3AD203B41FA5}">
                      <a16:colId xmlns:a16="http://schemas.microsoft.com/office/drawing/2014/main" val="3567349529"/>
                    </a:ext>
                  </a:extLst>
                </a:gridCol>
              </a:tblGrid>
              <a:tr h="3839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6441559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8CCD89-D797-8254-FF29-20F8B719248C}"/>
              </a:ext>
            </a:extLst>
          </p:cNvPr>
          <p:cNvCxnSpPr>
            <a:cxnSpLocks/>
          </p:cNvCxnSpPr>
          <p:nvPr/>
        </p:nvCxnSpPr>
        <p:spPr>
          <a:xfrm>
            <a:off x="1917577" y="4121937"/>
            <a:ext cx="0" cy="654249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F6C844-C2F9-F011-F967-3906AEE9185E}"/>
              </a:ext>
            </a:extLst>
          </p:cNvPr>
          <p:cNvSpPr txBox="1"/>
          <p:nvPr/>
        </p:nvSpPr>
        <p:spPr>
          <a:xfrm>
            <a:off x="5646907" y="416623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[1,1]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A01C39-7CAD-8DDE-80F4-001C643CA037}"/>
              </a:ext>
            </a:extLst>
          </p:cNvPr>
          <p:cNvSpPr txBox="1"/>
          <p:nvPr/>
        </p:nvSpPr>
        <p:spPr>
          <a:xfrm>
            <a:off x="6270551" y="41751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[2,1]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F2954E-3314-71CB-AFC3-0BA8F0A4C985}"/>
              </a:ext>
            </a:extLst>
          </p:cNvPr>
          <p:cNvCxnSpPr>
            <a:cxnSpLocks/>
          </p:cNvCxnSpPr>
          <p:nvPr/>
        </p:nvCxnSpPr>
        <p:spPr>
          <a:xfrm>
            <a:off x="2818559" y="4121937"/>
            <a:ext cx="0" cy="654249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05F7B51-F4BD-AABF-2A76-F1BDA880FE84}"/>
              </a:ext>
            </a:extLst>
          </p:cNvPr>
          <p:cNvSpPr txBox="1"/>
          <p:nvPr/>
        </p:nvSpPr>
        <p:spPr>
          <a:xfrm>
            <a:off x="6969818" y="416890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[1,2]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08876E-C712-8E11-3B0D-B6FC6DE61EB9}"/>
              </a:ext>
            </a:extLst>
          </p:cNvPr>
          <p:cNvSpPr txBox="1"/>
          <p:nvPr/>
        </p:nvSpPr>
        <p:spPr>
          <a:xfrm>
            <a:off x="7707747" y="41824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[2,2]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AC2A05-550B-D286-FE6F-509F8D067367}"/>
              </a:ext>
            </a:extLst>
          </p:cNvPr>
          <p:cNvCxnSpPr>
            <a:cxnSpLocks/>
          </p:cNvCxnSpPr>
          <p:nvPr/>
        </p:nvCxnSpPr>
        <p:spPr>
          <a:xfrm>
            <a:off x="3666284" y="4121937"/>
            <a:ext cx="0" cy="654249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881FBD2-B226-B6C9-FDCA-22F5336E6D2F}"/>
              </a:ext>
            </a:extLst>
          </p:cNvPr>
          <p:cNvSpPr txBox="1"/>
          <p:nvPr/>
        </p:nvSpPr>
        <p:spPr>
          <a:xfrm>
            <a:off x="8384379" y="417777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[1,3]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E52097-43B9-6CC7-71B3-6B8EC961B831}"/>
              </a:ext>
            </a:extLst>
          </p:cNvPr>
          <p:cNvSpPr txBox="1"/>
          <p:nvPr/>
        </p:nvSpPr>
        <p:spPr>
          <a:xfrm>
            <a:off x="9055003" y="41824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[2,3]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CFD0919-7A0B-DA32-7FCA-EA67FA9C38B7}"/>
              </a:ext>
            </a:extLst>
          </p:cNvPr>
          <p:cNvCxnSpPr>
            <a:cxnSpLocks/>
          </p:cNvCxnSpPr>
          <p:nvPr/>
        </p:nvCxnSpPr>
        <p:spPr>
          <a:xfrm>
            <a:off x="4447325" y="4121937"/>
            <a:ext cx="0" cy="654249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F0EB093-5CBA-6C39-3C7D-6EDAFC0B430A}"/>
              </a:ext>
            </a:extLst>
          </p:cNvPr>
          <p:cNvSpPr txBox="1"/>
          <p:nvPr/>
        </p:nvSpPr>
        <p:spPr>
          <a:xfrm>
            <a:off x="9756499" y="41778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[1,4]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0A0ADB-E9CD-AAB0-B008-574F478CCEC0}"/>
              </a:ext>
            </a:extLst>
          </p:cNvPr>
          <p:cNvSpPr txBox="1"/>
          <p:nvPr/>
        </p:nvSpPr>
        <p:spPr>
          <a:xfrm>
            <a:off x="10480453" y="41751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[2,4]</a:t>
            </a:r>
          </a:p>
        </p:txBody>
      </p:sp>
    </p:spTree>
    <p:extLst>
      <p:ext uri="{BB962C8B-B14F-4D97-AF65-F5344CB8AC3E}">
        <p14:creationId xmlns:p14="http://schemas.microsoft.com/office/powerpoint/2010/main" val="72177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4" grpId="0"/>
      <p:bldP spid="35" grpId="0"/>
      <p:bldP spid="37" grpId="0"/>
      <p:bldP spid="38" grpId="0"/>
      <p:bldP spid="40" grpId="0"/>
      <p:bldP spid="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6F97C01-855D-531D-F510-B6F5423ADAF7}"/>
              </a:ext>
            </a:extLst>
          </p:cNvPr>
          <p:cNvSpPr txBox="1"/>
          <p:nvPr/>
        </p:nvSpPr>
        <p:spPr>
          <a:xfrm>
            <a:off x="7077075" y="3789823"/>
            <a:ext cx="2731834" cy="919401"/>
          </a:xfrm>
          <a:prstGeom prst="roundRect">
            <a:avLst/>
          </a:prstGeom>
          <a:solidFill>
            <a:schemeClr val="bg2">
              <a:lumMod val="95000"/>
            </a:schemeClr>
          </a:solidFill>
          <a:ln w="28575"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Assumption :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LB</a:t>
            </a:r>
            <a:r>
              <a:rPr lang="en-US" sz="2400" b="1" baseline="-25000" dirty="0" err="1">
                <a:solidFill>
                  <a:srgbClr val="C00000"/>
                </a:solidFill>
              </a:rPr>
              <a:t>r</a:t>
            </a:r>
            <a:r>
              <a:rPr lang="en-US" sz="2400" b="1" dirty="0">
                <a:solidFill>
                  <a:srgbClr val="C00000"/>
                </a:solidFill>
              </a:rPr>
              <a:t> = </a:t>
            </a:r>
            <a:r>
              <a:rPr lang="en-US" sz="2400" b="1" dirty="0" err="1">
                <a:solidFill>
                  <a:srgbClr val="C00000"/>
                </a:solidFill>
              </a:rPr>
              <a:t>LB</a:t>
            </a:r>
            <a:r>
              <a:rPr lang="en-US" sz="2400" b="1" baseline="-25000" dirty="0" err="1">
                <a:solidFill>
                  <a:srgbClr val="C00000"/>
                </a:solidFill>
              </a:rPr>
              <a:t>c</a:t>
            </a:r>
            <a:r>
              <a:rPr lang="en-US" sz="2400" b="1" dirty="0">
                <a:solidFill>
                  <a:srgbClr val="C00000"/>
                </a:solidFill>
              </a:rPr>
              <a:t> = 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E40185E-69BD-8973-62A4-0618810E5692}"/>
              </a:ext>
            </a:extLst>
          </p:cNvPr>
          <p:cNvCxnSpPr>
            <a:cxnSpLocks/>
          </p:cNvCxnSpPr>
          <p:nvPr/>
        </p:nvCxnSpPr>
        <p:spPr>
          <a:xfrm flipV="1">
            <a:off x="2270630" y="4594378"/>
            <a:ext cx="4634995" cy="46410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0B3573-9DF3-3BC0-876E-F741CEFAB488}"/>
              </a:ext>
            </a:extLst>
          </p:cNvPr>
          <p:cNvCxnSpPr>
            <a:cxnSpLocks/>
          </p:cNvCxnSpPr>
          <p:nvPr/>
        </p:nvCxnSpPr>
        <p:spPr>
          <a:xfrm flipV="1">
            <a:off x="1506790" y="4615926"/>
            <a:ext cx="5398835" cy="92827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5CA9F88-964A-6478-16C4-92296FB5A649}"/>
              </a:ext>
            </a:extLst>
          </p:cNvPr>
          <p:cNvSpPr/>
          <p:nvPr/>
        </p:nvSpPr>
        <p:spPr>
          <a:xfrm>
            <a:off x="790508" y="5276850"/>
            <a:ext cx="697232" cy="533286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5805C4D-338D-57DE-5A00-3474ED5AD433}"/>
              </a:ext>
            </a:extLst>
          </p:cNvPr>
          <p:cNvSpPr/>
          <p:nvPr/>
        </p:nvSpPr>
        <p:spPr>
          <a:xfrm>
            <a:off x="1659190" y="4924062"/>
            <a:ext cx="619125" cy="428804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BF19C-6997-BD26-CAEA-E7546F26B2CA}"/>
              </a:ext>
            </a:extLst>
          </p:cNvPr>
          <p:cNvGrpSpPr/>
          <p:nvPr/>
        </p:nvGrpSpPr>
        <p:grpSpPr>
          <a:xfrm>
            <a:off x="790508" y="4963710"/>
            <a:ext cx="4221482" cy="1309373"/>
            <a:chOff x="4541518" y="4439424"/>
            <a:chExt cx="4221482" cy="130937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578F394-4B89-0CFC-99F6-E6F36A96CBD5}"/>
                </a:ext>
              </a:extLst>
            </p:cNvPr>
            <p:cNvGrpSpPr/>
            <p:nvPr/>
          </p:nvGrpSpPr>
          <p:grpSpPr>
            <a:xfrm>
              <a:off x="4541518" y="4439424"/>
              <a:ext cx="4069082" cy="1303556"/>
              <a:chOff x="350518" y="4640044"/>
              <a:chExt cx="4069082" cy="1303556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BA93C8-5E5D-3DCA-2239-720FAD8AD3AF}"/>
                  </a:ext>
                </a:extLst>
              </p:cNvPr>
              <p:cNvSpPr txBox="1"/>
              <p:nvPr/>
            </p:nvSpPr>
            <p:spPr>
              <a:xfrm>
                <a:off x="12192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[1,1]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6F8584-C31A-8BAA-1314-6D7DD1737CDE}"/>
                  </a:ext>
                </a:extLst>
              </p:cNvPr>
              <p:cNvSpPr txBox="1"/>
              <p:nvPr/>
            </p:nvSpPr>
            <p:spPr>
              <a:xfrm>
                <a:off x="20574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[1,2]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F98301-6D72-9FAD-E055-EDBC11E21104}"/>
                  </a:ext>
                </a:extLst>
              </p:cNvPr>
              <p:cNvSpPr txBox="1"/>
              <p:nvPr/>
            </p:nvSpPr>
            <p:spPr>
              <a:xfrm>
                <a:off x="28956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[1,3]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96FA58-0F04-C470-21F7-706BD2B8F04C}"/>
                  </a:ext>
                </a:extLst>
              </p:cNvPr>
              <p:cNvSpPr txBox="1"/>
              <p:nvPr/>
            </p:nvSpPr>
            <p:spPr>
              <a:xfrm>
                <a:off x="37338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[1,4]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B5EB47-651A-2484-2885-709802932DAF}"/>
                  </a:ext>
                </a:extLst>
              </p:cNvPr>
              <p:cNvSpPr txBox="1"/>
              <p:nvPr/>
            </p:nvSpPr>
            <p:spPr>
              <a:xfrm>
                <a:off x="12192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[2,1]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106C25-A819-1995-31DB-359A0AD9D082}"/>
                  </a:ext>
                </a:extLst>
              </p:cNvPr>
              <p:cNvSpPr txBox="1"/>
              <p:nvPr/>
            </p:nvSpPr>
            <p:spPr>
              <a:xfrm>
                <a:off x="20574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[2,2]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D78917B-A86D-1FCC-BF26-4BA60B50DDC0}"/>
                  </a:ext>
                </a:extLst>
              </p:cNvPr>
              <p:cNvSpPr txBox="1"/>
              <p:nvPr/>
            </p:nvSpPr>
            <p:spPr>
              <a:xfrm>
                <a:off x="28956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[2,3]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D0EAF8-90B5-A11C-BBB9-135B24D5E361}"/>
                  </a:ext>
                </a:extLst>
              </p:cNvPr>
              <p:cNvSpPr txBox="1"/>
              <p:nvPr/>
            </p:nvSpPr>
            <p:spPr>
              <a:xfrm>
                <a:off x="37338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[2,4]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225D322-9288-2415-5404-9C6740C4B590}"/>
                  </a:ext>
                </a:extLst>
              </p:cNvPr>
              <p:cNvSpPr txBox="1"/>
              <p:nvPr/>
            </p:nvSpPr>
            <p:spPr>
              <a:xfrm>
                <a:off x="350519" y="5029200"/>
                <a:ext cx="792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Row-1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D0EA58-0104-2B49-01CB-E94763AC300A}"/>
                  </a:ext>
                </a:extLst>
              </p:cNvPr>
              <p:cNvSpPr txBox="1"/>
              <p:nvPr/>
            </p:nvSpPr>
            <p:spPr>
              <a:xfrm>
                <a:off x="350518" y="5574268"/>
                <a:ext cx="792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Row-2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CC149E-26A9-EA6A-49D0-036EB17230E9}"/>
                  </a:ext>
                </a:extLst>
              </p:cNvPr>
              <p:cNvSpPr txBox="1"/>
              <p:nvPr/>
            </p:nvSpPr>
            <p:spPr>
              <a:xfrm>
                <a:off x="1162050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7A3F0-6C83-E9E8-EEA0-8BC89F0E5081}"/>
                  </a:ext>
                </a:extLst>
              </p:cNvPr>
              <p:cNvSpPr txBox="1"/>
              <p:nvPr/>
            </p:nvSpPr>
            <p:spPr>
              <a:xfrm>
                <a:off x="1990725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977E17-E1F9-F933-18B5-458F685B3E93}"/>
                  </a:ext>
                </a:extLst>
              </p:cNvPr>
              <p:cNvSpPr txBox="1"/>
              <p:nvPr/>
            </p:nvSpPr>
            <p:spPr>
              <a:xfrm>
                <a:off x="2838450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Col-3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CBBCC2F-A8E6-875E-80B6-BF01D4069F66}"/>
                  </a:ext>
                </a:extLst>
              </p:cNvPr>
              <p:cNvSpPr txBox="1"/>
              <p:nvPr/>
            </p:nvSpPr>
            <p:spPr>
              <a:xfrm>
                <a:off x="3600450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Col-4</a:t>
                </a:r>
              </a:p>
            </p:txBody>
          </p:sp>
        </p:grpSp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3AA25A97-2D3D-05AD-89E2-419D79E98931}"/>
                </a:ext>
              </a:extLst>
            </p:cNvPr>
            <p:cNvSpPr/>
            <p:nvPr/>
          </p:nvSpPr>
          <p:spPr>
            <a:xfrm>
              <a:off x="5257800" y="4789706"/>
              <a:ext cx="45719" cy="958317"/>
            </a:xfrm>
            <a:prstGeom prst="leftBracket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Right Bracket 8">
              <a:extLst>
                <a:ext uri="{FF2B5EF4-FFF2-40B4-BE49-F238E27FC236}">
                  <a16:creationId xmlns:a16="http://schemas.microsoft.com/office/drawing/2014/main" id="{7B0199D8-0C5C-D983-6D56-BFC0D2009E8A}"/>
                </a:ext>
              </a:extLst>
            </p:cNvPr>
            <p:cNvSpPr/>
            <p:nvPr/>
          </p:nvSpPr>
          <p:spPr>
            <a:xfrm>
              <a:off x="8686800" y="4788932"/>
              <a:ext cx="76200" cy="959865"/>
            </a:xfrm>
            <a:prstGeom prst="rightBracket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A8B0BB7-51FB-3850-B8F2-87BD9E0460C8}"/>
              </a:ext>
            </a:extLst>
          </p:cNvPr>
          <p:cNvSpPr/>
          <p:nvPr/>
        </p:nvSpPr>
        <p:spPr>
          <a:xfrm>
            <a:off x="847078" y="3297411"/>
            <a:ext cx="5248922" cy="632015"/>
          </a:xfrm>
          <a:prstGeom prst="rect">
            <a:avLst/>
          </a:prstGeom>
          <a:solidFill>
            <a:schemeClr val="bg2">
              <a:lumMod val="9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F1D3FD-5E4F-002A-E857-35B9E517376A}"/>
              </a:ext>
            </a:extLst>
          </p:cNvPr>
          <p:cNvSpPr/>
          <p:nvPr/>
        </p:nvSpPr>
        <p:spPr>
          <a:xfrm>
            <a:off x="923278" y="1990636"/>
            <a:ext cx="5172722" cy="632015"/>
          </a:xfrm>
          <a:prstGeom prst="rect">
            <a:avLst/>
          </a:prstGeom>
          <a:solidFill>
            <a:schemeClr val="bg2">
              <a:lumMod val="9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calculation of 2-D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03564"/>
            <a:ext cx="11929641" cy="5673436"/>
          </a:xfrm>
        </p:spPr>
        <p:txBody>
          <a:bodyPr/>
          <a:lstStyle/>
          <a:p>
            <a:r>
              <a:rPr lang="en-IN" dirty="0"/>
              <a:t>In general for two dimensional array consisting of </a:t>
            </a:r>
            <a:r>
              <a:rPr lang="en-IN" b="1" dirty="0">
                <a:solidFill>
                  <a:srgbClr val="C00000"/>
                </a:solidFill>
              </a:rPr>
              <a:t>n rows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m columns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address element A [ i , j ] is given by :</a:t>
            </a:r>
          </a:p>
          <a:p>
            <a:r>
              <a:rPr lang="en-IN" b="1" dirty="0">
                <a:solidFill>
                  <a:srgbClr val="C00000"/>
                </a:solidFill>
              </a:rPr>
              <a:t>Column major order:</a:t>
            </a:r>
          </a:p>
          <a:p>
            <a:pPr marL="0" indent="0">
              <a:buNone/>
            </a:pPr>
            <a:r>
              <a:rPr lang="en-IN" b="1" dirty="0"/>
              <a:t>	Loc(A[ </a:t>
            </a:r>
            <a:r>
              <a:rPr lang="en-IN" b="1" dirty="0" err="1"/>
              <a:t>i</a:t>
            </a:r>
            <a:r>
              <a:rPr lang="en-IN" b="1" dirty="0"/>
              <a:t> , j ]) = L</a:t>
            </a:r>
            <a:r>
              <a:rPr lang="en-IN" b="1" baseline="-25000" dirty="0"/>
              <a:t>0</a:t>
            </a:r>
            <a:r>
              <a:rPr lang="en-IN" b="1" dirty="0"/>
              <a:t> + C * [ (</a:t>
            </a:r>
            <a:r>
              <a:rPr lang="en-IN" b="1" dirty="0" err="1"/>
              <a:t>i</a:t>
            </a:r>
            <a:r>
              <a:rPr lang="en-IN" b="1" dirty="0"/>
              <a:t>–1) + n*(j-1) ]</a:t>
            </a:r>
          </a:p>
          <a:p>
            <a:endParaRPr lang="en-IN" dirty="0"/>
          </a:p>
          <a:p>
            <a:r>
              <a:rPr lang="en-IN" b="1" dirty="0">
                <a:solidFill>
                  <a:srgbClr val="C00000"/>
                </a:solidFill>
              </a:rPr>
              <a:t>Row major order:</a:t>
            </a:r>
          </a:p>
          <a:p>
            <a:pPr marL="0" indent="0">
              <a:buNone/>
            </a:pPr>
            <a:r>
              <a:rPr lang="en-IN" b="1" dirty="0"/>
              <a:t>	Loc (A [ </a:t>
            </a:r>
            <a:r>
              <a:rPr lang="en-IN" b="1" dirty="0" err="1"/>
              <a:t>i</a:t>
            </a:r>
            <a:r>
              <a:rPr lang="en-IN" b="1" dirty="0"/>
              <a:t> , j ]) = L</a:t>
            </a:r>
            <a:r>
              <a:rPr lang="en-IN" b="1" baseline="-25000" dirty="0"/>
              <a:t>0</a:t>
            </a:r>
            <a:r>
              <a:rPr lang="en-IN" b="1" dirty="0"/>
              <a:t> + C * [m*(i-1) + (j–1)]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20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5" grpId="0" animBg="1"/>
      <p:bldP spid="53" grpId="0" animBg="1"/>
      <p:bldP spid="5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major order matrix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791E5-24C7-36A5-8238-42ADDF393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sz="2400" dirty="0"/>
          </a:p>
          <a:p>
            <a:r>
              <a:rPr lang="en-IN" sz="2400" dirty="0"/>
              <a:t>In general the address of an element A [ i , j ] is given by following using row major order :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48417" y="891157"/>
            <a:ext cx="4022436" cy="707886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n </a:t>
            </a:r>
            <a:r>
              <a:rPr lang="en-IN" sz="2000" b="1" dirty="0"/>
              <a:t>= </a:t>
            </a:r>
            <a:r>
              <a:rPr lang="en-IN" sz="2000" dirty="0"/>
              <a:t>no of rows</a:t>
            </a:r>
            <a:r>
              <a:rPr lang="en-IN" sz="2000" b="1" dirty="0">
                <a:solidFill>
                  <a:srgbClr val="FF0000"/>
                </a:solidFill>
              </a:rPr>
              <a:t> 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m </a:t>
            </a:r>
            <a:r>
              <a:rPr lang="en-IN" sz="2000" b="1" dirty="0"/>
              <a:t>= </a:t>
            </a:r>
            <a:r>
              <a:rPr lang="en-IN" sz="2000" dirty="0"/>
              <a:t>no of columns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32253" y="1747365"/>
            <a:ext cx="4038600" cy="1015663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LB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r</a:t>
            </a:r>
            <a:r>
              <a:rPr lang="en-IN" sz="2000" b="1" dirty="0">
                <a:solidFill>
                  <a:srgbClr val="FF0000"/>
                </a:solidFill>
              </a:rPr>
              <a:t> </a:t>
            </a:r>
            <a:r>
              <a:rPr lang="en-IN" sz="2000" dirty="0"/>
              <a:t>= lower bound of row</a:t>
            </a:r>
          </a:p>
          <a:p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UB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r</a:t>
            </a:r>
            <a:r>
              <a:rPr lang="en-IN" sz="2000" dirty="0"/>
              <a:t> = upper bound of row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n </a:t>
            </a:r>
            <a:r>
              <a:rPr lang="en-IN" sz="2000" dirty="0"/>
              <a:t>= </a:t>
            </a:r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UB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r</a:t>
            </a:r>
            <a:r>
              <a:rPr lang="en-IN" sz="2000" dirty="0"/>
              <a:t> – </a:t>
            </a:r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LB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r</a:t>
            </a:r>
            <a:r>
              <a:rPr lang="en-IN" sz="2000" dirty="0"/>
              <a:t> + 1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5932253" y="2871910"/>
            <a:ext cx="4038600" cy="1015663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LB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c</a:t>
            </a:r>
            <a:r>
              <a:rPr lang="en-IN" sz="2000" b="1" dirty="0">
                <a:solidFill>
                  <a:srgbClr val="FF0000"/>
                </a:solidFill>
              </a:rPr>
              <a:t> </a:t>
            </a:r>
            <a:r>
              <a:rPr lang="en-IN" sz="2000" dirty="0"/>
              <a:t>= lower bound of column</a:t>
            </a:r>
          </a:p>
          <a:p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UB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r</a:t>
            </a:r>
            <a:r>
              <a:rPr lang="en-IN" sz="2000" dirty="0"/>
              <a:t> = upper bound of column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m</a:t>
            </a:r>
            <a:r>
              <a:rPr lang="en-IN" sz="2000" dirty="0"/>
              <a:t> = </a:t>
            </a:r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UB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c</a:t>
            </a:r>
            <a:r>
              <a:rPr lang="en-IN" sz="2000" dirty="0"/>
              <a:t> – </a:t>
            </a:r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LB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c</a:t>
            </a:r>
            <a:r>
              <a:rPr lang="en-IN" sz="2000" b="1" dirty="0">
                <a:solidFill>
                  <a:srgbClr val="FF0000"/>
                </a:solidFill>
              </a:rPr>
              <a:t> </a:t>
            </a:r>
            <a:r>
              <a:rPr lang="en-IN" sz="2000" dirty="0"/>
              <a:t> + 1</a:t>
            </a:r>
            <a:endParaRPr lang="en-US" sz="20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08809" y="1858923"/>
            <a:ext cx="3581400" cy="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3" name="Straight Arrow Connector 32"/>
          <p:cNvCxnSpPr/>
          <p:nvPr/>
        </p:nvCxnSpPr>
        <p:spPr>
          <a:xfrm>
            <a:off x="828675" y="2288143"/>
            <a:ext cx="3581400" cy="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" name="Straight Arrow Connector 34"/>
          <p:cNvCxnSpPr/>
          <p:nvPr/>
        </p:nvCxnSpPr>
        <p:spPr>
          <a:xfrm>
            <a:off x="828675" y="3393556"/>
            <a:ext cx="3581400" cy="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36" name="Group 35"/>
          <p:cNvGrpSpPr/>
          <p:nvPr/>
        </p:nvGrpSpPr>
        <p:grpSpPr>
          <a:xfrm>
            <a:off x="838200" y="1381125"/>
            <a:ext cx="3581400" cy="2286000"/>
            <a:chOff x="381000" y="1981200"/>
            <a:chExt cx="3581400" cy="2286000"/>
          </a:xfrm>
        </p:grpSpPr>
        <p:sp>
          <p:nvSpPr>
            <p:cNvPr id="37" name="TextBox 36"/>
            <p:cNvSpPr txBox="1"/>
            <p:nvPr/>
          </p:nvSpPr>
          <p:spPr>
            <a:xfrm>
              <a:off x="533400" y="208966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[1,1]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43000" y="208966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[1,2]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52600" y="209704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[1,3]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24200" y="2089666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[1,m]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3400" y="251888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[2,1]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43000" y="251888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[2,2]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52600" y="25262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[2,3]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124200" y="2518886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[2,m]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3400" y="358568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[n,1]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43000" y="358568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[n,2]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52600" y="35930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[n,3]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24200" y="3585686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</a:t>
              </a: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n,m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]</a:t>
              </a:r>
            </a:p>
          </p:txBody>
        </p:sp>
        <p:sp>
          <p:nvSpPr>
            <p:cNvPr id="49" name="Double Bracket 48"/>
            <p:cNvSpPr/>
            <p:nvPr/>
          </p:nvSpPr>
          <p:spPr>
            <a:xfrm>
              <a:off x="381000" y="1981200"/>
              <a:ext cx="3581400" cy="2286000"/>
            </a:xfrm>
            <a:prstGeom prst="bracketPair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410075" y="3324225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Calibri"/>
              </a:rPr>
              <a:t>n x m</a:t>
            </a:r>
            <a:endParaRPr lang="en-US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800" y="151835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rgbClr val="FF0000"/>
                </a:solidFill>
                <a:latin typeface="Calibri"/>
              </a:rPr>
              <a:t>LB</a:t>
            </a:r>
            <a:r>
              <a:rPr lang="en-IN" b="1" baseline="-25000" dirty="0" err="1">
                <a:solidFill>
                  <a:srgbClr val="FF0000"/>
                </a:solidFill>
                <a:latin typeface="Calibri"/>
              </a:rPr>
              <a:t>r</a:t>
            </a:r>
            <a:endParaRPr lang="en-US" b="1" baseline="-25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5409" y="299299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rgbClr val="FF0000"/>
                </a:solidFill>
                <a:latin typeface="Calibri"/>
              </a:rPr>
              <a:t>UB</a:t>
            </a:r>
            <a:r>
              <a:rPr lang="en-IN" b="1" baseline="-25000" dirty="0" err="1">
                <a:solidFill>
                  <a:srgbClr val="FF0000"/>
                </a:solidFill>
                <a:latin typeface="Calibri"/>
              </a:rPr>
              <a:t>r</a:t>
            </a:r>
            <a:endParaRPr lang="en-US" b="1" baseline="-25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16448" y="100573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rgbClr val="FF0000"/>
                </a:solidFill>
                <a:latin typeface="Calibri"/>
              </a:rPr>
              <a:t>LB</a:t>
            </a:r>
            <a:r>
              <a:rPr lang="en-IN" b="1" baseline="-25000" dirty="0" err="1">
                <a:solidFill>
                  <a:srgbClr val="FF0000"/>
                </a:solidFill>
                <a:latin typeface="Calibri"/>
              </a:rPr>
              <a:t>c</a:t>
            </a:r>
            <a:endParaRPr lang="en-US" b="1" baseline="-25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09975" y="108799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rgbClr val="FF0000"/>
                </a:solidFill>
                <a:latin typeface="Calibri"/>
              </a:rPr>
              <a:t>UB</a:t>
            </a:r>
            <a:r>
              <a:rPr lang="en-IN" b="1" baseline="-25000" dirty="0" err="1">
                <a:solidFill>
                  <a:srgbClr val="FF0000"/>
                </a:solidFill>
                <a:latin typeface="Calibri"/>
              </a:rPr>
              <a:t>c</a:t>
            </a:r>
            <a:endParaRPr lang="en-US" b="1" baseline="-25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42109" y="4705402"/>
            <a:ext cx="8047808" cy="766621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Loc (A [ i , j ]) = L</a:t>
            </a:r>
            <a:r>
              <a:rPr lang="en-IN" sz="2400" b="1" baseline="-25000" dirty="0">
                <a:solidFill>
                  <a:schemeClr val="tx1"/>
                </a:solidFill>
              </a:rPr>
              <a:t>0</a:t>
            </a:r>
            <a:r>
              <a:rPr lang="en-IN" sz="2400" b="1" dirty="0">
                <a:solidFill>
                  <a:schemeClr val="tx1"/>
                </a:solidFill>
              </a:rPr>
              <a:t> + C * [ (UB</a:t>
            </a:r>
            <a:r>
              <a:rPr lang="en-IN" sz="2400" b="1" baseline="-25000" dirty="0">
                <a:solidFill>
                  <a:schemeClr val="tx1"/>
                </a:solidFill>
              </a:rPr>
              <a:t>c</a:t>
            </a:r>
            <a:r>
              <a:rPr lang="en-IN" sz="2400" b="1" dirty="0">
                <a:solidFill>
                  <a:schemeClr val="tx1"/>
                </a:solidFill>
              </a:rPr>
              <a:t>-LB</a:t>
            </a:r>
            <a:r>
              <a:rPr lang="en-IN" sz="2400" b="1" baseline="-25000" dirty="0">
                <a:solidFill>
                  <a:schemeClr val="tx1"/>
                </a:solidFill>
              </a:rPr>
              <a:t>c</a:t>
            </a:r>
            <a:r>
              <a:rPr lang="en-IN" sz="2400" b="1" dirty="0">
                <a:solidFill>
                  <a:schemeClr val="tx1"/>
                </a:solidFill>
              </a:rPr>
              <a:t>+1) *(</a:t>
            </a:r>
            <a:r>
              <a:rPr lang="en-IN" sz="2400" b="1" dirty="0" err="1">
                <a:solidFill>
                  <a:schemeClr val="tx1"/>
                </a:solidFill>
              </a:rPr>
              <a:t>i-LB</a:t>
            </a:r>
            <a:r>
              <a:rPr lang="en-IN" sz="2400" b="1" baseline="-25000" dirty="0" err="1">
                <a:solidFill>
                  <a:schemeClr val="tx1"/>
                </a:solidFill>
              </a:rPr>
              <a:t>r</a:t>
            </a:r>
            <a:r>
              <a:rPr lang="en-IN" sz="2400" b="1" dirty="0">
                <a:solidFill>
                  <a:schemeClr val="tx1"/>
                </a:solidFill>
              </a:rPr>
              <a:t>) + (j – </a:t>
            </a:r>
            <a:r>
              <a:rPr lang="en-IN" sz="2400" b="1" dirty="0" err="1">
                <a:solidFill>
                  <a:schemeClr val="tx1"/>
                </a:solidFill>
              </a:rPr>
              <a:t>LB</a:t>
            </a:r>
            <a:r>
              <a:rPr lang="en-IN" sz="2400" b="1" baseline="-25000" dirty="0" err="1">
                <a:solidFill>
                  <a:schemeClr val="tx1"/>
                </a:solidFill>
              </a:rPr>
              <a:t>c</a:t>
            </a:r>
            <a:r>
              <a:rPr lang="en-IN" sz="2400" b="1" dirty="0">
                <a:solidFill>
                  <a:schemeClr val="tx1"/>
                </a:solidFill>
              </a:rPr>
              <a:t>)]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7A91C5-5636-1837-6553-D4663BEA0405}"/>
              </a:ext>
            </a:extLst>
          </p:cNvPr>
          <p:cNvSpPr/>
          <p:nvPr/>
        </p:nvSpPr>
        <p:spPr>
          <a:xfrm>
            <a:off x="542109" y="5636657"/>
            <a:ext cx="8047808" cy="632015"/>
          </a:xfrm>
          <a:prstGeom prst="rect">
            <a:avLst/>
          </a:prstGeom>
          <a:solidFill>
            <a:schemeClr val="bg2">
              <a:lumMod val="9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       </a:t>
            </a:r>
            <a:r>
              <a:rPr lang="pl-PL" sz="2400" b="1" dirty="0">
                <a:solidFill>
                  <a:schemeClr val="tx1"/>
                </a:solidFill>
              </a:rPr>
              <a:t>Loc (A [ i , j ]) = L</a:t>
            </a:r>
            <a:r>
              <a:rPr lang="pl-PL" sz="2400" b="1" baseline="-25000" dirty="0">
                <a:solidFill>
                  <a:schemeClr val="tx1"/>
                </a:solidFill>
              </a:rPr>
              <a:t>0</a:t>
            </a:r>
            <a:r>
              <a:rPr lang="pl-PL" sz="2400" b="1" dirty="0">
                <a:solidFill>
                  <a:schemeClr val="tx1"/>
                </a:solidFill>
              </a:rPr>
              <a:t> + C * [</a:t>
            </a:r>
            <a:r>
              <a:rPr lang="en-US" sz="2400" b="1" dirty="0">
                <a:solidFill>
                  <a:schemeClr val="tx1"/>
                </a:solidFill>
              </a:rPr>
              <a:t>             </a:t>
            </a:r>
            <a:r>
              <a:rPr lang="pl-PL" sz="2400" b="1" dirty="0">
                <a:solidFill>
                  <a:schemeClr val="tx1"/>
                </a:solidFill>
              </a:rPr>
              <a:t>m</a:t>
            </a:r>
            <a:r>
              <a:rPr lang="en-US" sz="2400" b="1" dirty="0">
                <a:solidFill>
                  <a:schemeClr val="tx1"/>
                </a:solidFill>
              </a:rPr>
              <a:t>       </a:t>
            </a:r>
            <a:r>
              <a:rPr lang="pl-PL" sz="2400" b="1" dirty="0">
                <a:solidFill>
                  <a:schemeClr val="tx1"/>
                </a:solidFill>
              </a:rPr>
              <a:t>*(i-1) </a:t>
            </a:r>
            <a:r>
              <a:rPr lang="en-US" sz="2400" b="1" dirty="0">
                <a:solidFill>
                  <a:schemeClr val="tx1"/>
                </a:solidFill>
              </a:rPr>
              <a:t>   </a:t>
            </a:r>
            <a:r>
              <a:rPr lang="pl-PL" sz="2400" b="1" dirty="0">
                <a:solidFill>
                  <a:schemeClr val="tx1"/>
                </a:solidFill>
              </a:rPr>
              <a:t>+ (j–1)</a:t>
            </a:r>
            <a:r>
              <a:rPr lang="en-US" sz="2400" b="1" dirty="0">
                <a:solidFill>
                  <a:schemeClr val="tx1"/>
                </a:solidFill>
              </a:rPr>
              <a:t>      </a:t>
            </a:r>
            <a:r>
              <a:rPr lang="pl-PL" sz="2400" b="1" dirty="0">
                <a:solidFill>
                  <a:schemeClr val="tx1"/>
                </a:solidFill>
              </a:rPr>
              <a:t>]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36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3" grpId="0" animBg="1"/>
      <p:bldP spid="28" grpId="0" animBg="1"/>
      <p:bldP spid="29" grpId="0" animBg="1"/>
      <p:bldP spid="50" grpId="0"/>
      <p:bldP spid="50" grpId="1"/>
      <p:bldP spid="51" grpId="0"/>
      <p:bldP spid="52" grpId="0"/>
      <p:bldP spid="53" grpId="0"/>
      <p:bldP spid="54" grpId="0"/>
      <p:bldP spid="56" grpId="0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major order matrix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791E5-24C7-36A5-8238-42ADDF393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sz="2400" dirty="0"/>
          </a:p>
          <a:p>
            <a:r>
              <a:rPr lang="en-IN" sz="2400" dirty="0"/>
              <a:t>In general the address of an element A [ i , j ] is given by following using column major order :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48417" y="793880"/>
            <a:ext cx="4022436" cy="707886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n </a:t>
            </a:r>
            <a:r>
              <a:rPr lang="en-IN" sz="2000" b="1" dirty="0"/>
              <a:t>= </a:t>
            </a:r>
            <a:r>
              <a:rPr lang="en-IN" sz="2000" dirty="0"/>
              <a:t>no of rows</a:t>
            </a:r>
            <a:r>
              <a:rPr lang="en-IN" sz="2000" b="1" dirty="0">
                <a:solidFill>
                  <a:srgbClr val="FF0000"/>
                </a:solidFill>
              </a:rPr>
              <a:t> 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m </a:t>
            </a:r>
            <a:r>
              <a:rPr lang="en-IN" sz="2000" b="1" dirty="0"/>
              <a:t>= </a:t>
            </a:r>
            <a:r>
              <a:rPr lang="en-IN" sz="2000" dirty="0"/>
              <a:t>no of columns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32253" y="1650088"/>
            <a:ext cx="4038600" cy="1015663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LB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r</a:t>
            </a:r>
            <a:r>
              <a:rPr lang="en-IN" sz="2000" b="1" dirty="0">
                <a:solidFill>
                  <a:srgbClr val="FF0000"/>
                </a:solidFill>
              </a:rPr>
              <a:t> </a:t>
            </a:r>
            <a:r>
              <a:rPr lang="en-IN" sz="2000" dirty="0"/>
              <a:t>= lower bound of row</a:t>
            </a:r>
          </a:p>
          <a:p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UB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r</a:t>
            </a:r>
            <a:r>
              <a:rPr lang="en-IN" sz="2000" dirty="0"/>
              <a:t> = upper bound of row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n </a:t>
            </a:r>
            <a:r>
              <a:rPr lang="en-IN" sz="2000" dirty="0"/>
              <a:t>= </a:t>
            </a:r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UB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r</a:t>
            </a:r>
            <a:r>
              <a:rPr lang="en-IN" sz="2000" dirty="0"/>
              <a:t> – </a:t>
            </a:r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LB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r</a:t>
            </a:r>
            <a:r>
              <a:rPr lang="en-IN" sz="2000" dirty="0"/>
              <a:t> + 1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5932253" y="2774633"/>
            <a:ext cx="4038600" cy="1015663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LB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c</a:t>
            </a:r>
            <a:r>
              <a:rPr lang="en-IN" sz="2000" b="1" dirty="0">
                <a:solidFill>
                  <a:srgbClr val="FF0000"/>
                </a:solidFill>
              </a:rPr>
              <a:t> </a:t>
            </a:r>
            <a:r>
              <a:rPr lang="en-IN" sz="2000" dirty="0"/>
              <a:t>= lower bound of column</a:t>
            </a:r>
          </a:p>
          <a:p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UB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r</a:t>
            </a:r>
            <a:r>
              <a:rPr lang="en-IN" sz="2000" dirty="0"/>
              <a:t> = upper bound of column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m</a:t>
            </a:r>
            <a:r>
              <a:rPr lang="en-IN" sz="2000" dirty="0"/>
              <a:t> = </a:t>
            </a:r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UB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c</a:t>
            </a:r>
            <a:r>
              <a:rPr lang="en-IN" sz="2000" dirty="0"/>
              <a:t> – </a:t>
            </a:r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LB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c</a:t>
            </a:r>
            <a:r>
              <a:rPr lang="en-IN" sz="2000" b="1" dirty="0">
                <a:solidFill>
                  <a:srgbClr val="FF0000"/>
                </a:solidFill>
              </a:rPr>
              <a:t> </a:t>
            </a:r>
            <a:r>
              <a:rPr lang="en-IN" sz="2000" dirty="0"/>
              <a:t> + 1</a:t>
            </a:r>
            <a:endParaRPr lang="en-US" sz="2000" dirty="0"/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1023848" y="1666752"/>
            <a:ext cx="0" cy="1805651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1600200" y="1593232"/>
            <a:ext cx="0" cy="1879171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209800" y="1643602"/>
            <a:ext cx="0" cy="1840376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36" name="Group 35"/>
          <p:cNvGrpSpPr/>
          <p:nvPr/>
        </p:nvGrpSpPr>
        <p:grpSpPr>
          <a:xfrm>
            <a:off x="838200" y="1381125"/>
            <a:ext cx="3581400" cy="2286000"/>
            <a:chOff x="381000" y="1981200"/>
            <a:chExt cx="3581400" cy="2286000"/>
          </a:xfrm>
        </p:grpSpPr>
        <p:sp>
          <p:nvSpPr>
            <p:cNvPr id="37" name="TextBox 36"/>
            <p:cNvSpPr txBox="1"/>
            <p:nvPr/>
          </p:nvSpPr>
          <p:spPr>
            <a:xfrm>
              <a:off x="533400" y="208966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[1,1]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43000" y="208966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[1,2]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52600" y="209704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[1,3]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24200" y="2089666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[1,m]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3400" y="251888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[2,1]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43000" y="251888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[2,2]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52600" y="25262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[2,3]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124200" y="2518886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[2,m]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3400" y="358568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[n,1]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43000" y="358568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[n,2]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52600" y="35930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[n,3]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24200" y="3585686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</a:t>
              </a: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n,m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]</a:t>
              </a:r>
            </a:p>
          </p:txBody>
        </p:sp>
        <p:sp>
          <p:nvSpPr>
            <p:cNvPr id="49" name="Double Bracket 48"/>
            <p:cNvSpPr/>
            <p:nvPr/>
          </p:nvSpPr>
          <p:spPr>
            <a:xfrm>
              <a:off x="381000" y="1981200"/>
              <a:ext cx="3581400" cy="2286000"/>
            </a:xfrm>
            <a:prstGeom prst="bracketPair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410075" y="3324225"/>
            <a:ext cx="82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Calibri"/>
              </a:rPr>
              <a:t>n X m</a:t>
            </a:r>
            <a:endParaRPr lang="en-US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800" y="151835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rgbClr val="FF0000"/>
                </a:solidFill>
                <a:latin typeface="Calibri"/>
              </a:rPr>
              <a:t>LB</a:t>
            </a:r>
            <a:r>
              <a:rPr lang="en-IN" b="1" baseline="-25000" dirty="0" err="1">
                <a:solidFill>
                  <a:srgbClr val="FF0000"/>
                </a:solidFill>
                <a:latin typeface="Calibri"/>
              </a:rPr>
              <a:t>r</a:t>
            </a:r>
            <a:endParaRPr lang="en-US" b="1" baseline="-25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5409" y="299299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rgbClr val="FF0000"/>
                </a:solidFill>
                <a:latin typeface="Calibri"/>
              </a:rPr>
              <a:t>UB</a:t>
            </a:r>
            <a:r>
              <a:rPr lang="en-IN" b="1" baseline="-25000" dirty="0" err="1">
                <a:solidFill>
                  <a:srgbClr val="FF0000"/>
                </a:solidFill>
                <a:latin typeface="Calibri"/>
              </a:rPr>
              <a:t>r</a:t>
            </a:r>
            <a:endParaRPr lang="en-US" b="1" baseline="-25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16448" y="100573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rgbClr val="FF0000"/>
                </a:solidFill>
                <a:latin typeface="Calibri"/>
              </a:rPr>
              <a:t>LB</a:t>
            </a:r>
            <a:r>
              <a:rPr lang="en-IN" b="1" baseline="-25000" dirty="0" err="1">
                <a:solidFill>
                  <a:srgbClr val="FF0000"/>
                </a:solidFill>
                <a:latin typeface="Calibri"/>
              </a:rPr>
              <a:t>c</a:t>
            </a:r>
            <a:endParaRPr lang="en-US" b="1" baseline="-25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09975" y="108799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rgbClr val="FF0000"/>
                </a:solidFill>
                <a:latin typeface="Calibri"/>
              </a:rPr>
              <a:t>UB</a:t>
            </a:r>
            <a:r>
              <a:rPr lang="en-IN" b="1" baseline="-25000" dirty="0" err="1">
                <a:solidFill>
                  <a:srgbClr val="FF0000"/>
                </a:solidFill>
                <a:latin typeface="Calibri"/>
              </a:rPr>
              <a:t>c</a:t>
            </a:r>
            <a:endParaRPr lang="en-US" b="1" baseline="-25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71500" y="4675781"/>
            <a:ext cx="8047808" cy="766621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Loc (A [ i , j ]) = L</a:t>
            </a:r>
            <a:r>
              <a:rPr lang="en-IN" sz="2400" b="1" baseline="-25000" dirty="0">
                <a:solidFill>
                  <a:schemeClr val="tx1"/>
                </a:solidFill>
              </a:rPr>
              <a:t>0</a:t>
            </a:r>
            <a:r>
              <a:rPr lang="en-IN" sz="2400" b="1" dirty="0">
                <a:solidFill>
                  <a:schemeClr val="tx1"/>
                </a:solidFill>
              </a:rPr>
              <a:t> + C * [ (</a:t>
            </a:r>
            <a:r>
              <a:rPr lang="en-IN" sz="2400" b="1" dirty="0" err="1">
                <a:solidFill>
                  <a:schemeClr val="tx1"/>
                </a:solidFill>
              </a:rPr>
              <a:t>i-LB</a:t>
            </a:r>
            <a:r>
              <a:rPr lang="en-IN" sz="2400" b="1" baseline="-25000" dirty="0" err="1">
                <a:solidFill>
                  <a:schemeClr val="tx1"/>
                </a:solidFill>
              </a:rPr>
              <a:t>r</a:t>
            </a:r>
            <a:r>
              <a:rPr lang="en-IN" sz="2400" b="1" dirty="0">
                <a:solidFill>
                  <a:schemeClr val="tx1"/>
                </a:solidFill>
              </a:rPr>
              <a:t>) + (UB</a:t>
            </a:r>
            <a:r>
              <a:rPr lang="en-IN" sz="2400" b="1" baseline="-25000" dirty="0">
                <a:solidFill>
                  <a:schemeClr val="tx1"/>
                </a:solidFill>
              </a:rPr>
              <a:t>r</a:t>
            </a:r>
            <a:r>
              <a:rPr lang="en-IN" sz="2400" b="1" dirty="0">
                <a:solidFill>
                  <a:schemeClr val="tx1"/>
                </a:solidFill>
              </a:rPr>
              <a:t>-LB</a:t>
            </a:r>
            <a:r>
              <a:rPr lang="en-IN" sz="2400" b="1" baseline="-25000" dirty="0">
                <a:solidFill>
                  <a:schemeClr val="tx1"/>
                </a:solidFill>
              </a:rPr>
              <a:t>r</a:t>
            </a:r>
            <a:r>
              <a:rPr lang="en-IN" sz="2400" b="1" dirty="0">
                <a:solidFill>
                  <a:schemeClr val="tx1"/>
                </a:solidFill>
              </a:rPr>
              <a:t>+1) * (j – </a:t>
            </a:r>
            <a:r>
              <a:rPr lang="en-IN" sz="2400" b="1" dirty="0" err="1">
                <a:solidFill>
                  <a:schemeClr val="tx1"/>
                </a:solidFill>
              </a:rPr>
              <a:t>LB</a:t>
            </a:r>
            <a:r>
              <a:rPr lang="en-IN" sz="2400" b="1" baseline="-25000" dirty="0" err="1">
                <a:solidFill>
                  <a:schemeClr val="tx1"/>
                </a:solidFill>
              </a:rPr>
              <a:t>c</a:t>
            </a:r>
            <a:r>
              <a:rPr lang="en-IN" sz="2400" b="1" dirty="0">
                <a:solidFill>
                  <a:schemeClr val="tx1"/>
                </a:solidFill>
              </a:rPr>
              <a:t>) ]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071E5D-DEFB-4673-EFFE-47A65A49B04D}"/>
              </a:ext>
            </a:extLst>
          </p:cNvPr>
          <p:cNvCxnSpPr>
            <a:cxnSpLocks/>
          </p:cNvCxnSpPr>
          <p:nvPr/>
        </p:nvCxnSpPr>
        <p:spPr>
          <a:xfrm>
            <a:off x="3600695" y="1643602"/>
            <a:ext cx="0" cy="1840376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65A240A-7F18-BB18-711E-6A96EA1CE359}"/>
              </a:ext>
            </a:extLst>
          </p:cNvPr>
          <p:cNvSpPr/>
          <p:nvPr/>
        </p:nvSpPr>
        <p:spPr>
          <a:xfrm>
            <a:off x="571500" y="5636657"/>
            <a:ext cx="8047808" cy="632015"/>
          </a:xfrm>
          <a:prstGeom prst="rect">
            <a:avLst/>
          </a:prstGeom>
          <a:solidFill>
            <a:schemeClr val="bg2">
              <a:lumMod val="9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chemeClr val="tx1"/>
                </a:solidFill>
              </a:rPr>
              <a:t>       Loc (A[ </a:t>
            </a:r>
            <a:r>
              <a:rPr lang="en-IN" sz="2400" b="1" dirty="0" err="1">
                <a:solidFill>
                  <a:schemeClr val="tx1"/>
                </a:solidFill>
              </a:rPr>
              <a:t>i</a:t>
            </a:r>
            <a:r>
              <a:rPr lang="en-IN" sz="2400" b="1" dirty="0">
                <a:solidFill>
                  <a:schemeClr val="tx1"/>
                </a:solidFill>
              </a:rPr>
              <a:t> , j ]) = L</a:t>
            </a:r>
            <a:r>
              <a:rPr lang="en-IN" sz="2400" b="1" baseline="-25000" dirty="0">
                <a:solidFill>
                  <a:schemeClr val="tx1"/>
                </a:solidFill>
              </a:rPr>
              <a:t>0</a:t>
            </a:r>
            <a:r>
              <a:rPr lang="en-IN" sz="2400" b="1" dirty="0">
                <a:solidFill>
                  <a:schemeClr val="tx1"/>
                </a:solidFill>
              </a:rPr>
              <a:t> + C * [ (</a:t>
            </a:r>
            <a:r>
              <a:rPr lang="en-IN" sz="2400" b="1" dirty="0" err="1">
                <a:solidFill>
                  <a:schemeClr val="tx1"/>
                </a:solidFill>
              </a:rPr>
              <a:t>i</a:t>
            </a:r>
            <a:r>
              <a:rPr lang="en-IN" sz="2400" b="1" dirty="0">
                <a:solidFill>
                  <a:schemeClr val="tx1"/>
                </a:solidFill>
              </a:rPr>
              <a:t>–1)    +         n           * (j-1) ]</a:t>
            </a:r>
          </a:p>
        </p:txBody>
      </p:sp>
    </p:spTree>
    <p:extLst>
      <p:ext uri="{BB962C8B-B14F-4D97-AF65-F5344CB8AC3E}">
        <p14:creationId xmlns:p14="http://schemas.microsoft.com/office/powerpoint/2010/main" val="10744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3" grpId="0" animBg="1"/>
      <p:bldP spid="28" grpId="0" animBg="1"/>
      <p:bldP spid="29" grpId="0" animBg="1"/>
      <p:bldP spid="50" grpId="0"/>
      <p:bldP spid="50" grpId="1"/>
      <p:bldP spid="51" grpId="0"/>
      <p:bldP spid="52" grpId="0"/>
      <p:bldP spid="53" grpId="0"/>
      <p:bldP spid="54" grpId="0"/>
      <p:bldP spid="56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Address calculation of 2-D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</a:t>
            </a:r>
            <a:r>
              <a:rPr lang="en-US" b="1" dirty="0">
                <a:solidFill>
                  <a:srgbClr val="C00000"/>
                </a:solidFill>
              </a:rPr>
              <a:t>20 * 5 </a:t>
            </a:r>
            <a:r>
              <a:rPr lang="en-US" u="sng" dirty="0"/>
              <a:t>two dimensional array </a:t>
            </a:r>
            <a:r>
              <a:rPr lang="en-US" dirty="0"/>
              <a:t>A which has its </a:t>
            </a:r>
            <a:r>
              <a:rPr lang="en-US" b="1" dirty="0">
                <a:solidFill>
                  <a:srgbClr val="C00000"/>
                </a:solidFill>
              </a:rPr>
              <a:t>base address = 1000 </a:t>
            </a:r>
            <a:r>
              <a:rPr lang="en-US" dirty="0"/>
              <a:t>and the byte </a:t>
            </a:r>
            <a:r>
              <a:rPr lang="en-US" b="1" dirty="0">
                <a:solidFill>
                  <a:srgbClr val="C00000"/>
                </a:solidFill>
              </a:rPr>
              <a:t>size of an element = 2</a:t>
            </a:r>
            <a:r>
              <a:rPr lang="en-US" dirty="0"/>
              <a:t>. Now compute the address of the element, </a:t>
            </a:r>
            <a:r>
              <a:rPr lang="en-US" b="1" dirty="0">
                <a:solidFill>
                  <a:srgbClr val="C00000"/>
                </a:solidFill>
              </a:rPr>
              <a:t>A[18][4]</a:t>
            </a:r>
            <a:r>
              <a:rPr lang="en-US" dirty="0"/>
              <a:t> assuming that the elements are stored in </a:t>
            </a:r>
            <a:r>
              <a:rPr lang="en-US" sz="2800" b="1" dirty="0">
                <a:solidFill>
                  <a:srgbClr val="C00000"/>
                </a:solidFill>
              </a:rPr>
              <a:t>row major order</a:t>
            </a:r>
            <a:r>
              <a:rPr lang="en-US" dirty="0"/>
              <a:t>. (Assume </a:t>
            </a:r>
            <a:r>
              <a:rPr lang="en-US" b="1" dirty="0" err="1"/>
              <a:t>LB</a:t>
            </a:r>
            <a:r>
              <a:rPr lang="en-US" b="1" baseline="-25000" dirty="0" err="1"/>
              <a:t>r</a:t>
            </a:r>
            <a:r>
              <a:rPr lang="en-US" b="1" dirty="0"/>
              <a:t>=</a:t>
            </a:r>
            <a:r>
              <a:rPr lang="en-US" b="1" dirty="0" err="1"/>
              <a:t>LB</a:t>
            </a:r>
            <a:r>
              <a:rPr lang="en-US" b="1" baseline="-25000" dirty="0" err="1"/>
              <a:t>c</a:t>
            </a:r>
            <a:r>
              <a:rPr lang="en-US" b="1" baseline="-25000" dirty="0"/>
              <a:t> </a:t>
            </a:r>
            <a:r>
              <a:rPr lang="en-US" b="1" dirty="0"/>
              <a:t>=1</a:t>
            </a:r>
            <a:r>
              <a:rPr lang="en-US" dirty="0"/>
              <a:t>)</a:t>
            </a:r>
          </a:p>
          <a:p>
            <a:r>
              <a:rPr lang="en-US" dirty="0"/>
              <a:t>Here,</a:t>
            </a:r>
          </a:p>
          <a:p>
            <a:pPr lvl="1"/>
            <a:r>
              <a:rPr lang="en-US" dirty="0"/>
              <a:t>C=2, n=20, m=5, i=18, j=4, L</a:t>
            </a:r>
            <a:r>
              <a:rPr lang="en-US" baseline="-25000" dirty="0"/>
              <a:t>0</a:t>
            </a:r>
            <a:r>
              <a:rPr lang="en-US" dirty="0"/>
              <a:t>=1000</a:t>
            </a:r>
          </a:p>
          <a:p>
            <a:r>
              <a:rPr lang="en-US" dirty="0"/>
              <a:t>If the array elements are stored in </a:t>
            </a:r>
            <a:r>
              <a:rPr lang="en-US" b="1" dirty="0"/>
              <a:t>row-major</a:t>
            </a:r>
            <a:r>
              <a:rPr lang="en-US" dirty="0"/>
              <a:t> order: </a:t>
            </a:r>
          </a:p>
          <a:p>
            <a:pPr marL="0" indent="0">
              <a:buNone/>
            </a:pPr>
            <a:r>
              <a:rPr lang="en-IN" b="1" dirty="0"/>
              <a:t>	Loc (A [ </a:t>
            </a:r>
            <a:r>
              <a:rPr lang="en-IN" b="1" dirty="0" err="1"/>
              <a:t>i</a:t>
            </a:r>
            <a:r>
              <a:rPr lang="en-IN" b="1" dirty="0"/>
              <a:t> , j ]) = L</a:t>
            </a:r>
            <a:r>
              <a:rPr lang="en-IN" b="1" baseline="-25000" dirty="0"/>
              <a:t>0</a:t>
            </a:r>
            <a:r>
              <a:rPr lang="en-IN" b="1" dirty="0"/>
              <a:t> + C * [m*(i-1) + (j–1)]</a:t>
            </a:r>
            <a:endParaRPr lang="en-IN" dirty="0"/>
          </a:p>
          <a:p>
            <a:pPr marL="0" indent="0" algn="l">
              <a:buNone/>
            </a:pPr>
            <a:r>
              <a:rPr lang="en-IN" b="1" dirty="0"/>
              <a:t>	Loc (A[18,4]) </a:t>
            </a:r>
            <a:r>
              <a:rPr lang="en-US" dirty="0"/>
              <a:t>= 1000 + 2 * [5*(18-1) + (4-1)]</a:t>
            </a:r>
          </a:p>
          <a:p>
            <a:pPr marL="0" indent="0" algn="l">
              <a:buNone/>
            </a:pPr>
            <a:r>
              <a:rPr lang="en-US" dirty="0"/>
              <a:t>                                     = 1000 + 2 [5(17) + 3]</a:t>
            </a:r>
          </a:p>
          <a:p>
            <a:pPr marL="0" indent="0" algn="l">
              <a:buNone/>
            </a:pPr>
            <a:r>
              <a:rPr lang="en-US" dirty="0"/>
              <a:t>		           = 1000 + 2[88]</a:t>
            </a:r>
          </a:p>
          <a:p>
            <a:pPr marL="0" indent="0" algn="l">
              <a:buNone/>
            </a:pPr>
            <a:r>
              <a:rPr lang="en-US" dirty="0"/>
              <a:t>		           = 1176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4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Address calculation of 2-D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</a:t>
            </a:r>
            <a:r>
              <a:rPr lang="en-US" b="1" dirty="0">
                <a:solidFill>
                  <a:srgbClr val="C00000"/>
                </a:solidFill>
              </a:rPr>
              <a:t>20 * 5 </a:t>
            </a:r>
            <a:r>
              <a:rPr lang="en-US" u="sng" dirty="0"/>
              <a:t>two dimensional array </a:t>
            </a:r>
            <a:r>
              <a:rPr lang="en-US" dirty="0"/>
              <a:t>A which has its </a:t>
            </a:r>
            <a:r>
              <a:rPr lang="en-US" b="1" dirty="0">
                <a:solidFill>
                  <a:srgbClr val="C00000"/>
                </a:solidFill>
              </a:rPr>
              <a:t>base address = 1000 </a:t>
            </a:r>
            <a:r>
              <a:rPr lang="en-US" dirty="0"/>
              <a:t>and the </a:t>
            </a:r>
            <a:r>
              <a:rPr lang="en-US" b="1" dirty="0">
                <a:solidFill>
                  <a:srgbClr val="C00000"/>
                </a:solidFill>
              </a:rPr>
              <a:t>size of an element = 2</a:t>
            </a:r>
            <a:r>
              <a:rPr lang="en-US" dirty="0"/>
              <a:t>. Now compute the address of the element, </a:t>
            </a:r>
            <a:r>
              <a:rPr lang="en-US" b="1" dirty="0">
                <a:solidFill>
                  <a:srgbClr val="C00000"/>
                </a:solidFill>
              </a:rPr>
              <a:t>A[18][4]</a:t>
            </a:r>
            <a:r>
              <a:rPr lang="en-US" dirty="0"/>
              <a:t> assuming that the elements are stored in </a:t>
            </a:r>
            <a:r>
              <a:rPr lang="en-US" sz="2800" b="1" dirty="0">
                <a:solidFill>
                  <a:srgbClr val="C00000"/>
                </a:solidFill>
              </a:rPr>
              <a:t>column major order</a:t>
            </a:r>
            <a:r>
              <a:rPr lang="en-US" dirty="0"/>
              <a:t>. (Assume </a:t>
            </a:r>
            <a:r>
              <a:rPr lang="en-US" b="1" dirty="0" err="1"/>
              <a:t>LB</a:t>
            </a:r>
            <a:r>
              <a:rPr lang="en-US" b="1" baseline="-25000" dirty="0" err="1"/>
              <a:t>r</a:t>
            </a:r>
            <a:r>
              <a:rPr lang="en-US" b="1" dirty="0"/>
              <a:t>=</a:t>
            </a:r>
            <a:r>
              <a:rPr lang="en-US" b="1" dirty="0" err="1"/>
              <a:t>LB</a:t>
            </a:r>
            <a:r>
              <a:rPr lang="en-US" b="1" baseline="-25000" dirty="0" err="1"/>
              <a:t>c</a:t>
            </a:r>
            <a:r>
              <a:rPr lang="en-US" b="1" baseline="-25000" dirty="0"/>
              <a:t> </a:t>
            </a:r>
            <a:r>
              <a:rPr lang="en-US" b="1" dirty="0"/>
              <a:t>=1</a:t>
            </a:r>
            <a:r>
              <a:rPr lang="en-US" dirty="0"/>
              <a:t>)</a:t>
            </a:r>
          </a:p>
          <a:p>
            <a:r>
              <a:rPr lang="en-US" dirty="0"/>
              <a:t>Here,</a:t>
            </a:r>
          </a:p>
          <a:p>
            <a:pPr lvl="1"/>
            <a:r>
              <a:rPr lang="en-US" dirty="0"/>
              <a:t>C=2, n=20, m=5, i=18, j=4, L</a:t>
            </a:r>
            <a:r>
              <a:rPr lang="en-US" baseline="-25000" dirty="0"/>
              <a:t>0</a:t>
            </a:r>
            <a:r>
              <a:rPr lang="en-US" dirty="0"/>
              <a:t>=1000</a:t>
            </a:r>
          </a:p>
          <a:p>
            <a:r>
              <a:rPr lang="en-US" dirty="0"/>
              <a:t>If the array elements are stored in </a:t>
            </a:r>
            <a:r>
              <a:rPr lang="en-US" b="1" dirty="0"/>
              <a:t>column-major</a:t>
            </a:r>
            <a:r>
              <a:rPr lang="en-US" dirty="0"/>
              <a:t> order: </a:t>
            </a:r>
          </a:p>
          <a:p>
            <a:pPr marL="0" indent="0">
              <a:buNone/>
            </a:pPr>
            <a:r>
              <a:rPr lang="en-IN" b="1" dirty="0"/>
              <a:t>	Loc (A [ </a:t>
            </a:r>
            <a:r>
              <a:rPr lang="en-IN" b="1" dirty="0" err="1"/>
              <a:t>i</a:t>
            </a:r>
            <a:r>
              <a:rPr lang="en-IN" b="1" dirty="0"/>
              <a:t> , j ]) = L</a:t>
            </a:r>
            <a:r>
              <a:rPr lang="en-IN" b="1" baseline="-25000" dirty="0"/>
              <a:t>0</a:t>
            </a:r>
            <a:r>
              <a:rPr lang="en-IN" b="1" dirty="0"/>
              <a:t> + C * [(i-1) + n*(j–1)]</a:t>
            </a:r>
            <a:endParaRPr lang="en-IN" dirty="0"/>
          </a:p>
          <a:p>
            <a:pPr marL="0" indent="0" algn="l">
              <a:buNone/>
            </a:pPr>
            <a:r>
              <a:rPr lang="en-IN" b="1" dirty="0"/>
              <a:t>	Loc (A[18,4 ]) </a:t>
            </a:r>
            <a:r>
              <a:rPr lang="en-US" dirty="0"/>
              <a:t>= 1000 + 2 * [(18-1) + 20*(4-1)]</a:t>
            </a:r>
          </a:p>
          <a:p>
            <a:pPr marL="0" indent="0" algn="l">
              <a:buNone/>
            </a:pPr>
            <a:r>
              <a:rPr lang="en-US" dirty="0"/>
              <a:t>                                     = 1000 + 2 [17 + 20*(3)]</a:t>
            </a:r>
          </a:p>
          <a:p>
            <a:pPr marL="0" indent="0" algn="l">
              <a:buNone/>
            </a:pPr>
            <a:r>
              <a:rPr lang="en-US" dirty="0"/>
              <a:t>		           = 1000 + 2[17 + 60]</a:t>
            </a:r>
          </a:p>
          <a:p>
            <a:pPr marL="0" indent="0" algn="l">
              <a:buNone/>
            </a:pPr>
            <a:r>
              <a:rPr lang="en-US" dirty="0"/>
              <a:t>		           = 1154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80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81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Address calculation of 2-D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15 x 20 two-dimensional array A which has its base address = 4000 and the size of an element is 4 bytes. Now compute the address of the element A[10][10], assuming that the elements are stored in row major order and column major order. (Assume </a:t>
            </a:r>
            <a:r>
              <a:rPr lang="en-US" b="1" dirty="0"/>
              <a:t>LB</a:t>
            </a:r>
            <a:r>
              <a:rPr lang="en-US" b="1" baseline="-25000" dirty="0"/>
              <a:t>r</a:t>
            </a:r>
            <a:r>
              <a:rPr lang="en-US" b="1" dirty="0"/>
              <a:t>=LB</a:t>
            </a:r>
            <a:r>
              <a:rPr lang="en-US" b="1" baseline="-25000" dirty="0"/>
              <a:t>c </a:t>
            </a:r>
            <a:r>
              <a:rPr lang="en-US" b="1" dirty="0"/>
              <a:t>=1)</a:t>
            </a:r>
          </a:p>
          <a:p>
            <a:pPr lvl="1"/>
            <a:r>
              <a:rPr lang="en-US" b="1" dirty="0"/>
              <a:t>Row major order : 4756</a:t>
            </a:r>
          </a:p>
          <a:p>
            <a:pPr lvl="1"/>
            <a:r>
              <a:rPr lang="en-US" b="1" dirty="0"/>
              <a:t>Column major order : 4576</a:t>
            </a:r>
          </a:p>
          <a:p>
            <a:endParaRPr lang="en-US" dirty="0"/>
          </a:p>
          <a:p>
            <a:r>
              <a:rPr lang="en-US" dirty="0"/>
              <a:t>Consider  3 * 5 two-dimensional array A which has its base address = 2500 and the size of an element = 4. Now compute the address of the element, A[2][4] assuming that the elements are stored in column major order</a:t>
            </a:r>
            <a:r>
              <a:rPr lang="en-US" sz="2000" dirty="0"/>
              <a:t>. </a:t>
            </a:r>
            <a:r>
              <a:rPr lang="en-US" dirty="0"/>
              <a:t>(Assume </a:t>
            </a:r>
            <a:r>
              <a:rPr lang="en-US" b="1" dirty="0"/>
              <a:t>LB</a:t>
            </a:r>
            <a:r>
              <a:rPr lang="en-US" b="1" baseline="-25000" dirty="0"/>
              <a:t>r</a:t>
            </a:r>
            <a:r>
              <a:rPr lang="en-US" b="1" dirty="0"/>
              <a:t>=LB</a:t>
            </a:r>
            <a:r>
              <a:rPr lang="en-US" b="1" baseline="-25000" dirty="0"/>
              <a:t>c </a:t>
            </a:r>
            <a:r>
              <a:rPr lang="en-US" b="1" dirty="0"/>
              <a:t>=1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Column major order : 2540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Array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Matrix representation of Polynomial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Sparse Matrix</a:t>
            </a:r>
          </a:p>
        </p:txBody>
      </p:sp>
    </p:spTree>
    <p:extLst>
      <p:ext uri="{BB962C8B-B14F-4D97-AF65-F5344CB8AC3E}">
        <p14:creationId xmlns:p14="http://schemas.microsoft.com/office/powerpoint/2010/main" val="1890915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Representation of Polynomial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use array for different kind of operations on polynomial equation such as addition, subtraction, division, differentiation etc…</a:t>
            </a:r>
          </a:p>
          <a:p>
            <a:r>
              <a:rPr lang="en-IN" dirty="0"/>
              <a:t>We are interested in finding suitable representation for polynomial so that different operations like addition, subtraction etc… can be performed in efficient manner.</a:t>
            </a:r>
          </a:p>
          <a:p>
            <a:r>
              <a:rPr lang="en-IN" dirty="0"/>
              <a:t>Array can be used to represent Polynomial equation.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8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5500688" y="3627714"/>
            <a:ext cx="4291762" cy="2209800"/>
            <a:chOff x="1233488" y="3633787"/>
            <a:chExt cx="4291762" cy="2209800"/>
          </a:xfrm>
        </p:grpSpPr>
        <p:graphicFrame>
          <p:nvGraphicFramePr>
            <p:cNvPr id="88" name="Content Placeholder 4">
              <a:extLst>
                <a:ext uri="{FF2B5EF4-FFF2-40B4-BE49-F238E27FC236}">
                  <a16:creationId xmlns:a16="http://schemas.microsoft.com/office/drawing/2014/main" id="{2486BC6F-42B7-4A1D-889E-1B1818D1D5F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828050" y="3966291"/>
            <a:ext cx="3697200" cy="1854000"/>
          </p:xfrm>
          <a:graphic>
            <a:graphicData uri="http://schemas.openxmlformats.org/drawingml/2006/table">
              <a:tbl>
                <a:tblPr firstRow="1" bandRow="1">
                  <a:tableStyleId>{8EC20E35-A176-4012-BC5E-935CFFF8708E}</a:tableStyleId>
                </a:tblPr>
                <a:tblGrid>
                  <a:gridCol w="7394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IN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sp>
          <p:nvSpPr>
            <p:cNvPr id="89" name="TextBox 88"/>
            <p:cNvSpPr txBox="1"/>
            <p:nvPr/>
          </p:nvSpPr>
          <p:spPr>
            <a:xfrm>
              <a:off x="1309688" y="431958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1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233488" y="4700587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2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233488" y="50932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3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233488" y="54742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4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519488" y="36454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2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205288" y="36454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3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967288" y="3633787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4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Representation of Polynomial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66888" y="325278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prstClr val="black"/>
                </a:solidFill>
                <a:latin typeface="Calibri"/>
              </a:rPr>
              <a:t>2X</a:t>
            </a:r>
            <a:r>
              <a:rPr lang="en-IN" b="1" baseline="30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IN" b="1" dirty="0">
                <a:solidFill>
                  <a:prstClr val="black"/>
                </a:solidFill>
                <a:latin typeface="Calibri"/>
              </a:rPr>
              <a:t> + 5XY + Y</a:t>
            </a:r>
            <a:r>
              <a:rPr lang="en-IN" b="1" baseline="30000" dirty="0">
                <a:solidFill>
                  <a:prstClr val="black"/>
                </a:solidFill>
                <a:latin typeface="Calibri"/>
              </a:rPr>
              <a:t>2</a:t>
            </a:r>
            <a:endParaRPr lang="en-US" b="1" baseline="300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1233488" y="3627714"/>
            <a:ext cx="4291762" cy="2209800"/>
            <a:chOff x="1233488" y="3633787"/>
            <a:chExt cx="4291762" cy="2209800"/>
          </a:xfrm>
        </p:grpSpPr>
        <p:graphicFrame>
          <p:nvGraphicFramePr>
            <p:cNvPr id="70" name="Content Placeholder 4">
              <a:extLst>
                <a:ext uri="{FF2B5EF4-FFF2-40B4-BE49-F238E27FC236}">
                  <a16:creationId xmlns:a16="http://schemas.microsoft.com/office/drawing/2014/main" id="{2486BC6F-42B7-4A1D-889E-1B1818D1D5F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828050" y="3966291"/>
            <a:ext cx="3697200" cy="1854000"/>
          </p:xfrm>
          <a:graphic>
            <a:graphicData uri="http://schemas.openxmlformats.org/drawingml/2006/table">
              <a:tbl>
                <a:tblPr firstRow="1" bandRow="1">
                  <a:tableStyleId>{8EC20E35-A176-4012-BC5E-935CFFF8708E}</a:tableStyleId>
                </a:tblPr>
                <a:tblGrid>
                  <a:gridCol w="7394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IN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sp>
          <p:nvSpPr>
            <p:cNvPr id="40" name="TextBox 39"/>
            <p:cNvSpPr txBox="1"/>
            <p:nvPr/>
          </p:nvSpPr>
          <p:spPr>
            <a:xfrm>
              <a:off x="1330875" y="4319587"/>
              <a:ext cx="467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1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33488" y="4700587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2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33488" y="50932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3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33488" y="54742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4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57488" y="36454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1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19488" y="36454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2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05288" y="36454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3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67288" y="3633787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4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1811868" y="4711397"/>
            <a:ext cx="738000" cy="372484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2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571494" y="4350788"/>
            <a:ext cx="738000" cy="348734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5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312095" y="3982728"/>
            <a:ext cx="738000" cy="348734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62688" y="325278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IN" b="1" baseline="30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IN" b="1" dirty="0">
                <a:solidFill>
                  <a:prstClr val="black"/>
                </a:solidFill>
                <a:latin typeface="Calibri"/>
              </a:rPr>
              <a:t> + 3XY + Y</a:t>
            </a:r>
            <a:r>
              <a:rPr lang="en-IN" b="1" baseline="30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IN" b="1" dirty="0">
                <a:solidFill>
                  <a:prstClr val="black"/>
                </a:solidFill>
                <a:latin typeface="Calibri"/>
              </a:rPr>
              <a:t>+Y-X</a:t>
            </a:r>
            <a:endParaRPr lang="en-US" b="1" baseline="30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086538" y="4699522"/>
            <a:ext cx="738000" cy="349200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834453" y="4338859"/>
            <a:ext cx="738000" cy="349200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3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582088" y="3963678"/>
            <a:ext cx="738000" cy="347669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37392" y="3963677"/>
            <a:ext cx="738000" cy="349200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086538" y="4339927"/>
            <a:ext cx="738000" cy="349200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-1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graphicFrame>
        <p:nvGraphicFramePr>
          <p:cNvPr id="6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3946207" y="927530"/>
          <a:ext cx="3697200" cy="1854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8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IN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IN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IN" baseline="30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XY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XY</a:t>
                      </a:r>
                      <a:r>
                        <a:rPr lang="en-IN" baseline="30000" dirty="0"/>
                        <a:t>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XY</a:t>
                      </a:r>
                      <a:r>
                        <a:rPr lang="en-IN" baseline="30000" dirty="0"/>
                        <a:t>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XY</a:t>
                      </a:r>
                      <a:r>
                        <a:rPr lang="en-IN" baseline="30000" dirty="0"/>
                        <a:t>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2</a:t>
                      </a:r>
                      <a:endParaRPr lang="en-US" baseline="30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3</a:t>
                      </a:r>
                      <a:r>
                        <a:rPr lang="en-IN" dirty="0"/>
                        <a:t>Y</a:t>
                      </a:r>
                      <a:endParaRPr lang="en-US" baseline="30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2</a:t>
                      </a:r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2</a:t>
                      </a:r>
                      <a:endParaRPr lang="en-US" baseline="30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2</a:t>
                      </a:r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3</a:t>
                      </a:r>
                      <a:endParaRPr lang="en-US" baseline="30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2</a:t>
                      </a:r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4</a:t>
                      </a:r>
                      <a:endParaRPr lang="en-US" baseline="30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3</a:t>
                      </a:r>
                      <a:endParaRPr lang="en-US" baseline="30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3</a:t>
                      </a:r>
                      <a:r>
                        <a:rPr lang="en-IN" dirty="0"/>
                        <a:t>Y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3</a:t>
                      </a:r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3</a:t>
                      </a:r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3</a:t>
                      </a:r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4</a:t>
                      </a:r>
                      <a:endParaRPr lang="en-US" baseline="30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4</a:t>
                      </a:r>
                      <a:r>
                        <a:rPr lang="en-IN" dirty="0"/>
                        <a:t>Y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4</a:t>
                      </a:r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4</a:t>
                      </a:r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4</a:t>
                      </a:r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1412BCF-081C-68F0-6A27-E6F83DE92D9F}"/>
              </a:ext>
            </a:extLst>
          </p:cNvPr>
          <p:cNvSpPr txBox="1"/>
          <p:nvPr/>
        </p:nvSpPr>
        <p:spPr>
          <a:xfrm>
            <a:off x="2012792" y="363938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rPr>
              <a:t>Y</a:t>
            </a:r>
            <a:r>
              <a:rPr kumimoji="0" lang="en-IN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rPr>
              <a:t>0</a:t>
            </a:r>
            <a:endParaRPr kumimoji="0" lang="en-US" sz="1800" b="1" i="0" u="none" strike="noStrike" kern="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8FC735-D06A-1672-3AA6-BA38E88259A2}"/>
              </a:ext>
            </a:extLst>
          </p:cNvPr>
          <p:cNvSpPr txBox="1"/>
          <p:nvPr/>
        </p:nvSpPr>
        <p:spPr>
          <a:xfrm>
            <a:off x="1392499" y="396537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rPr>
              <a:t>X</a:t>
            </a:r>
            <a:r>
              <a:rPr kumimoji="0" lang="en-IN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rPr>
              <a:t>0</a:t>
            </a:r>
            <a:endParaRPr kumimoji="0" lang="en-US" sz="1800" b="1" i="0" u="none" strike="noStrike" kern="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40B74-884C-4309-F0A7-85BE20ED195C}"/>
              </a:ext>
            </a:extLst>
          </p:cNvPr>
          <p:cNvSpPr txBox="1"/>
          <p:nvPr/>
        </p:nvSpPr>
        <p:spPr>
          <a:xfrm>
            <a:off x="7062788" y="36277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rPr>
              <a:t>Y</a:t>
            </a:r>
            <a:r>
              <a:rPr kumimoji="0" lang="en-IN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1" i="0" u="none" strike="noStrike" kern="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A7EE73-F1A5-DEC0-2190-7BBDD2A2E8EC}"/>
              </a:ext>
            </a:extLst>
          </p:cNvPr>
          <p:cNvSpPr txBox="1"/>
          <p:nvPr/>
        </p:nvSpPr>
        <p:spPr>
          <a:xfrm>
            <a:off x="6325350" y="36277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rPr>
              <a:t>Y</a:t>
            </a:r>
            <a:r>
              <a:rPr kumimoji="0" lang="en-IN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rPr>
              <a:t>0</a:t>
            </a:r>
            <a:endParaRPr kumimoji="0" lang="en-US" sz="1800" b="1" i="0" u="none" strike="noStrike" kern="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CB0743-4DBD-D539-3616-BC7856464CF8}"/>
              </a:ext>
            </a:extLst>
          </p:cNvPr>
          <p:cNvSpPr txBox="1"/>
          <p:nvPr/>
        </p:nvSpPr>
        <p:spPr>
          <a:xfrm>
            <a:off x="5628700" y="393377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rPr>
              <a:t>X</a:t>
            </a:r>
            <a:r>
              <a:rPr kumimoji="0" lang="en-IN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rPr>
              <a:t>0</a:t>
            </a:r>
            <a:endParaRPr kumimoji="0" lang="en-US" sz="1800" b="1" i="0" u="none" strike="noStrike" kern="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503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8" grpId="0" animBg="1"/>
      <p:bldP spid="49" grpId="0" animBg="1"/>
      <p:bldP spid="50" grpId="0" animBg="1"/>
      <p:bldP spid="51" grpId="0"/>
      <p:bldP spid="62" grpId="0" animBg="1"/>
      <p:bldP spid="63" grpId="0" animBg="1"/>
      <p:bldP spid="64" grpId="0" animBg="1"/>
      <p:bldP spid="65" grpId="0" animBg="1"/>
      <p:bldP spid="66" grpId="0" animBg="1"/>
      <p:bldP spid="3" grpId="0"/>
      <p:bldP spid="4" grpId="0"/>
      <p:bldP spid="5" grpId="0"/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</a:t>
            </a:r>
            <a:r>
              <a:rPr lang="en-IN" b="1" dirty="0">
                <a:solidFill>
                  <a:srgbClr val="C00000"/>
                </a:solidFill>
              </a:rPr>
              <a:t>n x m </a:t>
            </a:r>
            <a:r>
              <a:rPr lang="en-IN" dirty="0"/>
              <a:t>matrix is said to be </a:t>
            </a:r>
            <a:r>
              <a:rPr lang="en-IN" b="1" i="1" dirty="0">
                <a:solidFill>
                  <a:srgbClr val="C00000"/>
                </a:solidFill>
              </a:rPr>
              <a:t>sparse</a:t>
            </a:r>
            <a:r>
              <a:rPr lang="en-IN" dirty="0"/>
              <a:t> if </a:t>
            </a:r>
            <a:r>
              <a:rPr lang="en-IN" b="1" dirty="0">
                <a:solidFill>
                  <a:srgbClr val="C00000"/>
                </a:solidFill>
              </a:rPr>
              <a:t>“many” </a:t>
            </a:r>
            <a:r>
              <a:rPr lang="en-IN" dirty="0"/>
              <a:t>of its elements are zero.</a:t>
            </a:r>
          </a:p>
          <a:p>
            <a:r>
              <a:rPr lang="en-IN" dirty="0"/>
              <a:t>A matrix that is not sparse is called a </a:t>
            </a:r>
            <a:r>
              <a:rPr lang="en-IN" b="1" i="1" dirty="0">
                <a:solidFill>
                  <a:srgbClr val="C00000"/>
                </a:solidFill>
              </a:rPr>
              <a:t>dense</a:t>
            </a:r>
            <a:r>
              <a:rPr lang="en-IN" b="1" i="1" dirty="0">
                <a:solidFill>
                  <a:srgbClr val="FF0000"/>
                </a:solidFill>
              </a:rPr>
              <a:t> </a:t>
            </a:r>
            <a:r>
              <a:rPr lang="en-IN" dirty="0"/>
              <a:t>matrix.</a:t>
            </a:r>
          </a:p>
          <a:p>
            <a:r>
              <a:rPr lang="en-IN" dirty="0"/>
              <a:t>We can device a simple representation scheme whose space requirement equals the size of the non-zero elements.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4114800"/>
          <a:ext cx="1936816" cy="15240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42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2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21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21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45370" y="4106104"/>
          <a:ext cx="5517830" cy="118452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77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926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Terms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Row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Column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Value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1676400" y="2945010"/>
            <a:ext cx="3276600" cy="3063123"/>
            <a:chOff x="152400" y="2945009"/>
            <a:chExt cx="3276600" cy="3063123"/>
          </a:xfrm>
        </p:grpSpPr>
        <p:sp>
          <p:nvSpPr>
            <p:cNvPr id="5" name="Double Bracket 4"/>
            <p:cNvSpPr/>
            <p:nvPr/>
          </p:nvSpPr>
          <p:spPr>
            <a:xfrm>
              <a:off x="914400" y="4038600"/>
              <a:ext cx="2057400" cy="1752600"/>
            </a:xfrm>
            <a:prstGeom prst="bracketPair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19400" y="56388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4x8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2400" y="4172635"/>
              <a:ext cx="1066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Row - 1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2400" y="4553635"/>
              <a:ext cx="1066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Row - 2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400" y="4934635"/>
              <a:ext cx="1066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Row - 3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2400" y="5315635"/>
              <a:ext cx="1066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Row - 4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2971800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- 1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65578" y="2971800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- 2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13302" y="2956298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- 3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22778" y="2963334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- 4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70502" y="2956298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- 5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99102" y="2960511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- 6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27702" y="2956298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- 7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56302" y="2945009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- 8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410200" y="5498068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Linear Representation of given matrix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410389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3242332" y="4202372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943600" y="44126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936166" y="47003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943600" y="500875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434253" y="41041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29" name="Oval 28"/>
          <p:cNvSpPr/>
          <p:nvPr/>
        </p:nvSpPr>
        <p:spPr>
          <a:xfrm>
            <a:off x="3973666" y="4205869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437970" y="4419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426819" y="47002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30536" y="50111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923049" y="41036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2761785" y="4575718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923049" y="442011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926766" y="470024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923049" y="50106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424853" y="41036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39" name="Oval 38"/>
          <p:cNvSpPr/>
          <p:nvPr/>
        </p:nvSpPr>
        <p:spPr>
          <a:xfrm>
            <a:off x="3490447" y="4575718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21136" y="44158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421136" y="47020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421136" y="50148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917366" y="40999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44" name="Oval 43"/>
          <p:cNvSpPr/>
          <p:nvPr/>
        </p:nvSpPr>
        <p:spPr>
          <a:xfrm>
            <a:off x="4207843" y="4575718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913649" y="44158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7913649" y="47026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8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913649" y="50148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8409879" y="410005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50" name="Oval 49"/>
          <p:cNvSpPr/>
          <p:nvPr/>
        </p:nvSpPr>
        <p:spPr>
          <a:xfrm>
            <a:off x="3243147" y="4960435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409879" y="44158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8406162" y="47026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406162" y="501484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9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904249" y="41004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55" name="Oval 54"/>
          <p:cNvSpPr/>
          <p:nvPr/>
        </p:nvSpPr>
        <p:spPr>
          <a:xfrm>
            <a:off x="3722764" y="4956938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900532" y="44158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900532" y="47026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8896815" y="50111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8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9394902" y="40999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2761785" y="5352586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394902" y="44158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9394902" y="47020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9391185" y="50180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9883698" y="40999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8</a:t>
            </a:r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3007228" y="5364910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9887415" y="44121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887415" y="47026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9887415" y="50185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171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 animBg="1"/>
      <p:bldP spid="25" grpId="0"/>
      <p:bldP spid="26" grpId="0"/>
      <p:bldP spid="27" grpId="0"/>
      <p:bldP spid="28" grpId="0"/>
      <p:bldP spid="29" grpId="0" animBg="1"/>
      <p:bldP spid="30" grpId="0"/>
      <p:bldP spid="31" grpId="0"/>
      <p:bldP spid="32" grpId="0"/>
      <p:bldP spid="33" grpId="0"/>
      <p:bldP spid="34" grpId="0" animBg="1"/>
      <p:bldP spid="35" grpId="0"/>
      <p:bldP spid="36" grpId="0"/>
      <p:bldP spid="37" grpId="0"/>
      <p:bldP spid="38" grpId="0"/>
      <p:bldP spid="39" grpId="0" animBg="1"/>
      <p:bldP spid="40" grpId="0"/>
      <p:bldP spid="41" grpId="0"/>
      <p:bldP spid="42" grpId="0"/>
      <p:bldP spid="43" grpId="0"/>
      <p:bldP spid="44" grpId="0" animBg="1"/>
      <p:bldP spid="45" grpId="0"/>
      <p:bldP spid="46" grpId="0"/>
      <p:bldP spid="47" grpId="0"/>
      <p:bldP spid="48" grpId="0"/>
      <p:bldP spid="50" grpId="0" animBg="1"/>
      <p:bldP spid="51" grpId="0"/>
      <p:bldP spid="52" grpId="0"/>
      <p:bldP spid="53" grpId="0"/>
      <p:bldP spid="54" grpId="0"/>
      <p:bldP spid="55" grpId="0" animBg="1"/>
      <p:bldP spid="56" grpId="0"/>
      <p:bldP spid="57" grpId="0"/>
      <p:bldP spid="58" grpId="0"/>
      <p:bldP spid="59" grpId="0"/>
      <p:bldP spid="60" grpId="0" animBg="1"/>
      <p:bldP spid="61" grpId="0"/>
      <p:bldP spid="62" grpId="0"/>
      <p:bldP spid="63" grpId="0"/>
      <p:bldP spid="64" grpId="0"/>
      <p:bldP spid="65" grpId="0" animBg="1"/>
      <p:bldP spid="66" grpId="0"/>
      <p:bldP spid="67" grpId="0"/>
      <p:bldP spid="6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construct matrix structure from liner representation we need to record.</a:t>
            </a:r>
          </a:p>
          <a:p>
            <a:pPr lvl="1"/>
            <a:r>
              <a:rPr lang="en-IN" dirty="0"/>
              <a:t>Original row and columns of each non zero entries.</a:t>
            </a:r>
          </a:p>
          <a:p>
            <a:pPr lvl="1"/>
            <a:r>
              <a:rPr lang="en-IN" dirty="0"/>
              <a:t>Number of rows and columns in the matrix.</a:t>
            </a:r>
          </a:p>
          <a:p>
            <a:r>
              <a:rPr lang="en-IN" dirty="0"/>
              <a:t>So each element of the array into which the sparse matrix is mapped need to have three fields:</a:t>
            </a:r>
          </a:p>
          <a:p>
            <a:pPr lvl="1"/>
            <a:r>
              <a:rPr lang="en-IN" b="1" dirty="0"/>
              <a:t>Row number</a:t>
            </a:r>
          </a:p>
          <a:p>
            <a:pPr lvl="1"/>
            <a:r>
              <a:rPr lang="en-IN" b="1" dirty="0"/>
              <a:t>column number </a:t>
            </a:r>
          </a:p>
          <a:p>
            <a:pPr lvl="1"/>
            <a:r>
              <a:rPr lang="en-IN" b="1" dirty="0"/>
              <a:t>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7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47671" y="1198688"/>
          <a:ext cx="3222173" cy="206776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38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2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2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4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9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7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8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12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99314" y="1338948"/>
          <a:ext cx="990600" cy="44196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Row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47114" y="1338948"/>
          <a:ext cx="990600" cy="44196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Column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294914" y="1338948"/>
          <a:ext cx="990600" cy="4419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1043768" y="707240"/>
            <a:ext cx="4059476" cy="2797338"/>
            <a:chOff x="-3132688" y="504596"/>
            <a:chExt cx="4059476" cy="2797338"/>
          </a:xfrm>
        </p:grpSpPr>
        <p:sp>
          <p:nvSpPr>
            <p:cNvPr id="5" name="Double Bracket 4"/>
            <p:cNvSpPr/>
            <p:nvPr/>
          </p:nvSpPr>
          <p:spPr>
            <a:xfrm>
              <a:off x="-2823780" y="826457"/>
              <a:ext cx="3227027" cy="2364331"/>
            </a:xfrm>
            <a:prstGeom prst="bracketPair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7188" y="2932602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6x7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-3132688" y="1008971"/>
              <a:ext cx="1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3132688" y="1350647"/>
              <a:ext cx="1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3132688" y="1692323"/>
              <a:ext cx="1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3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flipH="1">
              <a:off x="-3132688" y="2033999"/>
              <a:ext cx="1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4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3132688" y="2375675"/>
              <a:ext cx="1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5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3132688" y="2717352"/>
              <a:ext cx="1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6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2709040" y="50459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2219167" y="50459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742233" y="50459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3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248097" y="50459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4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817172" y="50459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5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386246" y="50459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6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388" y="50459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7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99185" y="3641350"/>
            <a:ext cx="3581400" cy="1351020"/>
            <a:chOff x="0" y="3124200"/>
            <a:chExt cx="3581400" cy="1447800"/>
          </a:xfrm>
        </p:grpSpPr>
        <p:sp>
          <p:nvSpPr>
            <p:cNvPr id="25" name="Rectangle 24"/>
            <p:cNvSpPr/>
            <p:nvPr/>
          </p:nvSpPr>
          <p:spPr>
            <a:xfrm>
              <a:off x="152400" y="3124200"/>
              <a:ext cx="3352800" cy="1447800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9050">
                  <a:solidFill>
                    <a:schemeClr val="tx1"/>
                  </a:solidFill>
                </a:ln>
                <a:solidFill>
                  <a:schemeClr val="bg2">
                    <a:lumMod val="9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0" y="3133383"/>
              <a:ext cx="3581400" cy="692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Memory Space required to store </a:t>
              </a:r>
            </a:p>
            <a:p>
              <a:pPr algn="ctr"/>
              <a:r>
                <a:rPr lang="en-IN" dirty="0"/>
                <a:t>6x7 matrix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000" y="3971583"/>
              <a:ext cx="2819400" cy="395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42 x 2  = 84 bytes</a:t>
              </a:r>
              <a:endParaRPr lang="en-US" b="1" dirty="0"/>
            </a:p>
          </p:txBody>
        </p:sp>
      </p:grpSp>
      <p:cxnSp>
        <p:nvCxnSpPr>
          <p:cNvPr id="27" name="Straight Arrow Connector 26"/>
          <p:cNvCxnSpPr>
            <a:stCxn id="25" idx="0"/>
          </p:cNvCxnSpPr>
          <p:nvPr/>
        </p:nvCxnSpPr>
        <p:spPr>
          <a:xfrm flipV="1">
            <a:off x="2927985" y="3336551"/>
            <a:ext cx="0" cy="30479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116348" y="5098642"/>
            <a:ext cx="3581400" cy="1288394"/>
            <a:chOff x="457200" y="4909454"/>
            <a:chExt cx="35814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609600" y="4909454"/>
              <a:ext cx="3352800" cy="1447800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7200" y="5025123"/>
              <a:ext cx="3581400" cy="726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Memory Space required to store </a:t>
              </a:r>
            </a:p>
            <a:p>
              <a:pPr algn="ctr"/>
              <a:r>
                <a:rPr lang="en-IN" dirty="0"/>
                <a:t>Linear Representation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6428" y="5747654"/>
              <a:ext cx="2819400" cy="415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30 x 2  = 60 bytes</a:t>
              </a:r>
              <a:endParaRPr lang="en-US" b="1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780315" y="914400"/>
            <a:ext cx="3179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Linear representation of Matrix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91490" y="1879578"/>
            <a:ext cx="75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A =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426802" y="1217326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399314" y="1752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847114" y="1752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294914" y="1752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324652" y="1217326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399314" y="215660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847114" y="215660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294914" y="21452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9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451924" y="1555992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399314" y="255502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847114" y="255629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8294914" y="255629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899544" y="1555992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399314" y="295471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847114" y="29489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294914" y="29489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324652" y="1555992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399314" y="3364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847114" y="3364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294914" y="3364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4184898" y="1555992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399314" y="376847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6847114" y="376847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8294914" y="376272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1451924" y="1933136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399314" y="41681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6847114" y="41681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294914" y="415666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10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2426802" y="2260651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399314" y="456066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6847114" y="457791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8294914" y="456641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2899544" y="2935123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399314" y="4964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847114" y="4964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8294914" y="4964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4184898" y="2935123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5399314" y="536867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6847114" y="536419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8294914" y="536292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399314" y="5886290"/>
            <a:ext cx="3886200" cy="50074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Space Saved = 84 – 60 = 24 bytes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61541C-08DC-D4C5-6E71-57D9549810C9}"/>
              </a:ext>
            </a:extLst>
          </p:cNvPr>
          <p:cNvCxnSpPr>
            <a:cxnSpLocks/>
          </p:cNvCxnSpPr>
          <p:nvPr/>
        </p:nvCxnSpPr>
        <p:spPr>
          <a:xfrm>
            <a:off x="3080759" y="4801421"/>
            <a:ext cx="4120141" cy="127552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63BDD29-FEFC-B224-38A0-3634E3B8D664}"/>
              </a:ext>
            </a:extLst>
          </p:cNvPr>
          <p:cNvCxnSpPr>
            <a:cxnSpLocks/>
          </p:cNvCxnSpPr>
          <p:nvPr/>
        </p:nvCxnSpPr>
        <p:spPr>
          <a:xfrm>
            <a:off x="3080759" y="6150760"/>
            <a:ext cx="4653541" cy="14526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61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8" grpId="0" animBg="1"/>
      <p:bldP spid="39" grpId="0"/>
      <p:bldP spid="40" grpId="0"/>
      <p:bldP spid="41" grpId="0"/>
      <p:bldP spid="42" grpId="0" animBg="1"/>
      <p:bldP spid="43" grpId="0"/>
      <p:bldP spid="44" grpId="0"/>
      <p:bldP spid="45" grpId="0"/>
      <p:bldP spid="46" grpId="0" animBg="1"/>
      <p:bldP spid="47" grpId="0"/>
      <p:bldP spid="48" grpId="0"/>
      <p:bldP spid="49" grpId="0"/>
      <p:bldP spid="50" grpId="0" animBg="1"/>
      <p:bldP spid="51" grpId="0"/>
      <p:bldP spid="52" grpId="0"/>
      <p:bldP spid="53" grpId="0"/>
      <p:bldP spid="54" grpId="0" animBg="1"/>
      <p:bldP spid="55" grpId="0"/>
      <p:bldP spid="56" grpId="0"/>
      <p:bldP spid="57" grpId="0"/>
      <p:bldP spid="58" grpId="0" animBg="1"/>
      <p:bldP spid="59" grpId="0"/>
      <p:bldP spid="60" grpId="0"/>
      <p:bldP spid="61" grpId="0"/>
      <p:bldP spid="62" grpId="0" animBg="1"/>
      <p:bldP spid="63" grpId="0"/>
      <p:bldP spid="64" grpId="0"/>
      <p:bldP spid="65" grpId="0"/>
      <p:bldP spid="66" grpId="0" animBg="1"/>
      <p:bldP spid="67" grpId="0"/>
      <p:bldP spid="68" grpId="0"/>
      <p:bldP spid="69" grpId="0"/>
      <p:bldP spid="70" grpId="0" animBg="1"/>
      <p:bldP spid="71" grpId="0"/>
      <p:bldP spid="72" grpId="0"/>
      <p:bldP spid="73" grpId="0"/>
      <p:bldP spid="74" grpId="0" animBg="1"/>
      <p:bldP spid="75" grpId="0"/>
      <p:bldP spid="76" grpId="0"/>
      <p:bldP spid="77" grpId="0"/>
      <p:bldP spid="7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the following polynomials:</a:t>
            </a:r>
          </a:p>
          <a:p>
            <a:pPr lvl="1"/>
            <a:r>
              <a:rPr lang="en-IN" b="1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IN" b="1" baseline="30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IN" b="1" dirty="0">
                <a:solidFill>
                  <a:prstClr val="black"/>
                </a:solidFill>
                <a:latin typeface="Calibri"/>
              </a:rPr>
              <a:t> + 3X +4</a:t>
            </a:r>
          </a:p>
          <a:p>
            <a:pPr lvl="1"/>
            <a:r>
              <a:rPr lang="en-IN" b="1" dirty="0">
                <a:solidFill>
                  <a:prstClr val="black"/>
                </a:solidFill>
                <a:latin typeface="Calibri"/>
              </a:rPr>
              <a:t>2X</a:t>
            </a:r>
            <a:r>
              <a:rPr lang="en-IN" b="1" baseline="30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IN" b="1" dirty="0">
                <a:solidFill>
                  <a:prstClr val="black"/>
                </a:solidFill>
                <a:latin typeface="Calibri"/>
              </a:rPr>
              <a:t> + 5XY – 4X</a:t>
            </a:r>
            <a:r>
              <a:rPr lang="en-IN" b="1" baseline="30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IN" b="1" dirty="0">
                <a:solidFill>
                  <a:prstClr val="black"/>
                </a:solidFill>
                <a:latin typeface="Calibri"/>
              </a:rPr>
              <a:t>Y – Y</a:t>
            </a:r>
            <a:r>
              <a:rPr lang="en-IN" b="1" baseline="30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IN" b="1" dirty="0">
                <a:solidFill>
                  <a:prstClr val="black"/>
                </a:solidFill>
                <a:latin typeface="Calibri"/>
              </a:rPr>
              <a:t>X + Y</a:t>
            </a:r>
            <a:r>
              <a:rPr lang="en-IN" b="1" baseline="30000" dirty="0">
                <a:solidFill>
                  <a:prstClr val="black"/>
                </a:solidFill>
                <a:latin typeface="Calibri"/>
              </a:rPr>
              <a:t>2</a:t>
            </a:r>
            <a:endParaRPr lang="en-US" b="1" baseline="30000" dirty="0">
              <a:solidFill>
                <a:prstClr val="black"/>
              </a:solidFill>
              <a:latin typeface="Calibri"/>
            </a:endParaRPr>
          </a:p>
          <a:p>
            <a:r>
              <a:rPr lang="en-US" dirty="0"/>
              <a:t>Following Matrix represent is for which polynomial?</a:t>
            </a:r>
          </a:p>
          <a:p>
            <a:pPr lvl="1"/>
            <a:endParaRPr lang="en-US" b="1" baseline="30000" dirty="0">
              <a:solidFill>
                <a:prstClr val="black"/>
              </a:solidFill>
              <a:latin typeface="Calibri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512568"/>
              </p:ext>
            </p:extLst>
          </p:nvPr>
        </p:nvGraphicFramePr>
        <p:xfrm>
          <a:off x="970280" y="2821770"/>
          <a:ext cx="3372104" cy="2105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3026">
                  <a:extLst>
                    <a:ext uri="{9D8B030D-6E8A-4147-A177-3AD203B41FA5}">
                      <a16:colId xmlns:a16="http://schemas.microsoft.com/office/drawing/2014/main" val="1741217451"/>
                    </a:ext>
                  </a:extLst>
                </a:gridCol>
                <a:gridCol w="843026">
                  <a:extLst>
                    <a:ext uri="{9D8B030D-6E8A-4147-A177-3AD203B41FA5}">
                      <a16:colId xmlns:a16="http://schemas.microsoft.com/office/drawing/2014/main" val="1928710661"/>
                    </a:ext>
                  </a:extLst>
                </a:gridCol>
                <a:gridCol w="843026">
                  <a:extLst>
                    <a:ext uri="{9D8B030D-6E8A-4147-A177-3AD203B41FA5}">
                      <a16:colId xmlns:a16="http://schemas.microsoft.com/office/drawing/2014/main" val="1092705088"/>
                    </a:ext>
                  </a:extLst>
                </a:gridCol>
                <a:gridCol w="843026">
                  <a:extLst>
                    <a:ext uri="{9D8B030D-6E8A-4147-A177-3AD203B41FA5}">
                      <a16:colId xmlns:a16="http://schemas.microsoft.com/office/drawing/2014/main" val="2030426119"/>
                    </a:ext>
                  </a:extLst>
                </a:gridCol>
              </a:tblGrid>
              <a:tr h="526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605102"/>
                  </a:ext>
                </a:extLst>
              </a:tr>
              <a:tr h="526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251807"/>
                  </a:ext>
                </a:extLst>
              </a:tr>
              <a:tr h="526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497226"/>
                  </a:ext>
                </a:extLst>
              </a:tr>
              <a:tr h="526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430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39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Algorithm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10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Algorithm?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Algorithm is the </a:t>
            </a:r>
            <a:r>
              <a:rPr lang="en-IN" b="1" dirty="0">
                <a:solidFill>
                  <a:srgbClr val="C00000"/>
                </a:solidFill>
              </a:rPr>
              <a:t>sequence of steps </a:t>
            </a:r>
            <a:r>
              <a:rPr lang="en-IN" dirty="0"/>
              <a:t>to solve a problem.</a:t>
            </a:r>
          </a:p>
          <a:p>
            <a:r>
              <a:rPr lang="en-IN" dirty="0"/>
              <a:t>Infinitely many correct algorithms are available for the same problem.</a:t>
            </a:r>
          </a:p>
          <a:p>
            <a:r>
              <a:rPr lang="en-US" dirty="0"/>
              <a:t>From the available algorithms, a programmer should </a:t>
            </a:r>
            <a:r>
              <a:rPr lang="en-US" b="1" dirty="0">
                <a:solidFill>
                  <a:srgbClr val="C00000"/>
                </a:solidFill>
              </a:rPr>
              <a:t>choose the efficient one</a:t>
            </a:r>
            <a:r>
              <a:rPr lang="en-US" dirty="0"/>
              <a:t>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need to learn how to compare the performance of different algorithms and choose the best one to solve a particular problem. </a:t>
            </a:r>
          </a:p>
          <a:p>
            <a:r>
              <a:rPr lang="en-IN" dirty="0"/>
              <a:t>While analysing an algorithm, we mostly consider </a:t>
            </a:r>
            <a:r>
              <a:rPr lang="en-IN" b="1" dirty="0">
                <a:solidFill>
                  <a:srgbClr val="C00000"/>
                </a:solidFill>
              </a:rPr>
              <a:t>time complexity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space complexity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b="1" i="1" dirty="0">
              <a:solidFill>
                <a:srgbClr val="C00000"/>
              </a:solidFill>
            </a:endParaRPr>
          </a:p>
          <a:p>
            <a:endParaRPr lang="en-IN" b="1" i="1" dirty="0">
              <a:solidFill>
                <a:srgbClr val="C00000"/>
              </a:solidFill>
            </a:endParaRPr>
          </a:p>
        </p:txBody>
      </p:sp>
      <p:pic>
        <p:nvPicPr>
          <p:cNvPr id="4098" name="Picture 2" descr="E:\Clients\Darshan\Data Structure\2018\PPT\images\Algorith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91" y="2705146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:\Clients\Darshan\Data Structure\2018\PPT\images\data structu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421" y="2639957"/>
            <a:ext cx="1625934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:\Clients\Darshan\Data Structure\2018\PPT\images\Amazon-Interview-Questions - Cop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975" y="2686217"/>
            <a:ext cx="1488951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lus 3"/>
          <p:cNvSpPr/>
          <p:nvPr/>
        </p:nvSpPr>
        <p:spPr>
          <a:xfrm>
            <a:off x="3999606" y="2967205"/>
            <a:ext cx="533400" cy="533400"/>
          </a:xfrm>
          <a:prstGeom prst="mathPlus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qual 5"/>
          <p:cNvSpPr/>
          <p:nvPr/>
        </p:nvSpPr>
        <p:spPr>
          <a:xfrm>
            <a:off x="7024539" y="3079999"/>
            <a:ext cx="533400" cy="533400"/>
          </a:xfrm>
          <a:prstGeom prst="mathEqual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4658" y="4076746"/>
            <a:ext cx="1600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Algorithm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18421" y="4076746"/>
            <a:ext cx="2042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Data Structure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110975" y="4076746"/>
            <a:ext cx="1269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Program</a:t>
            </a:r>
            <a:endParaRPr lang="en-US" sz="24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8B1E8A-EBD9-35BC-44C5-BADD45A873F6}"/>
              </a:ext>
            </a:extLst>
          </p:cNvPr>
          <p:cNvSpPr/>
          <p:nvPr/>
        </p:nvSpPr>
        <p:spPr>
          <a:xfrm>
            <a:off x="2095130" y="2539014"/>
            <a:ext cx="1793289" cy="216615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/>
      <p:bldP spid="11" grpId="0"/>
      <p:bldP spid="12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the </a:t>
            </a:r>
            <a:r>
              <a:rPr lang="en-US" b="1" dirty="0">
                <a:solidFill>
                  <a:srgbClr val="C00000"/>
                </a:solidFill>
              </a:rPr>
              <a:t>basic fact </a:t>
            </a:r>
            <a:r>
              <a:rPr lang="en-US" dirty="0"/>
              <a:t>or entity that is utilized in calculation or manipulation.</a:t>
            </a:r>
          </a:p>
          <a:p>
            <a:r>
              <a:rPr lang="en-IN" dirty="0"/>
              <a:t>There are two different types of data : </a:t>
            </a:r>
            <a:r>
              <a:rPr lang="en-IN" b="1" dirty="0">
                <a:solidFill>
                  <a:srgbClr val="C00000"/>
                </a:solidFill>
              </a:rPr>
              <a:t>Numeric</a:t>
            </a:r>
            <a:r>
              <a:rPr lang="en-IN" dirty="0"/>
              <a:t> and </a:t>
            </a:r>
            <a:r>
              <a:rPr lang="en-IN" b="1" dirty="0">
                <a:solidFill>
                  <a:srgbClr val="C00000"/>
                </a:solidFill>
              </a:rPr>
              <a:t>Alphanumeric</a:t>
            </a:r>
            <a:r>
              <a:rPr lang="en-IN" dirty="0"/>
              <a:t>.</a:t>
            </a:r>
            <a:endParaRPr lang="en-US" dirty="0"/>
          </a:p>
          <a:p>
            <a:r>
              <a:rPr lang="en-US" dirty="0"/>
              <a:t>When a programmer collects such type of data for processing, he would </a:t>
            </a:r>
            <a:r>
              <a:rPr lang="en-US" b="1" dirty="0">
                <a:solidFill>
                  <a:srgbClr val="C00000"/>
                </a:solidFill>
              </a:rPr>
              <a:t>require to store </a:t>
            </a:r>
            <a:r>
              <a:rPr lang="en-US" dirty="0"/>
              <a:t>them in </a:t>
            </a:r>
            <a:r>
              <a:rPr lang="en-US" b="1" dirty="0">
                <a:solidFill>
                  <a:srgbClr val="C00000"/>
                </a:solidFill>
              </a:rPr>
              <a:t>computer’s main memory</a:t>
            </a:r>
            <a:r>
              <a:rPr lang="en-US" dirty="0"/>
              <a:t>.</a:t>
            </a:r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process of storing data </a:t>
            </a:r>
            <a:r>
              <a:rPr lang="en-IN" dirty="0"/>
              <a:t>items in </a:t>
            </a:r>
            <a:r>
              <a:rPr lang="en-IN" b="1" dirty="0">
                <a:solidFill>
                  <a:srgbClr val="C00000"/>
                </a:solidFill>
              </a:rPr>
              <a:t>computer’s main memory </a:t>
            </a:r>
            <a:r>
              <a:rPr lang="en-IN" dirty="0"/>
              <a:t>is called </a:t>
            </a:r>
            <a:r>
              <a:rPr lang="en-IN" b="1" i="1" dirty="0">
                <a:solidFill>
                  <a:srgbClr val="C00000"/>
                </a:solidFill>
              </a:rPr>
              <a:t>representation</a:t>
            </a:r>
            <a:r>
              <a:rPr lang="en-IN" i="1" dirty="0"/>
              <a:t>.</a:t>
            </a:r>
            <a:endParaRPr lang="en-IN" dirty="0"/>
          </a:p>
          <a:p>
            <a:r>
              <a:rPr lang="en-IN" dirty="0"/>
              <a:t>Data to be processed </a:t>
            </a:r>
            <a:r>
              <a:rPr lang="en-IN" b="1" dirty="0">
                <a:solidFill>
                  <a:srgbClr val="C00000"/>
                </a:solidFill>
              </a:rPr>
              <a:t>must be organized </a:t>
            </a:r>
            <a:r>
              <a:rPr lang="en-IN" dirty="0"/>
              <a:t>in a particular fashion, these organization </a:t>
            </a:r>
            <a:r>
              <a:rPr lang="en-IN" b="1" dirty="0">
                <a:solidFill>
                  <a:srgbClr val="C00000"/>
                </a:solidFill>
              </a:rPr>
              <a:t>leads to structuring of data</a:t>
            </a:r>
            <a:r>
              <a:rPr lang="en-IN" dirty="0"/>
              <a:t>, and hence the mission to study the </a:t>
            </a:r>
            <a:r>
              <a:rPr lang="en-IN" b="1" dirty="0">
                <a:solidFill>
                  <a:srgbClr val="C00000"/>
                </a:solidFill>
              </a:rPr>
              <a:t>Data Structures</a:t>
            </a:r>
            <a:r>
              <a:rPr lang="en-IN" dirty="0"/>
              <a:t>.</a:t>
            </a:r>
            <a:endParaRPr lang="en-US" dirty="0"/>
          </a:p>
        </p:txBody>
      </p:sp>
      <p:pic>
        <p:nvPicPr>
          <p:cNvPr id="2050" name="Picture 2" descr="E:\Clients\Darshan\Data Structure\2018\PPT\images\data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315" y="4604657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20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and Space Analysis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i="1" dirty="0">
                <a:solidFill>
                  <a:srgbClr val="C00000"/>
                </a:solidFill>
              </a:rPr>
              <a:t>Time complexity </a:t>
            </a:r>
            <a:r>
              <a:rPr lang="en-IN" dirty="0"/>
              <a:t>of an algorithm </a:t>
            </a:r>
            <a:r>
              <a:rPr lang="en-IN" b="1" dirty="0"/>
              <a:t>estimates</a:t>
            </a:r>
            <a:r>
              <a:rPr lang="en-IN" dirty="0"/>
              <a:t> the amount of time taken by an algorithm to run as a function of the length of the input.</a:t>
            </a:r>
          </a:p>
          <a:p>
            <a:r>
              <a:rPr lang="en-IN" b="1" i="1" dirty="0">
                <a:solidFill>
                  <a:srgbClr val="C00000"/>
                </a:solidFill>
              </a:rPr>
              <a:t>Space complexity </a:t>
            </a:r>
            <a:r>
              <a:rPr lang="en-IN" dirty="0"/>
              <a:t>of an algorithm </a:t>
            </a:r>
            <a:r>
              <a:rPr lang="en-IN" b="1" dirty="0"/>
              <a:t>estimates</a:t>
            </a:r>
            <a:r>
              <a:rPr lang="en-IN" dirty="0"/>
              <a:t> the amount of space or memory taken by an algorithm to run as a function of the length of the input.</a:t>
            </a:r>
          </a:p>
          <a:p>
            <a:r>
              <a:rPr lang="en-IN" dirty="0"/>
              <a:t>Time &amp; space complexity depends on lots of things like hardware, operating system, processors, etc. </a:t>
            </a:r>
          </a:p>
          <a:p>
            <a:r>
              <a:rPr lang="en-IN" dirty="0"/>
              <a:t>However, we don't consider any of these factors while analysing the algorithm. We will only consider the execution time of an 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5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Worst-Best-Average Case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Worst-Case Analysis (Big-O Notation): </a:t>
            </a:r>
          </a:p>
          <a:p>
            <a:pPr lvl="1"/>
            <a:r>
              <a:rPr lang="en-IN" dirty="0"/>
              <a:t>In Worst Case analysis </a:t>
            </a:r>
            <a:r>
              <a:rPr lang="en-IN" b="1" dirty="0">
                <a:solidFill>
                  <a:srgbClr val="C00000"/>
                </a:solidFill>
              </a:rPr>
              <a:t>upper bound </a:t>
            </a:r>
            <a:r>
              <a:rPr lang="en-IN" dirty="0"/>
              <a:t>on the running time of an algorithm is calculated.</a:t>
            </a:r>
          </a:p>
          <a:p>
            <a:pPr lvl="1"/>
            <a:r>
              <a:rPr lang="en-US" dirty="0"/>
              <a:t>This case causes a </a:t>
            </a:r>
            <a:r>
              <a:rPr lang="en-US" b="1" dirty="0">
                <a:solidFill>
                  <a:srgbClr val="C00000"/>
                </a:solidFill>
              </a:rPr>
              <a:t>maximum number of operations </a:t>
            </a:r>
            <a:r>
              <a:rPr lang="en-US" dirty="0"/>
              <a:t>to be executed.</a:t>
            </a:r>
          </a:p>
          <a:p>
            <a:pPr lvl="1"/>
            <a:r>
              <a:rPr lang="en-US" dirty="0"/>
              <a:t>It offers a simplified way to express the growth rate of an algorithm as input increases.</a:t>
            </a:r>
          </a:p>
          <a:p>
            <a:pPr lvl="1"/>
            <a:r>
              <a:rPr lang="en-US" dirty="0"/>
              <a:t>An algorithm’s </a:t>
            </a:r>
            <a:r>
              <a:rPr lang="en-US" b="1" dirty="0">
                <a:solidFill>
                  <a:srgbClr val="C00000"/>
                </a:solidFill>
              </a:rPr>
              <a:t>worst-case</a:t>
            </a:r>
            <a:r>
              <a:rPr lang="en-US" dirty="0"/>
              <a:t> time complexity is defined by the </a:t>
            </a:r>
            <a:r>
              <a:rPr lang="en-US" b="1" dirty="0">
                <a:solidFill>
                  <a:schemeClr val="accent6"/>
                </a:solidFill>
              </a:rPr>
              <a:t>Big-O</a:t>
            </a:r>
            <a:r>
              <a:rPr lang="en-US" dirty="0"/>
              <a:t> </a:t>
            </a:r>
            <a:r>
              <a:rPr lang="en-US" b="1" dirty="0"/>
              <a:t>(O) </a:t>
            </a:r>
            <a:r>
              <a:rPr lang="en-US" dirty="0"/>
              <a:t>notation.</a:t>
            </a:r>
          </a:p>
          <a:p>
            <a:pPr lvl="1"/>
            <a:r>
              <a:rPr lang="en-US" dirty="0"/>
              <a:t>For example in Linear Search, the worst case happens when the element to be searched is not present in the array.</a:t>
            </a:r>
          </a:p>
          <a:p>
            <a:pPr lvl="1"/>
            <a:r>
              <a:rPr lang="en-US" dirty="0"/>
              <a:t>For following given array worst case happens when 80 is not present in the array. </a:t>
            </a:r>
          </a:p>
          <a:p>
            <a:pPr lvl="1"/>
            <a:r>
              <a:rPr lang="en-US" dirty="0"/>
              <a:t>So the complexity would be O(n), as total n comparisons had to be done.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4AB532-7397-2FA7-EE2B-B655EC81E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531759"/>
              </p:ext>
            </p:extLst>
          </p:nvPr>
        </p:nvGraphicFramePr>
        <p:xfrm>
          <a:off x="2012545" y="4606082"/>
          <a:ext cx="344467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34">
                  <a:extLst>
                    <a:ext uri="{9D8B030D-6E8A-4147-A177-3AD203B41FA5}">
                      <a16:colId xmlns:a16="http://schemas.microsoft.com/office/drawing/2014/main" val="3309288233"/>
                    </a:ext>
                  </a:extLst>
                </a:gridCol>
                <a:gridCol w="688934">
                  <a:extLst>
                    <a:ext uri="{9D8B030D-6E8A-4147-A177-3AD203B41FA5}">
                      <a16:colId xmlns:a16="http://schemas.microsoft.com/office/drawing/2014/main" val="2046479882"/>
                    </a:ext>
                  </a:extLst>
                </a:gridCol>
                <a:gridCol w="688934">
                  <a:extLst>
                    <a:ext uri="{9D8B030D-6E8A-4147-A177-3AD203B41FA5}">
                      <a16:colId xmlns:a16="http://schemas.microsoft.com/office/drawing/2014/main" val="4000389540"/>
                    </a:ext>
                  </a:extLst>
                </a:gridCol>
                <a:gridCol w="688934">
                  <a:extLst>
                    <a:ext uri="{9D8B030D-6E8A-4147-A177-3AD203B41FA5}">
                      <a16:colId xmlns:a16="http://schemas.microsoft.com/office/drawing/2014/main" val="1902195542"/>
                    </a:ext>
                  </a:extLst>
                </a:gridCol>
                <a:gridCol w="688934">
                  <a:extLst>
                    <a:ext uri="{9D8B030D-6E8A-4147-A177-3AD203B41FA5}">
                      <a16:colId xmlns:a16="http://schemas.microsoft.com/office/drawing/2014/main" val="31469653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90411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420E9F8-5A56-5685-1377-53889CA1959B}"/>
              </a:ext>
            </a:extLst>
          </p:cNvPr>
          <p:cNvSpPr txBox="1"/>
          <p:nvPr/>
        </p:nvSpPr>
        <p:spPr>
          <a:xfrm>
            <a:off x="1566159" y="4620637"/>
            <a:ext cx="60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: </a:t>
            </a:r>
          </a:p>
        </p:txBody>
      </p:sp>
    </p:spTree>
    <p:extLst>
      <p:ext uri="{BB962C8B-B14F-4D97-AF65-F5344CB8AC3E}">
        <p14:creationId xmlns:p14="http://schemas.microsoft.com/office/powerpoint/2010/main" val="261006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Worst-Best-Average Case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Best-Case Analysis (Big-</a:t>
            </a:r>
            <a:r>
              <a:rPr lang="en-US" b="1" dirty="0"/>
              <a:t> Ω</a:t>
            </a:r>
            <a:r>
              <a:rPr lang="en-IN" b="1" dirty="0"/>
              <a:t> Notation) :</a:t>
            </a:r>
          </a:p>
          <a:p>
            <a:pPr lvl="1"/>
            <a:r>
              <a:rPr lang="en-IN" dirty="0"/>
              <a:t>In Best Case analysis </a:t>
            </a:r>
            <a:r>
              <a:rPr lang="en-IN" b="1" dirty="0">
                <a:solidFill>
                  <a:srgbClr val="C00000"/>
                </a:solidFill>
              </a:rPr>
              <a:t>lower bound </a:t>
            </a:r>
            <a:r>
              <a:rPr lang="en-IN" dirty="0"/>
              <a:t>on the running time of an algorithm is calculated.</a:t>
            </a:r>
          </a:p>
          <a:p>
            <a:pPr lvl="1"/>
            <a:r>
              <a:rPr lang="en-US" dirty="0"/>
              <a:t>This is the case that causes a </a:t>
            </a:r>
            <a:r>
              <a:rPr lang="en-US" b="1" dirty="0">
                <a:solidFill>
                  <a:srgbClr val="C00000"/>
                </a:solidFill>
              </a:rPr>
              <a:t>minimum number of operations </a:t>
            </a:r>
            <a:r>
              <a:rPr lang="en-US" dirty="0"/>
              <a:t>to be executed.</a:t>
            </a:r>
          </a:p>
          <a:p>
            <a:pPr lvl="1"/>
            <a:r>
              <a:rPr lang="en-US" dirty="0"/>
              <a:t>An algorithm’s </a:t>
            </a:r>
            <a:r>
              <a:rPr lang="en-US" b="1" dirty="0">
                <a:solidFill>
                  <a:srgbClr val="C00000"/>
                </a:solidFill>
              </a:rPr>
              <a:t>best-case</a:t>
            </a:r>
            <a:r>
              <a:rPr lang="en-US" dirty="0"/>
              <a:t> time complexity is defined by the Omega</a:t>
            </a:r>
            <a:r>
              <a:rPr lang="en-US" b="1" dirty="0"/>
              <a:t>(Ω)</a:t>
            </a:r>
            <a:r>
              <a:rPr lang="en-US" dirty="0"/>
              <a:t> notation.</a:t>
            </a:r>
          </a:p>
          <a:p>
            <a:pPr lvl="1"/>
            <a:r>
              <a:rPr lang="en-US" dirty="0"/>
              <a:t>In the Linear Search problem, the best case occurs when searching element is present at the first location.</a:t>
            </a:r>
          </a:p>
          <a:p>
            <a:pPr lvl="1"/>
            <a:r>
              <a:rPr lang="en-US" dirty="0"/>
              <a:t>For following given array best case happens when we are searching for 50 in the array. </a:t>
            </a:r>
          </a:p>
          <a:p>
            <a:pPr lvl="1"/>
            <a:r>
              <a:rPr lang="en-US" dirty="0"/>
              <a:t>So the complexity would be </a:t>
            </a:r>
            <a:r>
              <a:rPr lang="el-GR" dirty="0"/>
              <a:t>Ω</a:t>
            </a:r>
            <a:r>
              <a:rPr lang="en-US" dirty="0"/>
              <a:t>(1), as only 1 comparison needs to be done.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916246-B33A-5328-2937-C2C02D7B7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08865"/>
              </p:ext>
            </p:extLst>
          </p:nvPr>
        </p:nvGraphicFramePr>
        <p:xfrm>
          <a:off x="2012545" y="3983511"/>
          <a:ext cx="344467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34">
                  <a:extLst>
                    <a:ext uri="{9D8B030D-6E8A-4147-A177-3AD203B41FA5}">
                      <a16:colId xmlns:a16="http://schemas.microsoft.com/office/drawing/2014/main" val="3309288233"/>
                    </a:ext>
                  </a:extLst>
                </a:gridCol>
                <a:gridCol w="688934">
                  <a:extLst>
                    <a:ext uri="{9D8B030D-6E8A-4147-A177-3AD203B41FA5}">
                      <a16:colId xmlns:a16="http://schemas.microsoft.com/office/drawing/2014/main" val="2046479882"/>
                    </a:ext>
                  </a:extLst>
                </a:gridCol>
                <a:gridCol w="688934">
                  <a:extLst>
                    <a:ext uri="{9D8B030D-6E8A-4147-A177-3AD203B41FA5}">
                      <a16:colId xmlns:a16="http://schemas.microsoft.com/office/drawing/2014/main" val="4000389540"/>
                    </a:ext>
                  </a:extLst>
                </a:gridCol>
                <a:gridCol w="688934">
                  <a:extLst>
                    <a:ext uri="{9D8B030D-6E8A-4147-A177-3AD203B41FA5}">
                      <a16:colId xmlns:a16="http://schemas.microsoft.com/office/drawing/2014/main" val="1902195542"/>
                    </a:ext>
                  </a:extLst>
                </a:gridCol>
                <a:gridCol w="688934">
                  <a:extLst>
                    <a:ext uri="{9D8B030D-6E8A-4147-A177-3AD203B41FA5}">
                      <a16:colId xmlns:a16="http://schemas.microsoft.com/office/drawing/2014/main" val="31469653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90411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52F25E4-8372-E235-A9CB-90E408CFCEE0}"/>
              </a:ext>
            </a:extLst>
          </p:cNvPr>
          <p:cNvSpPr txBox="1"/>
          <p:nvPr/>
        </p:nvSpPr>
        <p:spPr>
          <a:xfrm>
            <a:off x="1566159" y="3998066"/>
            <a:ext cx="60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: </a:t>
            </a:r>
          </a:p>
        </p:txBody>
      </p:sp>
    </p:spTree>
    <p:extLst>
      <p:ext uri="{BB962C8B-B14F-4D97-AF65-F5344CB8AC3E}">
        <p14:creationId xmlns:p14="http://schemas.microsoft.com/office/powerpoint/2010/main" val="212119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Worst-Best-Average Case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Average-Case Analysis (Big </a:t>
            </a:r>
            <a:r>
              <a:rPr lang="en-US" b="1" dirty="0"/>
              <a:t>Ꝋ Notation)</a:t>
            </a:r>
            <a:r>
              <a:rPr lang="en-IN" b="1" dirty="0"/>
              <a:t>: </a:t>
            </a:r>
          </a:p>
          <a:p>
            <a:pPr lvl="1"/>
            <a:r>
              <a:rPr lang="en-US" dirty="0"/>
              <a:t>In Average Case analysis, we take </a:t>
            </a:r>
            <a:r>
              <a:rPr lang="en-US" b="1" dirty="0">
                <a:solidFill>
                  <a:srgbClr val="C00000"/>
                </a:solidFill>
              </a:rPr>
              <a:t>all possible inputs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calculate the average computing time for all of the inputs</a:t>
            </a:r>
            <a:r>
              <a:rPr lang="en-US" dirty="0"/>
              <a:t>.</a:t>
            </a:r>
          </a:p>
          <a:p>
            <a:pPr marL="857250" lvl="1" indent="-395288"/>
            <a:r>
              <a:rPr lang="en-US" dirty="0"/>
              <a:t>An algorithm’s </a:t>
            </a:r>
            <a:r>
              <a:rPr lang="en-US" b="1" dirty="0">
                <a:solidFill>
                  <a:srgbClr val="C00000"/>
                </a:solidFill>
              </a:rPr>
              <a:t>average-case</a:t>
            </a:r>
            <a:r>
              <a:rPr lang="en-US" dirty="0"/>
              <a:t> time complexity is defined by </a:t>
            </a:r>
            <a:r>
              <a:rPr lang="en-US" b="1" dirty="0">
                <a:solidFill>
                  <a:srgbClr val="C00000"/>
                </a:solidFill>
              </a:rPr>
              <a:t>the Theta notation (Ꝋ).</a:t>
            </a:r>
          </a:p>
          <a:p>
            <a:pPr lvl="1"/>
            <a:r>
              <a:rPr lang="en-US" dirty="0"/>
              <a:t>This notation gives the </a:t>
            </a:r>
            <a:r>
              <a:rPr lang="en-US" b="1" dirty="0">
                <a:solidFill>
                  <a:srgbClr val="C00000"/>
                </a:solidFill>
              </a:rPr>
              <a:t>estimated average amount of time </a:t>
            </a:r>
            <a:r>
              <a:rPr lang="en-US" dirty="0"/>
              <a:t>an algorithm requires to consider all input values.</a:t>
            </a:r>
          </a:p>
          <a:p>
            <a:pPr lvl="1"/>
            <a:r>
              <a:rPr lang="en-US" dirty="0"/>
              <a:t>For Linear Search, this case happens when the search element is present somewhere in the middle of the array.</a:t>
            </a:r>
          </a:p>
          <a:p>
            <a:pPr lvl="1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74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Calculation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222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Time Complexity of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era we have high configured resources, so immense amount of space would be available to us.</a:t>
            </a:r>
          </a:p>
          <a:p>
            <a:r>
              <a:rPr lang="en-IN" dirty="0"/>
              <a:t>So here the concern is not to optimize space but to optimize time. </a:t>
            </a:r>
          </a:p>
          <a:p>
            <a:r>
              <a:rPr lang="en-IN" dirty="0"/>
              <a:t>Hence Time Complexity is at the prime consideration.</a:t>
            </a:r>
          </a:p>
          <a:p>
            <a:r>
              <a:rPr lang="en-IN" dirty="0"/>
              <a:t>Here we </a:t>
            </a:r>
            <a:r>
              <a:rPr lang="en-IN" b="1" dirty="0">
                <a:solidFill>
                  <a:srgbClr val="C00000"/>
                </a:solidFill>
              </a:rPr>
              <a:t>don’t measure the actual time </a:t>
            </a:r>
            <a:r>
              <a:rPr lang="en-IN" dirty="0"/>
              <a:t>required in executing each statement in the code, but we measure:</a:t>
            </a:r>
          </a:p>
          <a:p>
            <a:pPr lvl="1"/>
            <a:r>
              <a:rPr lang="en-IN" dirty="0"/>
              <a:t>how many times each statements of the algorithm executes</a:t>
            </a:r>
          </a:p>
          <a:p>
            <a:pPr lvl="1"/>
            <a:r>
              <a:rPr lang="en-IN" dirty="0"/>
              <a:t>the number of elementary functions performed by the algorithm</a:t>
            </a:r>
          </a:p>
          <a:p>
            <a:r>
              <a:rPr lang="en-IN" dirty="0"/>
              <a:t>Since the algorithm's performance may vary with different types of input data, we usually use the worst-case Time complexity of an algorithm because that is the maximum time taken for any input size.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368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Calculating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Calculate Time Complexity of Sum of elements of List (One dimensional Array)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18608" y="1639135"/>
            <a:ext cx="548329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SumOfList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A,n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Line 1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 total = 0</a:t>
            </a:r>
          </a:p>
          <a:p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Line 2 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for i = 0 to n-1</a:t>
            </a:r>
          </a:p>
          <a:p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Line 3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  total = total + A[i]</a:t>
            </a:r>
          </a:p>
          <a:p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Line 4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 return total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82806" y="1454468"/>
            <a:ext cx="4002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 is array, n is no of elements in array</a:t>
            </a:r>
            <a:endParaRPr lang="en-US" sz="2000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267204" y="1654523"/>
            <a:ext cx="2615602" cy="218503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7" idx="1"/>
          </p:cNvCxnSpPr>
          <p:nvPr/>
        </p:nvCxnSpPr>
        <p:spPr>
          <a:xfrm flipH="1">
            <a:off x="4972365" y="2490977"/>
            <a:ext cx="2753493" cy="607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0" idx="1"/>
          </p:cNvCxnSpPr>
          <p:nvPr/>
        </p:nvCxnSpPr>
        <p:spPr>
          <a:xfrm flipH="1">
            <a:off x="5638802" y="2863811"/>
            <a:ext cx="2087056" cy="607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3" idx="1"/>
          </p:cNvCxnSpPr>
          <p:nvPr/>
        </p:nvCxnSpPr>
        <p:spPr>
          <a:xfrm flipH="1">
            <a:off x="6882807" y="3193103"/>
            <a:ext cx="843051" cy="607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6" idx="1"/>
          </p:cNvCxnSpPr>
          <p:nvPr/>
        </p:nvCxnSpPr>
        <p:spPr>
          <a:xfrm flipH="1">
            <a:off x="5391465" y="3541898"/>
            <a:ext cx="2334393" cy="607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057400" y="4186089"/>
            <a:ext cx="3581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TSumOfList  =  </a:t>
            </a:r>
            <a:r>
              <a:rPr lang="pt-BR" dirty="0"/>
              <a:t>1 + 2 (n+1) + 2n + 1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43549" y="451200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=</a:t>
            </a:r>
            <a:r>
              <a:rPr lang="pt-BR" dirty="0"/>
              <a:t> 4n + 4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43549" y="4829659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=</a:t>
            </a:r>
            <a:r>
              <a:rPr lang="pt-BR" dirty="0"/>
              <a:t> n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747132" y="4512004"/>
            <a:ext cx="2890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We can neglate constant 4</a:t>
            </a:r>
            <a:endParaRPr lang="en-US" sz="2000" dirty="0"/>
          </a:p>
        </p:txBody>
      </p:sp>
      <p:cxnSp>
        <p:nvCxnSpPr>
          <p:cNvPr id="49" name="Straight Arrow Connector 48"/>
          <p:cNvCxnSpPr>
            <a:stCxn id="45" idx="3"/>
          </p:cNvCxnSpPr>
          <p:nvPr/>
        </p:nvCxnSpPr>
        <p:spPr>
          <a:xfrm flipH="1">
            <a:off x="4191001" y="4696670"/>
            <a:ext cx="1414749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33600" y="5351391"/>
            <a:ext cx="7772400" cy="40011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Time complexity of given algorithm is </a:t>
            </a:r>
            <a:r>
              <a:rPr lang="en-IN" sz="2000" b="1" i="1" dirty="0">
                <a:solidFill>
                  <a:srgbClr val="C00000"/>
                </a:solidFill>
              </a:rPr>
              <a:t>n</a:t>
            </a:r>
            <a:r>
              <a:rPr lang="en-IN" sz="2000" dirty="0"/>
              <a:t> unit time 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8411658" y="1964648"/>
            <a:ext cx="685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Cost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097458" y="1963411"/>
            <a:ext cx="1447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No of Times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411658" y="2370843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097458" y="2370843"/>
            <a:ext cx="1447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725858" y="1963411"/>
            <a:ext cx="685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Line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725858" y="2370843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411658" y="2743677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097458" y="2743677"/>
            <a:ext cx="1447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n + 1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725858" y="2743677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411658" y="3072969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097458" y="3072969"/>
            <a:ext cx="1447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725858" y="3072969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411658" y="3421764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097458" y="3421764"/>
            <a:ext cx="1447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725858" y="3421764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520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4" grpId="0"/>
      <p:bldP spid="45" grpId="0"/>
      <p:bldP spid="46" grpId="0"/>
      <p:bldP spid="47" grpId="0"/>
      <p:bldP spid="50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Calculating Time Complexity -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Calculate Time Complexity of searching an element from an Array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18608" y="1639135"/>
            <a:ext cx="786693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SearchArray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A,n,x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Line 1 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for i = 0 to n-1</a:t>
            </a:r>
          </a:p>
          <a:p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Line 3  	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if A[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] equals x</a:t>
            </a:r>
          </a:p>
          <a:p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Line 4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		return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Line 5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 return -1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180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Frequently asked questions: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Structure. Draw classification of Data Structure. </a:t>
            </a:r>
          </a:p>
          <a:p>
            <a:r>
              <a:rPr lang="en-US" dirty="0"/>
              <a:t>Differentiate between linear and nonlinear data structures.</a:t>
            </a:r>
          </a:p>
          <a:p>
            <a:r>
              <a:rPr lang="en-US" dirty="0"/>
              <a:t>Define Complexity. Explain Time and Space Complexity. </a:t>
            </a:r>
          </a:p>
          <a:p>
            <a:r>
              <a:rPr lang="en-US" dirty="0"/>
              <a:t>Explain a tradeoff between time and space complexity.</a:t>
            </a:r>
          </a:p>
          <a:p>
            <a:r>
              <a:rPr lang="en-US" dirty="0"/>
              <a:t>Calculate the time complexity for a given algorithm or problem.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892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Shruti.maniar@darshan.ac.in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97277 47317 (CE Department)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Shruti </a:t>
            </a:r>
            <a:r>
              <a:rPr lang="en-IN" dirty="0" err="1"/>
              <a:t>Maniar</a:t>
            </a:r>
            <a:endParaRPr lang="en-IN" dirty="0"/>
          </a:p>
        </p:txBody>
      </p:sp>
      <p:sp>
        <p:nvSpPr>
          <p:cNvPr id="9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#2301CS301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569" y="5220129"/>
            <a:ext cx="1353599" cy="1353599"/>
          </a:xfrm>
        </p:spPr>
      </p:pic>
    </p:spTree>
    <p:extLst>
      <p:ext uri="{BB962C8B-B14F-4D97-AF65-F5344CB8AC3E}">
        <p14:creationId xmlns:p14="http://schemas.microsoft.com/office/powerpoint/2010/main" val="52105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Structure?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 Structure is a </a:t>
            </a:r>
            <a:r>
              <a:rPr lang="en-US" dirty="0">
                <a:solidFill>
                  <a:srgbClr val="C00000"/>
                </a:solidFill>
              </a:rPr>
              <a:t>way of organizing data </a:t>
            </a:r>
            <a:r>
              <a:rPr lang="en-US" dirty="0"/>
              <a:t>into </a:t>
            </a:r>
            <a:r>
              <a:rPr lang="en-US" dirty="0">
                <a:solidFill>
                  <a:srgbClr val="C00000"/>
                </a:solidFill>
              </a:rPr>
              <a:t>computer memory</a:t>
            </a:r>
            <a:r>
              <a:rPr lang="en-US" dirty="0"/>
              <a:t>, so that it can be </a:t>
            </a:r>
            <a:r>
              <a:rPr lang="en-US" dirty="0">
                <a:solidFill>
                  <a:srgbClr val="C00000"/>
                </a:solidFill>
              </a:rPr>
              <a:t>accessed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efficiently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Data Structure is a </a:t>
            </a:r>
            <a:r>
              <a:rPr lang="en-US" dirty="0">
                <a:solidFill>
                  <a:srgbClr val="C00000"/>
                </a:solidFill>
              </a:rPr>
              <a:t>representation</a:t>
            </a:r>
            <a:r>
              <a:rPr lang="en-US" dirty="0"/>
              <a:t> of the </a:t>
            </a:r>
            <a:r>
              <a:rPr lang="en-US" dirty="0">
                <a:solidFill>
                  <a:srgbClr val="C00000"/>
                </a:solidFill>
              </a:rPr>
              <a:t>logical relationship </a:t>
            </a:r>
            <a:r>
              <a:rPr lang="en-US" dirty="0"/>
              <a:t>existing between </a:t>
            </a:r>
            <a:r>
              <a:rPr lang="en-US" dirty="0">
                <a:solidFill>
                  <a:srgbClr val="C00000"/>
                </a:solidFill>
              </a:rPr>
              <a:t>individual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elements</a:t>
            </a:r>
            <a:r>
              <a:rPr lang="en-US" dirty="0"/>
              <a:t> of data.</a:t>
            </a:r>
            <a:endParaRPr lang="en-IN" dirty="0"/>
          </a:p>
          <a:p>
            <a:r>
              <a:rPr lang="en-IN" dirty="0"/>
              <a:t>In other words, a data structure is a </a:t>
            </a:r>
            <a:r>
              <a:rPr lang="en-IN" dirty="0">
                <a:solidFill>
                  <a:srgbClr val="C00000"/>
                </a:solidFill>
              </a:rPr>
              <a:t>way of organizing data items </a:t>
            </a:r>
            <a:r>
              <a:rPr lang="en-IN" dirty="0"/>
              <a:t>that considers not only the elements stored but also their relationship to each other.</a:t>
            </a:r>
          </a:p>
          <a:p>
            <a:r>
              <a:rPr lang="en-IN" dirty="0"/>
              <a:t>We can also define data structure as a </a:t>
            </a:r>
            <a:r>
              <a:rPr lang="en-IN" dirty="0">
                <a:solidFill>
                  <a:srgbClr val="C00000"/>
                </a:solidFill>
              </a:rPr>
              <a:t>mathematical or logical model</a:t>
            </a:r>
            <a:r>
              <a:rPr lang="en-IN" dirty="0"/>
              <a:t> of a particular </a:t>
            </a:r>
            <a:r>
              <a:rPr lang="en-IN" dirty="0">
                <a:solidFill>
                  <a:srgbClr val="C00000"/>
                </a:solidFill>
              </a:rPr>
              <a:t>organization </a:t>
            </a:r>
            <a:r>
              <a:rPr lang="en-IN" dirty="0"/>
              <a:t>of </a:t>
            </a:r>
            <a:r>
              <a:rPr lang="en-IN" dirty="0">
                <a:solidFill>
                  <a:srgbClr val="C00000"/>
                </a:solidFill>
              </a:rPr>
              <a:t>data items.</a:t>
            </a:r>
          </a:p>
          <a:p>
            <a:pPr>
              <a:lnSpc>
                <a:spcPct val="100000"/>
              </a:lnSpc>
            </a:pPr>
            <a:endParaRPr lang="en-IN" dirty="0"/>
          </a:p>
        </p:txBody>
      </p:sp>
      <p:pic>
        <p:nvPicPr>
          <p:cNvPr id="3074" name="Picture 2" descr="E:\Clients\Darshan\Data Structure\2018\PPT\images\data structur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496" y="4772391"/>
            <a:ext cx="1345324" cy="109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03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Structure?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b="1" dirty="0"/>
              <a:t>representation</a:t>
            </a:r>
            <a:r>
              <a:rPr lang="en-IN" dirty="0"/>
              <a:t> of a particular data </a:t>
            </a:r>
            <a:r>
              <a:rPr lang="en-IN" b="1" dirty="0"/>
              <a:t>structure in the memory</a:t>
            </a:r>
            <a:r>
              <a:rPr lang="en-IN" dirty="0"/>
              <a:t> of a computer is called </a:t>
            </a:r>
            <a:r>
              <a:rPr lang="en-IN" b="1" i="1" dirty="0">
                <a:solidFill>
                  <a:srgbClr val="C00000"/>
                </a:solidFill>
              </a:rPr>
              <a:t>Storage Structure.</a:t>
            </a:r>
          </a:p>
          <a:p>
            <a:r>
              <a:rPr lang="en-IN" dirty="0"/>
              <a:t>The storage structure </a:t>
            </a:r>
            <a:r>
              <a:rPr lang="en-IN" b="1" dirty="0"/>
              <a:t>representation</a:t>
            </a:r>
            <a:r>
              <a:rPr lang="en-IN" dirty="0"/>
              <a:t> </a:t>
            </a:r>
            <a:r>
              <a:rPr lang="en-IN" b="1" dirty="0"/>
              <a:t>in auxiliary memory </a:t>
            </a:r>
            <a:r>
              <a:rPr lang="en-IN" dirty="0"/>
              <a:t>is called as </a:t>
            </a:r>
            <a:r>
              <a:rPr lang="en-IN" b="1" i="1" dirty="0">
                <a:solidFill>
                  <a:srgbClr val="C00000"/>
                </a:solidFill>
              </a:rPr>
              <a:t>File Structure.</a:t>
            </a:r>
          </a:p>
          <a:p>
            <a:pPr>
              <a:lnSpc>
                <a:spcPct val="100000"/>
              </a:lnSpc>
            </a:pPr>
            <a:r>
              <a:rPr lang="en-IN" dirty="0"/>
              <a:t>Data structures are responsible for storing, organizing, processing and accessing data efficiently.</a:t>
            </a:r>
          </a:p>
          <a:p>
            <a:pPr>
              <a:lnSpc>
                <a:spcPct val="100000"/>
              </a:lnSpc>
            </a:pPr>
            <a:r>
              <a:rPr lang="en-IN" dirty="0"/>
              <a:t>There are different types of data structures available having their own characteristics, applications, advantages and disadvantages.</a:t>
            </a:r>
          </a:p>
          <a:p>
            <a:pPr>
              <a:lnSpc>
                <a:spcPct val="100000"/>
              </a:lnSpc>
            </a:pPr>
            <a:r>
              <a:rPr lang="en-US" dirty="0"/>
              <a:t>The programmer should </a:t>
            </a:r>
            <a:r>
              <a:rPr lang="en-US" b="1" dirty="0">
                <a:solidFill>
                  <a:srgbClr val="C00000"/>
                </a:solidFill>
              </a:rPr>
              <a:t>identify the most suitable data structure </a:t>
            </a:r>
            <a:r>
              <a:rPr lang="en-US" dirty="0"/>
              <a:t>from available data structures for the given problem definition.</a:t>
            </a:r>
            <a:endParaRPr lang="en-IN" dirty="0"/>
          </a:p>
          <a:p>
            <a:pPr>
              <a:lnSpc>
                <a:spcPct val="100000"/>
              </a:lnSpc>
            </a:pPr>
            <a:r>
              <a:rPr lang="en-IN" dirty="0"/>
              <a:t>In order to identify the suitable structure for the given problem, one needs to know the available data structures.</a:t>
            </a:r>
          </a:p>
          <a:p>
            <a:endParaRPr lang="en-IN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6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Classification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1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of Data Structure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4650809" y="997857"/>
            <a:ext cx="2286000" cy="457200"/>
          </a:xfrm>
          <a:prstGeom prst="roundRect">
            <a:avLst/>
          </a:prstGeom>
          <a:solidFill>
            <a:schemeClr val="bg2">
              <a:lumMod val="95000"/>
            </a:scheme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Data Structure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060009" y="1455057"/>
            <a:ext cx="7949852" cy="914400"/>
            <a:chOff x="609600" y="1600200"/>
            <a:chExt cx="7949852" cy="914400"/>
          </a:xfrm>
          <a:solidFill>
            <a:schemeClr val="bg2">
              <a:lumMod val="95000"/>
            </a:schemeClr>
          </a:solidFill>
        </p:grpSpPr>
        <p:sp>
          <p:nvSpPr>
            <p:cNvPr id="58" name="Rounded Rectangle 57"/>
            <p:cNvSpPr/>
            <p:nvPr/>
          </p:nvSpPr>
          <p:spPr>
            <a:xfrm>
              <a:off x="609600" y="2057400"/>
              <a:ext cx="2590800" cy="457200"/>
            </a:xfrm>
            <a:prstGeom prst="round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</a:rPr>
                <a:t>Primitive Data Structure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435252" y="2057400"/>
              <a:ext cx="3124200" cy="457200"/>
            </a:xfrm>
            <a:prstGeom prst="round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</a:rPr>
                <a:t>Non-Primitive Data Structure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1905000" y="1752600"/>
              <a:ext cx="5105400" cy="0"/>
            </a:xfrm>
            <a:prstGeom prst="line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64" name="Straight Arrow Connector 63"/>
            <p:cNvCxnSpPr>
              <a:endCxn id="58" idx="0"/>
            </p:cNvCxnSpPr>
            <p:nvPr/>
          </p:nvCxnSpPr>
          <p:spPr>
            <a:xfrm>
              <a:off x="1905000" y="1752600"/>
              <a:ext cx="0" cy="304800"/>
            </a:xfrm>
            <a:prstGeom prst="straightConnector1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66" name="Straight Arrow Connector 65"/>
            <p:cNvCxnSpPr>
              <a:endCxn id="60" idx="0"/>
            </p:cNvCxnSpPr>
            <p:nvPr/>
          </p:nvCxnSpPr>
          <p:spPr>
            <a:xfrm>
              <a:off x="6997352" y="1752600"/>
              <a:ext cx="0" cy="304800"/>
            </a:xfrm>
            <a:prstGeom prst="straightConnector1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67" name="Straight Connector 66"/>
            <p:cNvCxnSpPr>
              <a:stCxn id="54" idx="2"/>
            </p:cNvCxnSpPr>
            <p:nvPr/>
          </p:nvCxnSpPr>
          <p:spPr>
            <a:xfrm>
              <a:off x="4343400" y="1600200"/>
              <a:ext cx="0" cy="152400"/>
            </a:xfrm>
            <a:prstGeom prst="line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grpSp>
        <p:nvGrpSpPr>
          <p:cNvPr id="68" name="Group 67"/>
          <p:cNvGrpSpPr/>
          <p:nvPr/>
        </p:nvGrpSpPr>
        <p:grpSpPr>
          <a:xfrm>
            <a:off x="1744771" y="2369457"/>
            <a:ext cx="3678476" cy="1811055"/>
            <a:chOff x="294362" y="2514600"/>
            <a:chExt cx="3678476" cy="1811055"/>
          </a:xfrm>
          <a:solidFill>
            <a:schemeClr val="bg2">
              <a:lumMod val="95000"/>
            </a:schemeClr>
          </a:solidFill>
        </p:grpSpPr>
        <p:sp>
          <p:nvSpPr>
            <p:cNvPr id="69" name="Rounded Rectangle 68"/>
            <p:cNvSpPr/>
            <p:nvPr/>
          </p:nvSpPr>
          <p:spPr>
            <a:xfrm>
              <a:off x="294362" y="2895600"/>
              <a:ext cx="1077238" cy="457200"/>
            </a:xfrm>
            <a:prstGeom prst="roundRect">
              <a:avLst/>
            </a:pr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Integer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1213981" y="3716055"/>
              <a:ext cx="1077238" cy="609600"/>
            </a:xfrm>
            <a:prstGeom prst="roundRect">
              <a:avLst/>
            </a:pr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Floating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Point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1882282" y="2895600"/>
              <a:ext cx="1291224" cy="457200"/>
            </a:xfrm>
            <a:prstGeom prst="roundRect">
              <a:avLst/>
            </a:pr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Characters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2895600" y="3716055"/>
              <a:ext cx="1077238" cy="457200"/>
            </a:xfrm>
            <a:prstGeom prst="roundRect">
              <a:avLst/>
            </a:pr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Pointers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832981" y="2667000"/>
              <a:ext cx="2601238" cy="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6" name="Straight Arrow Connector 75"/>
            <p:cNvCxnSpPr>
              <a:endCxn id="69" idx="0"/>
            </p:cNvCxnSpPr>
            <p:nvPr/>
          </p:nvCxnSpPr>
          <p:spPr>
            <a:xfrm>
              <a:off x="832981" y="2667000"/>
              <a:ext cx="0" cy="2286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7" name="Straight Arrow Connector 76"/>
            <p:cNvCxnSpPr>
              <a:endCxn id="71" idx="0"/>
            </p:cNvCxnSpPr>
            <p:nvPr/>
          </p:nvCxnSpPr>
          <p:spPr>
            <a:xfrm>
              <a:off x="2516688" y="2653553"/>
              <a:ext cx="11206" cy="242047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9" name="Straight Arrow Connector 78"/>
            <p:cNvCxnSpPr>
              <a:endCxn id="73" idx="0"/>
            </p:cNvCxnSpPr>
            <p:nvPr/>
          </p:nvCxnSpPr>
          <p:spPr>
            <a:xfrm>
              <a:off x="3434219" y="2667000"/>
              <a:ext cx="0" cy="1049055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1" name="Straight Arrow Connector 80"/>
            <p:cNvCxnSpPr>
              <a:endCxn id="70" idx="0"/>
            </p:cNvCxnSpPr>
            <p:nvPr/>
          </p:nvCxnSpPr>
          <p:spPr>
            <a:xfrm>
              <a:off x="1752600" y="2667000"/>
              <a:ext cx="0" cy="1049055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3" name="Straight Connector 82"/>
            <p:cNvCxnSpPr>
              <a:stCxn id="58" idx="2"/>
            </p:cNvCxnSpPr>
            <p:nvPr/>
          </p:nvCxnSpPr>
          <p:spPr>
            <a:xfrm>
              <a:off x="1905000" y="2514600"/>
              <a:ext cx="0" cy="15240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85" name="Group 84"/>
          <p:cNvGrpSpPr/>
          <p:nvPr/>
        </p:nvGrpSpPr>
        <p:grpSpPr>
          <a:xfrm>
            <a:off x="6022409" y="3207657"/>
            <a:ext cx="3886199" cy="1295400"/>
            <a:chOff x="4572000" y="3352800"/>
            <a:chExt cx="3886199" cy="1295400"/>
          </a:xfrm>
          <a:solidFill>
            <a:schemeClr val="bg2">
              <a:lumMod val="95000"/>
            </a:schemeClr>
          </a:solidFill>
        </p:grpSpPr>
        <p:sp>
          <p:nvSpPr>
            <p:cNvPr id="86" name="Rounded Rectangle 85"/>
            <p:cNvSpPr/>
            <p:nvPr/>
          </p:nvSpPr>
          <p:spPr>
            <a:xfrm>
              <a:off x="4572000" y="4038600"/>
              <a:ext cx="1077238" cy="609600"/>
            </a:xfrm>
            <a:prstGeom prst="roundRect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Linear List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7173238" y="4038600"/>
              <a:ext cx="1284961" cy="609600"/>
            </a:xfrm>
            <a:prstGeom prst="roundRect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Non-Linear List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5110619" y="3733800"/>
              <a:ext cx="2705100" cy="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1" name="Straight Arrow Connector 90"/>
            <p:cNvCxnSpPr>
              <a:endCxn id="86" idx="0"/>
            </p:cNvCxnSpPr>
            <p:nvPr/>
          </p:nvCxnSpPr>
          <p:spPr>
            <a:xfrm>
              <a:off x="5110619" y="3716055"/>
              <a:ext cx="0" cy="322545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2" name="Straight Arrow Connector 91"/>
            <p:cNvCxnSpPr>
              <a:cxnSpLocks/>
              <a:endCxn id="87" idx="0"/>
            </p:cNvCxnSpPr>
            <p:nvPr/>
          </p:nvCxnSpPr>
          <p:spPr>
            <a:xfrm>
              <a:off x="7815719" y="3733800"/>
              <a:ext cx="0" cy="3048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9" name="Straight Connector 98"/>
            <p:cNvCxnSpPr>
              <a:stCxn id="116" idx="2"/>
            </p:cNvCxnSpPr>
            <p:nvPr/>
          </p:nvCxnSpPr>
          <p:spPr>
            <a:xfrm>
              <a:off x="6634619" y="3352800"/>
              <a:ext cx="0" cy="38100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00" name="Group 99"/>
          <p:cNvGrpSpPr/>
          <p:nvPr/>
        </p:nvGrpSpPr>
        <p:grpSpPr>
          <a:xfrm>
            <a:off x="5326171" y="4503057"/>
            <a:ext cx="2374725" cy="1066800"/>
            <a:chOff x="3875762" y="4648200"/>
            <a:chExt cx="2374725" cy="1066800"/>
          </a:xfrm>
          <a:solidFill>
            <a:schemeClr val="bg2">
              <a:lumMod val="95000"/>
            </a:schemeClr>
          </a:solidFill>
        </p:grpSpPr>
        <p:sp>
          <p:nvSpPr>
            <p:cNvPr id="101" name="Rounded Rectangle 100"/>
            <p:cNvSpPr/>
            <p:nvPr/>
          </p:nvSpPr>
          <p:spPr>
            <a:xfrm>
              <a:off x="3875762" y="5257800"/>
              <a:ext cx="1077238" cy="457200"/>
            </a:xfrm>
            <a:prstGeom prst="roundRect">
              <a:avLst/>
            </a:pr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Stack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5173249" y="5257800"/>
              <a:ext cx="1077238" cy="457200"/>
            </a:xfrm>
            <a:prstGeom prst="roundRect">
              <a:avLst/>
            </a:pr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Queue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4409162" y="4953000"/>
              <a:ext cx="1302706" cy="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4" name="Straight Arrow Connector 103"/>
            <p:cNvCxnSpPr>
              <a:endCxn id="101" idx="0"/>
            </p:cNvCxnSpPr>
            <p:nvPr/>
          </p:nvCxnSpPr>
          <p:spPr>
            <a:xfrm>
              <a:off x="4409162" y="4953000"/>
              <a:ext cx="5219" cy="3048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5" name="Straight Arrow Connector 104"/>
            <p:cNvCxnSpPr>
              <a:endCxn id="102" idx="0"/>
            </p:cNvCxnSpPr>
            <p:nvPr/>
          </p:nvCxnSpPr>
          <p:spPr>
            <a:xfrm>
              <a:off x="5711868" y="4953000"/>
              <a:ext cx="0" cy="3048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6" name="Straight Connector 105"/>
            <p:cNvCxnSpPr>
              <a:stCxn id="86" idx="2"/>
            </p:cNvCxnSpPr>
            <p:nvPr/>
          </p:nvCxnSpPr>
          <p:spPr>
            <a:xfrm>
              <a:off x="5110619" y="4648200"/>
              <a:ext cx="0" cy="30480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07" name="Group 106"/>
          <p:cNvGrpSpPr/>
          <p:nvPr/>
        </p:nvGrpSpPr>
        <p:grpSpPr>
          <a:xfrm>
            <a:off x="8085028" y="4503057"/>
            <a:ext cx="2362200" cy="1066800"/>
            <a:chOff x="6634619" y="4648200"/>
            <a:chExt cx="2362200" cy="1066800"/>
          </a:xfrm>
          <a:solidFill>
            <a:schemeClr val="bg2">
              <a:lumMod val="95000"/>
            </a:schemeClr>
          </a:solidFill>
        </p:grpSpPr>
        <p:sp>
          <p:nvSpPr>
            <p:cNvPr id="108" name="Rounded Rectangle 107"/>
            <p:cNvSpPr/>
            <p:nvPr/>
          </p:nvSpPr>
          <p:spPr>
            <a:xfrm>
              <a:off x="6634619" y="5257800"/>
              <a:ext cx="1077238" cy="457200"/>
            </a:xfrm>
            <a:prstGeom prst="roundRect">
              <a:avLst/>
            </a:pr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Graphs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7919581" y="5257800"/>
              <a:ext cx="1077238" cy="457200"/>
            </a:xfrm>
            <a:prstGeom prst="roundRect">
              <a:avLst/>
            </a:pr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Trees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7173238" y="4953000"/>
              <a:ext cx="1284962" cy="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1" name="Straight Arrow Connector 110"/>
            <p:cNvCxnSpPr>
              <a:endCxn id="108" idx="0"/>
            </p:cNvCxnSpPr>
            <p:nvPr/>
          </p:nvCxnSpPr>
          <p:spPr>
            <a:xfrm>
              <a:off x="7173238" y="4953000"/>
              <a:ext cx="0" cy="3048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2" name="Straight Arrow Connector 111"/>
            <p:cNvCxnSpPr>
              <a:endCxn id="109" idx="0"/>
            </p:cNvCxnSpPr>
            <p:nvPr/>
          </p:nvCxnSpPr>
          <p:spPr>
            <a:xfrm>
              <a:off x="8458200" y="4953000"/>
              <a:ext cx="0" cy="3048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3" name="Straight Arrow Connector 112"/>
            <p:cNvCxnSpPr>
              <a:cxnSpLocks/>
              <a:stCxn id="87" idx="2"/>
            </p:cNvCxnSpPr>
            <p:nvPr/>
          </p:nvCxnSpPr>
          <p:spPr>
            <a:xfrm>
              <a:off x="7815719" y="4648200"/>
              <a:ext cx="0" cy="3048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14" name="Group 113"/>
          <p:cNvGrpSpPr/>
          <p:nvPr/>
        </p:nvGrpSpPr>
        <p:grpSpPr>
          <a:xfrm>
            <a:off x="6022409" y="2369457"/>
            <a:ext cx="4277638" cy="838200"/>
            <a:chOff x="4572000" y="2514600"/>
            <a:chExt cx="4277638" cy="838200"/>
          </a:xfrm>
          <a:solidFill>
            <a:schemeClr val="bg2">
              <a:lumMod val="95000"/>
            </a:schemeClr>
          </a:solidFill>
        </p:grpSpPr>
        <p:sp>
          <p:nvSpPr>
            <p:cNvPr id="115" name="Rounded Rectangle 114"/>
            <p:cNvSpPr/>
            <p:nvPr/>
          </p:nvSpPr>
          <p:spPr>
            <a:xfrm>
              <a:off x="4572000" y="2895600"/>
              <a:ext cx="1077238" cy="457200"/>
            </a:xfrm>
            <a:prstGeom prst="roundRect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Arrays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6096000" y="2895600"/>
              <a:ext cx="1077238" cy="457200"/>
            </a:xfrm>
            <a:prstGeom prst="roundRect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Lists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7772400" y="2895600"/>
              <a:ext cx="1077238" cy="457200"/>
            </a:xfrm>
            <a:prstGeom prst="roundRect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Files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5110619" y="2667000"/>
              <a:ext cx="3200400" cy="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9" name="Straight Arrow Connector 118"/>
            <p:cNvCxnSpPr>
              <a:endCxn id="115" idx="0"/>
            </p:cNvCxnSpPr>
            <p:nvPr/>
          </p:nvCxnSpPr>
          <p:spPr>
            <a:xfrm>
              <a:off x="5110619" y="2667000"/>
              <a:ext cx="0" cy="2286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0" name="Straight Arrow Connector 119"/>
            <p:cNvCxnSpPr>
              <a:endCxn id="116" idx="0"/>
            </p:cNvCxnSpPr>
            <p:nvPr/>
          </p:nvCxnSpPr>
          <p:spPr>
            <a:xfrm>
              <a:off x="6634619" y="2667000"/>
              <a:ext cx="0" cy="2286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1" name="Straight Arrow Connector 120"/>
            <p:cNvCxnSpPr>
              <a:endCxn id="117" idx="0"/>
            </p:cNvCxnSpPr>
            <p:nvPr/>
          </p:nvCxnSpPr>
          <p:spPr>
            <a:xfrm>
              <a:off x="8311019" y="2667000"/>
              <a:ext cx="0" cy="2286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2" name="Straight Connector 121"/>
            <p:cNvCxnSpPr>
              <a:stCxn id="60" idx="2"/>
            </p:cNvCxnSpPr>
            <p:nvPr/>
          </p:nvCxnSpPr>
          <p:spPr>
            <a:xfrm>
              <a:off x="6997352" y="2514600"/>
              <a:ext cx="0" cy="15240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17424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dirty="0"/>
              <a:t>Primitive vs. Non-Primitive Data Structures</a:t>
            </a:r>
            <a:endParaRPr lang="en-US" sz="4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7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</TotalTime>
  <Words>3620</Words>
  <Application>Microsoft Office PowerPoint</Application>
  <PresentationFormat>Widescreen</PresentationFormat>
  <Paragraphs>858</Paragraphs>
  <Slides>49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4" baseType="lpstr">
      <vt:lpstr>Wingdings</vt:lpstr>
      <vt:lpstr>Segoe UI Black</vt:lpstr>
      <vt:lpstr>Roboto Condensed</vt:lpstr>
      <vt:lpstr>Open Sans Semibold</vt:lpstr>
      <vt:lpstr>Open Sans</vt:lpstr>
      <vt:lpstr>Times New Roman</vt:lpstr>
      <vt:lpstr>Shruti</vt:lpstr>
      <vt:lpstr>Wingdings 2</vt:lpstr>
      <vt:lpstr>Arial</vt:lpstr>
      <vt:lpstr>Roboto Condensed Light</vt:lpstr>
      <vt:lpstr>Calibri</vt:lpstr>
      <vt:lpstr>Consolas</vt:lpstr>
      <vt:lpstr>Roboto Light</vt:lpstr>
      <vt:lpstr>Wingdings 3</vt:lpstr>
      <vt:lpstr>Office Theme</vt:lpstr>
      <vt:lpstr>Unit-1 (Part 1)  Introduction to  Data Structure </vt:lpstr>
      <vt:lpstr>PowerPoint Presentation</vt:lpstr>
      <vt:lpstr>Data Structure</vt:lpstr>
      <vt:lpstr>What is Data?</vt:lpstr>
      <vt:lpstr>What is Data Structure?</vt:lpstr>
      <vt:lpstr>What is Data Structure? Cont.</vt:lpstr>
      <vt:lpstr>Data Structure Classification</vt:lpstr>
      <vt:lpstr>Classification of Data Structure</vt:lpstr>
      <vt:lpstr>Primitive vs. Non-Primitive Data Structures</vt:lpstr>
      <vt:lpstr>Primitive and Non-Primitive Data Structures</vt:lpstr>
      <vt:lpstr>Non-Primitive Data Structure</vt:lpstr>
      <vt:lpstr>Primitive vs. Non-Primitive Data Structures</vt:lpstr>
      <vt:lpstr>Primitive vs. Non-Primitive Data Structures</vt:lpstr>
      <vt:lpstr>Linear vs. Non-Linear Data Structures</vt:lpstr>
      <vt:lpstr>Linear / Non-Linear Data Structures</vt:lpstr>
      <vt:lpstr>PowerPoint Presentation</vt:lpstr>
      <vt:lpstr>Linear vs. Non-Linear Data Structures</vt:lpstr>
      <vt:lpstr>Operations of Data Structure</vt:lpstr>
      <vt:lpstr>One Dimensional Array</vt:lpstr>
      <vt:lpstr>One Dimensional Array</vt:lpstr>
      <vt:lpstr>EXAMPLE : Address calculation of 1-D Array </vt:lpstr>
      <vt:lpstr>Two Dimensional Array</vt:lpstr>
      <vt:lpstr>Two Dimensional Array</vt:lpstr>
      <vt:lpstr>Two Dimensional Array</vt:lpstr>
      <vt:lpstr>Address calculation of 2-D Array</vt:lpstr>
      <vt:lpstr>Row major order matrix</vt:lpstr>
      <vt:lpstr>Column major order matrix</vt:lpstr>
      <vt:lpstr>EXAMPLE : Address calculation of 2-D Array</vt:lpstr>
      <vt:lpstr>EXAMPLE : Address calculation of 2-D Array</vt:lpstr>
      <vt:lpstr>EXAMPLE : Address calculation of 2-D Array</vt:lpstr>
      <vt:lpstr>Applications of Array</vt:lpstr>
      <vt:lpstr>Matrix Representation of Polynomial</vt:lpstr>
      <vt:lpstr>Matrix Representation of Polynomial </vt:lpstr>
      <vt:lpstr>Sparse Matrix</vt:lpstr>
      <vt:lpstr>Sparse Matrix</vt:lpstr>
      <vt:lpstr>Sparse Matrix</vt:lpstr>
      <vt:lpstr>Example </vt:lpstr>
      <vt:lpstr>Analysis of Algorithm</vt:lpstr>
      <vt:lpstr>What is Algorithm? </vt:lpstr>
      <vt:lpstr>Time and Space Analysis of Algorithms</vt:lpstr>
      <vt:lpstr>Worst-Best-Average Case Time Complexity</vt:lpstr>
      <vt:lpstr>Worst-Best-Average Case Time Complexity</vt:lpstr>
      <vt:lpstr>Worst-Best-Average Case Time Complexity</vt:lpstr>
      <vt:lpstr>Time Complexity Calculation</vt:lpstr>
      <vt:lpstr>Time Complexity of an Algorithm</vt:lpstr>
      <vt:lpstr>Calculating Time Complexity</vt:lpstr>
      <vt:lpstr>Calculating Time Complexity - Practice</vt:lpstr>
      <vt:lpstr>Frequently asked questions: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Unit-1 (Part 1) Introduction to Data Structure</dc:title>
  <dc:creator>ADMIN</dc:creator>
  <cp:keywords>Unit-1 (Part 1) Introduction to Data Structure</cp:keywords>
  <cp:lastModifiedBy>DELL</cp:lastModifiedBy>
  <cp:revision>227</cp:revision>
  <dcterms:created xsi:type="dcterms:W3CDTF">2020-05-01T05:09:15Z</dcterms:created>
  <dcterms:modified xsi:type="dcterms:W3CDTF">2025-06-12T15:57:35Z</dcterms:modified>
  <cp:category>Unit-1 (Part 1) Introduction to Data Structure</cp:category>
</cp:coreProperties>
</file>