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283" r:id="rId2"/>
    <p:sldId id="292" r:id="rId3"/>
    <p:sldId id="387" r:id="rId4"/>
    <p:sldId id="345" r:id="rId5"/>
    <p:sldId id="346" r:id="rId6"/>
    <p:sldId id="395" r:id="rId7"/>
    <p:sldId id="386" r:id="rId8"/>
    <p:sldId id="388" r:id="rId9"/>
    <p:sldId id="348" r:id="rId10"/>
    <p:sldId id="349" r:id="rId11"/>
    <p:sldId id="350" r:id="rId12"/>
    <p:sldId id="351" r:id="rId13"/>
    <p:sldId id="410" r:id="rId14"/>
    <p:sldId id="389" r:id="rId15"/>
    <p:sldId id="353" r:id="rId16"/>
    <p:sldId id="383" r:id="rId17"/>
    <p:sldId id="355" r:id="rId18"/>
    <p:sldId id="357" r:id="rId19"/>
    <p:sldId id="359" r:id="rId20"/>
    <p:sldId id="390" r:id="rId21"/>
    <p:sldId id="360" r:id="rId22"/>
    <p:sldId id="361" r:id="rId23"/>
    <p:sldId id="362" r:id="rId24"/>
    <p:sldId id="391" r:id="rId25"/>
    <p:sldId id="363" r:id="rId26"/>
    <p:sldId id="364" r:id="rId27"/>
    <p:sldId id="365" r:id="rId28"/>
    <p:sldId id="366" r:id="rId29"/>
    <p:sldId id="367" r:id="rId30"/>
    <p:sldId id="368" r:id="rId31"/>
    <p:sldId id="398" r:id="rId32"/>
    <p:sldId id="399" r:id="rId33"/>
    <p:sldId id="400" r:id="rId34"/>
    <p:sldId id="402" r:id="rId35"/>
    <p:sldId id="403" r:id="rId36"/>
    <p:sldId id="404" r:id="rId37"/>
    <p:sldId id="405" r:id="rId38"/>
    <p:sldId id="406" r:id="rId39"/>
    <p:sldId id="407" r:id="rId40"/>
    <p:sldId id="370" r:id="rId41"/>
    <p:sldId id="409" r:id="rId42"/>
    <p:sldId id="408" r:id="rId43"/>
    <p:sldId id="418" r:id="rId44"/>
    <p:sldId id="396" r:id="rId45"/>
    <p:sldId id="420" r:id="rId46"/>
    <p:sldId id="419" r:id="rId47"/>
    <p:sldId id="392" r:id="rId48"/>
    <p:sldId id="371" r:id="rId49"/>
    <p:sldId id="372" r:id="rId50"/>
    <p:sldId id="413" r:id="rId51"/>
    <p:sldId id="373" r:id="rId52"/>
    <p:sldId id="374" r:id="rId53"/>
    <p:sldId id="375" r:id="rId54"/>
    <p:sldId id="393" r:id="rId55"/>
    <p:sldId id="376" r:id="rId56"/>
    <p:sldId id="377" r:id="rId57"/>
    <p:sldId id="414" r:id="rId58"/>
    <p:sldId id="415" r:id="rId59"/>
    <p:sldId id="394" r:id="rId60"/>
    <p:sldId id="378" r:id="rId61"/>
    <p:sldId id="421" r:id="rId62"/>
    <p:sldId id="379" r:id="rId63"/>
    <p:sldId id="380" r:id="rId64"/>
    <p:sldId id="381" r:id="rId65"/>
    <p:sldId id="382" r:id="rId66"/>
    <p:sldId id="416" r:id="rId67"/>
    <p:sldId id="385" r:id="rId68"/>
  </p:sldIdLst>
  <p:sldSz cx="12192000" cy="6858000"/>
  <p:notesSz cx="6858000" cy="9144000"/>
  <p:embeddedFontLst>
    <p:embeddedFont>
      <p:font typeface="Calibri" panose="020F0502020204030204" pitchFamily="34" charset="0"/>
      <p:regular r:id="rId71"/>
      <p:bold r:id="rId72"/>
      <p:italic r:id="rId73"/>
      <p:boldItalic r:id="rId74"/>
    </p:embeddedFont>
    <p:embeddedFont>
      <p:font typeface="Consolas" panose="020B0609020204030204" pitchFamily="49" charset="0"/>
      <p:regular r:id="rId75"/>
      <p:bold r:id="rId76"/>
      <p:italic r:id="rId77"/>
      <p:boldItalic r:id="rId78"/>
    </p:embeddedFont>
    <p:embeddedFont>
      <p:font typeface="Wingdings 3" panose="05040102010807070707" pitchFamily="18" charset="2"/>
      <p:regular r:id="rId79"/>
    </p:embeddedFont>
    <p:embeddedFont>
      <p:font typeface="Roboto Condensed" panose="02000000000000000000" pitchFamily="2" charset="0"/>
      <p:regular r:id="rId80"/>
      <p:bold r:id="rId81"/>
      <p:italic r:id="rId82"/>
      <p:boldItalic r:id="rId83"/>
    </p:embeddedFont>
    <p:embeddedFont>
      <p:font typeface="Roboto Condensed Light" panose="02000000000000000000" pitchFamily="2" charset="0"/>
      <p:regular r:id="rId84"/>
      <p:italic r:id="rId85"/>
    </p:embeddedFont>
    <p:embeddedFont>
      <p:font typeface="Wingdings 2" panose="05020102010507070707" pitchFamily="18" charset="2"/>
      <p:regular r:id="rId86"/>
    </p:embeddedFont>
    <p:embeddedFont>
      <p:font typeface="Segoe UI Black" panose="020B0A02040204020203" pitchFamily="34" charset="0"/>
      <p:bold r:id="rId87"/>
      <p:boldItalic r:id="rId8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kxAnXdsz6Vn425Y+xjqGeA==" hashData="smvo/PHBai+g2AlMmnin+8wq4NSROHyKBCk1NwTt5yJ6lNjr5n0W7YMcrhBy2zOTXcYk+Wvl+MhievNdjyFhOw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01B92"/>
    <a:srgbClr val="2FA0AE"/>
    <a:srgbClr val="558ED5"/>
    <a:srgbClr val="B84742"/>
    <a:srgbClr val="5C0000"/>
    <a:srgbClr val="1D3064"/>
    <a:srgbClr val="F54337"/>
    <a:srgbClr val="ED524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4660"/>
  </p:normalViewPr>
  <p:slideViewPr>
    <p:cSldViewPr snapToGrid="0">
      <p:cViewPr varScale="1">
        <p:scale>
          <a:sx n="83" d="100"/>
          <a:sy n="83" d="100"/>
        </p:scale>
        <p:origin x="730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4.fntdata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4.fntdata"/><Relationship Id="rId79" Type="http://schemas.openxmlformats.org/officeDocument/2006/relationships/font" Target="fonts/font9.fntdata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77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2.fntdata"/><Relationship Id="rId80" Type="http://schemas.openxmlformats.org/officeDocument/2006/relationships/font" Target="fonts/font10.fntdata"/><Relationship Id="rId85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75" Type="http://schemas.openxmlformats.org/officeDocument/2006/relationships/font" Target="fonts/font5.fntdata"/><Relationship Id="rId83" Type="http://schemas.openxmlformats.org/officeDocument/2006/relationships/font" Target="fonts/font13.fntdata"/><Relationship Id="rId88" Type="http://schemas.openxmlformats.org/officeDocument/2006/relationships/font" Target="fonts/font18.fntdata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3.fntdata"/><Relationship Id="rId78" Type="http://schemas.openxmlformats.org/officeDocument/2006/relationships/font" Target="fonts/font8.fntdata"/><Relationship Id="rId81" Type="http://schemas.openxmlformats.org/officeDocument/2006/relationships/font" Target="fonts/font11.fntdata"/><Relationship Id="rId86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font" Target="fonts/font1.fntdata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7.fntdata"/><Relationship Id="rId61" Type="http://schemas.openxmlformats.org/officeDocument/2006/relationships/slide" Target="slides/slide60.xml"/><Relationship Id="rId82" Type="http://schemas.openxmlformats.org/officeDocument/2006/relationships/font" Target="fonts/font12.fntdata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7FD0-6366-498E-B5AA-8D5EAADA1318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5F676-4FC3-4D3C-BE37-3352AFB19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8.jpeg"/><Relationship Id="rId5" Type="http://schemas.openxmlformats.org/officeDocument/2006/relationships/image" Target="../media/image3.png"/><Relationship Id="rId10" Type="http://schemas.openxmlformats.org/officeDocument/2006/relationships/image" Target="../media/image14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762" y="307556"/>
            <a:ext cx="270404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352" y="1813775"/>
            <a:ext cx="4036868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762" y="307556"/>
            <a:ext cx="270404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0" name="Hexagon 2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1D3064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01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5384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sz="1800" dirty="0"/>
              <a:t>Linear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6197600" y="6480727"/>
            <a:ext cx="59944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5384800" y="6477000"/>
            <a:ext cx="812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71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3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9691196" y="861192"/>
            <a:ext cx="2554142" cy="587454"/>
            <a:chOff x="9424496" y="8611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5018" y="8611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24496" y="8611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1145310"/>
            <a:ext cx="11737547" cy="5321399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Maniar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4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926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(Part 3) - Stack - Linear Data Structure</a:t>
            </a:r>
          </a:p>
        </p:txBody>
      </p: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926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(Part 3) - Stack - Linear Data Structure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 userDrawn="1"/>
        </p:nvGrpSpPr>
        <p:grpSpPr>
          <a:xfrm>
            <a:off x="9792796" y="5890392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761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1D37084-7B86-4282-7E64-C39C36DDD8C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Maniar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62404" y="5890392"/>
            <a:ext cx="2554142" cy="587454"/>
            <a:chOff x="2423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18" y="58903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2423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888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926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(Part 3) - Stack - Linear Data Structure</a:t>
            </a:r>
          </a:p>
        </p:txBody>
      </p: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D97839DA-1409-302C-B631-51AB9B4EE83D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Maniar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9818224" y="6087939"/>
            <a:ext cx="2554142" cy="650953"/>
            <a:chOff x="9437224" y="6087939"/>
            <a:chExt cx="2554142" cy="65095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8046" y="6151439"/>
              <a:ext cx="1932495" cy="587453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9437224" y="6087939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9726758" y="149992"/>
            <a:ext cx="2554142" cy="587454"/>
            <a:chOff x="9475296" y="5890392"/>
            <a:chExt cx="2554142" cy="58745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926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(Part 3) - Stack - Linear Data Structure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569D8F-A94F-5990-D6C7-86B7513ABCA7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Maniar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26758" y="6003345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926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(Part 3) - Stack - Linear Data Structure</a:t>
            </a: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1E76C4-FD01-DC7D-1EBF-A0C8DEC62801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Maniar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249812" y="5977321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926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(Part 3) - Stack - Linear Data Structure</a:t>
            </a: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BA584F-738E-8479-5CDC-387AA7688E0F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Maniar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3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  <p:sldLayoutId id="2147483694" r:id="rId23"/>
    <p:sldLayoutId id="2147483695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60510" cy="2563094"/>
          </a:xfrm>
        </p:spPr>
        <p:txBody>
          <a:bodyPr/>
          <a:lstStyle/>
          <a:p>
            <a:r>
              <a:rPr lang="en-US" sz="44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Unit-1 (Part 3)</a:t>
            </a:r>
            <a:r>
              <a:rPr lang="en-US" sz="6000" dirty="0"/>
              <a:t> </a:t>
            </a:r>
            <a:br>
              <a:rPr lang="en-US" sz="6000" dirty="0"/>
            </a:br>
            <a:r>
              <a:rPr lang="en-US" sz="6000" dirty="0"/>
              <a:t>Stack </a:t>
            </a:r>
            <a:br>
              <a:rPr lang="en-US" sz="6000" dirty="0"/>
            </a:br>
            <a:r>
              <a:rPr lang="en-US" sz="6000" b="0" dirty="0"/>
              <a:t>Linear Data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shruti.maniar@darshan.ac.in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97277 47317 (CE Department)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Shruti </a:t>
            </a:r>
            <a:r>
              <a:rPr lang="en-US" dirty="0" err="1"/>
              <a:t>Maniar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#2301CS301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: POP (S, TOP)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function </a:t>
            </a:r>
            <a:r>
              <a:rPr lang="en-IN" b="1" i="1" dirty="0">
                <a:solidFill>
                  <a:srgbClr val="C00000"/>
                </a:solidFill>
              </a:rPr>
              <a:t>removes &amp; returns</a:t>
            </a:r>
            <a:r>
              <a:rPr lang="en-IN" dirty="0"/>
              <a:t> the top element from a stack.</a:t>
            </a:r>
          </a:p>
          <a:p>
            <a:r>
              <a:rPr lang="en-IN" dirty="0"/>
              <a:t>Stack is represented by a vector </a:t>
            </a:r>
            <a:r>
              <a:rPr lang="en-IN" b="1" dirty="0">
                <a:solidFill>
                  <a:srgbClr val="C00000"/>
                </a:solidFill>
              </a:rPr>
              <a:t>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containing 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elements.</a:t>
            </a:r>
          </a:p>
          <a:p>
            <a:r>
              <a:rPr lang="en-IN" dirty="0"/>
              <a:t>A pointer </a:t>
            </a:r>
            <a:r>
              <a:rPr lang="en-IN" b="1" dirty="0">
                <a:solidFill>
                  <a:srgbClr val="C00000"/>
                </a:solidFill>
              </a:rPr>
              <a:t>TOP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represents the top element in the stack.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6518" y="2600642"/>
            <a:ext cx="5906926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[Check for stack underflow]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	TOP = 0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	write (‘STACK UNDERFLOW’)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	Return (0)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[Decrement TOP]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TOP ← TOP - 1</a:t>
            </a:r>
          </a:p>
          <a:p>
            <a:pPr marL="450850" indent="-450850"/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[Return former top element of stack]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Return(S[TOP + 1])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460407" y="2633694"/>
            <a:ext cx="762000" cy="1233237"/>
            <a:chOff x="7815549" y="5290851"/>
            <a:chExt cx="762000" cy="1233237"/>
          </a:xfrm>
        </p:grpSpPr>
        <p:sp>
          <p:nvSpPr>
            <p:cNvPr id="5" name="Freeform 4"/>
            <p:cNvSpPr/>
            <p:nvPr/>
          </p:nvSpPr>
          <p:spPr>
            <a:xfrm>
              <a:off x="7815549" y="5290851"/>
              <a:ext cx="762000" cy="872784"/>
            </a:xfrm>
            <a:custGeom>
              <a:avLst/>
              <a:gdLst>
                <a:gd name="connsiteX0" fmla="*/ 0 w 762000"/>
                <a:gd name="connsiteY0" fmla="*/ 0 h 1447800"/>
                <a:gd name="connsiteX1" fmla="*/ 0 w 762000"/>
                <a:gd name="connsiteY1" fmla="*/ 1447800 h 1447800"/>
                <a:gd name="connsiteX2" fmla="*/ 762000 w 762000"/>
                <a:gd name="connsiteY2" fmla="*/ 1447800 h 1447800"/>
                <a:gd name="connsiteX3" fmla="*/ 762000 w 762000"/>
                <a:gd name="connsiteY3" fmla="*/ 3810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0" h="1447800">
                  <a:moveTo>
                    <a:pt x="0" y="0"/>
                  </a:moveTo>
                  <a:lnTo>
                    <a:pt x="0" y="1447800"/>
                  </a:lnTo>
                  <a:lnTo>
                    <a:pt x="762000" y="1447800"/>
                  </a:lnTo>
                  <a:lnTo>
                    <a:pt x="762000" y="38100"/>
                  </a:ln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932506" y="6154756"/>
              <a:ext cx="494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tx2"/>
                  </a:solidFill>
                </a:rPr>
                <a:t>S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9460407" y="3210242"/>
            <a:ext cx="762000" cy="28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460407" y="2916459"/>
            <a:ext cx="762000" cy="28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</a:rPr>
              <a:t>8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460407" y="2633693"/>
            <a:ext cx="762000" cy="28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</a:rPr>
              <a:t>-5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82057" y="260973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POP(S, TOP)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07558" y="2600642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prstClr val="black"/>
                </a:solidFill>
              </a:rPr>
              <a:t>TOP = 3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9036258" y="2785308"/>
            <a:ext cx="41867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8045658" y="2873042"/>
            <a:ext cx="1409272" cy="369332"/>
            <a:chOff x="6400800" y="5486400"/>
            <a:chExt cx="1409272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6400800" y="54864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>
                  <a:solidFill>
                    <a:prstClr val="black"/>
                  </a:solidFill>
                </a:rPr>
                <a:t>TOP = 2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3"/>
            </p:cNvCxnSpPr>
            <p:nvPr/>
          </p:nvCxnSpPr>
          <p:spPr>
            <a:xfrm>
              <a:off x="7391400" y="5671066"/>
              <a:ext cx="41867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6399583" y="332689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POP(S, TOP)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21858" y="317513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prstClr val="black"/>
                </a:solidFill>
              </a:rPr>
              <a:t>TOP = 1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</p:cNvCxnSpPr>
          <p:nvPr/>
        </p:nvCxnSpPr>
        <p:spPr>
          <a:xfrm>
            <a:off x="9036258" y="3359804"/>
            <a:ext cx="41867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98664" y="404404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POP(S, TOP)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45658" y="350647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prstClr val="black"/>
                </a:solidFill>
              </a:rPr>
              <a:t>TOP = 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99583" y="4761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POP(S, TOP)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2057" y="547835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Underflow</a:t>
            </a:r>
            <a:endParaRPr lang="en-US" sz="17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45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12792 L -4.16667E-6 2.14897E-6 " pathEditMode="relative" rAng="0" ptsTypes="AA">
                                      <p:cBhvr>
                                        <p:cTn id="84" dur="2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17234 L -0.00104 3.64793E-6 " pathEditMode="relative" rAng="0" ptsTypes="AA">
                                      <p:cBhvr>
                                        <p:cTn id="105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21605 L 0.00035 0.00069 " pathEditMode="relative" rAng="0" ptsTypes="AA">
                                      <p:cBhvr>
                                        <p:cTn id="126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8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1" grpId="1" animBg="1"/>
      <p:bldP spid="11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/>
      <p:bldP spid="16" grpId="0"/>
      <p:bldP spid="16" grpId="1"/>
      <p:bldP spid="21" grpId="0"/>
      <p:bldP spid="22" grpId="0"/>
      <p:bldP spid="22" grpId="1"/>
      <p:bldP spid="24" grpId="0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: PEEP (S, TOP, 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function returns the value of the </a:t>
            </a:r>
            <a:r>
              <a:rPr lang="en-IN" b="1" dirty="0" err="1">
                <a:solidFill>
                  <a:srgbClr val="C00000"/>
                </a:solidFill>
              </a:rPr>
              <a:t>I</a:t>
            </a:r>
            <a:r>
              <a:rPr lang="en-IN" b="1" baseline="30000" dirty="0" err="1">
                <a:solidFill>
                  <a:srgbClr val="C00000"/>
                </a:solidFill>
              </a:rPr>
              <a:t>th</a:t>
            </a:r>
            <a:r>
              <a:rPr lang="en-IN" dirty="0"/>
              <a:t> element from the </a:t>
            </a:r>
            <a:r>
              <a:rPr lang="en-IN" b="1" dirty="0">
                <a:solidFill>
                  <a:srgbClr val="C00000"/>
                </a:solidFill>
              </a:rPr>
              <a:t>TOP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the stack.  The element is not deleted by this function.</a:t>
            </a:r>
          </a:p>
          <a:p>
            <a:r>
              <a:rPr lang="en-IN" dirty="0"/>
              <a:t>Stack is represented by a vector </a:t>
            </a:r>
            <a:r>
              <a:rPr lang="en-IN" b="1" dirty="0">
                <a:solidFill>
                  <a:srgbClr val="C00000"/>
                </a:solidFill>
              </a:rPr>
              <a:t>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containing 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elements.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7540" y="2389147"/>
            <a:ext cx="5911121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[Check for stack underflow]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If 	TOP-I+1 ≤ 0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Then 	write (‘STACK UNDERFLOW’)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	Return (0)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[Return </a:t>
            </a:r>
            <a:r>
              <a:rPr lang="en-IN" sz="2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sz="2200" b="1" baseline="30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element from top    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of the stack]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Return(S[TOP–I+1])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332280" y="2389147"/>
            <a:ext cx="2285572" cy="1233237"/>
            <a:chOff x="6401228" y="4953000"/>
            <a:chExt cx="2285572" cy="1233237"/>
          </a:xfrm>
        </p:grpSpPr>
        <p:grpSp>
          <p:nvGrpSpPr>
            <p:cNvPr id="5" name="Group 4"/>
            <p:cNvGrpSpPr/>
            <p:nvPr/>
          </p:nvGrpSpPr>
          <p:grpSpPr>
            <a:xfrm>
              <a:off x="7924800" y="4953000"/>
              <a:ext cx="762000" cy="1233237"/>
              <a:chOff x="7815549" y="5290851"/>
              <a:chExt cx="762000" cy="1233237"/>
            </a:xfrm>
          </p:grpSpPr>
          <p:sp>
            <p:nvSpPr>
              <p:cNvPr id="6" name="Freeform 5"/>
              <p:cNvSpPr/>
              <p:nvPr/>
            </p:nvSpPr>
            <p:spPr>
              <a:xfrm>
                <a:off x="7815549" y="5290851"/>
                <a:ext cx="762000" cy="872784"/>
              </a:xfrm>
              <a:custGeom>
                <a:avLst/>
                <a:gdLst>
                  <a:gd name="connsiteX0" fmla="*/ 0 w 762000"/>
                  <a:gd name="connsiteY0" fmla="*/ 0 h 1447800"/>
                  <a:gd name="connsiteX1" fmla="*/ 0 w 762000"/>
                  <a:gd name="connsiteY1" fmla="*/ 1447800 h 1447800"/>
                  <a:gd name="connsiteX2" fmla="*/ 762000 w 762000"/>
                  <a:gd name="connsiteY2" fmla="*/ 1447800 h 1447800"/>
                  <a:gd name="connsiteX3" fmla="*/ 762000 w 762000"/>
                  <a:gd name="connsiteY3" fmla="*/ 38100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2000" h="1447800">
                    <a:moveTo>
                      <a:pt x="0" y="0"/>
                    </a:moveTo>
                    <a:lnTo>
                      <a:pt x="0" y="1447800"/>
                    </a:lnTo>
                    <a:lnTo>
                      <a:pt x="762000" y="1447800"/>
                    </a:lnTo>
                    <a:lnTo>
                      <a:pt x="762000" y="38100"/>
                    </a:lnTo>
                  </a:path>
                </a:pathLst>
              </a:cu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932506" y="6154756"/>
                <a:ext cx="494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chemeClr val="tx2"/>
                    </a:solidFill>
                  </a:rPr>
                  <a:t>S</a:t>
                </a:r>
                <a:endParaRPr lang="en-US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924800" y="5529549"/>
              <a:ext cx="762000" cy="287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prstClr val="white"/>
                  </a:solidFill>
                </a:rPr>
                <a:t>10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924800" y="5235766"/>
              <a:ext cx="762000" cy="287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prstClr val="white"/>
                  </a:solidFill>
                </a:rPr>
                <a:t>8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924800" y="4953000"/>
              <a:ext cx="762000" cy="287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prstClr val="white"/>
                  </a:solidFill>
                </a:rPr>
                <a:t>-5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01228" y="4953000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>
                  <a:solidFill>
                    <a:prstClr val="black"/>
                  </a:solidFill>
                </a:rPr>
                <a:t>TOP = 3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29928" y="5137666"/>
              <a:ext cx="41867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578902" y="238914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PEEP (S, TOP, 2)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85146" y="2632813"/>
            <a:ext cx="27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8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8902" y="30666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PEEP (S, TOP, 3)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28908" y="2927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78902" y="37441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PEEP (S, TOP, 4)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78902" y="4421578"/>
            <a:ext cx="131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Underflow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36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20023 L -1.66667E-6 -0.0007 " pathEditMode="relative" rAng="0" ptsTypes="AA">
                                      <p:cBhvr>
                                        <p:cTn id="54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0.24954 L 3.05556E-6 0.00046 " pathEditMode="relative" rAng="0" ptsTypes="AA">
                                      <p:cBhvr>
                                        <p:cTn id="67" dur="2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5" grpId="0"/>
      <p:bldP spid="15" grpId="1"/>
      <p:bldP spid="15" grpId="2"/>
      <p:bldP spid="16" grpId="0"/>
      <p:bldP spid="17" grpId="0"/>
      <p:bldP spid="17" grpId="1"/>
      <p:bldP spid="17" grpId="2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PROCEDURE : CHANGE (S, TOP, X, 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procedure changes the value of the </a:t>
            </a:r>
            <a:r>
              <a:rPr lang="en-IN" b="1" dirty="0" err="1">
                <a:solidFill>
                  <a:srgbClr val="C00000"/>
                </a:solidFill>
              </a:rPr>
              <a:t>I</a:t>
            </a:r>
            <a:r>
              <a:rPr lang="en-IN" b="1" baseline="30000" dirty="0" err="1">
                <a:solidFill>
                  <a:srgbClr val="C00000"/>
                </a:solidFill>
              </a:rPr>
              <a:t>th</a:t>
            </a:r>
            <a:r>
              <a:rPr lang="en-IN" dirty="0"/>
              <a:t> element from the top of the stack to </a:t>
            </a:r>
            <a:r>
              <a:rPr lang="en-IN" b="1" dirty="0">
                <a:solidFill>
                  <a:srgbClr val="C00000"/>
                </a:solidFill>
              </a:rPr>
              <a:t>X</a:t>
            </a:r>
            <a:r>
              <a:rPr lang="en-IN" dirty="0"/>
              <a:t>. </a:t>
            </a:r>
          </a:p>
          <a:p>
            <a:r>
              <a:rPr lang="en-IN" dirty="0"/>
              <a:t>Stack is represented by a vector </a:t>
            </a:r>
            <a:r>
              <a:rPr lang="en-IN" b="1" dirty="0">
                <a:solidFill>
                  <a:srgbClr val="C00000"/>
                </a:solidFill>
              </a:rPr>
              <a:t>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containing 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elements.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4093" y="2081371"/>
            <a:ext cx="5874124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[Check for stack underflow]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If 	TOP-I+1 ≤ 0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Then 	write (‘STACK UNDERFLOW’)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	Return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[Change </a:t>
            </a:r>
            <a:r>
              <a:rPr lang="en-IN" sz="2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sz="2200" b="1" baseline="30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element from top    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of the stack]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S[TOP–I+1] ← X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[Finished]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Return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773032" y="2089673"/>
            <a:ext cx="2285572" cy="1233237"/>
            <a:chOff x="6401228" y="4953000"/>
            <a:chExt cx="2285572" cy="1233237"/>
          </a:xfrm>
        </p:grpSpPr>
        <p:grpSp>
          <p:nvGrpSpPr>
            <p:cNvPr id="6" name="Group 5"/>
            <p:cNvGrpSpPr/>
            <p:nvPr/>
          </p:nvGrpSpPr>
          <p:grpSpPr>
            <a:xfrm>
              <a:off x="7924800" y="4953000"/>
              <a:ext cx="762000" cy="1233237"/>
              <a:chOff x="7815549" y="5290851"/>
              <a:chExt cx="762000" cy="1233237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7815549" y="5290851"/>
                <a:ext cx="762000" cy="872784"/>
              </a:xfrm>
              <a:custGeom>
                <a:avLst/>
                <a:gdLst>
                  <a:gd name="connsiteX0" fmla="*/ 0 w 762000"/>
                  <a:gd name="connsiteY0" fmla="*/ 0 h 1447800"/>
                  <a:gd name="connsiteX1" fmla="*/ 0 w 762000"/>
                  <a:gd name="connsiteY1" fmla="*/ 1447800 h 1447800"/>
                  <a:gd name="connsiteX2" fmla="*/ 762000 w 762000"/>
                  <a:gd name="connsiteY2" fmla="*/ 1447800 h 1447800"/>
                  <a:gd name="connsiteX3" fmla="*/ 762000 w 762000"/>
                  <a:gd name="connsiteY3" fmla="*/ 38100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2000" h="1447800">
                    <a:moveTo>
                      <a:pt x="0" y="0"/>
                    </a:moveTo>
                    <a:lnTo>
                      <a:pt x="0" y="1447800"/>
                    </a:lnTo>
                    <a:lnTo>
                      <a:pt x="762000" y="1447800"/>
                    </a:lnTo>
                    <a:lnTo>
                      <a:pt x="762000" y="38100"/>
                    </a:lnTo>
                  </a:path>
                </a:pathLst>
              </a:cu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932506" y="6154756"/>
                <a:ext cx="494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chemeClr val="tx2"/>
                    </a:solidFill>
                  </a:rPr>
                  <a:t>S</a:t>
                </a:r>
                <a:endParaRPr lang="en-US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7924800" y="5529549"/>
              <a:ext cx="762000" cy="287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prstClr val="white"/>
                  </a:solidFill>
                </a:rPr>
                <a:t>10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4800" y="5235766"/>
              <a:ext cx="762000" cy="287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prstClr val="white"/>
                  </a:solidFill>
                </a:rPr>
                <a:t>8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924800" y="4953000"/>
              <a:ext cx="762000" cy="287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prstClr val="white"/>
                  </a:solidFill>
                </a:rPr>
                <a:t>-5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01228" y="4953000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>
                  <a:solidFill>
                    <a:prstClr val="black"/>
                  </a:solidFill>
                </a:rPr>
                <a:t>TOP = 3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3"/>
            </p:cNvCxnSpPr>
            <p:nvPr/>
          </p:nvCxnSpPr>
          <p:spPr>
            <a:xfrm>
              <a:off x="7429928" y="5137666"/>
              <a:ext cx="41867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491865" y="2084262"/>
            <a:ext cx="264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CHANGE (S, TOP, 50, 2)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297032" y="2377028"/>
            <a:ext cx="762000" cy="28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50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91865" y="2953579"/>
            <a:ext cx="264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CHANGE (S, TOP, 9, 3)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297032" y="2667676"/>
            <a:ext cx="762000" cy="28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1865" y="3822896"/>
            <a:ext cx="264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CHANGE (S, TOP, 25, 8)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91865" y="469221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Underflow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29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5" grpId="0" animBg="1"/>
      <p:bldP spid="16" grpId="0"/>
      <p:bldP spid="17" grpId="0" animBg="1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8046" y="879566"/>
            <a:ext cx="5617028" cy="568669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of Stack using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#include&lt;stdio.h&gt;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int top=-1;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int MAX=3;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int  S[MAX] 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void push(int 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	if(top&gt;=MAX-1)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	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		</a:t>
            </a:r>
            <a:r>
              <a:rPr lang="en-US" sz="1400" b="1" dirty="0" err="1"/>
              <a:t>printf</a:t>
            </a:r>
            <a:r>
              <a:rPr lang="en-US" sz="1400" b="1" dirty="0"/>
              <a:t>(“Stack Overflow”);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		return;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	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	top++;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	S[top]=x;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void main(){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	push(10); push(20); push(30); push(40);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0" y="876144"/>
            <a:ext cx="5735933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Push(S, TOP, x)</a:t>
            </a:r>
          </a:p>
          <a:p>
            <a:endParaRPr lang="en-IN" sz="22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[Check for stack overflow]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	TOP ≥ N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	write (‘STACK OVERFLOW’)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	Return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[Increment TOP]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TOP ← TOP + 1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[Insert Element]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S[TOP] ← X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[Finished]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Return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F521FF-CDD7-96D8-D5D9-4F59F12A217B}"/>
              </a:ext>
            </a:extLst>
          </p:cNvPr>
          <p:cNvSpPr txBox="1"/>
          <p:nvPr/>
        </p:nvSpPr>
        <p:spPr>
          <a:xfrm>
            <a:off x="2261962" y="2681874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  </a:t>
            </a:r>
            <a:r>
              <a:rPr lang="en-US" b="1" dirty="0">
                <a:solidFill>
                  <a:srgbClr val="C00000"/>
                </a:solidFill>
              </a:rPr>
              <a:t>Array starts from index : 0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254DF4-EE04-13C8-A22E-9FEFC3D5007F}"/>
              </a:ext>
            </a:extLst>
          </p:cNvPr>
          <p:cNvSpPr txBox="1"/>
          <p:nvPr/>
        </p:nvSpPr>
        <p:spPr>
          <a:xfrm>
            <a:off x="9172931" y="1880964"/>
            <a:ext cx="267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Array started from index :1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94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Check the grammar of the input string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Stack Application </a:t>
            </a:r>
          </a:p>
        </p:txBody>
      </p:sp>
    </p:spTree>
    <p:extLst>
      <p:ext uri="{BB962C8B-B14F-4D97-AF65-F5344CB8AC3E}">
        <p14:creationId xmlns:p14="http://schemas.microsoft.com/office/powerpoint/2010/main" val="4072265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RECOGNIZE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31179" y="868973"/>
            <a:ext cx="11929641" cy="1270682"/>
            <a:chOff x="381000" y="1066800"/>
            <a:chExt cx="8534400" cy="1270682"/>
          </a:xfrm>
          <a:solidFill>
            <a:schemeClr val="bg1">
              <a:lumMod val="95000"/>
            </a:schemeClr>
          </a:solidFill>
        </p:grpSpPr>
        <p:sp>
          <p:nvSpPr>
            <p:cNvPr id="10" name="Rectangle 9"/>
            <p:cNvSpPr/>
            <p:nvPr/>
          </p:nvSpPr>
          <p:spPr>
            <a:xfrm>
              <a:off x="381000" y="1066800"/>
              <a:ext cx="8534400" cy="1270682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3400" y="1145921"/>
              <a:ext cx="822960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Write an algorithm which will check that the given string belongs to following grammar or not.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7200" y="1667496"/>
              <a:ext cx="8382000" cy="46166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L=</a:t>
              </a:r>
              <a:r>
                <a:rPr lang="en-IN" sz="2400" dirty="0"/>
                <a:t> </a:t>
              </a:r>
              <a:r>
                <a:rPr lang="en-IN" sz="2400" b="1" dirty="0"/>
                <a:t>{</a:t>
              </a:r>
              <a:r>
                <a:rPr lang="en-IN" sz="2400" b="1" dirty="0" err="1"/>
                <a:t>wcw</a:t>
              </a:r>
              <a:r>
                <a:rPr lang="en-IN" sz="2400" b="1" baseline="30000" dirty="0" err="1"/>
                <a:t>R</a:t>
              </a:r>
              <a:r>
                <a:rPr lang="en-IN" sz="2400" b="1" dirty="0"/>
                <a:t> | w Є {</a:t>
              </a:r>
              <a:r>
                <a:rPr lang="en-IN" sz="2400" b="1" dirty="0" err="1"/>
                <a:t>a,b</a:t>
              </a:r>
              <a:r>
                <a:rPr lang="en-IN" sz="2400" b="1" dirty="0"/>
                <a:t>}</a:t>
              </a:r>
              <a:r>
                <a:rPr lang="en-IN" sz="2400" b="1" baseline="30000" dirty="0"/>
                <a:t>*</a:t>
              </a:r>
              <a:r>
                <a:rPr lang="en-IN" sz="2400" b="1" dirty="0"/>
                <a:t>} (Where </a:t>
              </a:r>
              <a:r>
                <a:rPr lang="en-IN" sz="2400" b="1" dirty="0" err="1"/>
                <a:t>w</a:t>
              </a:r>
              <a:r>
                <a:rPr lang="en-IN" sz="2400" b="1" baseline="30000" dirty="0" err="1"/>
                <a:t>R</a:t>
              </a:r>
              <a:r>
                <a:rPr lang="en-IN" sz="2400" b="1" dirty="0"/>
                <a:t> is the reverse of w)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1177" y="3320398"/>
            <a:ext cx="11929641" cy="19961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200" dirty="0"/>
              <a:t>Given an input string named </a:t>
            </a:r>
            <a:r>
              <a:rPr lang="en-IN" sz="2200" b="1" i="1" dirty="0">
                <a:solidFill>
                  <a:srgbClr val="C00000"/>
                </a:solidFill>
              </a:rPr>
              <a:t>STRING</a:t>
            </a:r>
            <a:r>
              <a:rPr lang="en-IN" sz="2200" dirty="0">
                <a:solidFill>
                  <a:srgbClr val="C00000"/>
                </a:solidFill>
              </a:rPr>
              <a:t> </a:t>
            </a:r>
            <a:r>
              <a:rPr lang="en-IN" sz="2200" dirty="0"/>
              <a:t>on the alphabet</a:t>
            </a:r>
            <a:r>
              <a:rPr lang="en-IN" sz="2200" dirty="0">
                <a:solidFill>
                  <a:srgbClr val="C00000"/>
                </a:solidFill>
              </a:rPr>
              <a:t> </a:t>
            </a:r>
            <a:r>
              <a:rPr lang="en-IN" sz="2200" b="1" i="1" dirty="0">
                <a:solidFill>
                  <a:srgbClr val="C00000"/>
                </a:solidFill>
              </a:rPr>
              <a:t>{a, b, c}</a:t>
            </a:r>
            <a:r>
              <a:rPr lang="en-IN" sz="2200" b="1" i="1" dirty="0">
                <a:solidFill>
                  <a:srgbClr val="FF0000"/>
                </a:solidFill>
              </a:rPr>
              <a:t> </a:t>
            </a:r>
            <a:r>
              <a:rPr lang="en-IN" sz="2200" dirty="0"/>
              <a:t>which contains a blank in its rightmost character position.</a:t>
            </a:r>
          </a:p>
          <a:p>
            <a:pPr marL="342900" indent="-3429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200" dirty="0"/>
              <a:t>Function </a:t>
            </a:r>
            <a:r>
              <a:rPr lang="en-IN" sz="2200" b="1" dirty="0">
                <a:solidFill>
                  <a:srgbClr val="C00000"/>
                </a:solidFill>
              </a:rPr>
              <a:t>NEXTCHAR</a:t>
            </a:r>
            <a:r>
              <a:rPr lang="en-IN" sz="2200" dirty="0">
                <a:solidFill>
                  <a:srgbClr val="C00000"/>
                </a:solidFill>
              </a:rPr>
              <a:t> </a:t>
            </a:r>
            <a:r>
              <a:rPr lang="en-IN" sz="2200" dirty="0"/>
              <a:t>returns the next symbol in STRING.</a:t>
            </a:r>
          </a:p>
          <a:p>
            <a:pPr marL="342900" indent="-3429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200" dirty="0"/>
              <a:t>This algorithm determines whether the contents of STRING belong to the above language. </a:t>
            </a:r>
          </a:p>
          <a:p>
            <a:pPr marL="342900" indent="-3429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200" dirty="0"/>
              <a:t>The vector </a:t>
            </a:r>
            <a:r>
              <a:rPr lang="en-IN" sz="2200" b="1" dirty="0">
                <a:solidFill>
                  <a:srgbClr val="C00000"/>
                </a:solidFill>
              </a:rPr>
              <a:t>S</a:t>
            </a:r>
            <a:r>
              <a:rPr lang="en-IN" sz="2200" dirty="0">
                <a:solidFill>
                  <a:srgbClr val="C00000"/>
                </a:solidFill>
              </a:rPr>
              <a:t> </a:t>
            </a:r>
            <a:r>
              <a:rPr lang="en-IN" sz="2200" dirty="0"/>
              <a:t>represents the stack and </a:t>
            </a:r>
            <a:r>
              <a:rPr lang="en-IN" sz="2200" b="1" dirty="0">
                <a:solidFill>
                  <a:srgbClr val="C00000"/>
                </a:solidFill>
              </a:rPr>
              <a:t>TOP</a:t>
            </a:r>
            <a:r>
              <a:rPr lang="en-IN" sz="2200" dirty="0">
                <a:solidFill>
                  <a:srgbClr val="C00000"/>
                </a:solidFill>
              </a:rPr>
              <a:t> </a:t>
            </a:r>
            <a:r>
              <a:rPr lang="en-IN" sz="2200" dirty="0"/>
              <a:t>is a pointer to the top element of the stack.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1178" y="2252508"/>
            <a:ext cx="11929641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73188" y="2278686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Example of valid strings   :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302188" y="2270582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/>
              <a:t>ab</a:t>
            </a:r>
            <a:r>
              <a:rPr lang="en-IN" sz="2400" b="1" dirty="0" err="1">
                <a:solidFill>
                  <a:srgbClr val="FF0000"/>
                </a:solidFill>
              </a:rPr>
              <a:t>c</a:t>
            </a:r>
            <a:r>
              <a:rPr lang="en-IN" sz="2400" b="1" dirty="0" err="1"/>
              <a:t>ba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68988" y="2270582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/>
              <a:t>aabb</a:t>
            </a:r>
            <a:r>
              <a:rPr lang="en-IN" sz="2400" b="1" dirty="0" err="1">
                <a:solidFill>
                  <a:srgbClr val="FF0000"/>
                </a:solidFill>
              </a:rPr>
              <a:t>c</a:t>
            </a:r>
            <a:r>
              <a:rPr lang="en-IN" sz="2400" b="1" dirty="0" err="1"/>
              <a:t>bbaa</a:t>
            </a:r>
            <a:endParaRPr lang="en-IN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873188" y="2686029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Example of Invalid strings: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302188" y="2703861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/>
              <a:t>aab</a:t>
            </a:r>
            <a:r>
              <a:rPr lang="en-IN" sz="2400" b="1" dirty="0" err="1">
                <a:solidFill>
                  <a:srgbClr val="FF0000"/>
                </a:solidFill>
              </a:rPr>
              <a:t>c</a:t>
            </a:r>
            <a:r>
              <a:rPr lang="en-IN" sz="2400" b="1" dirty="0" err="1"/>
              <a:t>aab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734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/>
      <p:bldP spid="14" grpId="0"/>
      <p:bldP spid="15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RECOGNIZE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333" y="797980"/>
            <a:ext cx="5940000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[Initialize stack by placing a letter ‘c’ on the top]</a:t>
            </a:r>
          </a:p>
          <a:p>
            <a:pPr marL="444500"/>
            <a:r>
              <a:rPr lang="en-US" sz="2200" dirty="0">
                <a:latin typeface="Consolas" pitchFamily="49" charset="0"/>
                <a:cs typeface="Consolas" pitchFamily="49" charset="0"/>
              </a:rPr>
              <a:t>TOP </a:t>
            </a:r>
            <a:r>
              <a:rPr lang="en-US" sz="22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1</a:t>
            </a:r>
          </a:p>
          <a:p>
            <a:pPr marL="444500"/>
            <a:r>
              <a:rPr lang="en-US" sz="2200" dirty="0">
                <a:latin typeface="Consolas" pitchFamily="49" charset="0"/>
                <a:cs typeface="Consolas" pitchFamily="49" charset="0"/>
              </a:rPr>
              <a:t>S [TOP] ← ‘c’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333" y="2316823"/>
            <a:ext cx="59400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[Get and PUSH symbols until either ‘c’ or blank is encountered]</a:t>
            </a:r>
          </a:p>
          <a:p>
            <a:pPr marL="444500"/>
            <a:r>
              <a:rPr lang="en-IN" sz="2200" dirty="0">
                <a:latin typeface="Consolas" pitchFamily="49" charset="0"/>
                <a:cs typeface="Consolas" pitchFamily="49" charset="0"/>
              </a:rPr>
              <a:t>NEXT ← NEXTCHAR (STRING)</a:t>
            </a:r>
          </a:p>
          <a:p>
            <a:pPr marL="444500"/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 while</a:t>
            </a:r>
            <a:r>
              <a:rPr lang="en-IN" sz="22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NEXT ≠ ‘c’</a:t>
            </a:r>
          </a:p>
          <a:p>
            <a:pPr marL="444500"/>
            <a:r>
              <a:rPr lang="en-IN" sz="22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   NEXT = ‘ ‘</a:t>
            </a:r>
          </a:p>
          <a:p>
            <a:pPr marL="444500"/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Write (‘Invalid String’)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	     Exit</a:t>
            </a:r>
          </a:p>
          <a:p>
            <a:r>
              <a:rPr lang="en-IN" sz="22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22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Call PUSH (S, TOP, NEXT)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	     NEXT ← NEXTCHAR (STRING)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22568" y="797980"/>
            <a:ext cx="59400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[Scan characters following ‘c’; Compare them to the characters on stack]</a:t>
            </a:r>
          </a:p>
          <a:p>
            <a:pPr marL="444500"/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 While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S [TOP] ≠ ‘c’</a:t>
            </a:r>
          </a:p>
          <a:p>
            <a:pPr marL="444500"/>
            <a:r>
              <a:rPr lang="en-US" sz="2200" dirty="0">
                <a:latin typeface="Consolas" pitchFamily="49" charset="0"/>
                <a:cs typeface="Consolas" pitchFamily="49" charset="0"/>
              </a:rPr>
              <a:t>	NEXT ← NEXTCHAR (STRING)</a:t>
            </a:r>
          </a:p>
          <a:p>
            <a:pPr marL="444500"/>
            <a:r>
              <a:rPr lang="en-US" sz="2200" dirty="0">
                <a:latin typeface="Consolas" pitchFamily="49" charset="0"/>
                <a:cs typeface="Consolas" pitchFamily="49" charset="0"/>
              </a:rPr>
              <a:t>	X ← POP (S, TOP)</a:t>
            </a:r>
          </a:p>
          <a:p>
            <a:pPr marL="444500"/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	  NEXT ≠ X</a:t>
            </a:r>
          </a:p>
          <a:p>
            <a:pPr marL="444500"/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sz="2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Write(‘INVALID STRING’)</a:t>
            </a:r>
          </a:p>
          <a:p>
            <a:pPr marL="444500"/>
            <a:r>
              <a:rPr lang="en-US" sz="2200" dirty="0">
                <a:latin typeface="Consolas" pitchFamily="49" charset="0"/>
                <a:cs typeface="Consolas" pitchFamily="49" charset="0"/>
              </a:rPr>
              <a:t>	  Exit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2568" y="3982565"/>
            <a:ext cx="5940000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 startAt="4"/>
            </a:pPr>
            <a:r>
              <a:rPr lang="en-US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[Next symbol must be blank]</a:t>
            </a:r>
          </a:p>
          <a:p>
            <a:pPr marL="444500"/>
            <a:r>
              <a:rPr lang="en-US" sz="2200" dirty="0">
                <a:latin typeface="Consolas" pitchFamily="49" charset="0"/>
                <a:cs typeface="Consolas" pitchFamily="49" charset="0"/>
              </a:rPr>
              <a:t>NEXT ← NEXTCHAR (STRING)</a:t>
            </a:r>
          </a:p>
          <a:p>
            <a:pPr marL="444500"/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	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NEXT = ‘ ‘ </a:t>
            </a:r>
          </a:p>
          <a:p>
            <a:pPr marL="444500"/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Write (‘VALID STRING’)</a:t>
            </a:r>
          </a:p>
          <a:p>
            <a:pPr marL="444500"/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Write (‘INVALID STRING’)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22568" y="5798274"/>
            <a:ext cx="5940000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[Finished]</a:t>
            </a:r>
          </a:p>
          <a:p>
            <a:pPr marL="444500"/>
            <a:r>
              <a:rPr lang="en-US" sz="2200" dirty="0">
                <a:latin typeface="Consolas" pitchFamily="49" charset="0"/>
                <a:cs typeface="Consolas" pitchFamily="49" charset="0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418841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RECOGNIZE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42094" y="735108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3">
                    <a:lumMod val="50000"/>
                  </a:schemeClr>
                </a:solidFill>
              </a:rPr>
              <a:t>Input String: a b c b a □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2007" y="1976717"/>
            <a:ext cx="1219200" cy="7200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Character Scanned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21138" y="1976717"/>
            <a:ext cx="1219200" cy="7200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Stack </a:t>
            </a:r>
          </a:p>
          <a:p>
            <a:pPr algn="ctr"/>
            <a:r>
              <a:rPr lang="en-IN" sz="2000" b="1" dirty="0">
                <a:solidFill>
                  <a:schemeClr val="bg1"/>
                </a:solidFill>
              </a:rPr>
              <a:t>Content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92007" y="272423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721138" y="272423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487056" y="3193997"/>
            <a:ext cx="244976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>
            <a:off x="7315199" y="2716901"/>
            <a:ext cx="120149" cy="423032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TextBox 26"/>
          <p:cNvSpPr txBox="1"/>
          <p:nvPr/>
        </p:nvSpPr>
        <p:spPr>
          <a:xfrm>
            <a:off x="228601" y="819448"/>
            <a:ext cx="5593975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[Initialize stack by placing 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 letter ‘c’ on the top]</a:t>
            </a:r>
          </a:p>
          <a:p>
            <a:pPr marL="444500"/>
            <a:r>
              <a:rPr lang="en-US" sz="2200" dirty="0">
                <a:latin typeface="Consolas" pitchFamily="49" charset="0"/>
                <a:cs typeface="Consolas" pitchFamily="49" charset="0"/>
              </a:rPr>
              <a:t>TOP </a:t>
            </a:r>
            <a:r>
              <a:rPr lang="en-US" sz="22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1</a:t>
            </a:r>
          </a:p>
          <a:p>
            <a:pPr marL="444500"/>
            <a:r>
              <a:rPr lang="en-US" sz="2200" dirty="0">
                <a:latin typeface="Consolas" pitchFamily="49" charset="0"/>
                <a:cs typeface="Consolas" pitchFamily="49" charset="0"/>
              </a:rPr>
              <a:t>S [TOP] ← ‘c’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60619" y="2729464"/>
            <a:ext cx="228600" cy="42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7235" y="2374245"/>
            <a:ext cx="5593975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[Get and PUSH symbols until either c’ or blank is encountered]</a:t>
            </a:r>
          </a:p>
          <a:p>
            <a:pPr marL="444500"/>
            <a:r>
              <a:rPr lang="en-IN" sz="2200" dirty="0">
                <a:latin typeface="Consolas" pitchFamily="49" charset="0"/>
                <a:cs typeface="Consolas" pitchFamily="49" charset="0"/>
              </a:rPr>
              <a:t>NEXT ← NEXTCHAR (STRING)</a:t>
            </a:r>
          </a:p>
          <a:p>
            <a:pPr marL="444500"/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 while </a:t>
            </a:r>
            <a:r>
              <a:rPr lang="en-IN" sz="22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NEXT ≠ ‘c’</a:t>
            </a:r>
          </a:p>
          <a:p>
            <a:pPr marL="444500"/>
            <a:r>
              <a:rPr lang="en-IN" sz="22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   NEXT = ‘ ‘</a:t>
            </a:r>
          </a:p>
          <a:p>
            <a:pPr marL="444500"/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Write (‘Invalid String’)</a:t>
            </a:r>
          </a:p>
          <a:p>
            <a:pPr marL="444500"/>
            <a:r>
              <a:rPr lang="en-IN" sz="2200" dirty="0">
                <a:latin typeface="Consolas" pitchFamily="49" charset="0"/>
                <a:cs typeface="Consolas" pitchFamily="49" charset="0"/>
              </a:rPr>
              <a:t>	     Exit</a:t>
            </a:r>
          </a:p>
          <a:p>
            <a:pPr marL="444500"/>
            <a:r>
              <a:rPr lang="en-IN" sz="22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Call PUSH (S, TOP, NEXT)</a:t>
            </a:r>
          </a:p>
          <a:p>
            <a:pPr marL="444500"/>
            <a:r>
              <a:rPr lang="en-IN" sz="2200" dirty="0">
                <a:latin typeface="Consolas" pitchFamily="49" charset="0"/>
                <a:cs typeface="Consolas" pitchFamily="49" charset="0"/>
              </a:rPr>
              <a:t>	     NEXT ← NEXTCHAR (STRING)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7234" y="3413282"/>
            <a:ext cx="5593975" cy="3598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21" name="TextBox 20"/>
          <p:cNvSpPr txBox="1"/>
          <p:nvPr/>
        </p:nvSpPr>
        <p:spPr>
          <a:xfrm>
            <a:off x="7492007" y="323319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721138" y="323319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/>
              <a:t>ca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492007" y="3715256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b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721138" y="3715256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cab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492007" y="4197323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8721138" y="4197323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cab</a:t>
            </a:r>
            <a:endParaRPr lang="en-US" sz="2000" b="1" dirty="0"/>
          </a:p>
        </p:txBody>
      </p:sp>
      <p:sp>
        <p:nvSpPr>
          <p:cNvPr id="32" name="Left Brace 31"/>
          <p:cNvSpPr/>
          <p:nvPr/>
        </p:nvSpPr>
        <p:spPr>
          <a:xfrm>
            <a:off x="7315198" y="3233189"/>
            <a:ext cx="120149" cy="1426871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35" name="Group 34"/>
          <p:cNvGrpSpPr/>
          <p:nvPr/>
        </p:nvGrpSpPr>
        <p:grpSpPr>
          <a:xfrm>
            <a:off x="8798056" y="1187065"/>
            <a:ext cx="689612" cy="682366"/>
            <a:chOff x="7277100" y="1350666"/>
            <a:chExt cx="689612" cy="682366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7594600" y="1350666"/>
              <a:ext cx="0" cy="3765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277100" y="1663700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NEXT</a:t>
              </a:r>
              <a:endParaRPr lang="en-US" b="1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860619" y="3746569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IN" dirty="0"/>
              <a:t>2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7491539" y="4691097"/>
            <a:ext cx="244976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04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59259E-6 L 4.375E-6 0.0490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4907 L 4.375E-6 0.1074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1074 L 4.375E-6 0.2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25 L 4.375E-6 0.3011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0.01719 7.40741E-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4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30116 L 4.375E-6 0.04908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4908 L 4.375E-6 0.10741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10741 L 4.375E-6 0.25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25 L 4.375E-6 0.3011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18 7.40741E-7 L 0.03559 7.40741E-7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4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30116 L 4.375E-6 0.04908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17" grpId="0" animBg="1"/>
      <p:bldP spid="27" grpId="0" animBg="1"/>
      <p:bldP spid="28" grpId="0"/>
      <p:bldP spid="14" grpId="0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3" grpId="6" animBg="1"/>
      <p:bldP spid="13" grpId="7" animBg="1"/>
      <p:bldP spid="13" grpId="8" animBg="1"/>
      <p:bldP spid="13" grpId="9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2" grpId="0" animBg="1"/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RECOGNIZE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10115" y="4707078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r>
              <a:rPr lang="en-IN" dirty="0"/>
              <a:t>b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139246" y="4707078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r>
              <a:rPr lang="en-IN" dirty="0" err="1"/>
              <a:t>ca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910115" y="519150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r>
              <a:rPr lang="en-IN" dirty="0"/>
              <a:t>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142047" y="519150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r>
              <a:rPr lang="en-IN" dirty="0"/>
              <a:t>c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85738" y="990600"/>
            <a:ext cx="6725956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Scan characters following ‘c’;</a:t>
            </a:r>
          </a:p>
          <a:p>
            <a:pPr marL="442913"/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Compare them to the characters on stack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US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S[TOP] ≠ ‘c’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    NEXT ← NEXTCHAR (STRING)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    X ← POP (S, TOP)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NEXT ≠ X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Write(‘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Invalid String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’)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         Exit</a:t>
            </a:r>
          </a:p>
        </p:txBody>
      </p:sp>
      <p:sp>
        <p:nvSpPr>
          <p:cNvPr id="36" name="Left Brace 35"/>
          <p:cNvSpPr/>
          <p:nvPr/>
        </p:nvSpPr>
        <p:spPr>
          <a:xfrm>
            <a:off x="7767187" y="4757296"/>
            <a:ext cx="89069" cy="902204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TextBox 26"/>
          <p:cNvSpPr txBox="1"/>
          <p:nvPr/>
        </p:nvSpPr>
        <p:spPr>
          <a:xfrm>
            <a:off x="7288496" y="5008343"/>
            <a:ext cx="214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IN" dirty="0"/>
              <a:t>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5738" y="1713441"/>
            <a:ext cx="6725956" cy="3598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910115" y="1976717"/>
            <a:ext cx="1219200" cy="7200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Character Scanned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142047" y="1976717"/>
            <a:ext cx="1219200" cy="7200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Stack </a:t>
            </a:r>
          </a:p>
          <a:p>
            <a:pPr algn="ctr"/>
            <a:r>
              <a:rPr lang="en-IN" sz="2000" b="1" dirty="0">
                <a:solidFill>
                  <a:schemeClr val="bg1"/>
                </a:solidFill>
              </a:rPr>
              <a:t>Content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910115" y="272423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9142047" y="272423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07965" y="3193997"/>
            <a:ext cx="244976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Left Brace 59"/>
          <p:cNvSpPr/>
          <p:nvPr/>
        </p:nvSpPr>
        <p:spPr>
          <a:xfrm>
            <a:off x="7736108" y="2716901"/>
            <a:ext cx="120149" cy="423032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1" name="TextBox 60"/>
          <p:cNvSpPr txBox="1"/>
          <p:nvPr/>
        </p:nvSpPr>
        <p:spPr>
          <a:xfrm>
            <a:off x="7281528" y="2729464"/>
            <a:ext cx="228600" cy="42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</a:t>
            </a:r>
            <a:endParaRPr lang="en-US" sz="20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7910115" y="323319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</a:t>
            </a:r>
            <a:endParaRPr lang="en-US" sz="2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9142047" y="323319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/>
              <a:t>ca</a:t>
            </a:r>
            <a:endParaRPr lang="en-US" sz="2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910115" y="3715256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b</a:t>
            </a:r>
            <a:endParaRPr lang="en-US" sz="20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9142047" y="3715256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cab</a:t>
            </a:r>
            <a:endParaRPr lang="en-US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910115" y="4197323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142047" y="4197323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cab</a:t>
            </a:r>
            <a:endParaRPr lang="en-US" sz="2000" b="1" dirty="0"/>
          </a:p>
        </p:txBody>
      </p:sp>
      <p:sp>
        <p:nvSpPr>
          <p:cNvPr id="68" name="Left Brace 67"/>
          <p:cNvSpPr/>
          <p:nvPr/>
        </p:nvSpPr>
        <p:spPr>
          <a:xfrm>
            <a:off x="7736107" y="3233189"/>
            <a:ext cx="120149" cy="1426871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9" name="TextBox 68"/>
          <p:cNvSpPr txBox="1"/>
          <p:nvPr/>
        </p:nvSpPr>
        <p:spPr>
          <a:xfrm>
            <a:off x="7281528" y="3746569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IN" dirty="0"/>
              <a:t>2</a:t>
            </a:r>
            <a:endParaRPr lang="en-US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7913044" y="4693266"/>
            <a:ext cx="244976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763003" y="735108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3">
                    <a:lumMod val="50000"/>
                  </a:schemeClr>
                </a:solidFill>
              </a:rPr>
              <a:t>Input String: a b c b a □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9668119" y="1187927"/>
            <a:ext cx="689612" cy="682366"/>
            <a:chOff x="7277100" y="1350666"/>
            <a:chExt cx="689612" cy="682366"/>
          </a:xfrm>
        </p:grpSpPr>
        <p:cxnSp>
          <p:nvCxnSpPr>
            <p:cNvPr id="73" name="Straight Arrow Connector 72"/>
            <p:cNvCxnSpPr/>
            <p:nvPr/>
          </p:nvCxnSpPr>
          <p:spPr>
            <a:xfrm flipV="1">
              <a:off x="7594600" y="1350666"/>
              <a:ext cx="0" cy="3765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7277100" y="1663700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NEXT</a:t>
              </a:r>
              <a:endParaRPr lang="en-US" b="1" dirty="0"/>
            </a:p>
          </p:txBody>
        </p:sp>
      </p:grpSp>
      <p:cxnSp>
        <p:nvCxnSpPr>
          <p:cNvPr id="75" name="Straight Connector 74"/>
          <p:cNvCxnSpPr/>
          <p:nvPr/>
        </p:nvCxnSpPr>
        <p:spPr>
          <a:xfrm>
            <a:off x="7909923" y="5666434"/>
            <a:ext cx="244976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9808861" y="4236180"/>
            <a:ext cx="202158" cy="2977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85738" y="3986245"/>
            <a:ext cx="6724800" cy="2022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14000"/>
              </a:lnSpc>
              <a:buFont typeface="+mj-lt"/>
              <a:buAutoNum type="arabicPeriod" startAt="4"/>
            </a:pPr>
            <a:r>
              <a:rPr lang="en-US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[Next symbol must be blank]</a:t>
            </a:r>
          </a:p>
          <a:p>
            <a:pPr>
              <a:lnSpc>
                <a:spcPct val="114000"/>
              </a:lnSpc>
            </a:pPr>
            <a:r>
              <a:rPr lang="en-US" sz="2200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 NEXT ← NEXTCHAR (STRING)</a:t>
            </a:r>
          </a:p>
          <a:p>
            <a:pPr>
              <a:lnSpc>
                <a:spcPct val="114000"/>
              </a:lnSpc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   If	 NEXT = ‘ ‘ </a:t>
            </a:r>
          </a:p>
          <a:p>
            <a:pPr>
              <a:lnSpc>
                <a:spcPct val="114000"/>
              </a:lnSpc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   Then	 Write (‘VALID STRING’)</a:t>
            </a:r>
          </a:p>
          <a:p>
            <a:pPr>
              <a:lnSpc>
                <a:spcPct val="114000"/>
              </a:lnSpc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   Else	 Write (‘INVALID STRING’)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85738" y="4396400"/>
            <a:ext cx="6724800" cy="3608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9" name="TextBox 78"/>
          <p:cNvSpPr txBox="1"/>
          <p:nvPr/>
        </p:nvSpPr>
        <p:spPr>
          <a:xfrm>
            <a:off x="7910115" y="5686427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□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1432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07407E-6 L 4.375E-6 0.0418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01719 3.33333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4189 L 4.375E-6 0.0898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9467 L 0.00182 0.1516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0.15162 L 2.5E-6 4.81481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0.00417 L -0.00586 0.078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07407E-6 L 4.375E-6 0.041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19 3.33333E-6 L 0.03555 3.33333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.0419 L 4.375E-6 0.0946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4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0.15162 L 2.5E-6 4.81481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6 3.33333E-6 L 0.05144 3.33333E-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11111E-6 L 4.375E-6 0.0629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5972 L 4.375E-6 0.1213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33" grpId="0" animBg="1"/>
      <p:bldP spid="36" grpId="0" animBg="1"/>
      <p:bldP spid="27" grpId="0"/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76" grpId="0" animBg="1"/>
      <p:bldP spid="76" grpId="1" animBg="1"/>
      <p:bldP spid="78" grpId="0" animBg="1"/>
      <p:bldP spid="77" grpId="0" animBg="1"/>
      <p:bldP spid="77" grpId="1" animBg="1"/>
      <p:bldP spid="77" grpId="2" animBg="1"/>
      <p:bldP spid="7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: RECOGNIZE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Write an algorithm to determine if an input character string is of the form </a:t>
            </a:r>
            <a:r>
              <a:rPr lang="en-IN" b="1" i="1" dirty="0" err="1">
                <a:solidFill>
                  <a:srgbClr val="C00000"/>
                </a:solidFill>
              </a:rPr>
              <a:t>a</a:t>
            </a:r>
            <a:r>
              <a:rPr lang="en-IN" b="1" i="1" baseline="30000" dirty="0" err="1">
                <a:solidFill>
                  <a:srgbClr val="C00000"/>
                </a:solidFill>
              </a:rPr>
              <a:t>i</a:t>
            </a:r>
            <a:r>
              <a:rPr lang="en-IN" b="1" i="1" dirty="0" err="1">
                <a:solidFill>
                  <a:srgbClr val="C00000"/>
                </a:solidFill>
              </a:rPr>
              <a:t>b</a:t>
            </a:r>
            <a:r>
              <a:rPr lang="en-IN" b="1" i="1" baseline="30000" dirty="0" err="1">
                <a:solidFill>
                  <a:srgbClr val="C00000"/>
                </a:solidFill>
              </a:rPr>
              <a:t>i</a:t>
            </a:r>
            <a:r>
              <a:rPr lang="en-IN" b="1" i="1" dirty="0">
                <a:solidFill>
                  <a:srgbClr val="C00000"/>
                </a:solidFill>
              </a:rPr>
              <a:t> where i&gt;=1</a:t>
            </a:r>
            <a:r>
              <a:rPr lang="en-IN" dirty="0"/>
              <a:t> </a:t>
            </a:r>
          </a:p>
          <a:p>
            <a:r>
              <a:rPr lang="en-IN" dirty="0"/>
              <a:t>i.e. number of </a:t>
            </a:r>
            <a:r>
              <a:rPr lang="en-IN" b="1" dirty="0">
                <a:solidFill>
                  <a:srgbClr val="C00000"/>
                </a:solidFill>
              </a:rPr>
              <a:t>a</a:t>
            </a:r>
            <a:r>
              <a:rPr lang="en-IN" dirty="0"/>
              <a:t> </a:t>
            </a:r>
            <a:r>
              <a:rPr lang="en-IN" b="1" i="1" dirty="0"/>
              <a:t>should be equal</a:t>
            </a:r>
            <a:r>
              <a:rPr lang="en-IN" dirty="0"/>
              <a:t> to no of </a:t>
            </a:r>
            <a:r>
              <a:rPr lang="en-IN" b="1" dirty="0">
                <a:solidFill>
                  <a:srgbClr val="C00000"/>
                </a:solidFill>
              </a:rPr>
              <a:t>b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63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2" y="1157831"/>
            <a:ext cx="96886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Topics to be covered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Stack – Introduction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Operations on Stack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Application of Stack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Check the given grammar for the input string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Polish Notations and their compilation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Infix to Postfix Conversion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Infix to Prefix Conversion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Evaluation of Postfix Expression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Evaluation of Prefix Expression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Recursion (Factorial)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Polish Notations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Stack Application </a:t>
            </a:r>
          </a:p>
        </p:txBody>
      </p:sp>
    </p:spTree>
    <p:extLst>
      <p:ext uri="{BB962C8B-B14F-4D97-AF65-F5344CB8AC3E}">
        <p14:creationId xmlns:p14="http://schemas.microsoft.com/office/powerpoint/2010/main" val="2415807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Polish Expression &amp; their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Evaluating Infix Expression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1524000"/>
            <a:ext cx="4191000" cy="63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500" dirty="0"/>
              <a:t>a + b * c + d * e</a:t>
            </a:r>
            <a:endParaRPr lang="en-US" sz="35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867309" y="2034463"/>
            <a:ext cx="838200" cy="307759"/>
            <a:chOff x="3366247" y="2063318"/>
            <a:chExt cx="838200" cy="30775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366247" y="2362200"/>
              <a:ext cx="8382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4185082" y="2066277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366370" y="2063318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127810" y="2362206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6122895" y="2034996"/>
            <a:ext cx="838200" cy="307759"/>
            <a:chOff x="3352800" y="2063318"/>
            <a:chExt cx="838200" cy="307759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352800" y="2362200"/>
              <a:ext cx="8382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185082" y="2066277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366370" y="2063318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423210" y="2362206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4140774" y="2014955"/>
            <a:ext cx="1605200" cy="780045"/>
            <a:chOff x="3366370" y="2055499"/>
            <a:chExt cx="838682" cy="312619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3366852" y="2362200"/>
              <a:ext cx="8382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4199134" y="2055499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3366370" y="2063318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4805085" y="2756664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3</a:t>
            </a:r>
            <a:endParaRPr lang="en-US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4011705" y="2010469"/>
            <a:ext cx="3048000" cy="1164472"/>
            <a:chOff x="3352800" y="2059764"/>
            <a:chExt cx="838200" cy="307759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3352800" y="2364569"/>
              <a:ext cx="8382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4188780" y="2062723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3355277" y="2059764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5325030" y="3162762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31180" y="3672449"/>
            <a:ext cx="11929641" cy="2714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repeated scanning </a:t>
            </a:r>
            <a:r>
              <a:rPr lang="en-IN" b="1" dirty="0"/>
              <a:t>from left to right is needed </a:t>
            </a:r>
            <a:r>
              <a:rPr lang="en-IN" dirty="0"/>
              <a:t>as operators appears inside the operands.</a:t>
            </a:r>
          </a:p>
          <a:p>
            <a:r>
              <a:rPr lang="en-IN" b="1" i="1" dirty="0"/>
              <a:t>Repeated scanning is avoided </a:t>
            </a:r>
            <a:r>
              <a:rPr lang="en-IN" dirty="0"/>
              <a:t>if the </a:t>
            </a:r>
            <a:r>
              <a:rPr lang="en-IN" b="1" dirty="0"/>
              <a:t>infix expression </a:t>
            </a:r>
            <a:r>
              <a:rPr lang="en-IN" dirty="0"/>
              <a:t>is first </a:t>
            </a:r>
            <a:r>
              <a:rPr lang="en-IN" b="1" dirty="0"/>
              <a:t>converted</a:t>
            </a:r>
            <a:r>
              <a:rPr lang="en-IN" dirty="0"/>
              <a:t> to an equivalent parenthesis free </a:t>
            </a:r>
            <a:r>
              <a:rPr lang="en-IN" b="1" i="1" dirty="0"/>
              <a:t>prefix or suffix (postfix) expression</a:t>
            </a:r>
            <a:r>
              <a:rPr lang="en-IN" dirty="0"/>
              <a:t>.</a:t>
            </a:r>
          </a:p>
          <a:p>
            <a:r>
              <a:rPr lang="en-IN" b="1" dirty="0">
                <a:solidFill>
                  <a:srgbClr val="C00000"/>
                </a:solidFill>
              </a:rPr>
              <a:t>Prefix</a:t>
            </a:r>
            <a:r>
              <a:rPr lang="en-IN" b="1" dirty="0"/>
              <a:t> Expression:</a:t>
            </a:r>
            <a:r>
              <a:rPr lang="en-IN" dirty="0"/>
              <a:t> </a:t>
            </a:r>
            <a:r>
              <a:rPr lang="en-IN" b="1" dirty="0">
                <a:solidFill>
                  <a:srgbClr val="C00000"/>
                </a:solidFill>
              </a:rPr>
              <a:t>Operator</a:t>
            </a:r>
            <a:r>
              <a:rPr lang="en-IN" dirty="0"/>
              <a:t>, Operand, Operand</a:t>
            </a:r>
          </a:p>
          <a:p>
            <a:r>
              <a:rPr lang="en-IN" b="1" dirty="0">
                <a:solidFill>
                  <a:srgbClr val="C00000"/>
                </a:solidFill>
              </a:rPr>
              <a:t>Postfix </a:t>
            </a:r>
            <a:r>
              <a:rPr lang="en-IN" b="1" dirty="0"/>
              <a:t>Expression:</a:t>
            </a:r>
            <a:r>
              <a:rPr lang="en-IN" dirty="0"/>
              <a:t> Operand, Operand, </a:t>
            </a:r>
            <a:r>
              <a:rPr lang="en-IN" b="1" dirty="0">
                <a:solidFill>
                  <a:srgbClr val="C00000"/>
                </a:solidFill>
              </a:rPr>
              <a:t>Operator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65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8" grpId="0"/>
      <p:bldP spid="23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Polish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type of notation is known </a:t>
            </a:r>
            <a:r>
              <a:rPr lang="en-IN" b="1" dirty="0" err="1">
                <a:solidFill>
                  <a:srgbClr val="C00000"/>
                </a:solidFill>
              </a:rPr>
              <a:t>Lukasiewicz</a:t>
            </a:r>
            <a:r>
              <a:rPr lang="en-IN" b="1" dirty="0">
                <a:solidFill>
                  <a:srgbClr val="C00000"/>
                </a:solidFill>
              </a:rPr>
              <a:t> Notation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or </a:t>
            </a:r>
            <a:r>
              <a:rPr lang="en-IN" b="1" dirty="0">
                <a:solidFill>
                  <a:srgbClr val="C00000"/>
                </a:solidFill>
              </a:rPr>
              <a:t>Polish Notation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or </a:t>
            </a:r>
            <a:r>
              <a:rPr lang="en-IN" b="1" dirty="0">
                <a:solidFill>
                  <a:srgbClr val="C00000"/>
                </a:solidFill>
              </a:rPr>
              <a:t>Reverse Polish Notation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due to Polish logician </a:t>
            </a:r>
            <a:r>
              <a:rPr lang="en-IN" i="1" dirty="0"/>
              <a:t>Jan </a:t>
            </a:r>
            <a:r>
              <a:rPr lang="en-IN" i="1" dirty="0" err="1"/>
              <a:t>Lukasiewicz</a:t>
            </a:r>
            <a:r>
              <a:rPr lang="en-IN" dirty="0"/>
              <a:t>.</a:t>
            </a:r>
          </a:p>
          <a:p>
            <a:r>
              <a:rPr lang="en-IN" dirty="0"/>
              <a:t>In both </a:t>
            </a:r>
            <a:r>
              <a:rPr lang="en-IN" b="1" dirty="0"/>
              <a:t>prefix</a:t>
            </a:r>
            <a:r>
              <a:rPr lang="en-IN" dirty="0"/>
              <a:t> and </a:t>
            </a:r>
            <a:r>
              <a:rPr lang="en-IN" b="1" dirty="0"/>
              <a:t>postfix </a:t>
            </a:r>
            <a:r>
              <a:rPr lang="en-IN" dirty="0"/>
              <a:t>equivalents of an infix expression, the </a:t>
            </a:r>
            <a:r>
              <a:rPr lang="en-IN" b="1" i="1" dirty="0">
                <a:solidFill>
                  <a:srgbClr val="C00000"/>
                </a:solidFill>
              </a:rPr>
              <a:t>variables are in same relative position</a:t>
            </a:r>
            <a:r>
              <a:rPr lang="en-IN" dirty="0"/>
              <a:t>.</a:t>
            </a:r>
          </a:p>
          <a:p>
            <a:r>
              <a:rPr lang="en-IN" dirty="0"/>
              <a:t>The expressions in postfix or prefix form are </a:t>
            </a:r>
            <a:r>
              <a:rPr lang="en-IN" b="1" i="1" dirty="0">
                <a:solidFill>
                  <a:srgbClr val="C00000"/>
                </a:solidFill>
              </a:rPr>
              <a:t>parenthesis free</a:t>
            </a:r>
            <a:r>
              <a:rPr lang="en-IN" b="1" i="1" dirty="0">
                <a:solidFill>
                  <a:srgbClr val="FF0000"/>
                </a:solidFill>
              </a:rPr>
              <a:t> </a:t>
            </a:r>
            <a:r>
              <a:rPr lang="en-IN" dirty="0"/>
              <a:t>and </a:t>
            </a:r>
            <a:r>
              <a:rPr lang="en-IN" u="sng" dirty="0"/>
              <a:t>operators are rearranged according to rules of precedence for operators</a:t>
            </a:r>
            <a:r>
              <a:rPr lang="en-IN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10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Polish Notation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77437957"/>
              </p:ext>
            </p:extLst>
          </p:nvPr>
        </p:nvGraphicFramePr>
        <p:xfrm>
          <a:off x="131763" y="863600"/>
          <a:ext cx="11928475" cy="35712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77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2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7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9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Sr.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Infix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Postfix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Prefix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1</a:t>
                      </a:r>
                      <a:endParaRPr lang="en-US" sz="22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</a:t>
                      </a:r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2</a:t>
                      </a:r>
                      <a:endParaRPr lang="en-US" sz="22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 + b</a:t>
                      </a:r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3</a:t>
                      </a:r>
                      <a:endParaRPr lang="en-US" sz="22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 + b + c</a:t>
                      </a:r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4</a:t>
                      </a:r>
                      <a:endParaRPr lang="en-US" sz="22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 + (b + c)</a:t>
                      </a:r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5</a:t>
                      </a:r>
                      <a:endParaRPr lang="en-US" sz="22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a + (b * c)</a:t>
                      </a:r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6</a:t>
                      </a:r>
                      <a:endParaRPr lang="en-US" sz="22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 * (b + c)</a:t>
                      </a:r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7</a:t>
                      </a:r>
                      <a:endParaRPr lang="en-US" sz="22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 * b * c</a:t>
                      </a:r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24083" y="121172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292353" y="121172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24083" y="16868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b +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292353" y="16868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+ a b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68190" y="4834204"/>
            <a:ext cx="1800000" cy="46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a + b + c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204231" y="4834204"/>
            <a:ext cx="1800000" cy="46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a + b</a:t>
            </a:r>
            <a:r>
              <a:rPr lang="en-IN" sz="2400" b="1" dirty="0">
                <a:solidFill>
                  <a:srgbClr val="FF0000"/>
                </a:solidFill>
              </a:rPr>
              <a:t> </a:t>
            </a:r>
            <a:r>
              <a:rPr lang="en-IN" sz="2400" b="1" dirty="0"/>
              <a:t>+ c</a:t>
            </a:r>
            <a:endParaRPr lang="en-US" sz="2400" b="1" dirty="0"/>
          </a:p>
        </p:txBody>
      </p:sp>
      <p:cxnSp>
        <p:nvCxnSpPr>
          <p:cNvPr id="15" name="Straight Arrow Connector 14"/>
          <p:cNvCxnSpPr>
            <a:stCxn id="12" idx="3"/>
            <a:endCxn id="13" idx="1"/>
          </p:cNvCxnSpPr>
          <p:nvPr/>
        </p:nvCxnSpPr>
        <p:spPr>
          <a:xfrm>
            <a:off x="2768190" y="5068204"/>
            <a:ext cx="436041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40272" y="4834204"/>
            <a:ext cx="1800000" cy="46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  <a:latin typeface="+mj-lt"/>
              </a:rPr>
              <a:t>(</a:t>
            </a:r>
            <a:r>
              <a:rPr lang="en-IN" sz="2400" b="1" dirty="0" err="1">
                <a:solidFill>
                  <a:srgbClr val="C00000"/>
                </a:solidFill>
              </a:rPr>
              <a:t>ab</a:t>
            </a:r>
            <a:r>
              <a:rPr lang="en-IN" sz="2400" b="1" dirty="0">
                <a:solidFill>
                  <a:srgbClr val="C00000"/>
                </a:solidFill>
                <a:latin typeface="+mj-lt"/>
              </a:rPr>
              <a:t>+)</a:t>
            </a:r>
            <a:r>
              <a:rPr lang="en-IN" sz="2400" b="1" dirty="0">
                <a:latin typeface="+mj-lt"/>
              </a:rPr>
              <a:t>+ c</a:t>
            </a:r>
            <a:endParaRPr lang="en-US" sz="2400" b="1" dirty="0">
              <a:latin typeface="+mj-lt"/>
            </a:endParaRPr>
          </a:p>
        </p:txBody>
      </p:sp>
      <p:cxnSp>
        <p:nvCxnSpPr>
          <p:cNvPr id="20" name="Straight Arrow Connector 19"/>
          <p:cNvCxnSpPr>
            <a:stCxn id="13" idx="3"/>
            <a:endCxn id="18" idx="1"/>
          </p:cNvCxnSpPr>
          <p:nvPr/>
        </p:nvCxnSpPr>
        <p:spPr>
          <a:xfrm>
            <a:off x="5004231" y="5068204"/>
            <a:ext cx="436041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76313" y="4834204"/>
            <a:ext cx="1800000" cy="46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(</a:t>
            </a:r>
            <a:r>
              <a:rPr lang="en-IN" sz="2400" b="1" dirty="0" err="1">
                <a:solidFill>
                  <a:srgbClr val="C00000"/>
                </a:solidFill>
              </a:rPr>
              <a:t>ab</a:t>
            </a:r>
            <a:r>
              <a:rPr lang="en-IN" sz="2400" b="1" dirty="0">
                <a:solidFill>
                  <a:srgbClr val="C00000"/>
                </a:solidFill>
              </a:rPr>
              <a:t>+)</a:t>
            </a:r>
            <a:r>
              <a:rPr lang="en-IN" sz="2400" b="1" dirty="0"/>
              <a:t> c +</a:t>
            </a:r>
            <a:endParaRPr lang="en-US" sz="2400" b="1" dirty="0"/>
          </a:p>
        </p:txBody>
      </p:sp>
      <p:cxnSp>
        <p:nvCxnSpPr>
          <p:cNvPr id="23" name="Straight Arrow Connector 22"/>
          <p:cNvCxnSpPr>
            <a:stCxn id="18" idx="3"/>
            <a:endCxn id="21" idx="1"/>
          </p:cNvCxnSpPr>
          <p:nvPr/>
        </p:nvCxnSpPr>
        <p:spPr>
          <a:xfrm>
            <a:off x="7240272" y="5068204"/>
            <a:ext cx="436041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912353" y="4834204"/>
            <a:ext cx="1800000" cy="46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a b + c +</a:t>
            </a:r>
            <a:endParaRPr lang="en-US" sz="2400" b="1" dirty="0"/>
          </a:p>
        </p:txBody>
      </p:sp>
      <p:cxnSp>
        <p:nvCxnSpPr>
          <p:cNvPr id="27" name="Straight Arrow Connector 26"/>
          <p:cNvCxnSpPr>
            <a:stCxn id="21" idx="3"/>
            <a:endCxn id="25" idx="1"/>
          </p:cNvCxnSpPr>
          <p:nvPr/>
        </p:nvCxnSpPr>
        <p:spPr>
          <a:xfrm>
            <a:off x="9476313" y="5068204"/>
            <a:ext cx="43604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24083" y="21440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b + c +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8292353" y="21440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+ + a b c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4424083" y="26012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b c + +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8292353" y="26012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+ a + b c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4424083" y="3062943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b c * +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8292353" y="3062943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+a * b c 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4424083" y="35156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b c + *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8292353" y="35156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* a + b c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4424083" y="39728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b *c*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8292353" y="39728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** a b 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453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 animBg="1"/>
      <p:bldP spid="13" grpId="0" animBg="1"/>
      <p:bldP spid="18" grpId="0" animBg="1"/>
      <p:bldP spid="21" grpId="0" animBg="1"/>
      <p:bldP spid="25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Infix to Postfix Conversion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Stack Application </a:t>
            </a:r>
          </a:p>
        </p:txBody>
      </p:sp>
    </p:spTree>
    <p:extLst>
      <p:ext uri="{BB962C8B-B14F-4D97-AF65-F5344CB8AC3E}">
        <p14:creationId xmlns:p14="http://schemas.microsoft.com/office/powerpoint/2010/main" val="87232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 Rank of any Expression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DCDA3-87BC-CC56-5D42-0B20E3FF6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1325" y="849128"/>
            <a:ext cx="1181996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E = ( A + B * C / D - E + F / G / ( H + I )) 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1324" y="2108537"/>
            <a:ext cx="11819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Rank (E) =</a:t>
            </a:r>
            <a:r>
              <a:rPr lang="en-IN" sz="2400" dirty="0"/>
              <a:t> R(A) + R(+) + R(B) + R(*) + R(C) + R (/) + R(D) + R(-) + R(E) + R(+) + R(F) + R(/) + R(G)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570220" y="2513737"/>
            <a:ext cx="341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+ R(/) + R(H) + R(+) + R(I)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61324" y="1428763"/>
            <a:ext cx="1181996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Note: R = </a:t>
            </a:r>
            <a:r>
              <a:rPr lang="en-IN" sz="2400" b="1" i="1" dirty="0">
                <a:solidFill>
                  <a:schemeClr val="bg1"/>
                </a:solidFill>
              </a:rPr>
              <a:t>Rank</a:t>
            </a:r>
            <a:r>
              <a:rPr lang="en-IN" sz="2400" b="1" dirty="0"/>
              <a:t>, Rank of Variable </a:t>
            </a:r>
            <a:r>
              <a:rPr lang="en-IN" sz="2400" b="1" i="1" dirty="0">
                <a:solidFill>
                  <a:schemeClr val="bg1"/>
                </a:solidFill>
              </a:rPr>
              <a:t>= 1</a:t>
            </a:r>
            <a:r>
              <a:rPr lang="en-IN" sz="2400" b="1" dirty="0"/>
              <a:t>, Rank of binary operators </a:t>
            </a:r>
            <a:r>
              <a:rPr lang="en-IN" sz="2400" b="1" i="1" dirty="0">
                <a:solidFill>
                  <a:schemeClr val="bg1"/>
                </a:solidFill>
              </a:rPr>
              <a:t>= -1</a:t>
            </a:r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323" y="3169503"/>
            <a:ext cx="1181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Rank (E) =</a:t>
            </a:r>
            <a:r>
              <a:rPr lang="en-IN" sz="2400" dirty="0"/>
              <a:t> 1 +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b="1" dirty="0">
                <a:solidFill>
                  <a:srgbClr val="C00000"/>
                </a:solidFill>
              </a:rPr>
              <a:t>(-1)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+ 1 + </a:t>
            </a:r>
            <a:r>
              <a:rPr lang="en-IN" sz="2400" b="1" dirty="0">
                <a:solidFill>
                  <a:srgbClr val="C00000"/>
                </a:solidFill>
              </a:rPr>
              <a:t>(-1)</a:t>
            </a:r>
            <a:r>
              <a:rPr lang="en-IN" sz="2400" dirty="0"/>
              <a:t> + 1 +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b="1" dirty="0">
                <a:solidFill>
                  <a:srgbClr val="C00000"/>
                </a:solidFill>
              </a:rPr>
              <a:t>(-1) </a:t>
            </a:r>
            <a:r>
              <a:rPr lang="en-IN" sz="2400" dirty="0"/>
              <a:t>+ 1 + </a:t>
            </a:r>
            <a:r>
              <a:rPr lang="en-IN" sz="2400" b="1" dirty="0">
                <a:solidFill>
                  <a:srgbClr val="C00000"/>
                </a:solidFill>
              </a:rPr>
              <a:t>(-1)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+ 1 +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b="1" dirty="0">
                <a:solidFill>
                  <a:srgbClr val="C00000"/>
                </a:solidFill>
              </a:rPr>
              <a:t>(-1)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+ 1 + </a:t>
            </a:r>
            <a:r>
              <a:rPr lang="en-IN" sz="2400" b="1" dirty="0">
                <a:solidFill>
                  <a:srgbClr val="C00000"/>
                </a:solidFill>
              </a:rPr>
              <a:t>(-1)</a:t>
            </a:r>
            <a:r>
              <a:rPr lang="en-IN" sz="2400" dirty="0"/>
              <a:t>  + 1 + </a:t>
            </a:r>
            <a:r>
              <a:rPr lang="en-IN" sz="2400" b="1" dirty="0">
                <a:solidFill>
                  <a:srgbClr val="C00000"/>
                </a:solidFill>
              </a:rPr>
              <a:t>(-1)</a:t>
            </a:r>
            <a:r>
              <a:rPr lang="en-IN" sz="2400" dirty="0"/>
              <a:t> + 1 + </a:t>
            </a:r>
            <a:r>
              <a:rPr lang="en-IN" sz="2400" b="1" dirty="0">
                <a:solidFill>
                  <a:srgbClr val="C00000"/>
                </a:solidFill>
              </a:rPr>
              <a:t>(-1)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+ 1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61323" y="3825269"/>
            <a:ext cx="1181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Rank (E) =</a:t>
            </a:r>
            <a:r>
              <a:rPr lang="en-IN" sz="2400" dirty="0"/>
              <a:t> 1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689806" y="4505284"/>
            <a:ext cx="87630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Any Expression is valid if Rank of that expression is 1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6137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/>
      <p:bldP spid="9" grpId="0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Convert Infix to Postfix Expression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21356"/>
              </p:ext>
            </p:extLst>
          </p:nvPr>
        </p:nvGraphicFramePr>
        <p:xfrm>
          <a:off x="248771" y="826341"/>
          <a:ext cx="11694458" cy="42700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9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7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2327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Input precedence</a:t>
                      </a:r>
                      <a:b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function (F)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Stack precedence</a:t>
                      </a:r>
                      <a:b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function (G)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Rank function (R)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+, -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*, /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^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Variables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8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5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: REVPOL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Given an input string </a:t>
            </a:r>
            <a:r>
              <a:rPr lang="en-IN" b="1" dirty="0">
                <a:solidFill>
                  <a:srgbClr val="C00000"/>
                </a:solidFill>
              </a:rPr>
              <a:t>INFIX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containing an infix expression which has been padded on the right with </a:t>
            </a:r>
            <a:r>
              <a:rPr lang="en-IN" b="1" dirty="0">
                <a:solidFill>
                  <a:srgbClr val="C00000"/>
                </a:solidFill>
              </a:rPr>
              <a:t>‘)’</a:t>
            </a:r>
            <a:r>
              <a:rPr lang="en-IN" dirty="0"/>
              <a:t>.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dirty="0"/>
              <a:t>This algorithm </a:t>
            </a:r>
            <a:r>
              <a:rPr lang="en-IN" b="1" i="1" dirty="0">
                <a:solidFill>
                  <a:srgbClr val="C00000"/>
                </a:solidFill>
              </a:rPr>
              <a:t>converts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i="1" dirty="0">
                <a:solidFill>
                  <a:srgbClr val="C00000"/>
                </a:solidFill>
              </a:rPr>
              <a:t>INFIX into reverse polish</a:t>
            </a:r>
            <a:r>
              <a:rPr lang="en-IN" b="1" i="1" dirty="0"/>
              <a:t> </a:t>
            </a:r>
            <a:r>
              <a:rPr lang="en-IN" dirty="0"/>
              <a:t>and places the result in the string </a:t>
            </a:r>
            <a:r>
              <a:rPr lang="en-IN" b="1" dirty="0">
                <a:solidFill>
                  <a:srgbClr val="C00000"/>
                </a:solidFill>
              </a:rPr>
              <a:t>POLISH</a:t>
            </a:r>
            <a:r>
              <a:rPr lang="en-IN" dirty="0"/>
              <a:t>.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dirty="0"/>
              <a:t>All symbols have precedence value given by the table.</a:t>
            </a:r>
          </a:p>
          <a:p>
            <a:r>
              <a:rPr lang="en-IN" dirty="0"/>
              <a:t>Stack is represented by a vector </a:t>
            </a:r>
            <a:r>
              <a:rPr lang="en-IN" b="1" dirty="0">
                <a:solidFill>
                  <a:srgbClr val="C00000"/>
                </a:solidFill>
              </a:rPr>
              <a:t>S, TOP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denotes the top of the stack, algorithm </a:t>
            </a:r>
            <a:r>
              <a:rPr lang="en-IN" b="1" dirty="0">
                <a:solidFill>
                  <a:srgbClr val="C00000"/>
                </a:solidFill>
              </a:rPr>
              <a:t>PUSH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POP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are used for stack manipulation.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dirty="0"/>
              <a:t>Function </a:t>
            </a:r>
            <a:r>
              <a:rPr lang="en-IN" b="1" dirty="0">
                <a:solidFill>
                  <a:srgbClr val="C00000"/>
                </a:solidFill>
              </a:rPr>
              <a:t>NEXTCHAR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returns the next symbol in given input string.</a:t>
            </a:r>
          </a:p>
          <a:p>
            <a:r>
              <a:rPr lang="en-IN" dirty="0"/>
              <a:t>The integer variable </a:t>
            </a:r>
            <a:r>
              <a:rPr lang="en-IN" b="1" dirty="0">
                <a:solidFill>
                  <a:srgbClr val="C00000"/>
                </a:solidFill>
              </a:rPr>
              <a:t>RANK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contains the rank of expression. </a:t>
            </a:r>
          </a:p>
          <a:p>
            <a:r>
              <a:rPr lang="en-IN" dirty="0"/>
              <a:t>The string variable </a:t>
            </a:r>
            <a:r>
              <a:rPr lang="en-IN" b="1" dirty="0">
                <a:solidFill>
                  <a:srgbClr val="C00000"/>
                </a:solidFill>
              </a:rPr>
              <a:t>TEMP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used for temporary storage purpose.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5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318" y="34605"/>
            <a:ext cx="59400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[Initialize Stack]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TOP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1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S[TOP] ← ‘(’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318" y="973847"/>
            <a:ext cx="59400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[Initialize output string and rank count]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‘’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RANK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318" y="1913089"/>
            <a:ext cx="59400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[Get first input symbol]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NEXTCHAR(INFIX)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3318" y="2575332"/>
            <a:ext cx="59400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[Translate the infix expression]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thru step 7 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	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NEXT != ‘ ‘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27318" y="34605"/>
            <a:ext cx="5940000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63538" indent="-363538"/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[Remove symbols with greater precedence from stack]</a:t>
            </a:r>
          </a:p>
          <a:p>
            <a:pPr marL="444500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TOP &lt; 1</a:t>
            </a:r>
          </a:p>
          <a:p>
            <a:pPr marL="444500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444500"/>
            <a:r>
              <a:rPr lang="en-IN" dirty="0">
                <a:latin typeface="Consolas" pitchFamily="49" charset="0"/>
                <a:cs typeface="Consolas" pitchFamily="49" charset="0"/>
              </a:rPr>
              <a:t>	 EXIT</a:t>
            </a:r>
          </a:p>
          <a:p>
            <a:pPr marL="444500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 while</a:t>
            </a:r>
            <a:r>
              <a:rPr lang="en-IN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G(S[TOP]) &gt; F(NEXT)</a:t>
            </a:r>
          </a:p>
          <a:p>
            <a:pPr marL="444500"/>
            <a:r>
              <a:rPr lang="en-IN" dirty="0">
                <a:latin typeface="Consolas" pitchFamily="49" charset="0"/>
                <a:cs typeface="Consolas" pitchFamily="49" charset="0"/>
              </a:rPr>
              <a:t>	TEMP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POP (S, TOP)</a:t>
            </a:r>
          </a:p>
          <a:p>
            <a:pPr marL="444500"/>
            <a:r>
              <a:rPr lang="en-IN" dirty="0">
                <a:latin typeface="Consolas" pitchFamily="49" charset="0"/>
                <a:cs typeface="Consolas" pitchFamily="49" charset="0"/>
              </a:rPr>
              <a:t>	POLISH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TEMP</a:t>
            </a:r>
          </a:p>
          <a:p>
            <a:pPr marL="444500"/>
            <a:r>
              <a:rPr lang="en-IN" dirty="0">
                <a:latin typeface="Consolas" pitchFamily="49" charset="0"/>
                <a:cs typeface="Consolas" pitchFamily="49" charset="0"/>
              </a:rPr>
              <a:t>	RANK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RANK + R(TEMP)</a:t>
            </a:r>
          </a:p>
          <a:p>
            <a:pPr marL="444500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IF</a:t>
            </a:r>
            <a:r>
              <a:rPr lang="en-IN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RANK &lt;1</a:t>
            </a:r>
          </a:p>
          <a:p>
            <a:pPr marL="444500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Then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444500"/>
            <a:r>
              <a:rPr lang="en-IN" dirty="0">
                <a:latin typeface="Consolas" pitchFamily="49" charset="0"/>
                <a:cs typeface="Consolas" pitchFamily="49" charset="0"/>
              </a:rPr>
              <a:t>	     EXIT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27318" y="3471768"/>
            <a:ext cx="5940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[Are there matching parentheses]</a:t>
            </a:r>
          </a:p>
          <a:p>
            <a:pPr marL="363538" lvl="1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G(S[TOP]) != F(NEXT)</a:t>
            </a:r>
          </a:p>
          <a:p>
            <a:pPr marL="363538" lvl="1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call PUSH (S,TOP, NEXT)</a:t>
            </a:r>
          </a:p>
          <a:p>
            <a:pPr marL="363538" lvl="1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POP (S,TOP)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27318" y="4692940"/>
            <a:ext cx="59400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[Get next symbol]</a:t>
            </a:r>
          </a:p>
          <a:p>
            <a:pPr marL="363538"/>
            <a:r>
              <a:rPr lang="en-US" dirty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NEXTCHAR(INFIX)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27318" y="5360115"/>
            <a:ext cx="5940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8. [Is the expression valid]</a:t>
            </a:r>
          </a:p>
          <a:p>
            <a:pPr lvl="1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  TOP != 0 OR RANK != 1</a:t>
            </a:r>
          </a:p>
          <a:p>
            <a:pPr lvl="1"/>
            <a:r>
              <a:rPr lang="en-IN" b="1" dirty="0">
                <a:latin typeface="Consolas" pitchFamily="49" charset="0"/>
                <a:cs typeface="Consolas" pitchFamily="49" charset="0"/>
              </a:rPr>
              <a:t>Then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write (‘INVALID‘)</a:t>
            </a:r>
          </a:p>
          <a:p>
            <a:pPr lvl="1"/>
            <a:r>
              <a:rPr lang="en-IN" b="1" dirty="0">
                <a:latin typeface="Consolas" pitchFamily="49" charset="0"/>
                <a:cs typeface="Consolas" pitchFamily="49" charset="0"/>
              </a:rPr>
              <a:t>Else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write (‘VALID’)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092226"/>
              </p:ext>
            </p:extLst>
          </p:nvPr>
        </p:nvGraphicFramePr>
        <p:xfrm>
          <a:off x="143318" y="3545306"/>
          <a:ext cx="5940000" cy="30151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IPF (F)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SPF (G)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RF (R)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+, -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*, /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^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Variables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42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779479"/>
              </p:ext>
            </p:extLst>
          </p:nvPr>
        </p:nvGraphicFramePr>
        <p:xfrm>
          <a:off x="6098854" y="34833"/>
          <a:ext cx="5895922" cy="6553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001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7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3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5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Content of stack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Reverse polish expression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Rank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78800" y="194713"/>
            <a:ext cx="443774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b="1" dirty="0"/>
              <a:t>( a + b ^ c ^ d ) * ( e + f / d ) )</a:t>
            </a:r>
            <a:endParaRPr lang="en-US" sz="22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129988" y="665202"/>
            <a:ext cx="689612" cy="682366"/>
            <a:chOff x="7277100" y="1350666"/>
            <a:chExt cx="689612" cy="682366"/>
          </a:xfrm>
        </p:grpSpPr>
        <p:cxnSp>
          <p:nvCxnSpPr>
            <p:cNvPr id="67" name="Straight Arrow Connector 66"/>
            <p:cNvCxnSpPr/>
            <p:nvPr/>
          </p:nvCxnSpPr>
          <p:spPr>
            <a:xfrm flipV="1">
              <a:off x="7594600" y="1350666"/>
              <a:ext cx="0" cy="3765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7277100" y="1663700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NEXT</a:t>
              </a:r>
              <a:endParaRPr lang="en-US" b="1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9988" y="1606814"/>
            <a:ext cx="57600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[Initialize Stack]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TOP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1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S[TOP] ← ‘(’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61271" y="65164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29988" y="2553779"/>
            <a:ext cx="57600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[Initialize output string and rank count]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‘’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RANK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264899" y="66552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29988" y="3500744"/>
            <a:ext cx="57600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[Get first input symbol]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NEXTCHAR(INFIX)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45482" y="9743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257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2" grpId="0"/>
      <p:bldP spid="17" grpId="0" animBg="1"/>
      <p:bldP spid="18" grpId="0"/>
      <p:bldP spid="19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81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161538"/>
              </p:ext>
            </p:extLst>
          </p:nvPr>
        </p:nvGraphicFramePr>
        <p:xfrm>
          <a:off x="6098854" y="17932"/>
          <a:ext cx="5801792" cy="654887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5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37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Content of stack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Reverse polish expression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Rank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8812" y="116422"/>
            <a:ext cx="5760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b="1" dirty="0"/>
              <a:t>( a + b ^ c ^ d ) * ( e + f / d ) )</a:t>
            </a:r>
            <a:endParaRPr lang="en-US" sz="22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-67235" y="504708"/>
            <a:ext cx="689612" cy="682366"/>
            <a:chOff x="7277100" y="1350666"/>
            <a:chExt cx="689612" cy="682366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594600" y="1350666"/>
              <a:ext cx="0" cy="3765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277100" y="1663700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NEXT</a:t>
              </a:r>
              <a:endParaRPr lang="en-US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54466" y="604529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914525" y="60452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65411" y="90086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88500" y="1125362"/>
            <a:ext cx="576000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[Translate the infix expression]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Repeat thru step 7 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	while NEXT!= ‘ ‘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912" y="1919187"/>
            <a:ext cx="57600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65125" indent="-365125"/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[Remove symbols with greater precedence from stack]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TOP &lt; 1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EXIT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G(S[TOP]) &gt; F(NEXT)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TEMP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 TOP)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POLISH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O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 TEMP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RANK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RANK + R(TEMP)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	 RANK &lt;1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    EXIT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8500" y="4812332"/>
            <a:ext cx="5760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6. [Are there matching parentheses]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G(S[TOP]) != F(NEXT)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call PUSH (S,TOP, 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(S,TOP)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8500" y="5883540"/>
            <a:ext cx="5760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7. [Get next symbol]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sz="1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NEXTCHAR(INFIX)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54466" y="9323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914525" y="9177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65411" y="122010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54466" y="124550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((a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914525" y="12225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65411" y="15311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754466" y="1533463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130547" y="154292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914525" y="15464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754466" y="152819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465411" y="185839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754466" y="184672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((+b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130547" y="1846841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914525" y="186377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465411" y="22140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30547" y="214626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914525" y="21631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65411" y="244786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754466" y="247326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((+^c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130547" y="246479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914525" y="24679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465411" y="2832067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754466" y="279184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130547" y="27727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914525" y="28117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754466" y="279031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465411" y="311294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754466" y="311294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((+^^d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130547" y="30775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0904797" y="31148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465411" y="340995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754466" y="339472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9130547" y="340445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914525" y="343914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775683" y="3383299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6708" y="1606118"/>
            <a:ext cx="5760000" cy="2154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7622923-F510-CDEB-9E27-EEB844F45B09}"/>
              </a:ext>
            </a:extLst>
          </p:cNvPr>
          <p:cNvSpPr txBox="1"/>
          <p:nvPr/>
        </p:nvSpPr>
        <p:spPr>
          <a:xfrm>
            <a:off x="7826057" y="623497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87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1187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11875 L -3.75E-6 0.2187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2083 L -3.75E-6 0.5097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0995 L -3.75E-6 0.5409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4097 L -3.75E-6 0.6631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3.7037E-7 L 0.01523 0.0002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1.48148E-6 L 0.00052 0.66319 " pathEditMode="relative" rAng="0" ptsTypes="AA">
                                      <p:cBhvr>
                                        <p:cTn id="56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1.48148E-6 L 0.00065 0.1187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1875 L 0.00052 0.21852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22129 L 0.00065 0.50995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50879 L 0.00052 0.5421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4514 L -3.75E-6 0.6618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79 3.7037E-7 L 0.03333 3.7037E-7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66319 " pathEditMode="relative" rAng="0" ptsTypes="AA">
                                      <p:cBhvr>
                                        <p:cTn id="96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11875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11875 L -3.75E-6 0.21875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2407 L -3.75E-6 0.25185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5069 L -3.75E-6 0.2868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868 L -3.75E-6 0.31875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31736 L -3.75E-6 0.35208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path" presetSubtype="0" accel="50000" decel="5000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35208 L -3.75E-6 0.50903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path" presetSubtype="0" accel="50000" decel="5000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1319 L -3.75E-6 0.54097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path" presetSubtype="0" accel="50000" decel="5000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4305 L -3.75E-6 0.6618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07 0.00023 L 0.04974 0.00023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path" presetSubtype="0" accel="50000" decel="5000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66319 " pathEditMode="relative" rAng="0" ptsTypes="AA">
                                      <p:cBhvr>
                                        <p:cTn id="163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path" presetSubtype="0" accel="50000" decel="5000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01111 L -3.75E-6 0.11875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path" presetSubtype="0" accel="50000" decel="50000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12569 L -3.75E-6 0.22014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path" presetSubtype="0" accel="50000" decel="5000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2153 L -3.75E-6 0.51042 " pathEditMode="relative" rAng="0" ptsTypes="AA">
                                      <p:cBhvr>
                                        <p:cTn id="17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path" presetSubtype="0" accel="50000" decel="50000" fill="hold" grpId="2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1227 L -3.75E-6 0.54004 " pathEditMode="relative" rAng="0" ptsTypes="AA">
                                      <p:cBhvr>
                                        <p:cTn id="17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path" presetSubtype="0" accel="50000" decel="50000" fill="hold" grpId="2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4861 L -3.75E-6 0.65972 " pathEditMode="relative" rAng="0" ptsTypes="AA">
                                      <p:cBhvr>
                                        <p:cTn id="19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65 0.00023 L 0.0664 0.00023 " pathEditMode="relative" rAng="0" ptsTypes="AA">
                                      <p:cBhvr>
                                        <p:cTn id="19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42" presetClass="path" presetSubtype="0" accel="50000" decel="50000" fill="hold" grpId="2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66319 " pathEditMode="relative" rAng="0" ptsTypes="AA">
                                      <p:cBhvr>
                                        <p:cTn id="207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2" presetClass="path" presetSubtype="0" accel="50000" decel="50000" fill="hold" grpId="2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11875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path" presetSubtype="0" accel="50000" decel="50000" fill="hold" grpId="3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12801 L -3.75E-6 0.22245 " pathEditMode="relative" rAng="0" ptsTypes="AA">
                                      <p:cBhvr>
                                        <p:cTn id="2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42" presetClass="path" presetSubtype="0" accel="50000" decel="50000" fill="hold" grpId="3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243 L -3.75E-6 0.25208 " pathEditMode="relative" rAng="0" ptsTypes="AA">
                                      <p:cBhvr>
                                        <p:cTn id="2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path" presetSubtype="0" accel="50000" decel="50000" fill="hold" grpId="3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5231 L -3.75E-6 0.28542 " pathEditMode="relative" rAng="0" ptsTypes="AA">
                                      <p:cBhvr>
                                        <p:cTn id="2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42" presetClass="path" presetSubtype="0" accel="50000" decel="50000" fill="hold" grpId="3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8565 L -3.75E-6 0.31875 " pathEditMode="relative" rAng="0" ptsTypes="AA">
                                      <p:cBhvr>
                                        <p:cTn id="2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42" presetClass="path" presetSubtype="0" accel="50000" decel="50000" fill="hold" grpId="3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31875 L -3.75E-6 0.35208 " pathEditMode="relative" rAng="0" ptsTypes="AA">
                                      <p:cBhvr>
                                        <p:cTn id="24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42" presetClass="path" presetSubtype="0" accel="50000" decel="50000" fill="hold" grpId="3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3544 L -3.75E-6 0.50995 " pathEditMode="relative" rAng="0" ptsTypes="AA">
                                      <p:cBhvr>
                                        <p:cTn id="24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42" presetClass="path" presetSubtype="0" accel="50000" decel="50000" fill="hold" grpId="3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0972 L -3.75E-6 0.53958 " pathEditMode="relative" rAng="0" ptsTypes="AA">
                                      <p:cBhvr>
                                        <p:cTn id="2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42" presetClass="path" presetSubtype="0" accel="50000" decel="50000" fill="hold" grpId="3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118 L -3.75E-6 0.6618 " pathEditMode="relative" rAng="0" ptsTypes="AA">
                                      <p:cBhvr>
                                        <p:cTn id="26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45 0.00023 L 0.08112 0.00023 " pathEditMode="relative" rAng="0" ptsTypes="AA">
                                      <p:cBhvr>
                                        <p:cTn id="26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42" presetClass="path" presetSubtype="0" accel="50000" decel="50000" fill="hold" grpId="3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66319 " pathEditMode="relative" rAng="0" ptsTypes="AA">
                                      <p:cBhvr>
                                        <p:cTn id="274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42" presetClass="path" presetSubtype="0" accel="50000" decel="50000" fill="hold" grpId="3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11875 " pathEditMode="relative" rAng="0" ptsTypes="AA">
                                      <p:cBhvr>
                                        <p:cTn id="27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42" presetClass="path" presetSubtype="0" accel="50000" decel="50000" fill="hold" grpId="4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12129 L -3.75E-6 0.22222 " pathEditMode="relative" rAng="0" ptsTypes="AA">
                                      <p:cBhvr>
                                        <p:cTn id="28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42" presetClass="path" presetSubtype="0" accel="50000" decel="50000" fill="hold" grpId="4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2477 L -3.75E-6 0.50995 " pathEditMode="relative" rAng="0" ptsTypes="AA">
                                      <p:cBhvr>
                                        <p:cTn id="28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42" presetClass="path" presetSubtype="0" accel="50000" decel="50000" fill="hold" grpId="4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0764 L -3.75E-6 0.53866 " pathEditMode="relative" rAng="0" ptsTypes="AA">
                                      <p:cBhvr>
                                        <p:cTn id="29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42" presetClass="path" presetSubtype="0" accel="50000" decel="50000" fill="hold" grpId="4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4097 L -3.75E-6 0.66134 " pathEditMode="relative" rAng="0" ptsTypes="AA">
                                      <p:cBhvr>
                                        <p:cTn id="30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47 0.00023 L 0.09713 0.00023 " pathEditMode="relative" rAng="0" ptsTypes="AA">
                                      <p:cBhvr>
                                        <p:cTn id="3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42" presetClass="path" presetSubtype="0" accel="50000" decel="50000" fill="hold" grpId="4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66319 " pathEditMode="relative" rAng="0" ptsTypes="AA">
                                      <p:cBhvr>
                                        <p:cTn id="318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42" presetClass="path" presetSubtype="0" accel="50000" decel="50000" fill="hold" grpId="4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00231 L -3.75E-6 0.12106 " pathEditMode="relative" rAng="0" ptsTypes="AA">
                                      <p:cBhvr>
                                        <p:cTn id="3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42" presetClass="path" presetSubtype="0" accel="50000" decel="50000" fill="hold" grpId="4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11875 L -3.75E-6 0.22222 " pathEditMode="relative" rAng="0" ptsTypes="AA">
                                      <p:cBhvr>
                                        <p:cTn id="3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42" presetClass="path" presetSubtype="0" accel="50000" decel="50000" fill="hold" grpId="4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1875 L -3.75E-6 0.25208 " pathEditMode="relative" rAng="0" ptsTypes="AA">
                                      <p:cBhvr>
                                        <p:cTn id="3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42" presetClass="path" presetSubtype="0" accel="50000" decel="50000" fill="hold" grpId="4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5185 L -3.75E-6 0.28518 " pathEditMode="relative" rAng="0" ptsTypes="AA">
                                      <p:cBhvr>
                                        <p:cTn id="33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42" presetClass="path" presetSubtype="0" accel="50000" decel="50000" fill="hold" grpId="4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8542 L -3.75E-6 0.31875 " pathEditMode="relative" rAng="0" ptsTypes="AA">
                                      <p:cBhvr>
                                        <p:cTn id="34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42" presetClass="path" presetSubtype="0" accel="50000" decel="50000" fill="hold" grpId="5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31875 L -3.75E-6 0.35208 " pathEditMode="relative" rAng="0" ptsTypes="AA">
                                      <p:cBhvr>
                                        <p:cTn id="3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42" presetClass="path" presetSubtype="0" accel="50000" decel="50000" fill="hold" grpId="5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1875 L -3.75E-6 0.34097 " pathEditMode="relative" rAng="0" ptsTypes="AA">
                                      <p:cBhvr>
                                        <p:cTn id="358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42" presetClass="path" presetSubtype="0" accel="50000" decel="50000" fill="hold" grpId="5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243 L -3.75E-6 0.50764 " pathEditMode="relative" rAng="0" ptsTypes="AA">
                                      <p:cBhvr>
                                        <p:cTn id="36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42" presetClass="path" presetSubtype="0" accel="50000" decel="50000" fill="hold" grpId="5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1389 L -3.75E-6 0.54167 " pathEditMode="relative" rAng="0" ptsTypes="AA">
                                      <p:cBhvr>
                                        <p:cTn id="36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42" presetClass="path" presetSubtype="0" accel="50000" decel="50000" fill="hold" grpId="5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4514 L -3.75E-6 0.6618 " pathEditMode="relative" rAng="0" ptsTypes="AA">
                                      <p:cBhvr>
                                        <p:cTn id="37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09 0.00023 L 0.11159 0.00023 " pathEditMode="relative" rAng="0" ptsTypes="AA">
                                      <p:cBhvr>
                                        <p:cTn id="38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42" presetClass="path" presetSubtype="0" accel="50000" decel="50000" fill="hold" grpId="5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66319 " pathEditMode="relative" rAng="0" ptsTypes="AA">
                                      <p:cBhvr>
                                        <p:cTn id="389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42" presetClass="path" presetSubtype="0" accel="50000" decel="50000" fill="hold" grpId="5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11875 " pathEditMode="relative" rAng="0" ptsTypes="AA">
                                      <p:cBhvr>
                                        <p:cTn id="39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42" presetClass="path" presetSubtype="0" accel="50000" decel="50000" fill="hold" grpId="5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12708 L -3.75E-6 0.22153 " pathEditMode="relative" rAng="0" ptsTypes="AA">
                                      <p:cBhvr>
                                        <p:cTn id="39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42" presetClass="path" presetSubtype="0" accel="50000" decel="50000" fill="hold" grpId="5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243 L -3.75E-6 0.50764 " pathEditMode="relative" rAng="0" ptsTypes="AA">
                                      <p:cBhvr>
                                        <p:cTn id="40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42" presetClass="path" presetSubtype="0" accel="50000" decel="50000" fill="hold" grpId="5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0972 L -3.75E-6 0.53958 " pathEditMode="relative" rAng="0" ptsTypes="AA">
                                      <p:cBhvr>
                                        <p:cTn id="40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42" presetClass="path" presetSubtype="0" accel="50000" decel="50000" fill="hold" grpId="6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0833 L -3.75E-6 0.66042 " pathEditMode="relative" rAng="0" ptsTypes="AA">
                                      <p:cBhvr>
                                        <p:cTn id="42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976 0.00023 L 0.12643 0.00023 " pathEditMode="relative" rAng="0" ptsTypes="AA">
                                      <p:cBhvr>
                                        <p:cTn id="4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42" presetClass="path" presetSubtype="0" accel="50000" decel="50000" fill="hold" grpId="6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65208 " pathEditMode="relative" rAng="0" ptsTypes="AA">
                                      <p:cBhvr>
                                        <p:cTn id="433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42" presetClass="path" presetSubtype="0" accel="50000" decel="50000" fill="hold" grpId="6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11875 " pathEditMode="relative" rAng="0" ptsTypes="AA">
                                      <p:cBhvr>
                                        <p:cTn id="43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42" presetClass="path" presetSubtype="0" accel="50000" decel="50000" fill="hold" grpId="6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11875 L -3.75E-6 0.22014 " pathEditMode="relative" rAng="0" ptsTypes="AA">
                                      <p:cBhvr>
                                        <p:cTn id="44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42" presetClass="path" presetSubtype="0" accel="50000" decel="50000" fill="hold" grpId="6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243 L -3.75E-6 0.50764 " pathEditMode="relative" rAng="0" ptsTypes="AA">
                                      <p:cBhvr>
                                        <p:cTn id="45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42" presetClass="path" presetSubtype="0" accel="50000" decel="50000" fill="hold" grpId="6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0764 L -3.75E-6 0.5743 " pathEditMode="relative" rAng="0" ptsTypes="AA">
                                      <p:cBhvr>
                                        <p:cTn id="46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8" grpId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2" grpId="0"/>
      <p:bldP spid="2" grpId="1"/>
      <p:bldP spid="8" grpId="0"/>
      <p:bldP spid="10" grpId="0"/>
      <p:bldP spid="12" grpId="0"/>
      <p:bldP spid="14" grpId="0"/>
      <p:bldP spid="15" grpId="0"/>
      <p:bldP spid="37" grpId="0"/>
      <p:bldP spid="38" grpId="0"/>
      <p:bldP spid="39" grpId="0"/>
      <p:bldP spid="40" grpId="0"/>
      <p:bldP spid="40" grpId="1"/>
      <p:bldP spid="41" grpId="0"/>
      <p:bldP spid="42" grpId="0"/>
      <p:bldP spid="20" grpId="0"/>
      <p:bldP spid="43" grpId="0"/>
      <p:bldP spid="44" grpId="0"/>
      <p:bldP spid="45" grpId="0"/>
      <p:bldP spid="46" grpId="0"/>
      <p:bldP spid="47" grpId="0"/>
      <p:bldP spid="48" grpId="0"/>
      <p:bldP spid="48" grpId="1"/>
      <p:bldP spid="49" grpId="0"/>
      <p:bldP spid="50" grpId="0"/>
      <p:bldP spid="51" grpId="0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1" grpId="6" animBg="1"/>
      <p:bldP spid="21" grpId="7" animBg="1"/>
      <p:bldP spid="21" grpId="8" animBg="1"/>
      <p:bldP spid="21" grpId="9" animBg="1"/>
      <p:bldP spid="21" grpId="10" animBg="1"/>
      <p:bldP spid="21" grpId="11" animBg="1"/>
      <p:bldP spid="21" grpId="12" animBg="1"/>
      <p:bldP spid="21" grpId="13" animBg="1"/>
      <p:bldP spid="21" grpId="14" animBg="1"/>
      <p:bldP spid="21" grpId="15" animBg="1"/>
      <p:bldP spid="21" grpId="16" animBg="1"/>
      <p:bldP spid="21" grpId="17" animBg="1"/>
      <p:bldP spid="21" grpId="18" animBg="1"/>
      <p:bldP spid="21" grpId="19" animBg="1"/>
      <p:bldP spid="21" grpId="20" animBg="1"/>
      <p:bldP spid="21" grpId="21" animBg="1"/>
      <p:bldP spid="21" grpId="22" animBg="1"/>
      <p:bldP spid="21" grpId="23" animBg="1"/>
      <p:bldP spid="21" grpId="24" animBg="1"/>
      <p:bldP spid="21" grpId="25" animBg="1"/>
      <p:bldP spid="21" grpId="26" animBg="1"/>
      <p:bldP spid="21" grpId="27" animBg="1"/>
      <p:bldP spid="21" grpId="28" animBg="1"/>
      <p:bldP spid="21" grpId="29" animBg="1"/>
      <p:bldP spid="21" grpId="30" animBg="1"/>
      <p:bldP spid="21" grpId="31" animBg="1"/>
      <p:bldP spid="21" grpId="32" animBg="1"/>
      <p:bldP spid="21" grpId="33" animBg="1"/>
      <p:bldP spid="21" grpId="34" animBg="1"/>
      <p:bldP spid="21" grpId="35" animBg="1"/>
      <p:bldP spid="21" grpId="36" animBg="1"/>
      <p:bldP spid="21" grpId="37" animBg="1"/>
      <p:bldP spid="21" grpId="38" animBg="1"/>
      <p:bldP spid="21" grpId="39" animBg="1"/>
      <p:bldP spid="21" grpId="40" animBg="1"/>
      <p:bldP spid="21" grpId="41" animBg="1"/>
      <p:bldP spid="21" grpId="42" animBg="1"/>
      <p:bldP spid="21" grpId="43" animBg="1"/>
      <p:bldP spid="21" grpId="44" animBg="1"/>
      <p:bldP spid="21" grpId="45" animBg="1"/>
      <p:bldP spid="21" grpId="46" animBg="1"/>
      <p:bldP spid="21" grpId="47" animBg="1"/>
      <p:bldP spid="21" grpId="48" animBg="1"/>
      <p:bldP spid="21" grpId="49" animBg="1"/>
      <p:bldP spid="21" grpId="50" animBg="1"/>
      <p:bldP spid="21" grpId="51" animBg="1"/>
      <p:bldP spid="21" grpId="52" animBg="1"/>
      <p:bldP spid="21" grpId="53" animBg="1"/>
      <p:bldP spid="21" grpId="54" animBg="1"/>
      <p:bldP spid="21" grpId="55" animBg="1"/>
      <p:bldP spid="21" grpId="56" animBg="1"/>
      <p:bldP spid="21" grpId="57" animBg="1"/>
      <p:bldP spid="21" grpId="58" animBg="1"/>
      <p:bldP spid="21" grpId="59" animBg="1"/>
      <p:bldP spid="21" grpId="60" animBg="1"/>
      <p:bldP spid="21" grpId="61" animBg="1"/>
      <p:bldP spid="21" grpId="62" animBg="1"/>
      <p:bldP spid="21" grpId="63" animBg="1"/>
      <p:bldP spid="21" grpId="64" animBg="1"/>
      <p:bldP spid="21" grpId="65" animBg="1"/>
      <p:bldP spid="8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8854" y="17932"/>
          <a:ext cx="5801792" cy="654887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5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37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Content of stack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Reverse polish expression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Rank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8812" y="116422"/>
            <a:ext cx="5760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b="1" dirty="0"/>
              <a:t>( a + b ^ c ^ d ) * ( e + f / d ) )</a:t>
            </a:r>
            <a:endParaRPr lang="en-US" sz="22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439605" y="504087"/>
            <a:ext cx="689612" cy="682366"/>
            <a:chOff x="7277100" y="1350666"/>
            <a:chExt cx="689612" cy="682366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594600" y="1350666"/>
              <a:ext cx="0" cy="3765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277100" y="1663700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NEXT</a:t>
              </a:r>
              <a:endParaRPr lang="en-US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54466" y="604529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914525" y="60452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65411" y="90086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88500" y="1125362"/>
            <a:ext cx="576000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[Translate the infix expression]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Repeat thru step 7 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	while NEXT!= ‘ ‘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912" y="1919187"/>
            <a:ext cx="57239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65125" indent="-365125"/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[Remove symbols with greater precedence from stack]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TOP &lt; 1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EXIT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G(S[TOP]) &gt; F(NEXT)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TEMP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 TOP)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POLISH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O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 TEMP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RANK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RANK + R(TEMP)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	 RANK &lt;1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    EXIT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8500" y="4812332"/>
            <a:ext cx="5760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6. [Are there matching parentheses]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G(S[TOP]) != F(NEXT)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call PUSH (S,TOP, 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(S,TOP)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8500" y="5883540"/>
            <a:ext cx="5760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7. [Get next symbol]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sz="1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NEXTCHAR(INFIX)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54466" y="9323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914525" y="9177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65411" y="122010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54466" y="124550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((a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914525" y="12225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65411" y="15311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754466" y="1533463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130547" y="154292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914525" y="15464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754466" y="152819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465411" y="185839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754466" y="184672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((+b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130547" y="1846841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914525" y="186377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465411" y="22140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30547" y="214626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914525" y="21631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65411" y="244786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754466" y="247326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((+^c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130547" y="246479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914525" y="24679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465411" y="2832067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754466" y="279184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130547" y="27727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914525" y="28117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754466" y="279031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465411" y="311294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754466" y="311294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((+^^d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130547" y="30775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0904797" y="31148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465411" y="340995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9130547" y="340445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914525" y="343914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775488" y="3397682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6708" y="1606117"/>
            <a:ext cx="5744725" cy="2406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35E1F6-526D-E6C3-0CEC-E3D47B437E14}"/>
              </a:ext>
            </a:extLst>
          </p:cNvPr>
          <p:cNvSpPr txBox="1"/>
          <p:nvPr/>
        </p:nvSpPr>
        <p:spPr>
          <a:xfrm>
            <a:off x="6457643" y="37717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*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85DC7A-9107-9245-699E-9CA960BD0F58}"/>
              </a:ext>
            </a:extLst>
          </p:cNvPr>
          <p:cNvSpPr txBox="1"/>
          <p:nvPr/>
        </p:nvSpPr>
        <p:spPr>
          <a:xfrm>
            <a:off x="7775683" y="371582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</a:t>
            </a:r>
            <a:endParaRPr 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FC1EC6-A1A3-1237-F398-A078348F9690}"/>
              </a:ext>
            </a:extLst>
          </p:cNvPr>
          <p:cNvSpPr txBox="1"/>
          <p:nvPr/>
        </p:nvSpPr>
        <p:spPr>
          <a:xfrm>
            <a:off x="9130547" y="372912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FC38F6-7997-5315-DA36-E73AC16913E8}"/>
              </a:ext>
            </a:extLst>
          </p:cNvPr>
          <p:cNvSpPr txBox="1"/>
          <p:nvPr/>
        </p:nvSpPr>
        <p:spPr>
          <a:xfrm>
            <a:off x="10914525" y="375857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7622923-F510-CDEB-9E27-EEB844F45B09}"/>
              </a:ext>
            </a:extLst>
          </p:cNvPr>
          <p:cNvSpPr txBox="1"/>
          <p:nvPr/>
        </p:nvSpPr>
        <p:spPr>
          <a:xfrm>
            <a:off x="7826057" y="623497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448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0.01888 -0.003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5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162 L 0.00117 0.1175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11759 L 0.00026 0.2164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21644 L 0.00026 0.5004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50046 L 0.00026 0.5449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2 0.66296 L -2.70833E-6 -3.7037E-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-3314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44444E-6 L -4.58333E-6 -3.7037E-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53" grpId="0"/>
      <p:bldP spid="54" grpId="0"/>
      <p:bldP spid="55" grpId="0"/>
      <p:bldP spid="5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8854" y="17932"/>
          <a:ext cx="5801792" cy="654887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5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37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Content of stack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Reverse polish expression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Rank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8812" y="116422"/>
            <a:ext cx="5760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b="1" dirty="0"/>
              <a:t>( a + b ^ c ^ d ) * ( e + f / d ) )</a:t>
            </a:r>
            <a:endParaRPr lang="en-US" sz="22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675044" y="524328"/>
            <a:ext cx="689612" cy="662160"/>
            <a:chOff x="7489093" y="1370907"/>
            <a:chExt cx="689612" cy="66216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793893" y="1370907"/>
              <a:ext cx="0" cy="3765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489093" y="1663735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NEXT</a:t>
              </a:r>
              <a:endParaRPr lang="en-US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54466" y="604529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914525" y="60452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65411" y="90086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88500" y="1125362"/>
            <a:ext cx="576000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[Translate the infix expression]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Repeat thru step 7 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	while NEXT!= ‘ ‘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912" y="1919187"/>
            <a:ext cx="57239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65125" indent="-365125"/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[Remove symbols with greater precedence from stack]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TOP &lt; 1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EXIT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G(S[TOP]) &gt; F(NEXT)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TEMP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 TOP)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POLISH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O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 TEMP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RANK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RANK + R(TEMP)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	 RANK &lt;1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    EXIT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8500" y="4812332"/>
            <a:ext cx="5760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6. [Are there matching parentheses]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G(S[TOP]) != F(NEXT)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call PUSH (S,TOP, 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(S,TOP)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8500" y="5883540"/>
            <a:ext cx="5760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7. [Get next symbol]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sz="1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NEXTCHAR(INFIX)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54466" y="9323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914525" y="9177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65411" y="122010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54466" y="124550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((a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914525" y="12225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65411" y="15311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754466" y="1533463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130547" y="154292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914525" y="15464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754466" y="152819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465411" y="185839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754466" y="184672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((+b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130547" y="1846841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914525" y="186377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465411" y="22140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30547" y="214626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914525" y="21631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65411" y="244786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754466" y="247326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((+^c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130547" y="246479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914525" y="24679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465411" y="2832067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754466" y="279184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130547" y="27727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914525" y="28117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754466" y="279031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465411" y="311294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754466" y="311294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((+^^d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130547" y="30775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0904797" y="31148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465411" y="340995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754466" y="339472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9130547" y="340445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914525" y="343914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754466" y="340801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6708" y="1606117"/>
            <a:ext cx="5744725" cy="2406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35E1F6-526D-E6C3-0CEC-E3D47B437E14}"/>
              </a:ext>
            </a:extLst>
          </p:cNvPr>
          <p:cNvSpPr txBox="1"/>
          <p:nvPr/>
        </p:nvSpPr>
        <p:spPr>
          <a:xfrm>
            <a:off x="6457643" y="37717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*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85DC7A-9107-9245-699E-9CA960BD0F58}"/>
              </a:ext>
            </a:extLst>
          </p:cNvPr>
          <p:cNvSpPr txBox="1"/>
          <p:nvPr/>
        </p:nvSpPr>
        <p:spPr>
          <a:xfrm>
            <a:off x="7775683" y="371582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</a:t>
            </a:r>
            <a:endParaRPr 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FC1EC6-A1A3-1237-F398-A078348F9690}"/>
              </a:ext>
            </a:extLst>
          </p:cNvPr>
          <p:cNvSpPr txBox="1"/>
          <p:nvPr/>
        </p:nvSpPr>
        <p:spPr>
          <a:xfrm>
            <a:off x="9130547" y="372912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FC38F6-7997-5315-DA36-E73AC16913E8}"/>
              </a:ext>
            </a:extLst>
          </p:cNvPr>
          <p:cNvSpPr txBox="1"/>
          <p:nvPr/>
        </p:nvSpPr>
        <p:spPr>
          <a:xfrm>
            <a:off x="10914525" y="375857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782D3A-EE36-9FB5-10CF-0C28281B7EF5}"/>
              </a:ext>
            </a:extLst>
          </p:cNvPr>
          <p:cNvSpPr txBox="1"/>
          <p:nvPr/>
        </p:nvSpPr>
        <p:spPr>
          <a:xfrm>
            <a:off x="6466885" y="403776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F393CF-6C4A-C07A-004C-EB5448446C9A}"/>
              </a:ext>
            </a:extLst>
          </p:cNvPr>
          <p:cNvSpPr txBox="1"/>
          <p:nvPr/>
        </p:nvSpPr>
        <p:spPr>
          <a:xfrm>
            <a:off x="7775683" y="404838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</a:t>
            </a:r>
            <a:endParaRPr lang="en-US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51E96E-0D6B-34A6-18F2-5986D3BFCC17}"/>
              </a:ext>
            </a:extLst>
          </p:cNvPr>
          <p:cNvSpPr txBox="1"/>
          <p:nvPr/>
        </p:nvSpPr>
        <p:spPr>
          <a:xfrm>
            <a:off x="9130547" y="406007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D0B15D-266C-019A-1B0E-2DE771487218}"/>
              </a:ext>
            </a:extLst>
          </p:cNvPr>
          <p:cNvSpPr txBox="1"/>
          <p:nvPr/>
        </p:nvSpPr>
        <p:spPr>
          <a:xfrm>
            <a:off x="10914525" y="406282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7622923-F510-CDEB-9E27-EEB844F45B09}"/>
              </a:ext>
            </a:extLst>
          </p:cNvPr>
          <p:cNvSpPr txBox="1"/>
          <p:nvPr/>
        </p:nvSpPr>
        <p:spPr>
          <a:xfrm>
            <a:off x="7826057" y="623497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752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0.01237 0.003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L 0.00117 0.1175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11759 L 0.00117 0.2164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21644 L -0.00078 0.5004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50046 L -0.0026 0.5467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0.54675 L -0.00078 0.6629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57" grpId="0"/>
      <p:bldP spid="58" grpId="0"/>
      <p:bldP spid="59" grpId="0"/>
      <p:bldP spid="6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8854" y="17932"/>
          <a:ext cx="5801792" cy="654887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5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37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Content of stack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Reverse polish expression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Rank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8812" y="116422"/>
            <a:ext cx="5760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b="1" dirty="0"/>
              <a:t>( a + b ^ c ^ d ) * ( e + f / d ) )</a:t>
            </a:r>
            <a:endParaRPr lang="en-US" sz="22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1827443" y="524328"/>
            <a:ext cx="689612" cy="662160"/>
            <a:chOff x="7489093" y="1370907"/>
            <a:chExt cx="689612" cy="66216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793893" y="1370907"/>
              <a:ext cx="0" cy="3765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489093" y="1663735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NEXT</a:t>
              </a:r>
              <a:endParaRPr lang="en-US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54466" y="604529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914525" y="60452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65411" y="90086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88500" y="1125362"/>
            <a:ext cx="576000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[Translate the infix expression]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Repeat thru step 7 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	while NEXT!= ‘ ‘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912" y="1919187"/>
            <a:ext cx="57239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65125" indent="-365125"/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[Remove symbols with greater precedence from stack]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TOP &lt; 1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EXIT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G(S[TOP]) &gt; F(NEXT)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TEMP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 TOP)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POLISH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O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 TEMP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RANK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RANK + R(TEMP)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	 RANK &lt;1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    EXIT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8500" y="4812332"/>
            <a:ext cx="5760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6. [Are there matching parentheses]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G(S[TOP]) != F(NEXT)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call PUSH (S,TOP, 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(S,TOP)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8500" y="5883540"/>
            <a:ext cx="5760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7. [Get next symbol]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sz="1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NEXTCHAR(INFIX)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54466" y="9323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914525" y="9177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65411" y="122010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54466" y="124550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((a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914525" y="12225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65411" y="15311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754466" y="1533463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130547" y="154292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914525" y="15464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754466" y="152819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465411" y="185839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754466" y="184672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((+b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130547" y="1846841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914525" y="186377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465411" y="22140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30547" y="214626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914525" y="21631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65411" y="244786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754466" y="247326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((+^c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130547" y="246479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914525" y="24679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465411" y="2832067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754466" y="279184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130547" y="27727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914525" y="28117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754466" y="279031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465411" y="311294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754466" y="311294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((+^^d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130547" y="30775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0904797" y="31148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465411" y="340995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754466" y="339472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9130547" y="340445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914525" y="343914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754466" y="340801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6708" y="1606117"/>
            <a:ext cx="5744725" cy="2406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35E1F6-526D-E6C3-0CEC-E3D47B437E14}"/>
              </a:ext>
            </a:extLst>
          </p:cNvPr>
          <p:cNvSpPr txBox="1"/>
          <p:nvPr/>
        </p:nvSpPr>
        <p:spPr>
          <a:xfrm>
            <a:off x="6457643" y="37717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*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85DC7A-9107-9245-699E-9CA960BD0F58}"/>
              </a:ext>
            </a:extLst>
          </p:cNvPr>
          <p:cNvSpPr txBox="1"/>
          <p:nvPr/>
        </p:nvSpPr>
        <p:spPr>
          <a:xfrm>
            <a:off x="7775683" y="371582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</a:t>
            </a:r>
            <a:endParaRPr 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FC1EC6-A1A3-1237-F398-A078348F9690}"/>
              </a:ext>
            </a:extLst>
          </p:cNvPr>
          <p:cNvSpPr txBox="1"/>
          <p:nvPr/>
        </p:nvSpPr>
        <p:spPr>
          <a:xfrm>
            <a:off x="9130547" y="372912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FC38F6-7997-5315-DA36-E73AC16913E8}"/>
              </a:ext>
            </a:extLst>
          </p:cNvPr>
          <p:cNvSpPr txBox="1"/>
          <p:nvPr/>
        </p:nvSpPr>
        <p:spPr>
          <a:xfrm>
            <a:off x="10914525" y="375857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782D3A-EE36-9FB5-10CF-0C28281B7EF5}"/>
              </a:ext>
            </a:extLst>
          </p:cNvPr>
          <p:cNvSpPr txBox="1"/>
          <p:nvPr/>
        </p:nvSpPr>
        <p:spPr>
          <a:xfrm>
            <a:off x="6466885" y="403776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F393CF-6C4A-C07A-004C-EB5448446C9A}"/>
              </a:ext>
            </a:extLst>
          </p:cNvPr>
          <p:cNvSpPr txBox="1"/>
          <p:nvPr/>
        </p:nvSpPr>
        <p:spPr>
          <a:xfrm>
            <a:off x="7775683" y="404838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</a:t>
            </a:r>
            <a:endParaRPr lang="en-US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51E96E-0D6B-34A6-18F2-5986D3BFCC17}"/>
              </a:ext>
            </a:extLst>
          </p:cNvPr>
          <p:cNvSpPr txBox="1"/>
          <p:nvPr/>
        </p:nvSpPr>
        <p:spPr>
          <a:xfrm>
            <a:off x="9130547" y="406007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D0B15D-266C-019A-1B0E-2DE771487218}"/>
              </a:ext>
            </a:extLst>
          </p:cNvPr>
          <p:cNvSpPr txBox="1"/>
          <p:nvPr/>
        </p:nvSpPr>
        <p:spPr>
          <a:xfrm>
            <a:off x="10914525" y="406282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2670FE-1E00-756B-6C17-4A956720AD12}"/>
              </a:ext>
            </a:extLst>
          </p:cNvPr>
          <p:cNvSpPr txBox="1"/>
          <p:nvPr/>
        </p:nvSpPr>
        <p:spPr>
          <a:xfrm>
            <a:off x="6465411" y="438341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</a:t>
            </a:r>
            <a:endParaRPr lang="en-US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7622923-F510-CDEB-9E27-EEB844F45B09}"/>
              </a:ext>
            </a:extLst>
          </p:cNvPr>
          <p:cNvSpPr txBox="1"/>
          <p:nvPr/>
        </p:nvSpPr>
        <p:spPr>
          <a:xfrm>
            <a:off x="7826057" y="623497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9B77CF-0321-7A49-D8CE-BE049E400184}"/>
              </a:ext>
            </a:extLst>
          </p:cNvPr>
          <p:cNvSpPr txBox="1"/>
          <p:nvPr/>
        </p:nvSpPr>
        <p:spPr>
          <a:xfrm>
            <a:off x="7775683" y="4359362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(*(e   </a:t>
            </a:r>
            <a:endParaRPr lang="en-US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7D80CFD-D3EF-005A-B1A4-2128063509D7}"/>
              </a:ext>
            </a:extLst>
          </p:cNvPr>
          <p:cNvSpPr txBox="1"/>
          <p:nvPr/>
        </p:nvSpPr>
        <p:spPr>
          <a:xfrm>
            <a:off x="9124177" y="435220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F6EE5AF-C92B-49CE-3507-7832CAE715F1}"/>
              </a:ext>
            </a:extLst>
          </p:cNvPr>
          <p:cNvSpPr txBox="1"/>
          <p:nvPr/>
        </p:nvSpPr>
        <p:spPr>
          <a:xfrm>
            <a:off x="10937972" y="435589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398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0.01237 0.003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L 0.00026 0.1175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11759 L -0.00078 0.2164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21644 L -0.00078 0.5004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50046 L 0.00117 0.5449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5449 L -0.00078 0.6629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61" grpId="0"/>
      <p:bldP spid="52" grpId="0"/>
      <p:bldP spid="86" grpId="0"/>
      <p:bldP spid="9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8854" y="17932"/>
          <a:ext cx="5801792" cy="654887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5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37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Content of stack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Reverse polish expression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Rank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8812" y="116422"/>
            <a:ext cx="5760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b="1" dirty="0"/>
              <a:t>( a + b ^ c ^ d ) * ( e + f / d ) )</a:t>
            </a:r>
            <a:endParaRPr lang="en-US" sz="22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015011" y="524328"/>
            <a:ext cx="689612" cy="662160"/>
            <a:chOff x="7489093" y="1370907"/>
            <a:chExt cx="689612" cy="66216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793893" y="1370907"/>
              <a:ext cx="0" cy="3765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489093" y="1663735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NEXT</a:t>
              </a:r>
              <a:endParaRPr lang="en-US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54466" y="604529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914525" y="60452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65411" y="90086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88500" y="1125362"/>
            <a:ext cx="576000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[Translate the infix expression]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Repeat thru step 7 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	while NEXT!= ‘ ‘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912" y="1919187"/>
            <a:ext cx="57239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65125" indent="-365125"/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[Remove symbols with greater precedence from stack]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TOP &lt; 1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EXIT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G(S[TOP]) &gt; F(NEXT)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TEMP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 TOP)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POLISH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O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 TEMP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RANK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RANK + R(TEMP)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	 RANK &lt;1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    EXIT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8500" y="4812332"/>
            <a:ext cx="5760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6. [Are there matching parentheses]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G(S[TOP]) != F(NEXT)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call PUSH (S,TOP, 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(S,TOP)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8500" y="5883540"/>
            <a:ext cx="5760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7. [Get next symbol]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sz="1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NEXTCHAR(INFIX)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54466" y="9323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914525" y="9177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65411" y="122010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54466" y="124550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((a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914525" y="12225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65411" y="15311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754466" y="1533463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130547" y="154292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914525" y="15464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754466" y="152819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465411" y="185839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754466" y="184672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((+b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130547" y="1846841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914525" y="186377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465411" y="22140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30547" y="214626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914525" y="21631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65411" y="244786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754466" y="247326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((+^c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130547" y="246479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914525" y="24679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465411" y="2832067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754466" y="279184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130547" y="27727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914525" y="28117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754466" y="279031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465411" y="311294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754466" y="311294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((+^^d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130547" y="30775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0904797" y="31148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465411" y="340995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754466" y="339472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9130547" y="340445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914525" y="343914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754466" y="340801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6708" y="1606117"/>
            <a:ext cx="5744725" cy="2406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35E1F6-526D-E6C3-0CEC-E3D47B437E14}"/>
              </a:ext>
            </a:extLst>
          </p:cNvPr>
          <p:cNvSpPr txBox="1"/>
          <p:nvPr/>
        </p:nvSpPr>
        <p:spPr>
          <a:xfrm>
            <a:off x="6457643" y="37717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*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85DC7A-9107-9245-699E-9CA960BD0F58}"/>
              </a:ext>
            </a:extLst>
          </p:cNvPr>
          <p:cNvSpPr txBox="1"/>
          <p:nvPr/>
        </p:nvSpPr>
        <p:spPr>
          <a:xfrm>
            <a:off x="7775683" y="371582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</a:t>
            </a:r>
            <a:endParaRPr 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FC1EC6-A1A3-1237-F398-A078348F9690}"/>
              </a:ext>
            </a:extLst>
          </p:cNvPr>
          <p:cNvSpPr txBox="1"/>
          <p:nvPr/>
        </p:nvSpPr>
        <p:spPr>
          <a:xfrm>
            <a:off x="9130547" y="372912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FC38F6-7997-5315-DA36-E73AC16913E8}"/>
              </a:ext>
            </a:extLst>
          </p:cNvPr>
          <p:cNvSpPr txBox="1"/>
          <p:nvPr/>
        </p:nvSpPr>
        <p:spPr>
          <a:xfrm>
            <a:off x="10914525" y="375857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782D3A-EE36-9FB5-10CF-0C28281B7EF5}"/>
              </a:ext>
            </a:extLst>
          </p:cNvPr>
          <p:cNvSpPr txBox="1"/>
          <p:nvPr/>
        </p:nvSpPr>
        <p:spPr>
          <a:xfrm>
            <a:off x="6466885" y="403776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F393CF-6C4A-C07A-004C-EB5448446C9A}"/>
              </a:ext>
            </a:extLst>
          </p:cNvPr>
          <p:cNvSpPr txBox="1"/>
          <p:nvPr/>
        </p:nvSpPr>
        <p:spPr>
          <a:xfrm>
            <a:off x="7775683" y="404838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</a:t>
            </a:r>
            <a:endParaRPr lang="en-US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51E96E-0D6B-34A6-18F2-5986D3BFCC17}"/>
              </a:ext>
            </a:extLst>
          </p:cNvPr>
          <p:cNvSpPr txBox="1"/>
          <p:nvPr/>
        </p:nvSpPr>
        <p:spPr>
          <a:xfrm>
            <a:off x="9130547" y="406007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D0B15D-266C-019A-1B0E-2DE771487218}"/>
              </a:ext>
            </a:extLst>
          </p:cNvPr>
          <p:cNvSpPr txBox="1"/>
          <p:nvPr/>
        </p:nvSpPr>
        <p:spPr>
          <a:xfrm>
            <a:off x="10914525" y="406282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2670FE-1E00-756B-6C17-4A956720AD12}"/>
              </a:ext>
            </a:extLst>
          </p:cNvPr>
          <p:cNvSpPr txBox="1"/>
          <p:nvPr/>
        </p:nvSpPr>
        <p:spPr>
          <a:xfrm>
            <a:off x="6465411" y="438341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</a:t>
            </a:r>
            <a:endParaRPr 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7E545C-354D-24CF-BF38-B576DE2C9133}"/>
              </a:ext>
            </a:extLst>
          </p:cNvPr>
          <p:cNvSpPr txBox="1"/>
          <p:nvPr/>
        </p:nvSpPr>
        <p:spPr>
          <a:xfrm>
            <a:off x="6457643" y="467881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</a:t>
            </a:r>
            <a:endParaRPr lang="en-US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7622923-F510-CDEB-9E27-EEB844F45B09}"/>
              </a:ext>
            </a:extLst>
          </p:cNvPr>
          <p:cNvSpPr txBox="1"/>
          <p:nvPr/>
        </p:nvSpPr>
        <p:spPr>
          <a:xfrm>
            <a:off x="7826057" y="623497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9B77CF-0321-7A49-D8CE-BE049E400184}"/>
              </a:ext>
            </a:extLst>
          </p:cNvPr>
          <p:cNvSpPr txBox="1"/>
          <p:nvPr/>
        </p:nvSpPr>
        <p:spPr>
          <a:xfrm>
            <a:off x="7775683" y="4359362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(*(e   </a:t>
            </a:r>
            <a:endParaRPr lang="en-US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7D80CFD-D3EF-005A-B1A4-2128063509D7}"/>
              </a:ext>
            </a:extLst>
          </p:cNvPr>
          <p:cNvSpPr txBox="1"/>
          <p:nvPr/>
        </p:nvSpPr>
        <p:spPr>
          <a:xfrm>
            <a:off x="9124177" y="435220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F6EE5AF-C92B-49CE-3507-7832CAE715F1}"/>
              </a:ext>
            </a:extLst>
          </p:cNvPr>
          <p:cNvSpPr txBox="1"/>
          <p:nvPr/>
        </p:nvSpPr>
        <p:spPr>
          <a:xfrm>
            <a:off x="10937972" y="435589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0E5044-A3F8-1C43-ED3F-409D69418B6E}"/>
              </a:ext>
            </a:extLst>
          </p:cNvPr>
          <p:cNvSpPr txBox="1"/>
          <p:nvPr/>
        </p:nvSpPr>
        <p:spPr>
          <a:xfrm>
            <a:off x="7799130" y="465080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 </a:t>
            </a:r>
            <a:endParaRPr 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57AA71-2E26-7A02-40C6-D133ADD09B1E}"/>
              </a:ext>
            </a:extLst>
          </p:cNvPr>
          <p:cNvSpPr txBox="1"/>
          <p:nvPr/>
        </p:nvSpPr>
        <p:spPr>
          <a:xfrm>
            <a:off x="9136813" y="464413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^^+e</a:t>
            </a:r>
            <a:endParaRPr 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5AC5B19-6850-D14D-BBEF-F9450920B51D}"/>
              </a:ext>
            </a:extLst>
          </p:cNvPr>
          <p:cNvSpPr txBox="1"/>
          <p:nvPr/>
        </p:nvSpPr>
        <p:spPr>
          <a:xfrm>
            <a:off x="10950608" y="464876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350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96296E-6 L 0.01237 0.003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L 0.00026 0.1175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11759 L 0.00026 0.2164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21644 L -2.70833E-6 0.2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25 L 0.00117 0.2902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29028 L 0.00117 0.3226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29028 L 0.00026 0.2164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21644 L -0.00078 0.5004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50046 L 0.00026 0.5414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54143 L -0.0026 0.6629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1" grpId="6" animBg="1"/>
      <p:bldP spid="21" grpId="7" animBg="1"/>
      <p:bldP spid="21" grpId="8" animBg="1"/>
      <p:bldP spid="21" grpId="9" animBg="1"/>
      <p:bldP spid="65" grpId="0"/>
      <p:bldP spid="62" grpId="0"/>
      <p:bldP spid="63" grpId="0"/>
      <p:bldP spid="6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8854" y="17932"/>
          <a:ext cx="5801792" cy="654887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5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37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Content of stack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Reverse polish expression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Rank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8812" y="116422"/>
            <a:ext cx="5760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b="1" dirty="0"/>
              <a:t>( a + b ^ c ^ d ) * ( e + f / d ) )</a:t>
            </a:r>
            <a:endParaRPr lang="en-US" sz="22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226025" y="524328"/>
            <a:ext cx="689612" cy="662160"/>
            <a:chOff x="7489093" y="1370907"/>
            <a:chExt cx="689612" cy="66216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793893" y="1370907"/>
              <a:ext cx="0" cy="3765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489093" y="1663735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NEXT</a:t>
              </a:r>
              <a:endParaRPr lang="en-US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54466" y="604529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914525" y="60452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65411" y="90086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88500" y="1125362"/>
            <a:ext cx="576000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[Translate the infix expression]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Repeat thru step 7 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	while NEXT!= ‘ ‘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912" y="1919187"/>
            <a:ext cx="57239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65125" indent="-365125"/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[Remove symbols with greater precedence from stack]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TOP &lt; 1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EXIT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G(S[TOP]) &gt; F(NEXT)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TEMP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 TOP)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POLISH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O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 TEMP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RANK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RANK + R(TEMP)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	 RANK &lt;1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    EXIT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8500" y="4812332"/>
            <a:ext cx="5760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6. [Are there matching parentheses]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G(S[TOP]) != F(NEXT)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call PUSH (S,TOP, 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(S,TOP)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8500" y="5883540"/>
            <a:ext cx="5760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7. [Get next symbol]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sz="1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NEXTCHAR(INFIX)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54466" y="9323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914525" y="9177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65411" y="122010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54466" y="124550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((a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914525" y="12225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65411" y="15311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754466" y="1533463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130547" y="154292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914525" y="15464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754466" y="152819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465411" y="185839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754466" y="184672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((+b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130547" y="1846841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914525" y="186377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465411" y="22140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30547" y="214626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914525" y="21631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65411" y="244786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754466" y="247326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((+^c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130547" y="246479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914525" y="24679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465411" y="2832067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754466" y="279184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130547" y="27727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914525" y="28117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754466" y="279031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465411" y="311294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754466" y="311294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((+^^d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130547" y="30775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0904797" y="31148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465411" y="340995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754466" y="339472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9130547" y="340445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914525" y="343914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754466" y="340801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6708" y="1606117"/>
            <a:ext cx="5744725" cy="2406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35E1F6-526D-E6C3-0CEC-E3D47B437E14}"/>
              </a:ext>
            </a:extLst>
          </p:cNvPr>
          <p:cNvSpPr txBox="1"/>
          <p:nvPr/>
        </p:nvSpPr>
        <p:spPr>
          <a:xfrm>
            <a:off x="6457643" y="37717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*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85DC7A-9107-9245-699E-9CA960BD0F58}"/>
              </a:ext>
            </a:extLst>
          </p:cNvPr>
          <p:cNvSpPr txBox="1"/>
          <p:nvPr/>
        </p:nvSpPr>
        <p:spPr>
          <a:xfrm>
            <a:off x="7775683" y="371582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</a:t>
            </a:r>
            <a:endParaRPr 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FC1EC6-A1A3-1237-F398-A078348F9690}"/>
              </a:ext>
            </a:extLst>
          </p:cNvPr>
          <p:cNvSpPr txBox="1"/>
          <p:nvPr/>
        </p:nvSpPr>
        <p:spPr>
          <a:xfrm>
            <a:off x="9130547" y="372912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FC38F6-7997-5315-DA36-E73AC16913E8}"/>
              </a:ext>
            </a:extLst>
          </p:cNvPr>
          <p:cNvSpPr txBox="1"/>
          <p:nvPr/>
        </p:nvSpPr>
        <p:spPr>
          <a:xfrm>
            <a:off x="10914525" y="375857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782D3A-EE36-9FB5-10CF-0C28281B7EF5}"/>
              </a:ext>
            </a:extLst>
          </p:cNvPr>
          <p:cNvSpPr txBox="1"/>
          <p:nvPr/>
        </p:nvSpPr>
        <p:spPr>
          <a:xfrm>
            <a:off x="6466885" y="403776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F393CF-6C4A-C07A-004C-EB5448446C9A}"/>
              </a:ext>
            </a:extLst>
          </p:cNvPr>
          <p:cNvSpPr txBox="1"/>
          <p:nvPr/>
        </p:nvSpPr>
        <p:spPr>
          <a:xfrm>
            <a:off x="7775683" y="404838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</a:t>
            </a:r>
            <a:endParaRPr lang="en-US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51E96E-0D6B-34A6-18F2-5986D3BFCC17}"/>
              </a:ext>
            </a:extLst>
          </p:cNvPr>
          <p:cNvSpPr txBox="1"/>
          <p:nvPr/>
        </p:nvSpPr>
        <p:spPr>
          <a:xfrm>
            <a:off x="9130547" y="406007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D0B15D-266C-019A-1B0E-2DE771487218}"/>
              </a:ext>
            </a:extLst>
          </p:cNvPr>
          <p:cNvSpPr txBox="1"/>
          <p:nvPr/>
        </p:nvSpPr>
        <p:spPr>
          <a:xfrm>
            <a:off x="10914525" y="406282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2670FE-1E00-756B-6C17-4A956720AD12}"/>
              </a:ext>
            </a:extLst>
          </p:cNvPr>
          <p:cNvSpPr txBox="1"/>
          <p:nvPr/>
        </p:nvSpPr>
        <p:spPr>
          <a:xfrm>
            <a:off x="6465411" y="438341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</a:t>
            </a:r>
            <a:endParaRPr 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7E545C-354D-24CF-BF38-B576DE2C9133}"/>
              </a:ext>
            </a:extLst>
          </p:cNvPr>
          <p:cNvSpPr txBox="1"/>
          <p:nvPr/>
        </p:nvSpPr>
        <p:spPr>
          <a:xfrm>
            <a:off x="6457643" y="467881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</a:t>
            </a:r>
            <a:endParaRPr 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0ADD70B-1AC6-D060-21BB-37B49E7A090A}"/>
              </a:ext>
            </a:extLst>
          </p:cNvPr>
          <p:cNvSpPr txBox="1"/>
          <p:nvPr/>
        </p:nvSpPr>
        <p:spPr>
          <a:xfrm>
            <a:off x="6465411" y="496944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</a:t>
            </a:r>
            <a:endParaRPr lang="en-US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7622923-F510-CDEB-9E27-EEB844F45B09}"/>
              </a:ext>
            </a:extLst>
          </p:cNvPr>
          <p:cNvSpPr txBox="1"/>
          <p:nvPr/>
        </p:nvSpPr>
        <p:spPr>
          <a:xfrm>
            <a:off x="7826057" y="623497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9B77CF-0321-7A49-D8CE-BE049E400184}"/>
              </a:ext>
            </a:extLst>
          </p:cNvPr>
          <p:cNvSpPr txBox="1"/>
          <p:nvPr/>
        </p:nvSpPr>
        <p:spPr>
          <a:xfrm>
            <a:off x="7775683" y="4359362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(*(e   </a:t>
            </a:r>
            <a:endParaRPr lang="en-US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7D80CFD-D3EF-005A-B1A4-2128063509D7}"/>
              </a:ext>
            </a:extLst>
          </p:cNvPr>
          <p:cNvSpPr txBox="1"/>
          <p:nvPr/>
        </p:nvSpPr>
        <p:spPr>
          <a:xfrm>
            <a:off x="9124177" y="435220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F6EE5AF-C92B-49CE-3507-7832CAE715F1}"/>
              </a:ext>
            </a:extLst>
          </p:cNvPr>
          <p:cNvSpPr txBox="1"/>
          <p:nvPr/>
        </p:nvSpPr>
        <p:spPr>
          <a:xfrm>
            <a:off x="10937972" y="435589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0E5044-A3F8-1C43-ED3F-409D69418B6E}"/>
              </a:ext>
            </a:extLst>
          </p:cNvPr>
          <p:cNvSpPr txBox="1"/>
          <p:nvPr/>
        </p:nvSpPr>
        <p:spPr>
          <a:xfrm>
            <a:off x="7799130" y="465080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 </a:t>
            </a:r>
            <a:endParaRPr 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57AA71-2E26-7A02-40C6-D133ADD09B1E}"/>
              </a:ext>
            </a:extLst>
          </p:cNvPr>
          <p:cNvSpPr txBox="1"/>
          <p:nvPr/>
        </p:nvSpPr>
        <p:spPr>
          <a:xfrm>
            <a:off x="9136813" y="464413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^^+e</a:t>
            </a:r>
            <a:endParaRPr 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5AC5B19-6850-D14D-BBEF-F9450920B51D}"/>
              </a:ext>
            </a:extLst>
          </p:cNvPr>
          <p:cNvSpPr txBox="1"/>
          <p:nvPr/>
        </p:nvSpPr>
        <p:spPr>
          <a:xfrm>
            <a:off x="10950608" y="464876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32A287-DFD2-E54A-3EB9-9EE323E6BF54}"/>
              </a:ext>
            </a:extLst>
          </p:cNvPr>
          <p:cNvSpPr txBox="1"/>
          <p:nvPr/>
        </p:nvSpPr>
        <p:spPr>
          <a:xfrm>
            <a:off x="7799130" y="496744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(*(+f </a:t>
            </a:r>
            <a:endParaRPr lang="en-US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C2BA51-5CCB-AF06-9FF8-9D1547156DD7}"/>
              </a:ext>
            </a:extLst>
          </p:cNvPr>
          <p:cNvSpPr txBox="1"/>
          <p:nvPr/>
        </p:nvSpPr>
        <p:spPr>
          <a:xfrm>
            <a:off x="9124177" y="495978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^^+e</a:t>
            </a:r>
            <a:endParaRPr lang="en-US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D412CB-1ECA-7127-4E0D-25AFDD15FF3E}"/>
              </a:ext>
            </a:extLst>
          </p:cNvPr>
          <p:cNvSpPr txBox="1"/>
          <p:nvPr/>
        </p:nvSpPr>
        <p:spPr>
          <a:xfrm>
            <a:off x="10950608" y="497720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9907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96296E-6 L 0.01237 0.003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L -2.70833E-6 0.1175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11759 L -2.70833E-6 0.2164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21644 L 0.00183 0.5076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1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50764 L -2.70833E-6 0.5449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5449 L -2.70833E-6 0.6629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69" grpId="0"/>
      <p:bldP spid="66" grpId="0"/>
      <p:bldP spid="67" grpId="0"/>
      <p:bldP spid="6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8854" y="17932"/>
          <a:ext cx="5801792" cy="654887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5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37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Content of stack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Reverse polish expression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Rank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8812" y="116422"/>
            <a:ext cx="5760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b="1" dirty="0"/>
              <a:t>( a + b ^ c ^ d ) * ( e + f / d ) )</a:t>
            </a:r>
            <a:endParaRPr lang="en-US" sz="22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390147" y="524328"/>
            <a:ext cx="689612" cy="662160"/>
            <a:chOff x="7489093" y="1370907"/>
            <a:chExt cx="689612" cy="66216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793893" y="1370907"/>
              <a:ext cx="0" cy="3765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489093" y="1663735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NEXT</a:t>
              </a:r>
              <a:endParaRPr lang="en-US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54466" y="604529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914525" y="60452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65411" y="90086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88500" y="1125362"/>
            <a:ext cx="576000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[Translate the infix expression]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Repeat thru step 7 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	while NEXT!= ‘ ‘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912" y="1919187"/>
            <a:ext cx="57239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65125" indent="-365125"/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[Remove symbols with greater precedence from stack]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TOP &lt; 1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EXIT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G(S[TOP]) &gt; F(NEXT)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TEMP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 TOP)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POLISH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O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 TEMP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RANK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RANK + R(TEMP)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	 RANK &lt;1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    EXIT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8500" y="4812332"/>
            <a:ext cx="5760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6. [Are there matching parentheses]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G(S[TOP]) != F(NEXT)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call PUSH (S,TOP, 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(S,TOP)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8500" y="5883540"/>
            <a:ext cx="5760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7. [Get next symbol]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sz="1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NEXTCHAR(INFIX)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54466" y="9323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914525" y="9177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65411" y="122010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54466" y="124550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((a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914525" y="12225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65411" y="15311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754466" y="1533463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130547" y="154292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914525" y="15464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754466" y="152819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465411" y="185839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754466" y="184672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((+b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130547" y="1846841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914525" y="186377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465411" y="22140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30547" y="214626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914525" y="21631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65411" y="244786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754466" y="247326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((+^c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130547" y="246479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914525" y="24679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465411" y="2832067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754466" y="279184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130547" y="27727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914525" y="28117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754466" y="279031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465411" y="311294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754466" y="311294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((+^^d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130547" y="30775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0904797" y="31148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465411" y="340995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754466" y="339472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9130547" y="340445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914525" y="343914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754466" y="340801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6708" y="1617840"/>
            <a:ext cx="5744725" cy="2406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35E1F6-526D-E6C3-0CEC-E3D47B437E14}"/>
              </a:ext>
            </a:extLst>
          </p:cNvPr>
          <p:cNvSpPr txBox="1"/>
          <p:nvPr/>
        </p:nvSpPr>
        <p:spPr>
          <a:xfrm>
            <a:off x="6457643" y="37717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*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85DC7A-9107-9245-699E-9CA960BD0F58}"/>
              </a:ext>
            </a:extLst>
          </p:cNvPr>
          <p:cNvSpPr txBox="1"/>
          <p:nvPr/>
        </p:nvSpPr>
        <p:spPr>
          <a:xfrm>
            <a:off x="7775683" y="371582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</a:t>
            </a:r>
            <a:endParaRPr 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FC1EC6-A1A3-1237-F398-A078348F9690}"/>
              </a:ext>
            </a:extLst>
          </p:cNvPr>
          <p:cNvSpPr txBox="1"/>
          <p:nvPr/>
        </p:nvSpPr>
        <p:spPr>
          <a:xfrm>
            <a:off x="9130547" y="372912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FC38F6-7997-5315-DA36-E73AC16913E8}"/>
              </a:ext>
            </a:extLst>
          </p:cNvPr>
          <p:cNvSpPr txBox="1"/>
          <p:nvPr/>
        </p:nvSpPr>
        <p:spPr>
          <a:xfrm>
            <a:off x="10914525" y="375857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782D3A-EE36-9FB5-10CF-0C28281B7EF5}"/>
              </a:ext>
            </a:extLst>
          </p:cNvPr>
          <p:cNvSpPr txBox="1"/>
          <p:nvPr/>
        </p:nvSpPr>
        <p:spPr>
          <a:xfrm>
            <a:off x="6466885" y="403776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F393CF-6C4A-C07A-004C-EB5448446C9A}"/>
              </a:ext>
            </a:extLst>
          </p:cNvPr>
          <p:cNvSpPr txBox="1"/>
          <p:nvPr/>
        </p:nvSpPr>
        <p:spPr>
          <a:xfrm>
            <a:off x="7775683" y="404838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</a:t>
            </a:r>
            <a:endParaRPr lang="en-US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51E96E-0D6B-34A6-18F2-5986D3BFCC17}"/>
              </a:ext>
            </a:extLst>
          </p:cNvPr>
          <p:cNvSpPr txBox="1"/>
          <p:nvPr/>
        </p:nvSpPr>
        <p:spPr>
          <a:xfrm>
            <a:off x="9130547" y="406007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D0B15D-266C-019A-1B0E-2DE771487218}"/>
              </a:ext>
            </a:extLst>
          </p:cNvPr>
          <p:cNvSpPr txBox="1"/>
          <p:nvPr/>
        </p:nvSpPr>
        <p:spPr>
          <a:xfrm>
            <a:off x="10914525" y="406282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2670FE-1E00-756B-6C17-4A956720AD12}"/>
              </a:ext>
            </a:extLst>
          </p:cNvPr>
          <p:cNvSpPr txBox="1"/>
          <p:nvPr/>
        </p:nvSpPr>
        <p:spPr>
          <a:xfrm>
            <a:off x="6465411" y="438341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</a:t>
            </a:r>
            <a:endParaRPr 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7E545C-354D-24CF-BF38-B576DE2C9133}"/>
              </a:ext>
            </a:extLst>
          </p:cNvPr>
          <p:cNvSpPr txBox="1"/>
          <p:nvPr/>
        </p:nvSpPr>
        <p:spPr>
          <a:xfrm>
            <a:off x="6457643" y="467881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</a:t>
            </a:r>
            <a:endParaRPr 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0ADD70B-1AC6-D060-21BB-37B49E7A090A}"/>
              </a:ext>
            </a:extLst>
          </p:cNvPr>
          <p:cNvSpPr txBox="1"/>
          <p:nvPr/>
        </p:nvSpPr>
        <p:spPr>
          <a:xfrm>
            <a:off x="6465411" y="496944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</a:t>
            </a:r>
            <a:endParaRPr lang="en-US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4D8FC6E-3AE7-64BF-ACF8-47D4F8FB5A0D}"/>
              </a:ext>
            </a:extLst>
          </p:cNvPr>
          <p:cNvSpPr txBox="1"/>
          <p:nvPr/>
        </p:nvSpPr>
        <p:spPr>
          <a:xfrm>
            <a:off x="6451822" y="532681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/</a:t>
            </a:r>
            <a:endParaRPr lang="en-US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7622923-F510-CDEB-9E27-EEB844F45B09}"/>
              </a:ext>
            </a:extLst>
          </p:cNvPr>
          <p:cNvSpPr txBox="1"/>
          <p:nvPr/>
        </p:nvSpPr>
        <p:spPr>
          <a:xfrm>
            <a:off x="7826057" y="623497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9B77CF-0321-7A49-D8CE-BE049E400184}"/>
              </a:ext>
            </a:extLst>
          </p:cNvPr>
          <p:cNvSpPr txBox="1"/>
          <p:nvPr/>
        </p:nvSpPr>
        <p:spPr>
          <a:xfrm>
            <a:off x="7775683" y="4359362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(*(e   </a:t>
            </a:r>
            <a:endParaRPr lang="en-US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7D80CFD-D3EF-005A-B1A4-2128063509D7}"/>
              </a:ext>
            </a:extLst>
          </p:cNvPr>
          <p:cNvSpPr txBox="1"/>
          <p:nvPr/>
        </p:nvSpPr>
        <p:spPr>
          <a:xfrm>
            <a:off x="9124177" y="435220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F6EE5AF-C92B-49CE-3507-7832CAE715F1}"/>
              </a:ext>
            </a:extLst>
          </p:cNvPr>
          <p:cNvSpPr txBox="1"/>
          <p:nvPr/>
        </p:nvSpPr>
        <p:spPr>
          <a:xfrm>
            <a:off x="10937972" y="435589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0E5044-A3F8-1C43-ED3F-409D69418B6E}"/>
              </a:ext>
            </a:extLst>
          </p:cNvPr>
          <p:cNvSpPr txBox="1"/>
          <p:nvPr/>
        </p:nvSpPr>
        <p:spPr>
          <a:xfrm>
            <a:off x="7799130" y="465080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 </a:t>
            </a:r>
            <a:endParaRPr 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57AA71-2E26-7A02-40C6-D133ADD09B1E}"/>
              </a:ext>
            </a:extLst>
          </p:cNvPr>
          <p:cNvSpPr txBox="1"/>
          <p:nvPr/>
        </p:nvSpPr>
        <p:spPr>
          <a:xfrm>
            <a:off x="9136813" y="464413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^^+e</a:t>
            </a:r>
            <a:endParaRPr 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5AC5B19-6850-D14D-BBEF-F9450920B51D}"/>
              </a:ext>
            </a:extLst>
          </p:cNvPr>
          <p:cNvSpPr txBox="1"/>
          <p:nvPr/>
        </p:nvSpPr>
        <p:spPr>
          <a:xfrm>
            <a:off x="10950608" y="464876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32A287-DFD2-E54A-3EB9-9EE323E6BF54}"/>
              </a:ext>
            </a:extLst>
          </p:cNvPr>
          <p:cNvSpPr txBox="1"/>
          <p:nvPr/>
        </p:nvSpPr>
        <p:spPr>
          <a:xfrm>
            <a:off x="7799130" y="496744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(*(+f </a:t>
            </a:r>
            <a:endParaRPr lang="en-US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C2BA51-5CCB-AF06-9FF8-9D1547156DD7}"/>
              </a:ext>
            </a:extLst>
          </p:cNvPr>
          <p:cNvSpPr txBox="1"/>
          <p:nvPr/>
        </p:nvSpPr>
        <p:spPr>
          <a:xfrm>
            <a:off x="9124177" y="495978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^^+e</a:t>
            </a:r>
            <a:endParaRPr lang="en-US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D412CB-1ECA-7127-4E0D-25AFDD15FF3E}"/>
              </a:ext>
            </a:extLst>
          </p:cNvPr>
          <p:cNvSpPr txBox="1"/>
          <p:nvPr/>
        </p:nvSpPr>
        <p:spPr>
          <a:xfrm>
            <a:off x="10950608" y="497720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78B542-19DB-3329-DB9E-FBF57AC37C74}"/>
              </a:ext>
            </a:extLst>
          </p:cNvPr>
          <p:cNvSpPr txBox="1"/>
          <p:nvPr/>
        </p:nvSpPr>
        <p:spPr>
          <a:xfrm>
            <a:off x="7786494" y="5308032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(*(+/</a:t>
            </a:r>
            <a:endParaRPr lang="en-US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D6D5E5-FDC0-65DA-FBA4-EB569AE672F7}"/>
              </a:ext>
            </a:extLst>
          </p:cNvPr>
          <p:cNvSpPr txBox="1"/>
          <p:nvPr/>
        </p:nvSpPr>
        <p:spPr>
          <a:xfrm>
            <a:off x="9110218" y="527543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r>
              <a:rPr lang="en-IN" b="1" dirty="0" err="1"/>
              <a:t>ef</a:t>
            </a:r>
            <a:endParaRPr lang="en-US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9501297-689C-DFA2-3619-FEA3A0161AB3}"/>
              </a:ext>
            </a:extLst>
          </p:cNvPr>
          <p:cNvSpPr txBox="1"/>
          <p:nvPr/>
        </p:nvSpPr>
        <p:spPr>
          <a:xfrm>
            <a:off x="10950609" y="527028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05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0.01224 0.003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0.00091 0.1175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11759 L 0.00091 0.2164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21644 L -2.70833E-6 0.2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25 L 0.00091 0.2902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29028 L 0.00091 0.3226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32269 L 0.00091 0.2164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2132 L 0.00091 0.5074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50741 L 0.00091 0.5430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54306 L 0.00091 0.66111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1" grpId="6" animBg="1"/>
      <p:bldP spid="21" grpId="7" animBg="1"/>
      <p:bldP spid="21" grpId="8" animBg="1"/>
      <p:bldP spid="21" grpId="9" animBg="1"/>
      <p:bldP spid="73" grpId="0"/>
      <p:bldP spid="70" grpId="0"/>
      <p:bldP spid="71" grpId="0"/>
      <p:bldP spid="7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8854" y="17932"/>
          <a:ext cx="5801792" cy="654887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5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37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Content of stack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Reverse polish expression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Rank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8812" y="116422"/>
            <a:ext cx="5760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b="1" dirty="0"/>
              <a:t>( a + b ^ c ^ d ) * ( e + f / d ) )</a:t>
            </a:r>
            <a:endParaRPr lang="en-US" sz="22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530823" y="524328"/>
            <a:ext cx="689612" cy="662160"/>
            <a:chOff x="7489093" y="1370907"/>
            <a:chExt cx="689612" cy="66216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793893" y="1370907"/>
              <a:ext cx="0" cy="3765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489093" y="1663735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NEXT</a:t>
              </a:r>
              <a:endParaRPr lang="en-US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54466" y="604529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914525" y="60452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65411" y="90086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88500" y="1125362"/>
            <a:ext cx="576000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[Translate the infix expression]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Repeat thru step 7 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	while NEXT!= ‘ ‘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912" y="1919187"/>
            <a:ext cx="57239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65125" indent="-365125"/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[Remove symbols with greater precedence from stack]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TOP &lt; 1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EXIT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G(S[TOP]) &gt; F(NEXT)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TEMP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 TOP)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POLISH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O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 TEMP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RANK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RANK + R(TEMP)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	 RANK &lt;1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    EXIT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8500" y="4812332"/>
            <a:ext cx="5760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6. [Are there matching parentheses]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G(S[TOP]) != F(NEXT)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call PUSH (S,TOP, 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(S,TOP)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8500" y="5883540"/>
            <a:ext cx="5760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7. [Get next symbol]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sz="1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NEXTCHAR(INFIX)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54466" y="9323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914525" y="9177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65411" y="122010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54466" y="124550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((a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914525" y="12225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65411" y="15311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754466" y="1533463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130547" y="154292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914525" y="15464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754466" y="152819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465411" y="185839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754466" y="184672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((+b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130547" y="1846841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914525" y="186377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465411" y="22140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30547" y="214626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914525" y="21631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65411" y="244786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754466" y="247326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((+^c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130547" y="246479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914525" y="24679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465411" y="2832067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754466" y="279184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130547" y="27727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914525" y="28117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754466" y="279031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465411" y="311294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754466" y="311294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((+^^d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130547" y="30775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0904797" y="31148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465411" y="340995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754466" y="339472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9130547" y="340445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914525" y="343914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754466" y="340801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6708" y="1617840"/>
            <a:ext cx="5744725" cy="2406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35E1F6-526D-E6C3-0CEC-E3D47B437E14}"/>
              </a:ext>
            </a:extLst>
          </p:cNvPr>
          <p:cNvSpPr txBox="1"/>
          <p:nvPr/>
        </p:nvSpPr>
        <p:spPr>
          <a:xfrm>
            <a:off x="6457643" y="37717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*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85DC7A-9107-9245-699E-9CA960BD0F58}"/>
              </a:ext>
            </a:extLst>
          </p:cNvPr>
          <p:cNvSpPr txBox="1"/>
          <p:nvPr/>
        </p:nvSpPr>
        <p:spPr>
          <a:xfrm>
            <a:off x="7775683" y="371582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</a:t>
            </a:r>
            <a:endParaRPr 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FC1EC6-A1A3-1237-F398-A078348F9690}"/>
              </a:ext>
            </a:extLst>
          </p:cNvPr>
          <p:cNvSpPr txBox="1"/>
          <p:nvPr/>
        </p:nvSpPr>
        <p:spPr>
          <a:xfrm>
            <a:off x="9130547" y="372912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FC38F6-7997-5315-DA36-E73AC16913E8}"/>
              </a:ext>
            </a:extLst>
          </p:cNvPr>
          <p:cNvSpPr txBox="1"/>
          <p:nvPr/>
        </p:nvSpPr>
        <p:spPr>
          <a:xfrm>
            <a:off x="10914525" y="375857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782D3A-EE36-9FB5-10CF-0C28281B7EF5}"/>
              </a:ext>
            </a:extLst>
          </p:cNvPr>
          <p:cNvSpPr txBox="1"/>
          <p:nvPr/>
        </p:nvSpPr>
        <p:spPr>
          <a:xfrm>
            <a:off x="6466885" y="403776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F393CF-6C4A-C07A-004C-EB5448446C9A}"/>
              </a:ext>
            </a:extLst>
          </p:cNvPr>
          <p:cNvSpPr txBox="1"/>
          <p:nvPr/>
        </p:nvSpPr>
        <p:spPr>
          <a:xfrm>
            <a:off x="7775683" y="404838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</a:t>
            </a:r>
            <a:endParaRPr lang="en-US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51E96E-0D6B-34A6-18F2-5986D3BFCC17}"/>
              </a:ext>
            </a:extLst>
          </p:cNvPr>
          <p:cNvSpPr txBox="1"/>
          <p:nvPr/>
        </p:nvSpPr>
        <p:spPr>
          <a:xfrm>
            <a:off x="9130547" y="406007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D0B15D-266C-019A-1B0E-2DE771487218}"/>
              </a:ext>
            </a:extLst>
          </p:cNvPr>
          <p:cNvSpPr txBox="1"/>
          <p:nvPr/>
        </p:nvSpPr>
        <p:spPr>
          <a:xfrm>
            <a:off x="10914525" y="406282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2670FE-1E00-756B-6C17-4A956720AD12}"/>
              </a:ext>
            </a:extLst>
          </p:cNvPr>
          <p:cNvSpPr txBox="1"/>
          <p:nvPr/>
        </p:nvSpPr>
        <p:spPr>
          <a:xfrm>
            <a:off x="6465411" y="438341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</a:t>
            </a:r>
            <a:endParaRPr 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7E545C-354D-24CF-BF38-B576DE2C9133}"/>
              </a:ext>
            </a:extLst>
          </p:cNvPr>
          <p:cNvSpPr txBox="1"/>
          <p:nvPr/>
        </p:nvSpPr>
        <p:spPr>
          <a:xfrm>
            <a:off x="6457643" y="467881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</a:t>
            </a:r>
            <a:endParaRPr 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0ADD70B-1AC6-D060-21BB-37B49E7A090A}"/>
              </a:ext>
            </a:extLst>
          </p:cNvPr>
          <p:cNvSpPr txBox="1"/>
          <p:nvPr/>
        </p:nvSpPr>
        <p:spPr>
          <a:xfrm>
            <a:off x="6465411" y="496944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</a:t>
            </a:r>
            <a:endParaRPr lang="en-US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4D8FC6E-3AE7-64BF-ACF8-47D4F8FB5A0D}"/>
              </a:ext>
            </a:extLst>
          </p:cNvPr>
          <p:cNvSpPr txBox="1"/>
          <p:nvPr/>
        </p:nvSpPr>
        <p:spPr>
          <a:xfrm>
            <a:off x="6451822" y="532681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/</a:t>
            </a:r>
            <a:endParaRPr lang="en-US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AAF5EBF-F1E2-127C-D36F-1752162F8E81}"/>
              </a:ext>
            </a:extLst>
          </p:cNvPr>
          <p:cNvSpPr txBox="1"/>
          <p:nvPr/>
        </p:nvSpPr>
        <p:spPr>
          <a:xfrm>
            <a:off x="6438233" y="561455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</a:t>
            </a:r>
            <a:endParaRPr lang="en-US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7622923-F510-CDEB-9E27-EEB844F45B09}"/>
              </a:ext>
            </a:extLst>
          </p:cNvPr>
          <p:cNvSpPr txBox="1"/>
          <p:nvPr/>
        </p:nvSpPr>
        <p:spPr>
          <a:xfrm>
            <a:off x="7826057" y="623497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9B77CF-0321-7A49-D8CE-BE049E400184}"/>
              </a:ext>
            </a:extLst>
          </p:cNvPr>
          <p:cNvSpPr txBox="1"/>
          <p:nvPr/>
        </p:nvSpPr>
        <p:spPr>
          <a:xfrm>
            <a:off x="7775683" y="4359362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(*(e   </a:t>
            </a:r>
            <a:endParaRPr lang="en-US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7D80CFD-D3EF-005A-B1A4-2128063509D7}"/>
              </a:ext>
            </a:extLst>
          </p:cNvPr>
          <p:cNvSpPr txBox="1"/>
          <p:nvPr/>
        </p:nvSpPr>
        <p:spPr>
          <a:xfrm>
            <a:off x="9124177" y="435220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F6EE5AF-C92B-49CE-3507-7832CAE715F1}"/>
              </a:ext>
            </a:extLst>
          </p:cNvPr>
          <p:cNvSpPr txBox="1"/>
          <p:nvPr/>
        </p:nvSpPr>
        <p:spPr>
          <a:xfrm>
            <a:off x="10937972" y="435589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0E5044-A3F8-1C43-ED3F-409D69418B6E}"/>
              </a:ext>
            </a:extLst>
          </p:cNvPr>
          <p:cNvSpPr txBox="1"/>
          <p:nvPr/>
        </p:nvSpPr>
        <p:spPr>
          <a:xfrm>
            <a:off x="7799130" y="465080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 </a:t>
            </a:r>
            <a:endParaRPr 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57AA71-2E26-7A02-40C6-D133ADD09B1E}"/>
              </a:ext>
            </a:extLst>
          </p:cNvPr>
          <p:cNvSpPr txBox="1"/>
          <p:nvPr/>
        </p:nvSpPr>
        <p:spPr>
          <a:xfrm>
            <a:off x="9136813" y="464413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^^+e</a:t>
            </a:r>
            <a:endParaRPr 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5AC5B19-6850-D14D-BBEF-F9450920B51D}"/>
              </a:ext>
            </a:extLst>
          </p:cNvPr>
          <p:cNvSpPr txBox="1"/>
          <p:nvPr/>
        </p:nvSpPr>
        <p:spPr>
          <a:xfrm>
            <a:off x="10950608" y="464876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32A287-DFD2-E54A-3EB9-9EE323E6BF54}"/>
              </a:ext>
            </a:extLst>
          </p:cNvPr>
          <p:cNvSpPr txBox="1"/>
          <p:nvPr/>
        </p:nvSpPr>
        <p:spPr>
          <a:xfrm>
            <a:off x="7799130" y="496744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(*(+f </a:t>
            </a:r>
            <a:endParaRPr lang="en-US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C2BA51-5CCB-AF06-9FF8-9D1547156DD7}"/>
              </a:ext>
            </a:extLst>
          </p:cNvPr>
          <p:cNvSpPr txBox="1"/>
          <p:nvPr/>
        </p:nvSpPr>
        <p:spPr>
          <a:xfrm>
            <a:off x="9124177" y="495978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^^+e</a:t>
            </a:r>
            <a:endParaRPr lang="en-US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D412CB-1ECA-7127-4E0D-25AFDD15FF3E}"/>
              </a:ext>
            </a:extLst>
          </p:cNvPr>
          <p:cNvSpPr txBox="1"/>
          <p:nvPr/>
        </p:nvSpPr>
        <p:spPr>
          <a:xfrm>
            <a:off x="10950608" y="497720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78B542-19DB-3329-DB9E-FBF57AC37C74}"/>
              </a:ext>
            </a:extLst>
          </p:cNvPr>
          <p:cNvSpPr txBox="1"/>
          <p:nvPr/>
        </p:nvSpPr>
        <p:spPr>
          <a:xfrm>
            <a:off x="7786494" y="5308032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(*(+/</a:t>
            </a:r>
            <a:endParaRPr lang="en-US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D6D5E5-FDC0-65DA-FBA4-EB569AE672F7}"/>
              </a:ext>
            </a:extLst>
          </p:cNvPr>
          <p:cNvSpPr txBox="1"/>
          <p:nvPr/>
        </p:nvSpPr>
        <p:spPr>
          <a:xfrm>
            <a:off x="9110218" y="527543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r>
              <a:rPr lang="en-IN" b="1" dirty="0" err="1"/>
              <a:t>ef</a:t>
            </a:r>
            <a:endParaRPr lang="en-US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9501297-689C-DFA2-3619-FEA3A0161AB3}"/>
              </a:ext>
            </a:extLst>
          </p:cNvPr>
          <p:cNvSpPr txBox="1"/>
          <p:nvPr/>
        </p:nvSpPr>
        <p:spPr>
          <a:xfrm>
            <a:off x="10950609" y="530545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B7CCBBF-D9C6-3D32-C7AE-45CF54487D4D}"/>
              </a:ext>
            </a:extLst>
          </p:cNvPr>
          <p:cNvSpPr txBox="1"/>
          <p:nvPr/>
        </p:nvSpPr>
        <p:spPr>
          <a:xfrm>
            <a:off x="7799130" y="560031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(*(+/d</a:t>
            </a:r>
            <a:endParaRPr lang="en-US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5C5C906-5C14-ADAB-02CA-CB48A04F1D94}"/>
              </a:ext>
            </a:extLst>
          </p:cNvPr>
          <p:cNvSpPr txBox="1"/>
          <p:nvPr/>
        </p:nvSpPr>
        <p:spPr>
          <a:xfrm>
            <a:off x="9133665" y="558022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r>
              <a:rPr lang="en-IN" b="1" dirty="0" err="1"/>
              <a:t>ef</a:t>
            </a:r>
            <a:endParaRPr lang="en-US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0B25A0F-0917-7BDB-B89D-35D05998EADB}"/>
              </a:ext>
            </a:extLst>
          </p:cNvPr>
          <p:cNvSpPr txBox="1"/>
          <p:nvPr/>
        </p:nvSpPr>
        <p:spPr>
          <a:xfrm>
            <a:off x="10962333" y="561025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798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96296E-6 L 0.02174 0.003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1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0.00222 0.1157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2 0.11736 L -0.00078 0.2162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21297 L -0.00078 0.5074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50741 L 0.00026 0.5414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54143 L 0.00026 0.6611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77" grpId="0"/>
      <p:bldP spid="74" grpId="0"/>
      <p:bldP spid="75" grpId="0"/>
      <p:bldP spid="7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8854" y="17932"/>
          <a:ext cx="5801792" cy="654887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5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37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Content of stack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Reverse polish expression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Rank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8812" y="116422"/>
            <a:ext cx="5760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b="1" dirty="0"/>
              <a:t>( a + b ^ c ^ d ) * ( e + f / d ) )</a:t>
            </a:r>
            <a:endParaRPr lang="en-US" sz="22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718391" y="524328"/>
            <a:ext cx="689612" cy="662160"/>
            <a:chOff x="7489093" y="1370907"/>
            <a:chExt cx="689612" cy="66216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793893" y="1370907"/>
              <a:ext cx="0" cy="3765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489093" y="1663735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NEXT</a:t>
              </a:r>
              <a:endParaRPr lang="en-US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54466" y="604529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914525" y="60452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65411" y="90086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88500" y="1125362"/>
            <a:ext cx="576000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[Translate the infix expression]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Repeat thru step 7 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	while NEXT!= ‘ ‘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912" y="1919187"/>
            <a:ext cx="57239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65125" indent="-365125"/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[Remove symbols with greater precedence from stack]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TOP &lt; 1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EXIT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G(S[TOP]) &gt; F(NEXT)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TEMP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 TOP)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POLISH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O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 TEMP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RANK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RANK + R(TEMP)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	 RANK &lt;1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    EXIT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8500" y="4812332"/>
            <a:ext cx="5760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6. [Are there matching parentheses]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G(S[TOP]) != F(NEXT)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call PUSH (S,TOP, 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(S,TOP)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8500" y="5883540"/>
            <a:ext cx="5760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7. [Get next symbol]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sz="1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NEXTCHAR(INFIX)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54466" y="9323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914525" y="9177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65411" y="122010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54466" y="124550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((a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914525" y="12225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65411" y="15311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754466" y="1533463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130547" y="154292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914525" y="15464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754466" y="152819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465411" y="185839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754466" y="184672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((+b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130547" y="1846841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914525" y="186377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465411" y="22140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30547" y="214626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914525" y="21631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65411" y="244786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754466" y="247326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((+^c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130547" y="246479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914525" y="24679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465411" y="2832067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754466" y="279184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130547" y="27727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914525" y="28117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754466" y="279031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465411" y="311294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754466" y="311294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((+^^d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130547" y="30775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0904797" y="31148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465411" y="340995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754466" y="339472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9130547" y="340445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914525" y="343914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754466" y="340801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6708" y="1617840"/>
            <a:ext cx="5744725" cy="2406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35E1F6-526D-E6C3-0CEC-E3D47B437E14}"/>
              </a:ext>
            </a:extLst>
          </p:cNvPr>
          <p:cNvSpPr txBox="1"/>
          <p:nvPr/>
        </p:nvSpPr>
        <p:spPr>
          <a:xfrm>
            <a:off x="6457643" y="37717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*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85DC7A-9107-9245-699E-9CA960BD0F58}"/>
              </a:ext>
            </a:extLst>
          </p:cNvPr>
          <p:cNvSpPr txBox="1"/>
          <p:nvPr/>
        </p:nvSpPr>
        <p:spPr>
          <a:xfrm>
            <a:off x="7775683" y="371582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</a:t>
            </a:r>
            <a:endParaRPr 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FC1EC6-A1A3-1237-F398-A078348F9690}"/>
              </a:ext>
            </a:extLst>
          </p:cNvPr>
          <p:cNvSpPr txBox="1"/>
          <p:nvPr/>
        </p:nvSpPr>
        <p:spPr>
          <a:xfrm>
            <a:off x="9130547" y="372912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FC38F6-7997-5315-DA36-E73AC16913E8}"/>
              </a:ext>
            </a:extLst>
          </p:cNvPr>
          <p:cNvSpPr txBox="1"/>
          <p:nvPr/>
        </p:nvSpPr>
        <p:spPr>
          <a:xfrm>
            <a:off x="10914525" y="375857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782D3A-EE36-9FB5-10CF-0C28281B7EF5}"/>
              </a:ext>
            </a:extLst>
          </p:cNvPr>
          <p:cNvSpPr txBox="1"/>
          <p:nvPr/>
        </p:nvSpPr>
        <p:spPr>
          <a:xfrm>
            <a:off x="6466885" y="403776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F393CF-6C4A-C07A-004C-EB5448446C9A}"/>
              </a:ext>
            </a:extLst>
          </p:cNvPr>
          <p:cNvSpPr txBox="1"/>
          <p:nvPr/>
        </p:nvSpPr>
        <p:spPr>
          <a:xfrm>
            <a:off x="7775683" y="404838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</a:t>
            </a:r>
            <a:endParaRPr lang="en-US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51E96E-0D6B-34A6-18F2-5986D3BFCC17}"/>
              </a:ext>
            </a:extLst>
          </p:cNvPr>
          <p:cNvSpPr txBox="1"/>
          <p:nvPr/>
        </p:nvSpPr>
        <p:spPr>
          <a:xfrm>
            <a:off x="9130547" y="406007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D0B15D-266C-019A-1B0E-2DE771487218}"/>
              </a:ext>
            </a:extLst>
          </p:cNvPr>
          <p:cNvSpPr txBox="1"/>
          <p:nvPr/>
        </p:nvSpPr>
        <p:spPr>
          <a:xfrm>
            <a:off x="10914525" y="406282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2670FE-1E00-756B-6C17-4A956720AD12}"/>
              </a:ext>
            </a:extLst>
          </p:cNvPr>
          <p:cNvSpPr txBox="1"/>
          <p:nvPr/>
        </p:nvSpPr>
        <p:spPr>
          <a:xfrm>
            <a:off x="6465411" y="438341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</a:t>
            </a:r>
            <a:endParaRPr 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7E545C-354D-24CF-BF38-B576DE2C9133}"/>
              </a:ext>
            </a:extLst>
          </p:cNvPr>
          <p:cNvSpPr txBox="1"/>
          <p:nvPr/>
        </p:nvSpPr>
        <p:spPr>
          <a:xfrm>
            <a:off x="6457643" y="467881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</a:t>
            </a:r>
            <a:endParaRPr 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0ADD70B-1AC6-D060-21BB-37B49E7A090A}"/>
              </a:ext>
            </a:extLst>
          </p:cNvPr>
          <p:cNvSpPr txBox="1"/>
          <p:nvPr/>
        </p:nvSpPr>
        <p:spPr>
          <a:xfrm>
            <a:off x="6465411" y="496944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</a:t>
            </a:r>
            <a:endParaRPr lang="en-US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4D8FC6E-3AE7-64BF-ACF8-47D4F8FB5A0D}"/>
              </a:ext>
            </a:extLst>
          </p:cNvPr>
          <p:cNvSpPr txBox="1"/>
          <p:nvPr/>
        </p:nvSpPr>
        <p:spPr>
          <a:xfrm>
            <a:off x="6451822" y="532681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/</a:t>
            </a:r>
            <a:endParaRPr lang="en-US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AAF5EBF-F1E2-127C-D36F-1752162F8E81}"/>
              </a:ext>
            </a:extLst>
          </p:cNvPr>
          <p:cNvSpPr txBox="1"/>
          <p:nvPr/>
        </p:nvSpPr>
        <p:spPr>
          <a:xfrm>
            <a:off x="6438233" y="561455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</a:t>
            </a:r>
            <a:endParaRPr lang="en-US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A1EC93-EBBC-5633-CD74-70B92C8158FA}"/>
              </a:ext>
            </a:extLst>
          </p:cNvPr>
          <p:cNvSpPr txBox="1"/>
          <p:nvPr/>
        </p:nvSpPr>
        <p:spPr>
          <a:xfrm>
            <a:off x="6451617" y="593638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5F72DAD-7B46-DCDC-28DA-9171D342EC84}"/>
              </a:ext>
            </a:extLst>
          </p:cNvPr>
          <p:cNvSpPr txBox="1"/>
          <p:nvPr/>
        </p:nvSpPr>
        <p:spPr>
          <a:xfrm>
            <a:off x="9130546" y="5936683"/>
            <a:ext cx="149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r>
              <a:rPr lang="en-IN" b="1" dirty="0" err="1"/>
              <a:t>efd</a:t>
            </a:r>
            <a:endParaRPr lang="en-US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36AD457-C55C-B28B-D1B5-A3C6F0F3D70F}"/>
              </a:ext>
            </a:extLst>
          </p:cNvPr>
          <p:cNvSpPr txBox="1"/>
          <p:nvPr/>
        </p:nvSpPr>
        <p:spPr>
          <a:xfrm>
            <a:off x="10955672" y="593668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7622923-F510-CDEB-9E27-EEB844F45B09}"/>
              </a:ext>
            </a:extLst>
          </p:cNvPr>
          <p:cNvSpPr txBox="1"/>
          <p:nvPr/>
        </p:nvSpPr>
        <p:spPr>
          <a:xfrm>
            <a:off x="7826057" y="623497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9B77CF-0321-7A49-D8CE-BE049E400184}"/>
              </a:ext>
            </a:extLst>
          </p:cNvPr>
          <p:cNvSpPr txBox="1"/>
          <p:nvPr/>
        </p:nvSpPr>
        <p:spPr>
          <a:xfrm>
            <a:off x="7775683" y="4359362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(*(e   </a:t>
            </a:r>
            <a:endParaRPr lang="en-US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7D80CFD-D3EF-005A-B1A4-2128063509D7}"/>
              </a:ext>
            </a:extLst>
          </p:cNvPr>
          <p:cNvSpPr txBox="1"/>
          <p:nvPr/>
        </p:nvSpPr>
        <p:spPr>
          <a:xfrm>
            <a:off x="9124177" y="435220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F6EE5AF-C92B-49CE-3507-7832CAE715F1}"/>
              </a:ext>
            </a:extLst>
          </p:cNvPr>
          <p:cNvSpPr txBox="1"/>
          <p:nvPr/>
        </p:nvSpPr>
        <p:spPr>
          <a:xfrm>
            <a:off x="10937972" y="435589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0E5044-A3F8-1C43-ED3F-409D69418B6E}"/>
              </a:ext>
            </a:extLst>
          </p:cNvPr>
          <p:cNvSpPr txBox="1"/>
          <p:nvPr/>
        </p:nvSpPr>
        <p:spPr>
          <a:xfrm>
            <a:off x="7799130" y="465080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 </a:t>
            </a:r>
            <a:endParaRPr 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57AA71-2E26-7A02-40C6-D133ADD09B1E}"/>
              </a:ext>
            </a:extLst>
          </p:cNvPr>
          <p:cNvSpPr txBox="1"/>
          <p:nvPr/>
        </p:nvSpPr>
        <p:spPr>
          <a:xfrm>
            <a:off x="9136813" y="464413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^^+e</a:t>
            </a:r>
            <a:endParaRPr 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5AC5B19-6850-D14D-BBEF-F9450920B51D}"/>
              </a:ext>
            </a:extLst>
          </p:cNvPr>
          <p:cNvSpPr txBox="1"/>
          <p:nvPr/>
        </p:nvSpPr>
        <p:spPr>
          <a:xfrm>
            <a:off x="10950608" y="464876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32A287-DFD2-E54A-3EB9-9EE323E6BF54}"/>
              </a:ext>
            </a:extLst>
          </p:cNvPr>
          <p:cNvSpPr txBox="1"/>
          <p:nvPr/>
        </p:nvSpPr>
        <p:spPr>
          <a:xfrm>
            <a:off x="7799130" y="496744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(*(+f </a:t>
            </a:r>
            <a:endParaRPr lang="en-US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C2BA51-5CCB-AF06-9FF8-9D1547156DD7}"/>
              </a:ext>
            </a:extLst>
          </p:cNvPr>
          <p:cNvSpPr txBox="1"/>
          <p:nvPr/>
        </p:nvSpPr>
        <p:spPr>
          <a:xfrm>
            <a:off x="9124177" y="495978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^^+e</a:t>
            </a:r>
            <a:endParaRPr lang="en-US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D412CB-1ECA-7127-4E0D-25AFDD15FF3E}"/>
              </a:ext>
            </a:extLst>
          </p:cNvPr>
          <p:cNvSpPr txBox="1"/>
          <p:nvPr/>
        </p:nvSpPr>
        <p:spPr>
          <a:xfrm>
            <a:off x="10950608" y="497720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78B542-19DB-3329-DB9E-FBF57AC37C74}"/>
              </a:ext>
            </a:extLst>
          </p:cNvPr>
          <p:cNvSpPr txBox="1"/>
          <p:nvPr/>
        </p:nvSpPr>
        <p:spPr>
          <a:xfrm>
            <a:off x="7786494" y="5308032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(*(+/</a:t>
            </a:r>
            <a:endParaRPr lang="en-US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D6D5E5-FDC0-65DA-FBA4-EB569AE672F7}"/>
              </a:ext>
            </a:extLst>
          </p:cNvPr>
          <p:cNvSpPr txBox="1"/>
          <p:nvPr/>
        </p:nvSpPr>
        <p:spPr>
          <a:xfrm>
            <a:off x="9110218" y="527543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r>
              <a:rPr lang="en-IN" b="1" dirty="0" err="1"/>
              <a:t>ef</a:t>
            </a:r>
            <a:endParaRPr lang="en-US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9501297-689C-DFA2-3619-FEA3A0161AB3}"/>
              </a:ext>
            </a:extLst>
          </p:cNvPr>
          <p:cNvSpPr txBox="1"/>
          <p:nvPr/>
        </p:nvSpPr>
        <p:spPr>
          <a:xfrm>
            <a:off x="10950609" y="530545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B7CCBBF-D9C6-3D32-C7AE-45CF54487D4D}"/>
              </a:ext>
            </a:extLst>
          </p:cNvPr>
          <p:cNvSpPr txBox="1"/>
          <p:nvPr/>
        </p:nvSpPr>
        <p:spPr>
          <a:xfrm>
            <a:off x="7799130" y="560031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(*(+/d</a:t>
            </a:r>
            <a:endParaRPr lang="en-US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5C5C906-5C14-ADAB-02CA-CB48A04F1D94}"/>
              </a:ext>
            </a:extLst>
          </p:cNvPr>
          <p:cNvSpPr txBox="1"/>
          <p:nvPr/>
        </p:nvSpPr>
        <p:spPr>
          <a:xfrm>
            <a:off x="9133665" y="558022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r>
              <a:rPr lang="en-IN" b="1" dirty="0" err="1"/>
              <a:t>ef</a:t>
            </a:r>
            <a:endParaRPr lang="en-US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0B25A0F-0917-7BDB-B89D-35D05998EADB}"/>
              </a:ext>
            </a:extLst>
          </p:cNvPr>
          <p:cNvSpPr txBox="1"/>
          <p:nvPr/>
        </p:nvSpPr>
        <p:spPr>
          <a:xfrm>
            <a:off x="10962333" y="561025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B632684-804E-B9EC-E4EA-D3556F1F73C1}"/>
              </a:ext>
            </a:extLst>
          </p:cNvPr>
          <p:cNvSpPr txBox="1"/>
          <p:nvPr/>
        </p:nvSpPr>
        <p:spPr>
          <a:xfrm>
            <a:off x="7809486" y="590182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(*(+/</a:t>
            </a:r>
            <a:endParaRPr lang="en-US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176D3DD-CDBC-0DAB-9021-3DBD01319170}"/>
              </a:ext>
            </a:extLst>
          </p:cNvPr>
          <p:cNvSpPr txBox="1"/>
          <p:nvPr/>
        </p:nvSpPr>
        <p:spPr>
          <a:xfrm>
            <a:off x="9142270" y="5936684"/>
            <a:ext cx="149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r>
              <a:rPr lang="en-IN" b="1" dirty="0" err="1"/>
              <a:t>efd</a:t>
            </a:r>
            <a:r>
              <a:rPr lang="en-IN" b="1" dirty="0"/>
              <a:t>/</a:t>
            </a:r>
            <a:endParaRPr lang="en-US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BA34383-E555-3197-1C17-FA1A2B407A58}"/>
              </a:ext>
            </a:extLst>
          </p:cNvPr>
          <p:cNvSpPr txBox="1"/>
          <p:nvPr/>
        </p:nvSpPr>
        <p:spPr>
          <a:xfrm>
            <a:off x="10967396" y="592496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E0797BB-BD1C-6E25-6441-59232FA841FF}"/>
              </a:ext>
            </a:extLst>
          </p:cNvPr>
          <p:cNvSpPr txBox="1"/>
          <p:nvPr/>
        </p:nvSpPr>
        <p:spPr>
          <a:xfrm>
            <a:off x="7809487" y="591355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</a:t>
            </a:r>
            <a:endParaRPr lang="en-US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7B9120A-654B-E0E4-0AA1-1ABA22A3FB4E}"/>
              </a:ext>
            </a:extLst>
          </p:cNvPr>
          <p:cNvSpPr txBox="1"/>
          <p:nvPr/>
        </p:nvSpPr>
        <p:spPr>
          <a:xfrm>
            <a:off x="7821211" y="590182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</a:t>
            </a:r>
            <a:endParaRPr lang="en-US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CE9CCBA-8E24-F4E5-75E2-9579A85E0F89}"/>
              </a:ext>
            </a:extLst>
          </p:cNvPr>
          <p:cNvSpPr txBox="1"/>
          <p:nvPr/>
        </p:nvSpPr>
        <p:spPr>
          <a:xfrm>
            <a:off x="9142271" y="5936685"/>
            <a:ext cx="149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r>
              <a:rPr lang="en-IN" b="1" dirty="0" err="1"/>
              <a:t>efd</a:t>
            </a:r>
            <a:r>
              <a:rPr lang="en-IN" b="1" dirty="0"/>
              <a:t>/+</a:t>
            </a:r>
            <a:endParaRPr lang="en-US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16432EE-4D1C-12C7-5F1A-2E6C46830390}"/>
              </a:ext>
            </a:extLst>
          </p:cNvPr>
          <p:cNvSpPr txBox="1"/>
          <p:nvPr/>
        </p:nvSpPr>
        <p:spPr>
          <a:xfrm>
            <a:off x="10955674" y="591323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7E9523A-9E6E-798B-E183-3B0B8B3F1244}"/>
              </a:ext>
            </a:extLst>
          </p:cNvPr>
          <p:cNvSpPr txBox="1"/>
          <p:nvPr/>
        </p:nvSpPr>
        <p:spPr>
          <a:xfrm>
            <a:off x="7821212" y="5901829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562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0.01237 0.003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-2.70833E-6 0.1157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11574 L -0.00377 0.2145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7 0.21459 L -0.00377 0.254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7 0.2544 L -0.00377 0.2884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7 0.28172 L -0.00377 0.3215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7 0.32153 L -0.00377 0.2145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6" y="-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0.21459 L -0.00377 0.254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7 0.2544 L -0.00377 0.2817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7 0.28843 L -0.00377 0.3215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7 0.32153 L -0.00377 0.21459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0.21459 L 0.00183 0.25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7 0.2544 L -0.00377 0.28172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7 0.28843 L -0.00377 0.32153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7 0.32153 L -0.00377 0.21459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77 0.21459 L 0.00508 0.51065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1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8 0.51065 L 0.00508 0.57709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5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8 0.57709 L 0.00404 0.66088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1" grpId="6" animBg="1"/>
      <p:bldP spid="21" grpId="7" animBg="1"/>
      <p:bldP spid="21" grpId="8" animBg="1"/>
      <p:bldP spid="21" grpId="9" animBg="1"/>
      <p:bldP spid="21" grpId="10" animBg="1"/>
      <p:bldP spid="21" grpId="11" animBg="1"/>
      <p:bldP spid="21" grpId="12" animBg="1"/>
      <p:bldP spid="21" grpId="13" animBg="1"/>
      <p:bldP spid="21" grpId="14" animBg="1"/>
      <p:bldP spid="21" grpId="15" animBg="1"/>
      <p:bldP spid="21" grpId="16" animBg="1"/>
      <p:bldP spid="21" grpId="17" animBg="1"/>
      <p:bldP spid="81" grpId="0"/>
      <p:bldP spid="83" grpId="0"/>
      <p:bldP spid="83" grpId="1"/>
      <p:bldP spid="84" grpId="0"/>
      <p:bldP spid="84" grpId="1"/>
      <p:bldP spid="78" grpId="0"/>
      <p:bldP spid="78" grpId="1"/>
      <p:bldP spid="79" grpId="0"/>
      <p:bldP spid="79" grpId="1"/>
      <p:bldP spid="80" grpId="0"/>
      <p:bldP spid="80" grpId="1"/>
      <p:bldP spid="91" grpId="0"/>
      <p:bldP spid="91" grpId="1"/>
      <p:bldP spid="92" grpId="0"/>
      <p:bldP spid="92" grpId="1"/>
      <p:bldP spid="93" grpId="0"/>
      <p:bldP spid="94" grpId="0"/>
      <p:bldP spid="9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8854" y="17932"/>
          <a:ext cx="5801792" cy="654887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5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9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37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Content of stack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Reverse polish expression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Rank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8812" y="116422"/>
            <a:ext cx="5760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b="1" dirty="0"/>
              <a:t>( a + b ^ c ^ d ) * ( e + f / d ) )</a:t>
            </a:r>
            <a:endParaRPr lang="en-US" sz="22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894236" y="524328"/>
            <a:ext cx="689612" cy="662160"/>
            <a:chOff x="7489093" y="1370907"/>
            <a:chExt cx="689612" cy="66216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793893" y="1370907"/>
              <a:ext cx="0" cy="3765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489093" y="1663735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NEXT</a:t>
              </a:r>
              <a:endParaRPr lang="en-US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54466" y="604529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914525" y="60452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65411" y="90086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88500" y="1125362"/>
            <a:ext cx="576000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[Translate the infix expression]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Repeat thru step 7 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	while NEXT!= ‘ ‘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912" y="1919187"/>
            <a:ext cx="57239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65125" indent="-365125"/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[Remove symbols with greater precedence from stack]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TOP &lt; 1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EXIT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G(S[TOP]) &gt; F(NEXT)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TEMP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 TOP)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POLISH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O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 TEMP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RANK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RANK + R(TEMP)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	 RANK &lt;1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    EXIT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8500" y="4812332"/>
            <a:ext cx="5760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6. [Are there matching parentheses]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G(S[TOP]) != F(NEXT)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call PUSH (S,TOP, 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(S,TOP)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8500" y="5883540"/>
            <a:ext cx="5760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7. [Get next symbol]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sz="1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NEXTCHAR(INFIX)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54466" y="9323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914525" y="9177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65411" y="122010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54466" y="124550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((a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914525" y="12225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65411" y="15311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754466" y="1533463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130547" y="154292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914525" y="15464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754466" y="152819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465411" y="185839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754466" y="184672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((+b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130547" y="1846841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914525" y="186377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465411" y="22140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30547" y="214626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914525" y="21631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65411" y="244786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754466" y="247326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((+^c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130547" y="246479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914525" y="24679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465411" y="2832067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754466" y="279184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130547" y="27727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914525" y="28117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754466" y="279031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465411" y="311294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754466" y="311294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((+^^d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130547" y="30775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0904797" y="31148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465411" y="340995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754466" y="339472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9130547" y="340445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914525" y="343914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754466" y="340801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6708" y="1617840"/>
            <a:ext cx="5744725" cy="2406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35E1F6-526D-E6C3-0CEC-E3D47B437E14}"/>
              </a:ext>
            </a:extLst>
          </p:cNvPr>
          <p:cNvSpPr txBox="1"/>
          <p:nvPr/>
        </p:nvSpPr>
        <p:spPr>
          <a:xfrm>
            <a:off x="6457643" y="37717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*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85DC7A-9107-9245-699E-9CA960BD0F58}"/>
              </a:ext>
            </a:extLst>
          </p:cNvPr>
          <p:cNvSpPr txBox="1"/>
          <p:nvPr/>
        </p:nvSpPr>
        <p:spPr>
          <a:xfrm>
            <a:off x="7775683" y="371582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</a:t>
            </a:r>
            <a:endParaRPr lang="en-US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FC1EC6-A1A3-1237-F398-A078348F9690}"/>
              </a:ext>
            </a:extLst>
          </p:cNvPr>
          <p:cNvSpPr txBox="1"/>
          <p:nvPr/>
        </p:nvSpPr>
        <p:spPr>
          <a:xfrm>
            <a:off x="9130547" y="372912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FC38F6-7997-5315-DA36-E73AC16913E8}"/>
              </a:ext>
            </a:extLst>
          </p:cNvPr>
          <p:cNvSpPr txBox="1"/>
          <p:nvPr/>
        </p:nvSpPr>
        <p:spPr>
          <a:xfrm>
            <a:off x="10914525" y="375857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782D3A-EE36-9FB5-10CF-0C28281B7EF5}"/>
              </a:ext>
            </a:extLst>
          </p:cNvPr>
          <p:cNvSpPr txBox="1"/>
          <p:nvPr/>
        </p:nvSpPr>
        <p:spPr>
          <a:xfrm>
            <a:off x="6466885" y="403776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F393CF-6C4A-C07A-004C-EB5448446C9A}"/>
              </a:ext>
            </a:extLst>
          </p:cNvPr>
          <p:cNvSpPr txBox="1"/>
          <p:nvPr/>
        </p:nvSpPr>
        <p:spPr>
          <a:xfrm>
            <a:off x="7775683" y="404838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</a:t>
            </a:r>
            <a:endParaRPr lang="en-US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51E96E-0D6B-34A6-18F2-5986D3BFCC17}"/>
              </a:ext>
            </a:extLst>
          </p:cNvPr>
          <p:cNvSpPr txBox="1"/>
          <p:nvPr/>
        </p:nvSpPr>
        <p:spPr>
          <a:xfrm>
            <a:off x="9130547" y="406007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D0B15D-266C-019A-1B0E-2DE771487218}"/>
              </a:ext>
            </a:extLst>
          </p:cNvPr>
          <p:cNvSpPr txBox="1"/>
          <p:nvPr/>
        </p:nvSpPr>
        <p:spPr>
          <a:xfrm>
            <a:off x="10914525" y="406282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2670FE-1E00-756B-6C17-4A956720AD12}"/>
              </a:ext>
            </a:extLst>
          </p:cNvPr>
          <p:cNvSpPr txBox="1"/>
          <p:nvPr/>
        </p:nvSpPr>
        <p:spPr>
          <a:xfrm>
            <a:off x="6465411" y="4383414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</a:t>
            </a:r>
            <a:endParaRPr 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7E545C-354D-24CF-BF38-B576DE2C9133}"/>
              </a:ext>
            </a:extLst>
          </p:cNvPr>
          <p:cNvSpPr txBox="1"/>
          <p:nvPr/>
        </p:nvSpPr>
        <p:spPr>
          <a:xfrm>
            <a:off x="6457643" y="467881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</a:t>
            </a:r>
            <a:endParaRPr lang="en-US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0ADD70B-1AC6-D060-21BB-37B49E7A090A}"/>
              </a:ext>
            </a:extLst>
          </p:cNvPr>
          <p:cNvSpPr txBox="1"/>
          <p:nvPr/>
        </p:nvSpPr>
        <p:spPr>
          <a:xfrm>
            <a:off x="6465411" y="496944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</a:t>
            </a:r>
            <a:endParaRPr lang="en-US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4D8FC6E-3AE7-64BF-ACF8-47D4F8FB5A0D}"/>
              </a:ext>
            </a:extLst>
          </p:cNvPr>
          <p:cNvSpPr txBox="1"/>
          <p:nvPr/>
        </p:nvSpPr>
        <p:spPr>
          <a:xfrm>
            <a:off x="6451822" y="532681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/</a:t>
            </a:r>
            <a:endParaRPr lang="en-US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AAF5EBF-F1E2-127C-D36F-1752162F8E81}"/>
              </a:ext>
            </a:extLst>
          </p:cNvPr>
          <p:cNvSpPr txBox="1"/>
          <p:nvPr/>
        </p:nvSpPr>
        <p:spPr>
          <a:xfrm>
            <a:off x="6438233" y="561455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</a:t>
            </a:r>
            <a:endParaRPr lang="en-US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A1EC93-EBBC-5633-CD74-70B92C8158FA}"/>
              </a:ext>
            </a:extLst>
          </p:cNvPr>
          <p:cNvSpPr txBox="1"/>
          <p:nvPr/>
        </p:nvSpPr>
        <p:spPr>
          <a:xfrm>
            <a:off x="6451617" y="593638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5F72DAD-7B46-DCDC-28DA-9171D342EC84}"/>
              </a:ext>
            </a:extLst>
          </p:cNvPr>
          <p:cNvSpPr txBox="1"/>
          <p:nvPr/>
        </p:nvSpPr>
        <p:spPr>
          <a:xfrm>
            <a:off x="9130546" y="5936683"/>
            <a:ext cx="149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r>
              <a:rPr lang="en-IN" b="1" dirty="0" err="1"/>
              <a:t>efd</a:t>
            </a:r>
            <a:r>
              <a:rPr lang="en-IN" b="1" dirty="0"/>
              <a:t>/+</a:t>
            </a:r>
            <a:endParaRPr lang="en-US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36AD457-C55C-B28B-D1B5-A3C6F0F3D70F}"/>
              </a:ext>
            </a:extLst>
          </p:cNvPr>
          <p:cNvSpPr txBox="1"/>
          <p:nvPr/>
        </p:nvSpPr>
        <p:spPr>
          <a:xfrm>
            <a:off x="10955672" y="593668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2EBE0AC-A30E-3DCA-8744-18083E54F908}"/>
              </a:ext>
            </a:extLst>
          </p:cNvPr>
          <p:cNvSpPr txBox="1"/>
          <p:nvPr/>
        </p:nvSpPr>
        <p:spPr>
          <a:xfrm>
            <a:off x="6459129" y="6230821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9BEE368-C81B-175E-E6AB-DFE4A10A6D1B}"/>
              </a:ext>
            </a:extLst>
          </p:cNvPr>
          <p:cNvSpPr txBox="1"/>
          <p:nvPr/>
        </p:nvSpPr>
        <p:spPr>
          <a:xfrm>
            <a:off x="9149777" y="6222247"/>
            <a:ext cx="149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r>
              <a:rPr lang="en-IN" b="1" dirty="0" err="1"/>
              <a:t>efd</a:t>
            </a:r>
            <a:r>
              <a:rPr lang="en-IN" b="1" dirty="0"/>
              <a:t>/+*</a:t>
            </a:r>
            <a:endParaRPr lang="en-US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15A5EF6-D115-0E4F-EB28-BAEF4AFB1350}"/>
              </a:ext>
            </a:extLst>
          </p:cNvPr>
          <p:cNvSpPr txBox="1"/>
          <p:nvPr/>
        </p:nvSpPr>
        <p:spPr>
          <a:xfrm>
            <a:off x="10930859" y="620449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7622923-F510-CDEB-9E27-EEB844F45B09}"/>
              </a:ext>
            </a:extLst>
          </p:cNvPr>
          <p:cNvSpPr txBox="1"/>
          <p:nvPr/>
        </p:nvSpPr>
        <p:spPr>
          <a:xfrm>
            <a:off x="7826057" y="623497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9B77CF-0321-7A49-D8CE-BE049E400184}"/>
              </a:ext>
            </a:extLst>
          </p:cNvPr>
          <p:cNvSpPr txBox="1"/>
          <p:nvPr/>
        </p:nvSpPr>
        <p:spPr>
          <a:xfrm>
            <a:off x="7775683" y="4359362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(*(e   </a:t>
            </a:r>
            <a:endParaRPr lang="en-US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7D80CFD-D3EF-005A-B1A4-2128063509D7}"/>
              </a:ext>
            </a:extLst>
          </p:cNvPr>
          <p:cNvSpPr txBox="1"/>
          <p:nvPr/>
        </p:nvSpPr>
        <p:spPr>
          <a:xfrm>
            <a:off x="9124177" y="435220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F6EE5AF-C92B-49CE-3507-7832CAE715F1}"/>
              </a:ext>
            </a:extLst>
          </p:cNvPr>
          <p:cNvSpPr txBox="1"/>
          <p:nvPr/>
        </p:nvSpPr>
        <p:spPr>
          <a:xfrm>
            <a:off x="10937972" y="435589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0E5044-A3F8-1C43-ED3F-409D69418B6E}"/>
              </a:ext>
            </a:extLst>
          </p:cNvPr>
          <p:cNvSpPr txBox="1"/>
          <p:nvPr/>
        </p:nvSpPr>
        <p:spPr>
          <a:xfrm>
            <a:off x="7799130" y="465080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 </a:t>
            </a:r>
            <a:endParaRPr lang="en-US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A57AA71-2E26-7A02-40C6-D133ADD09B1E}"/>
              </a:ext>
            </a:extLst>
          </p:cNvPr>
          <p:cNvSpPr txBox="1"/>
          <p:nvPr/>
        </p:nvSpPr>
        <p:spPr>
          <a:xfrm>
            <a:off x="9136813" y="464413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^^+e</a:t>
            </a:r>
            <a:endParaRPr 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5AC5B19-6850-D14D-BBEF-F9450920B51D}"/>
              </a:ext>
            </a:extLst>
          </p:cNvPr>
          <p:cNvSpPr txBox="1"/>
          <p:nvPr/>
        </p:nvSpPr>
        <p:spPr>
          <a:xfrm>
            <a:off x="10950608" y="464876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32A287-DFD2-E54A-3EB9-9EE323E6BF54}"/>
              </a:ext>
            </a:extLst>
          </p:cNvPr>
          <p:cNvSpPr txBox="1"/>
          <p:nvPr/>
        </p:nvSpPr>
        <p:spPr>
          <a:xfrm>
            <a:off x="7799130" y="496744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(*(+f </a:t>
            </a:r>
            <a:endParaRPr lang="en-US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C2BA51-5CCB-AF06-9FF8-9D1547156DD7}"/>
              </a:ext>
            </a:extLst>
          </p:cNvPr>
          <p:cNvSpPr txBox="1"/>
          <p:nvPr/>
        </p:nvSpPr>
        <p:spPr>
          <a:xfrm>
            <a:off x="9124177" y="495978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^^+e</a:t>
            </a:r>
            <a:endParaRPr lang="en-US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D412CB-1ECA-7127-4E0D-25AFDD15FF3E}"/>
              </a:ext>
            </a:extLst>
          </p:cNvPr>
          <p:cNvSpPr txBox="1"/>
          <p:nvPr/>
        </p:nvSpPr>
        <p:spPr>
          <a:xfrm>
            <a:off x="10950608" y="497720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78B542-19DB-3329-DB9E-FBF57AC37C74}"/>
              </a:ext>
            </a:extLst>
          </p:cNvPr>
          <p:cNvSpPr txBox="1"/>
          <p:nvPr/>
        </p:nvSpPr>
        <p:spPr>
          <a:xfrm>
            <a:off x="7786494" y="5308032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(*(+/</a:t>
            </a:r>
            <a:endParaRPr lang="en-US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2D6D5E5-FDC0-65DA-FBA4-EB569AE672F7}"/>
              </a:ext>
            </a:extLst>
          </p:cNvPr>
          <p:cNvSpPr txBox="1"/>
          <p:nvPr/>
        </p:nvSpPr>
        <p:spPr>
          <a:xfrm>
            <a:off x="9110218" y="5275430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r>
              <a:rPr lang="en-IN" b="1" dirty="0" err="1"/>
              <a:t>ef</a:t>
            </a:r>
            <a:endParaRPr lang="en-US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9501297-689C-DFA2-3619-FEA3A0161AB3}"/>
              </a:ext>
            </a:extLst>
          </p:cNvPr>
          <p:cNvSpPr txBox="1"/>
          <p:nvPr/>
        </p:nvSpPr>
        <p:spPr>
          <a:xfrm>
            <a:off x="10950609" y="530545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B7CCBBF-D9C6-3D32-C7AE-45CF54487D4D}"/>
              </a:ext>
            </a:extLst>
          </p:cNvPr>
          <p:cNvSpPr txBox="1"/>
          <p:nvPr/>
        </p:nvSpPr>
        <p:spPr>
          <a:xfrm>
            <a:off x="7799130" y="560031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(*(+/d</a:t>
            </a:r>
            <a:endParaRPr lang="en-US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5C5C906-5C14-ADAB-02CA-CB48A04F1D94}"/>
              </a:ext>
            </a:extLst>
          </p:cNvPr>
          <p:cNvSpPr txBox="1"/>
          <p:nvPr/>
        </p:nvSpPr>
        <p:spPr>
          <a:xfrm>
            <a:off x="9133665" y="558022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r>
              <a:rPr lang="en-IN" b="1" dirty="0" err="1"/>
              <a:t>ef</a:t>
            </a:r>
            <a:endParaRPr lang="en-US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0B25A0F-0917-7BDB-B89D-35D05998EADB}"/>
              </a:ext>
            </a:extLst>
          </p:cNvPr>
          <p:cNvSpPr txBox="1"/>
          <p:nvPr/>
        </p:nvSpPr>
        <p:spPr>
          <a:xfrm>
            <a:off x="10962333" y="561025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B632684-804E-B9EC-E4EA-D3556F1F73C1}"/>
              </a:ext>
            </a:extLst>
          </p:cNvPr>
          <p:cNvSpPr txBox="1"/>
          <p:nvPr/>
        </p:nvSpPr>
        <p:spPr>
          <a:xfrm>
            <a:off x="7809486" y="590182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(*</a:t>
            </a:r>
            <a:endParaRPr lang="en-US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25409DD-A0C8-A671-B88B-02729563D1C3}"/>
              </a:ext>
            </a:extLst>
          </p:cNvPr>
          <p:cNvSpPr txBox="1"/>
          <p:nvPr/>
        </p:nvSpPr>
        <p:spPr>
          <a:xfrm>
            <a:off x="7809490" y="620662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124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0.01237 0.003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0.00026 0.1157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11574 L -0.00078 0.2134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21343 L -2.70833E-6 0.2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25 L 0.00117 0.2884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28843 L 0.00117 0.3226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32268 L -0.00078 0.2134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" y="-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21343 L 0.00026 0.5106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1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51065 L -0.00169 0.57408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0.57408 L 0.00026 0.6608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66088 L -1.47451E-17 -2.22222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3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1" grpId="6" animBg="1"/>
      <p:bldP spid="21" grpId="7" animBg="1"/>
      <p:bldP spid="21" grpId="8" animBg="1"/>
      <p:bldP spid="21" grpId="9" animBg="1"/>
      <p:bldP spid="21" grpId="10" animBg="1"/>
      <p:bldP spid="85" grpId="0"/>
      <p:bldP spid="87" grpId="0"/>
      <p:bldP spid="88" grpId="0"/>
      <p:bldP spid="96" grpId="0"/>
      <p:bldP spid="9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 vert="horz" lIns="91440" tIns="45720" rIns="91440" bIns="45720" rtlCol="0">
            <a:noAutofit/>
          </a:bodyPr>
          <a:lstStyle/>
          <a:p>
            <a: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A </a:t>
            </a:r>
            <a:r>
              <a:rPr lang="en-IN" sz="2400" dirty="0">
                <a:solidFill>
                  <a:schemeClr val="accent6"/>
                </a:solidFill>
              </a:rPr>
              <a:t>linear list </a:t>
            </a:r>
            <a:r>
              <a:rPr lang="en-IN" sz="2400" dirty="0"/>
              <a:t>which allows </a:t>
            </a:r>
            <a:r>
              <a:rPr lang="en-IN" sz="2400" dirty="0">
                <a:solidFill>
                  <a:schemeClr val="accent6"/>
                </a:solidFill>
              </a:rPr>
              <a:t>insertion and deletion of an element</a:t>
            </a:r>
            <a:r>
              <a:rPr lang="en-IN" sz="2400" dirty="0"/>
              <a:t> at </a:t>
            </a:r>
            <a:r>
              <a:rPr lang="en-IN" sz="2400" b="1" dirty="0"/>
              <a:t>one end only </a:t>
            </a:r>
            <a:r>
              <a:rPr lang="en-IN" sz="2400" dirty="0"/>
              <a:t>is called stack.</a:t>
            </a:r>
          </a:p>
          <a:p>
            <a: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The </a:t>
            </a:r>
            <a:r>
              <a:rPr lang="en-IN" sz="2400" b="1" dirty="0"/>
              <a:t>insertion operation</a:t>
            </a:r>
            <a:r>
              <a:rPr lang="en-IN" sz="2400" dirty="0"/>
              <a:t> is called as </a:t>
            </a:r>
            <a:r>
              <a:rPr lang="en-IN" sz="2400" dirty="0">
                <a:solidFill>
                  <a:schemeClr val="accent6"/>
                </a:solidFill>
              </a:rPr>
              <a:t>PUSH</a:t>
            </a:r>
            <a:r>
              <a:rPr lang="en-IN" sz="2400" dirty="0"/>
              <a:t> and </a:t>
            </a:r>
            <a:r>
              <a:rPr lang="en-IN" sz="2400" b="1" dirty="0"/>
              <a:t>deletion operation</a:t>
            </a:r>
            <a:r>
              <a:rPr lang="en-IN" sz="2400" dirty="0"/>
              <a:t> as </a:t>
            </a:r>
            <a:r>
              <a:rPr lang="en-IN" sz="2400" dirty="0">
                <a:solidFill>
                  <a:schemeClr val="accent6"/>
                </a:solidFill>
              </a:rPr>
              <a:t>POP</a:t>
            </a:r>
            <a:r>
              <a:rPr lang="en-IN" sz="2400" dirty="0"/>
              <a:t>.</a:t>
            </a:r>
          </a:p>
          <a:p>
            <a: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The </a:t>
            </a:r>
            <a:r>
              <a:rPr lang="en-IN" sz="2400" b="1" dirty="0"/>
              <a:t>most accessible elements</a:t>
            </a:r>
            <a:r>
              <a:rPr lang="en-IN" sz="2400" dirty="0"/>
              <a:t> in stack is known as </a:t>
            </a:r>
            <a:r>
              <a:rPr lang="en-IN" sz="2400" dirty="0">
                <a:solidFill>
                  <a:schemeClr val="accent6"/>
                </a:solidFill>
              </a:rPr>
              <a:t>top</a:t>
            </a:r>
            <a:r>
              <a:rPr lang="en-IN" sz="2400" dirty="0"/>
              <a:t>.</a:t>
            </a:r>
          </a:p>
          <a:p>
            <a: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The elements can only be removed in the opposite orders from that in which they were added to the stack.</a:t>
            </a:r>
          </a:p>
          <a:p>
            <a: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Such a linear list is referred to as </a:t>
            </a:r>
            <a:r>
              <a:rPr lang="en-IN" sz="2400" dirty="0">
                <a:solidFill>
                  <a:schemeClr val="accent6"/>
                </a:solidFill>
              </a:rPr>
              <a:t>a LIFO (Last In First Out) </a:t>
            </a:r>
            <a:r>
              <a:rPr lang="en-IN" sz="2400" dirty="0"/>
              <a:t>list.</a:t>
            </a:r>
          </a:p>
          <a:p>
            <a: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</a:pPr>
            <a:endParaRPr lang="en-IN" sz="24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3810000" y="5257800"/>
            <a:ext cx="4419600" cy="544206"/>
            <a:chOff x="2286000" y="5628752"/>
            <a:chExt cx="4419600" cy="544206"/>
          </a:xfrm>
        </p:grpSpPr>
        <p:sp>
          <p:nvSpPr>
            <p:cNvPr id="9" name="Rectangle 8"/>
            <p:cNvSpPr/>
            <p:nvPr/>
          </p:nvSpPr>
          <p:spPr>
            <a:xfrm>
              <a:off x="4793670" y="5639558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286000" y="5638800"/>
              <a:ext cx="543448" cy="533422"/>
              <a:chOff x="2667000" y="5083210"/>
              <a:chExt cx="543448" cy="53342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667000" y="508321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2667000" y="5083232"/>
                <a:ext cx="533400" cy="533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2667000" y="5083968"/>
                <a:ext cx="543448" cy="53266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2824590" y="5638800"/>
              <a:ext cx="543448" cy="533422"/>
              <a:chOff x="2667000" y="5083210"/>
              <a:chExt cx="543448" cy="53342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667000" y="508321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2667000" y="5083232"/>
                <a:ext cx="533400" cy="533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2667000" y="5083968"/>
                <a:ext cx="543448" cy="53266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3363532" y="5638800"/>
              <a:ext cx="543448" cy="533422"/>
              <a:chOff x="2667000" y="5083210"/>
              <a:chExt cx="543448" cy="533422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667000" y="508321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2667000" y="5083232"/>
                <a:ext cx="533400" cy="533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2667000" y="5083968"/>
                <a:ext cx="543448" cy="53266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4257152" y="5638778"/>
              <a:ext cx="543448" cy="533422"/>
              <a:chOff x="2667000" y="5083210"/>
              <a:chExt cx="543448" cy="533422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667000" y="508321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2667000" y="5083232"/>
                <a:ext cx="533400" cy="533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2667000" y="5083968"/>
                <a:ext cx="543448" cy="53266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/>
            <p:cNvSpPr/>
            <p:nvPr/>
          </p:nvSpPr>
          <p:spPr>
            <a:xfrm>
              <a:off x="3896932" y="5628752"/>
              <a:ext cx="360220" cy="5434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prstClr val="black"/>
                  </a:solidFill>
                </a:rPr>
                <a:t>…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334000" y="5638800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72200" y="5638800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841078" y="5628774"/>
              <a:ext cx="360220" cy="5434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prstClr val="black"/>
                  </a:solidFill>
                </a:rPr>
                <a:t>…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737168" y="6019800"/>
            <a:ext cx="61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prstClr val="black"/>
                </a:solidFill>
              </a:rPr>
              <a:t>TOP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35" name="Straight Arrow Connector 34"/>
          <p:cNvCxnSpPr>
            <a:stCxn id="33" idx="0"/>
            <a:endCxn id="25" idx="2"/>
          </p:cNvCxnSpPr>
          <p:nvPr/>
        </p:nvCxnSpPr>
        <p:spPr>
          <a:xfrm flipV="1">
            <a:off x="6046992" y="5801226"/>
            <a:ext cx="860" cy="218574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324600" y="4579956"/>
            <a:ext cx="0" cy="601644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495800" y="4800600"/>
            <a:ext cx="110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prstClr val="black"/>
                </a:solidFill>
              </a:rPr>
              <a:t>Insertion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95800" y="4495800"/>
            <a:ext cx="110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prstClr val="black"/>
                </a:solidFill>
              </a:rPr>
              <a:t>Deletion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43" name="Straight Arrow Connector 42"/>
          <p:cNvCxnSpPr>
            <a:stCxn id="39" idx="3"/>
          </p:cNvCxnSpPr>
          <p:nvPr/>
        </p:nvCxnSpPr>
        <p:spPr>
          <a:xfrm>
            <a:off x="5601042" y="4985266"/>
            <a:ext cx="713510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0" idx="3"/>
          </p:cNvCxnSpPr>
          <p:nvPr/>
        </p:nvCxnSpPr>
        <p:spPr>
          <a:xfrm flipH="1">
            <a:off x="5601042" y="4680466"/>
            <a:ext cx="723558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1905000" y="4419600"/>
            <a:ext cx="762000" cy="1600200"/>
          </a:xfrm>
          <a:custGeom>
            <a:avLst/>
            <a:gdLst>
              <a:gd name="connsiteX0" fmla="*/ 0 w 762000"/>
              <a:gd name="connsiteY0" fmla="*/ 0 h 1447800"/>
              <a:gd name="connsiteX1" fmla="*/ 0 w 762000"/>
              <a:gd name="connsiteY1" fmla="*/ 1447800 h 1447800"/>
              <a:gd name="connsiteX2" fmla="*/ 762000 w 762000"/>
              <a:gd name="connsiteY2" fmla="*/ 1447800 h 1447800"/>
              <a:gd name="connsiteX3" fmla="*/ 762000 w 762000"/>
              <a:gd name="connsiteY3" fmla="*/ 381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447800">
                <a:moveTo>
                  <a:pt x="0" y="0"/>
                </a:moveTo>
                <a:lnTo>
                  <a:pt x="0" y="1447800"/>
                </a:lnTo>
                <a:lnTo>
                  <a:pt x="762000" y="1447800"/>
                </a:lnTo>
                <a:lnTo>
                  <a:pt x="762000" y="38100"/>
                </a:ln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905000" y="5715000"/>
            <a:ext cx="76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</a:rPr>
              <a:t>A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05000" y="5410200"/>
            <a:ext cx="76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</a:rPr>
              <a:t>B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905000" y="5105400"/>
            <a:ext cx="76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</a:rPr>
              <a:t>C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11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8869 L -3.33333E-6 -1.83206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4428 L -3.33333E-6 1.7696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19986 L -3.33333E-6 -4.62873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19986 L -3.33333E-6 -4.62873E-6 " pathEditMode="relative" rAng="0" ptsTypes="AA">
                                      <p:cBhvr>
                                        <p:cTn id="34" dur="2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4428 L -3.33333E-6 1.7696E-6 " pathEditMode="relative" rAng="0" ptsTypes="AA">
                                      <p:cBhvr>
                                        <p:cTn id="41" dur="2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8869 L -3.33333E-6 -1.83206E-6 " pathEditMode="relative" rAng="0" ptsTypes="AA">
                                      <p:cBhvr>
                                        <p:cTn id="48" dur="2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9" grpId="0"/>
      <p:bldP spid="40" grpId="0"/>
      <p:bldP spid="14" grpId="0" animBg="1"/>
      <p:bldP spid="34" grpId="0" animBg="1"/>
      <p:bldP spid="34" grpId="1" animBg="1"/>
      <p:bldP spid="34" grpId="2" animBg="1"/>
      <p:bldP spid="34" grpId="3" animBg="1"/>
      <p:bldP spid="41" grpId="0" animBg="1"/>
      <p:bldP spid="41" grpId="1" animBg="1"/>
      <p:bldP spid="41" grpId="2" animBg="1"/>
      <p:bldP spid="41" grpId="3" animBg="1"/>
      <p:bldP spid="42" grpId="0" animBg="1"/>
      <p:bldP spid="42" grpId="1" animBg="1"/>
      <p:bldP spid="42" grpId="2" animBg="1"/>
      <p:bldP spid="42" grpId="3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07719" y="3268068"/>
            <a:ext cx="360000" cy="400110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Infix to Postfix Conversion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36000" y="799511"/>
            <a:ext cx="9712973" cy="430887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Add ‘)’ to the end of the infix expression.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336000" y="1376930"/>
            <a:ext cx="9712973" cy="430887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Push ‘(‘ on to the stack.</a:t>
            </a:r>
          </a:p>
        </p:txBody>
      </p:sp>
      <p:sp>
        <p:nvSpPr>
          <p:cNvPr id="7" name="Rectangle 6"/>
          <p:cNvSpPr/>
          <p:nvPr/>
        </p:nvSpPr>
        <p:spPr>
          <a:xfrm>
            <a:off x="710080" y="2528063"/>
            <a:ext cx="9338893" cy="707886"/>
          </a:xfrm>
          <a:prstGeom prst="rect">
            <a:avLst/>
          </a:prstGeom>
          <a:solidFill>
            <a:schemeClr val="bg2">
              <a:lumMod val="95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If an </a:t>
            </a:r>
            <a:r>
              <a:rPr lang="en-US" sz="2000" b="1" dirty="0">
                <a:solidFill>
                  <a:srgbClr val="C00000"/>
                </a:solidFill>
              </a:rPr>
              <a:t>operand</a:t>
            </a:r>
            <a:r>
              <a:rPr lang="en-US" sz="2000" dirty="0"/>
              <a:t> (whether a number or a character) is encountered, add it to the postfix expression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36000" y="2518636"/>
            <a:ext cx="360000" cy="400110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710080" y="3286926"/>
            <a:ext cx="9338893" cy="402336"/>
          </a:xfrm>
          <a:prstGeom prst="rect">
            <a:avLst/>
          </a:prstGeom>
          <a:solidFill>
            <a:schemeClr val="bg2">
              <a:lumMod val="95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If a left parenthesis ‘(’, is encountered, push it on the stack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0080" y="3732468"/>
            <a:ext cx="9338893" cy="132343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If a </a:t>
            </a:r>
            <a:r>
              <a:rPr lang="en-US" sz="2000" b="1" dirty="0">
                <a:solidFill>
                  <a:srgbClr val="C00000"/>
                </a:solidFill>
              </a:rPr>
              <a:t>right parenthesis ‘)’</a:t>
            </a:r>
            <a:r>
              <a:rPr lang="en-US" sz="2000" dirty="0"/>
              <a:t>, is encountered, then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Repeatedly</a:t>
            </a:r>
            <a:r>
              <a:rPr lang="en-US" sz="2000" b="1" dirty="0"/>
              <a:t> pop </a:t>
            </a:r>
            <a:r>
              <a:rPr lang="en-US" sz="2000" dirty="0"/>
              <a:t>from stack and add it to the postfix expression until a </a:t>
            </a:r>
            <a:r>
              <a:rPr lang="en-US" sz="2000" b="1" dirty="0"/>
              <a:t>‘(‘</a:t>
            </a:r>
            <a:r>
              <a:rPr lang="en-US" sz="2000" dirty="0"/>
              <a:t> is encountered.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Discard</a:t>
            </a:r>
            <a:r>
              <a:rPr lang="en-US" sz="2000" dirty="0"/>
              <a:t> the </a:t>
            </a:r>
            <a:r>
              <a:rPr lang="en-US" b="1" dirty="0"/>
              <a:t>‘ ( ‘.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307719" y="3704194"/>
            <a:ext cx="360000" cy="400110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0080" y="5105739"/>
            <a:ext cx="9338893" cy="1538883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If an </a:t>
            </a:r>
            <a:r>
              <a:rPr lang="en-US" sz="2000" b="1" dirty="0">
                <a:solidFill>
                  <a:srgbClr val="C00000"/>
                </a:solidFill>
              </a:rPr>
              <a:t>operator O </a:t>
            </a:r>
            <a:r>
              <a:rPr lang="en-US" sz="2000" dirty="0"/>
              <a:t>, is encountered, then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Repeatedly pop </a:t>
            </a:r>
            <a:r>
              <a:rPr lang="en-US" dirty="0"/>
              <a:t>from the stack and add each operator (popped from the stack) to the postfix expression which has the </a:t>
            </a:r>
            <a:r>
              <a:rPr lang="en-US" b="1" dirty="0"/>
              <a:t>same or a higher precedence than O</a:t>
            </a:r>
            <a:r>
              <a:rPr lang="en-US" dirty="0"/>
              <a:t>.(</a:t>
            </a:r>
            <a:r>
              <a:rPr lang="en-US" b="1" dirty="0"/>
              <a:t>except ^ : </a:t>
            </a:r>
            <a:r>
              <a:rPr lang="en-US" dirty="0"/>
              <a:t>Only higher precedence operators)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Push the operator </a:t>
            </a:r>
            <a:r>
              <a:rPr lang="en-US" sz="2000" b="1" dirty="0"/>
              <a:t>O</a:t>
            </a:r>
            <a:r>
              <a:rPr lang="en-US" b="1" dirty="0"/>
              <a:t> </a:t>
            </a:r>
            <a:r>
              <a:rPr lang="en-US" dirty="0"/>
              <a:t>to the stack.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7719" y="5049183"/>
            <a:ext cx="360000" cy="400110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FABA08-0C5B-3F43-FF6B-1A59D959F202}"/>
              </a:ext>
            </a:extLst>
          </p:cNvPr>
          <p:cNvSpPr/>
          <p:nvPr/>
        </p:nvSpPr>
        <p:spPr>
          <a:xfrm>
            <a:off x="346995" y="1953535"/>
            <a:ext cx="9701978" cy="430887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Repeat until each character in the infix notation is scanned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9FE1C7-F66F-6B18-541A-43B7AFDBD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66224"/>
              </p:ext>
            </p:extLst>
          </p:nvPr>
        </p:nvGraphicFramePr>
        <p:xfrm>
          <a:off x="10289218" y="799511"/>
          <a:ext cx="1566782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66782">
                  <a:extLst>
                    <a:ext uri="{9D8B030D-6E8A-4147-A177-3AD203B41FA5}">
                      <a16:colId xmlns:a16="http://schemas.microsoft.com/office/drawing/2014/main" val="418790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Precedence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892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^,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7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*, / ,%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31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-,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68043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2FB338-3FEF-F432-A0C8-66DFD4F2173D}"/>
              </a:ext>
            </a:extLst>
          </p:cNvPr>
          <p:cNvCxnSpPr>
            <a:cxnSpLocks/>
          </p:cNvCxnSpPr>
          <p:nvPr/>
        </p:nvCxnSpPr>
        <p:spPr>
          <a:xfrm>
            <a:off x="11478827" y="1274788"/>
            <a:ext cx="0" cy="84697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B3AD35-9490-9891-F8A4-7741D3C3D613}"/>
              </a:ext>
            </a:extLst>
          </p:cNvPr>
          <p:cNvCxnSpPr>
            <a:cxnSpLocks/>
          </p:cNvCxnSpPr>
          <p:nvPr/>
        </p:nvCxnSpPr>
        <p:spPr>
          <a:xfrm flipV="1">
            <a:off x="11656381" y="1274788"/>
            <a:ext cx="0" cy="84697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65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5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pt-BR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Example : Infix to Postfix : a + b * c – d / 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 + b * c – d / e 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5925866"/>
              </p:ext>
            </p:extLst>
          </p:nvPr>
        </p:nvGraphicFramePr>
        <p:xfrm>
          <a:off x="816747" y="1571835"/>
          <a:ext cx="7031113" cy="502397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20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75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533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</a:t>
                      </a: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DFB64C7-0D84-1BB1-D1E9-0AD947E9F1C5}"/>
              </a:ext>
            </a:extLst>
          </p:cNvPr>
          <p:cNvSpPr txBox="1"/>
          <p:nvPr/>
        </p:nvSpPr>
        <p:spPr>
          <a:xfrm>
            <a:off x="2459993" y="2216579"/>
            <a:ext cx="52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A3EC4D-D09B-7800-7888-3BF1E73088D3}"/>
              </a:ext>
            </a:extLst>
          </p:cNvPr>
          <p:cNvSpPr txBox="1"/>
          <p:nvPr/>
        </p:nvSpPr>
        <p:spPr>
          <a:xfrm>
            <a:off x="2459993" y="2604654"/>
            <a:ext cx="52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65A13E-1182-F344-CEAF-B30264628A50}"/>
              </a:ext>
            </a:extLst>
          </p:cNvPr>
          <p:cNvSpPr txBox="1"/>
          <p:nvPr/>
        </p:nvSpPr>
        <p:spPr>
          <a:xfrm>
            <a:off x="2459993" y="2973871"/>
            <a:ext cx="52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 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82AC18-6A11-AEF5-48B7-E2CD16D7BFCF}"/>
              </a:ext>
            </a:extLst>
          </p:cNvPr>
          <p:cNvSpPr txBox="1"/>
          <p:nvPr/>
        </p:nvSpPr>
        <p:spPr>
          <a:xfrm>
            <a:off x="2459993" y="3405234"/>
            <a:ext cx="52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 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1C390F-11D6-1A0B-27E7-32983BA013DB}"/>
              </a:ext>
            </a:extLst>
          </p:cNvPr>
          <p:cNvSpPr txBox="1"/>
          <p:nvPr/>
        </p:nvSpPr>
        <p:spPr>
          <a:xfrm>
            <a:off x="2459993" y="3787719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 + 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8C03EB-C321-D801-2954-14876F573B68}"/>
              </a:ext>
            </a:extLst>
          </p:cNvPr>
          <p:cNvSpPr txBox="1"/>
          <p:nvPr/>
        </p:nvSpPr>
        <p:spPr>
          <a:xfrm>
            <a:off x="2459993" y="4185217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 + 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593EA1-DEA9-7113-E501-A6EBBA99614B}"/>
              </a:ext>
            </a:extLst>
          </p:cNvPr>
          <p:cNvSpPr txBox="1"/>
          <p:nvPr/>
        </p:nvSpPr>
        <p:spPr>
          <a:xfrm>
            <a:off x="2459993" y="4573289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 -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6643BF-7532-DA6C-7820-0D07752E7A76}"/>
              </a:ext>
            </a:extLst>
          </p:cNvPr>
          <p:cNvSpPr txBox="1"/>
          <p:nvPr/>
        </p:nvSpPr>
        <p:spPr>
          <a:xfrm>
            <a:off x="2459993" y="5017919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 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912274-260A-7F60-6958-5A7A1288D2E2}"/>
              </a:ext>
            </a:extLst>
          </p:cNvPr>
          <p:cNvSpPr txBox="1"/>
          <p:nvPr/>
        </p:nvSpPr>
        <p:spPr>
          <a:xfrm>
            <a:off x="2459993" y="5424843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 - /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D9F680-E10E-9B28-4C62-A7371145E286}"/>
              </a:ext>
            </a:extLst>
          </p:cNvPr>
          <p:cNvSpPr txBox="1"/>
          <p:nvPr/>
        </p:nvSpPr>
        <p:spPr>
          <a:xfrm>
            <a:off x="2459993" y="5803490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 - /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736478-1E75-9085-04CD-4A6CB2BB993D}"/>
              </a:ext>
            </a:extLst>
          </p:cNvPr>
          <p:cNvSpPr txBox="1"/>
          <p:nvPr/>
        </p:nvSpPr>
        <p:spPr>
          <a:xfrm>
            <a:off x="2459993" y="6172707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ADE73C-5A53-5BCE-D3D6-06A32E06AC2D}"/>
              </a:ext>
            </a:extLst>
          </p:cNvPr>
          <p:cNvSpPr txBox="1"/>
          <p:nvPr/>
        </p:nvSpPr>
        <p:spPr>
          <a:xfrm>
            <a:off x="3970751" y="2189947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6CE067-D87B-16D5-F070-9FEDECB5C405}"/>
              </a:ext>
            </a:extLst>
          </p:cNvPr>
          <p:cNvSpPr txBox="1"/>
          <p:nvPr/>
        </p:nvSpPr>
        <p:spPr>
          <a:xfrm>
            <a:off x="4068409" y="2634578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BB5642-12DD-AA2A-0DE6-55BEE93D5898}"/>
              </a:ext>
            </a:extLst>
          </p:cNvPr>
          <p:cNvSpPr txBox="1"/>
          <p:nvPr/>
        </p:nvSpPr>
        <p:spPr>
          <a:xfrm>
            <a:off x="4068409" y="2994365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92BB5B-C41F-F6A7-3A61-3B39BB5195E8}"/>
              </a:ext>
            </a:extLst>
          </p:cNvPr>
          <p:cNvSpPr txBox="1"/>
          <p:nvPr/>
        </p:nvSpPr>
        <p:spPr>
          <a:xfrm>
            <a:off x="4069726" y="3389709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7D74D9-CCD7-A5A8-039E-6AEECB520779}"/>
              </a:ext>
            </a:extLst>
          </p:cNvPr>
          <p:cNvSpPr txBox="1"/>
          <p:nvPr/>
        </p:nvSpPr>
        <p:spPr>
          <a:xfrm>
            <a:off x="4069726" y="3777189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A06F5C-54C6-D5FA-AF03-C0A305D44090}"/>
              </a:ext>
            </a:extLst>
          </p:cNvPr>
          <p:cNvSpPr txBox="1"/>
          <p:nvPr/>
        </p:nvSpPr>
        <p:spPr>
          <a:xfrm>
            <a:off x="4069726" y="4186856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 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335250-80F1-2268-E608-A4B34FB35987}"/>
              </a:ext>
            </a:extLst>
          </p:cNvPr>
          <p:cNvSpPr txBox="1"/>
          <p:nvPr/>
        </p:nvSpPr>
        <p:spPr>
          <a:xfrm>
            <a:off x="4069726" y="4574931"/>
            <a:ext cx="102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 c * 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A1EB50-804F-1ADC-AFBF-AB2CC167EE5A}"/>
              </a:ext>
            </a:extLst>
          </p:cNvPr>
          <p:cNvSpPr txBox="1"/>
          <p:nvPr/>
        </p:nvSpPr>
        <p:spPr>
          <a:xfrm>
            <a:off x="4069726" y="4981856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 c * + 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7E9C03-C525-7FF9-5A10-29440823882E}"/>
              </a:ext>
            </a:extLst>
          </p:cNvPr>
          <p:cNvSpPr txBox="1"/>
          <p:nvPr/>
        </p:nvSpPr>
        <p:spPr>
          <a:xfrm>
            <a:off x="4069726" y="5388780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 c * + 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2B616C-30AA-B0D2-D60C-EE2E86ECB139}"/>
              </a:ext>
            </a:extLst>
          </p:cNvPr>
          <p:cNvSpPr txBox="1"/>
          <p:nvPr/>
        </p:nvSpPr>
        <p:spPr>
          <a:xfrm>
            <a:off x="4069726" y="5776850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 c * + 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ED0A74-A35B-B51C-03E0-9D87A0ACAF83}"/>
              </a:ext>
            </a:extLst>
          </p:cNvPr>
          <p:cNvSpPr txBox="1"/>
          <p:nvPr/>
        </p:nvSpPr>
        <p:spPr>
          <a:xfrm>
            <a:off x="4069726" y="6146067"/>
            <a:ext cx="156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 c * + d e / 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E0988-A194-2881-6500-0ED691F2E220}"/>
              </a:ext>
            </a:extLst>
          </p:cNvPr>
          <p:cNvSpPr txBox="1"/>
          <p:nvPr/>
        </p:nvSpPr>
        <p:spPr>
          <a:xfrm>
            <a:off x="954077" y="2653064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176BB0-ADA5-C888-3B88-77FD4D2D5A24}"/>
              </a:ext>
            </a:extLst>
          </p:cNvPr>
          <p:cNvSpPr txBox="1"/>
          <p:nvPr/>
        </p:nvSpPr>
        <p:spPr>
          <a:xfrm>
            <a:off x="980707" y="3030540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A8AD1C-1CC6-DF95-5DE3-B526A70B8D54}"/>
              </a:ext>
            </a:extLst>
          </p:cNvPr>
          <p:cNvSpPr txBox="1"/>
          <p:nvPr/>
        </p:nvSpPr>
        <p:spPr>
          <a:xfrm>
            <a:off x="982187" y="3413760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30DFE1-AA37-1D06-D2F7-AA5405F491BA}"/>
              </a:ext>
            </a:extLst>
          </p:cNvPr>
          <p:cNvSpPr txBox="1"/>
          <p:nvPr/>
        </p:nvSpPr>
        <p:spPr>
          <a:xfrm>
            <a:off x="980707" y="3829716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71B0B5-2530-0CA7-EA1A-99900611370F}"/>
              </a:ext>
            </a:extLst>
          </p:cNvPr>
          <p:cNvSpPr txBox="1"/>
          <p:nvPr/>
        </p:nvSpPr>
        <p:spPr>
          <a:xfrm>
            <a:off x="998867" y="4238416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AC02E4-F4AD-9BCC-8CEF-573A963653DB}"/>
              </a:ext>
            </a:extLst>
          </p:cNvPr>
          <p:cNvSpPr txBox="1"/>
          <p:nvPr/>
        </p:nvSpPr>
        <p:spPr>
          <a:xfrm>
            <a:off x="998867" y="4631363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B7E9FD-96D2-E23C-96D9-6BD32A4FE795}"/>
              </a:ext>
            </a:extLst>
          </p:cNvPr>
          <p:cNvSpPr txBox="1"/>
          <p:nvPr/>
        </p:nvSpPr>
        <p:spPr>
          <a:xfrm>
            <a:off x="998867" y="5038364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73DB61-24C7-B3C7-C6F0-1415B4C2B114}"/>
              </a:ext>
            </a:extLst>
          </p:cNvPr>
          <p:cNvSpPr txBox="1"/>
          <p:nvPr/>
        </p:nvSpPr>
        <p:spPr>
          <a:xfrm>
            <a:off x="998867" y="5385584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0D00EE-9DC0-E2A7-9C76-E5713E6A6E77}"/>
              </a:ext>
            </a:extLst>
          </p:cNvPr>
          <p:cNvSpPr txBox="1"/>
          <p:nvPr/>
        </p:nvSpPr>
        <p:spPr>
          <a:xfrm>
            <a:off x="980707" y="5804075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348A74-66A7-E52E-FB1B-241845A7F795}"/>
              </a:ext>
            </a:extLst>
          </p:cNvPr>
          <p:cNvSpPr txBox="1"/>
          <p:nvPr/>
        </p:nvSpPr>
        <p:spPr>
          <a:xfrm>
            <a:off x="1000128" y="6194737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FD892D-0A01-A815-30E2-A81F480534D4}"/>
              </a:ext>
            </a:extLst>
          </p:cNvPr>
          <p:cNvSpPr txBox="1"/>
          <p:nvPr/>
        </p:nvSpPr>
        <p:spPr>
          <a:xfrm>
            <a:off x="2136290" y="834618"/>
            <a:ext cx="1178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sz="2400" b="1" dirty="0"/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1A147B-9F71-3911-D88B-D6395F37C001}"/>
              </a:ext>
            </a:extLst>
          </p:cNvPr>
          <p:cNvSpPr txBox="1"/>
          <p:nvPr/>
        </p:nvSpPr>
        <p:spPr>
          <a:xfrm>
            <a:off x="954077" y="1590714"/>
            <a:ext cx="1178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b="1" dirty="0"/>
              <a:t>Character Scanned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4EC139-01DB-11C8-96A0-0D2BFC7093FE}"/>
              </a:ext>
            </a:extLst>
          </p:cNvPr>
          <p:cNvSpPr txBox="1"/>
          <p:nvPr/>
        </p:nvSpPr>
        <p:spPr>
          <a:xfrm>
            <a:off x="2313840" y="1592188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b="1" dirty="0"/>
              <a:t>Stack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994D0F-4B24-100C-77C9-DCB1FC4555BD}"/>
              </a:ext>
            </a:extLst>
          </p:cNvPr>
          <p:cNvSpPr txBox="1"/>
          <p:nvPr/>
        </p:nvSpPr>
        <p:spPr>
          <a:xfrm>
            <a:off x="3906660" y="1593876"/>
            <a:ext cx="1925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b="1" dirty="0"/>
              <a:t>Postfix Expression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C7D0CCB3-5026-E8E1-AD9E-4BD56AE9E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855566"/>
              </p:ext>
            </p:extLst>
          </p:nvPr>
        </p:nvGraphicFramePr>
        <p:xfrm>
          <a:off x="10289218" y="932681"/>
          <a:ext cx="1566782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66782">
                  <a:extLst>
                    <a:ext uri="{9D8B030D-6E8A-4147-A177-3AD203B41FA5}">
                      <a16:colId xmlns:a16="http://schemas.microsoft.com/office/drawing/2014/main" val="418790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Precedence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892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^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7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*, </a:t>
                      </a:r>
                      <a:r>
                        <a:rPr lang="en-US" b="1"/>
                        <a:t>/ 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31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-, 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68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56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" grpId="0"/>
      <p:bldP spid="1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9" grpId="0"/>
      <p:bldP spid="42" grpId="0"/>
      <p:bldP spid="43" grpId="0"/>
      <p:bldP spid="4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: Infix to Postfix &amp; Prefix Conversion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969A1A0-0107-6EA8-7043-8E880963A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791583"/>
              </p:ext>
            </p:extLst>
          </p:nvPr>
        </p:nvGraphicFramePr>
        <p:xfrm>
          <a:off x="131763" y="911812"/>
          <a:ext cx="9731328" cy="502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54581">
                  <a:extLst>
                    <a:ext uri="{9D8B030D-6E8A-4147-A177-3AD203B41FA5}">
                      <a16:colId xmlns:a16="http://schemas.microsoft.com/office/drawing/2014/main" val="85069131"/>
                    </a:ext>
                  </a:extLst>
                </a:gridCol>
                <a:gridCol w="8976747">
                  <a:extLst>
                    <a:ext uri="{9D8B030D-6E8A-4147-A177-3AD203B41FA5}">
                      <a16:colId xmlns:a16="http://schemas.microsoft.com/office/drawing/2014/main" val="1046304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Sr.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Infix Expressions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33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353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187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729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4682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32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3067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3579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892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1772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308565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0087BA3-0609-F817-1042-34495FDB4C2E}"/>
              </a:ext>
            </a:extLst>
          </p:cNvPr>
          <p:cNvSpPr txBox="1"/>
          <p:nvPr/>
        </p:nvSpPr>
        <p:spPr>
          <a:xfrm>
            <a:off x="967659" y="1376037"/>
            <a:ext cx="3835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dirty="0"/>
              <a:t>a + b * c – d / e * h </a:t>
            </a:r>
            <a:endParaRPr lang="en-US" sz="2400" b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60317-AEA7-6456-44E5-210C582F2EBB}"/>
              </a:ext>
            </a:extLst>
          </p:cNvPr>
          <p:cNvSpPr txBox="1"/>
          <p:nvPr/>
        </p:nvSpPr>
        <p:spPr>
          <a:xfrm>
            <a:off x="960256" y="1807480"/>
            <a:ext cx="3835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dirty="0"/>
              <a:t>A ^ B – C * D + E ^ F / G</a:t>
            </a:r>
            <a:endParaRPr lang="en-US" sz="2400" b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D99EFA-9F0F-A1D0-A3DC-84B01671109D}"/>
              </a:ext>
            </a:extLst>
          </p:cNvPr>
          <p:cNvSpPr txBox="1"/>
          <p:nvPr/>
        </p:nvSpPr>
        <p:spPr>
          <a:xfrm>
            <a:off x="970607" y="2316302"/>
            <a:ext cx="3835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dirty="0"/>
              <a:t>A + B – C * D * E ^ F ^ G</a:t>
            </a:r>
            <a:endParaRPr lang="en-US" sz="2400" b="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B66BDF-6F2A-C043-2A16-C4AB1C0DFC87}"/>
              </a:ext>
            </a:extLst>
          </p:cNvPr>
          <p:cNvSpPr txBox="1"/>
          <p:nvPr/>
        </p:nvSpPr>
        <p:spPr>
          <a:xfrm>
            <a:off x="980953" y="2777967"/>
            <a:ext cx="3835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dirty="0"/>
              <a:t>2 * 3 / (2 – 1) + 5 * 3</a:t>
            </a:r>
            <a:endParaRPr lang="en-US" sz="2400" b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5E167-2730-18F0-037F-D4B4B7285F2A}"/>
              </a:ext>
            </a:extLst>
          </p:cNvPr>
          <p:cNvSpPr txBox="1"/>
          <p:nvPr/>
        </p:nvSpPr>
        <p:spPr>
          <a:xfrm>
            <a:off x="991297" y="3195579"/>
            <a:ext cx="3835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dirty="0"/>
              <a:t>A + (B * (C – D) / E)</a:t>
            </a:r>
            <a:endParaRPr lang="en-US" sz="2400" b="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22445E-5181-19F7-7897-656BF5D7DCAB}"/>
              </a:ext>
            </a:extLst>
          </p:cNvPr>
          <p:cNvSpPr txBox="1"/>
          <p:nvPr/>
        </p:nvSpPr>
        <p:spPr>
          <a:xfrm>
            <a:off x="972066" y="3605432"/>
            <a:ext cx="478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( A + B ) * C + D / ( B + A * C ) + 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713438-5685-80AC-B773-30380ABE42FF}"/>
              </a:ext>
            </a:extLst>
          </p:cNvPr>
          <p:cNvSpPr txBox="1"/>
          <p:nvPr/>
        </p:nvSpPr>
        <p:spPr>
          <a:xfrm>
            <a:off x="1000170" y="4102702"/>
            <a:ext cx="478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0" dirty="0"/>
              <a:t>((a+b^c^d)*(e+f/d))</a:t>
            </a:r>
            <a:endParaRPr lang="en-US" sz="2400" b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4AED96-87A1-A088-0580-F1B411E98571}"/>
              </a:ext>
            </a:extLst>
          </p:cNvPr>
          <p:cNvSpPr txBox="1"/>
          <p:nvPr/>
        </p:nvSpPr>
        <p:spPr>
          <a:xfrm>
            <a:off x="1001662" y="4554400"/>
            <a:ext cx="478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/>
              <a:t>( A + B * C / D - E + F / G / ( H + I ))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219267-BFBC-DD8F-9477-507B56B4F934}"/>
              </a:ext>
            </a:extLst>
          </p:cNvPr>
          <p:cNvSpPr txBox="1"/>
          <p:nvPr/>
        </p:nvSpPr>
        <p:spPr>
          <a:xfrm>
            <a:off x="1000170" y="4998370"/>
            <a:ext cx="478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/>
              <a:t> a + ((b * c) / (d – e))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1FF4BF-37BA-CE8F-00C2-F72F60918FD9}"/>
              </a:ext>
            </a:extLst>
          </p:cNvPr>
          <p:cNvSpPr txBox="1"/>
          <p:nvPr/>
        </p:nvSpPr>
        <p:spPr>
          <a:xfrm>
            <a:off x="1001651" y="5470367"/>
            <a:ext cx="478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/>
              <a:t> A + ( B * C – (D / E – F) * G) * H</a:t>
            </a:r>
          </a:p>
        </p:txBody>
      </p:sp>
    </p:spTree>
    <p:extLst>
      <p:ext uri="{BB962C8B-B14F-4D97-AF65-F5344CB8AC3E}">
        <p14:creationId xmlns:p14="http://schemas.microsoft.com/office/powerpoint/2010/main" val="42676254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: Infix to Postfix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969A1A0-0107-6EA8-7043-8E880963A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7240178"/>
              </p:ext>
            </p:extLst>
          </p:nvPr>
        </p:nvGraphicFramePr>
        <p:xfrm>
          <a:off x="157887" y="911811"/>
          <a:ext cx="9961474" cy="502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79650">
                  <a:extLst>
                    <a:ext uri="{9D8B030D-6E8A-4147-A177-3AD203B41FA5}">
                      <a16:colId xmlns:a16="http://schemas.microsoft.com/office/drawing/2014/main" val="85069131"/>
                    </a:ext>
                  </a:extLst>
                </a:gridCol>
                <a:gridCol w="4986503">
                  <a:extLst>
                    <a:ext uri="{9D8B030D-6E8A-4147-A177-3AD203B41FA5}">
                      <a16:colId xmlns:a16="http://schemas.microsoft.com/office/drawing/2014/main" val="1046304600"/>
                    </a:ext>
                  </a:extLst>
                </a:gridCol>
                <a:gridCol w="4195321">
                  <a:extLst>
                    <a:ext uri="{9D8B030D-6E8A-4147-A177-3AD203B41FA5}">
                      <a16:colId xmlns:a16="http://schemas.microsoft.com/office/drawing/2014/main" val="2312024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Sr.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Infix Expressions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Postfix Expression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33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a</a:t>
                      </a:r>
                      <a:r>
                        <a:rPr lang="en-US" sz="2400" b="0" baseline="0" dirty="0"/>
                        <a:t> b c * + d e / h * -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353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A B ^ C D * - E F ^ G / 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187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A B + C D * E F</a:t>
                      </a:r>
                      <a:r>
                        <a:rPr lang="en-US" sz="2400" b="0" baseline="0" dirty="0"/>
                        <a:t> G ^ ^ * -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729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2 3 * 2 1 - / 5 3 * 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4682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A B C D - * E / 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32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A B + C * D B A C * + / + D 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3067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a</a:t>
                      </a:r>
                      <a:r>
                        <a:rPr lang="en-US" sz="2400" b="0" baseline="0" dirty="0"/>
                        <a:t> b c d ^ ^ + e f d / + *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3579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A B C * D / + E - F G / H I + / 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892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a</a:t>
                      </a:r>
                      <a:r>
                        <a:rPr lang="en-US" sz="2400" b="0" baseline="0" dirty="0"/>
                        <a:t> b c * d e - / +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1772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A B C * D E / F – G * - H * 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308565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0087BA3-0609-F817-1042-34495FDB4C2E}"/>
              </a:ext>
            </a:extLst>
          </p:cNvPr>
          <p:cNvSpPr txBox="1"/>
          <p:nvPr/>
        </p:nvSpPr>
        <p:spPr>
          <a:xfrm>
            <a:off x="967659" y="1376037"/>
            <a:ext cx="3835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dirty="0"/>
              <a:t>a + b * c – d / e * h </a:t>
            </a:r>
            <a:endParaRPr lang="en-US" sz="2400" b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60317-AEA7-6456-44E5-210C582F2EBB}"/>
              </a:ext>
            </a:extLst>
          </p:cNvPr>
          <p:cNvSpPr txBox="1"/>
          <p:nvPr/>
        </p:nvSpPr>
        <p:spPr>
          <a:xfrm>
            <a:off x="960256" y="1807480"/>
            <a:ext cx="3835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dirty="0"/>
              <a:t>A ^ B – C * D + E ^ F / G</a:t>
            </a:r>
            <a:endParaRPr lang="en-US" sz="2400" b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D99EFA-9F0F-A1D0-A3DC-84B01671109D}"/>
              </a:ext>
            </a:extLst>
          </p:cNvPr>
          <p:cNvSpPr txBox="1"/>
          <p:nvPr/>
        </p:nvSpPr>
        <p:spPr>
          <a:xfrm>
            <a:off x="970607" y="2316302"/>
            <a:ext cx="3835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dirty="0"/>
              <a:t>A + B – C * D * E ^ F ^ G</a:t>
            </a:r>
            <a:endParaRPr lang="en-US" sz="2400" b="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B66BDF-6F2A-C043-2A16-C4AB1C0DFC87}"/>
              </a:ext>
            </a:extLst>
          </p:cNvPr>
          <p:cNvSpPr txBox="1"/>
          <p:nvPr/>
        </p:nvSpPr>
        <p:spPr>
          <a:xfrm>
            <a:off x="980953" y="2777967"/>
            <a:ext cx="3835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dirty="0"/>
              <a:t>2 * 3 / (2 – 1) + 5 * 3</a:t>
            </a:r>
            <a:endParaRPr lang="en-US" sz="2400" b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5E167-2730-18F0-037F-D4B4B7285F2A}"/>
              </a:ext>
            </a:extLst>
          </p:cNvPr>
          <p:cNvSpPr txBox="1"/>
          <p:nvPr/>
        </p:nvSpPr>
        <p:spPr>
          <a:xfrm>
            <a:off x="991297" y="3195579"/>
            <a:ext cx="3835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dirty="0"/>
              <a:t>A + (B * (C – D) / E)</a:t>
            </a:r>
            <a:endParaRPr lang="en-US" sz="2400" b="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22445E-5181-19F7-7897-656BF5D7DCAB}"/>
              </a:ext>
            </a:extLst>
          </p:cNvPr>
          <p:cNvSpPr txBox="1"/>
          <p:nvPr/>
        </p:nvSpPr>
        <p:spPr>
          <a:xfrm>
            <a:off x="972066" y="3605432"/>
            <a:ext cx="478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( A + B ) * C + D / ( B + A * C ) + 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713438-5685-80AC-B773-30380ABE42FF}"/>
              </a:ext>
            </a:extLst>
          </p:cNvPr>
          <p:cNvSpPr txBox="1"/>
          <p:nvPr/>
        </p:nvSpPr>
        <p:spPr>
          <a:xfrm>
            <a:off x="1000170" y="4102702"/>
            <a:ext cx="478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0" dirty="0"/>
              <a:t>((a+b^c^d)*(e+f/d))</a:t>
            </a:r>
            <a:endParaRPr lang="en-US" sz="2400" b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4AED96-87A1-A088-0580-F1B411E98571}"/>
              </a:ext>
            </a:extLst>
          </p:cNvPr>
          <p:cNvSpPr txBox="1"/>
          <p:nvPr/>
        </p:nvSpPr>
        <p:spPr>
          <a:xfrm>
            <a:off x="1001662" y="4554400"/>
            <a:ext cx="478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/>
              <a:t>( A + B * C / D - E + F / G / ( H + I ))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219267-BFBC-DD8F-9477-507B56B4F934}"/>
              </a:ext>
            </a:extLst>
          </p:cNvPr>
          <p:cNvSpPr txBox="1"/>
          <p:nvPr/>
        </p:nvSpPr>
        <p:spPr>
          <a:xfrm>
            <a:off x="1000170" y="4998370"/>
            <a:ext cx="478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/>
              <a:t> a + ((b * c) / (d – e))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1FF4BF-37BA-CE8F-00C2-F72F60918FD9}"/>
              </a:ext>
            </a:extLst>
          </p:cNvPr>
          <p:cNvSpPr txBox="1"/>
          <p:nvPr/>
        </p:nvSpPr>
        <p:spPr>
          <a:xfrm>
            <a:off x="1001651" y="5470367"/>
            <a:ext cx="478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/>
              <a:t> A + ( B * C – (D / E – F) * G) * H</a:t>
            </a:r>
          </a:p>
        </p:txBody>
      </p:sp>
    </p:spTree>
    <p:extLst>
      <p:ext uri="{BB962C8B-B14F-4D97-AF65-F5344CB8AC3E}">
        <p14:creationId xmlns:p14="http://schemas.microsoft.com/office/powerpoint/2010/main" val="21217666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29978" y="1822305"/>
            <a:ext cx="360000" cy="400110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Infix to Prefix Conversion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98856" y="951238"/>
            <a:ext cx="11160000" cy="70788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Reverse the infix expression. </a:t>
            </a:r>
          </a:p>
          <a:p>
            <a:r>
              <a:rPr lang="en-US" sz="2000" dirty="0"/>
              <a:t>Note : while reversing </a:t>
            </a:r>
            <a:r>
              <a:rPr lang="en-US" sz="2000" b="1" dirty="0"/>
              <a:t>each ‘(‘ will become ‘)’ </a:t>
            </a:r>
            <a:r>
              <a:rPr lang="en-US" sz="2000" dirty="0"/>
              <a:t>and each </a:t>
            </a:r>
            <a:r>
              <a:rPr lang="en-US" sz="2000" b="1" dirty="0"/>
              <a:t>‘)’ becomes ‘(‘</a:t>
            </a:r>
            <a:r>
              <a:rPr lang="en-US" sz="2000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438856" y="951240"/>
            <a:ext cx="360000" cy="400110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798856" y="1813971"/>
            <a:ext cx="11160000" cy="163121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Convert the reversed infix expression to </a:t>
            </a:r>
            <a:r>
              <a:rPr lang="en-US" sz="2000" b="1" dirty="0"/>
              <a:t>“nearly” postfix </a:t>
            </a:r>
            <a:r>
              <a:rPr lang="en-US" sz="2000" dirty="0"/>
              <a:t>expression.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While converting, </a:t>
            </a:r>
            <a:r>
              <a:rPr lang="en-US" sz="2000" b="1" dirty="0"/>
              <a:t>instead of popping operators with greater than or equal precedence</a:t>
            </a:r>
            <a:r>
              <a:rPr lang="en-US" sz="2000" dirty="0"/>
              <a:t>, here we will </a:t>
            </a:r>
            <a:r>
              <a:rPr lang="en-US" sz="2000" b="1" dirty="0"/>
              <a:t>only pop the operators from stack that have greater precedence</a:t>
            </a:r>
            <a:r>
              <a:rPr lang="en-US" sz="2000" dirty="0"/>
              <a:t>. (</a:t>
            </a:r>
            <a:r>
              <a:rPr lang="en-US" sz="2000" b="1" dirty="0"/>
              <a:t>except ^ : same or higher </a:t>
            </a:r>
            <a:r>
              <a:rPr lang="en-US" sz="2000" dirty="0"/>
              <a:t>precedence operators)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Push the operator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8856" y="3514753"/>
            <a:ext cx="11160000" cy="40011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Reverse the postfix expression.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8856" y="3514759"/>
            <a:ext cx="360000" cy="400110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0020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Convert Infix to Prefix Expression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325007"/>
              </p:ext>
            </p:extLst>
          </p:nvPr>
        </p:nvGraphicFramePr>
        <p:xfrm>
          <a:off x="248771" y="826341"/>
          <a:ext cx="11694458" cy="42700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9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7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2327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Input precedence</a:t>
                      </a:r>
                      <a:b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function (F)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Stack precedence</a:t>
                      </a:r>
                      <a:b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function (G)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Rank function (R)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+, -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/>
                          <a:ea typeface="Calibri"/>
                          <a:cs typeface="Shruti"/>
                        </a:rPr>
                        <a:t>2</a:t>
                      </a: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*, /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^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24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Variables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8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05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: Infix to Prefix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969A1A0-0107-6EA8-7043-8E880963A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857445"/>
              </p:ext>
            </p:extLst>
          </p:nvPr>
        </p:nvGraphicFramePr>
        <p:xfrm>
          <a:off x="157887" y="911811"/>
          <a:ext cx="9830844" cy="502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69426">
                  <a:extLst>
                    <a:ext uri="{9D8B030D-6E8A-4147-A177-3AD203B41FA5}">
                      <a16:colId xmlns:a16="http://schemas.microsoft.com/office/drawing/2014/main" val="85069131"/>
                    </a:ext>
                  </a:extLst>
                </a:gridCol>
                <a:gridCol w="4921112">
                  <a:extLst>
                    <a:ext uri="{9D8B030D-6E8A-4147-A177-3AD203B41FA5}">
                      <a16:colId xmlns:a16="http://schemas.microsoft.com/office/drawing/2014/main" val="1046304600"/>
                    </a:ext>
                  </a:extLst>
                </a:gridCol>
                <a:gridCol w="4140306">
                  <a:extLst>
                    <a:ext uri="{9D8B030D-6E8A-4147-A177-3AD203B41FA5}">
                      <a16:colId xmlns:a16="http://schemas.microsoft.com/office/drawing/2014/main" val="2312024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Sr.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Infix Expressions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Prefix Expressions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33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- + a * b c * / d e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353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+ - ^ A</a:t>
                      </a:r>
                      <a:r>
                        <a:rPr lang="en-US" sz="2400" b="0" baseline="0" dirty="0"/>
                        <a:t> B * C D / ^ E F G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187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- + A B * * C D ^  E ^ F G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729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+</a:t>
                      </a:r>
                      <a:r>
                        <a:rPr lang="en-US" sz="2400" b="0" baseline="0" dirty="0"/>
                        <a:t> / * 2 3 – 2  1 * 5 3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4682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/>
                        <a:t>+ A / * B – C D E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32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+ + * + A</a:t>
                      </a:r>
                      <a:r>
                        <a:rPr lang="en-US" sz="2400" b="0" baseline="0" dirty="0"/>
                        <a:t> B C / D + B * A C D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3067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* + </a:t>
                      </a:r>
                      <a:r>
                        <a:rPr lang="en-US" sz="2400" b="0" baseline="0" dirty="0"/>
                        <a:t>a ^ b ^ c d + e / f d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3579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+ - + A /</a:t>
                      </a:r>
                      <a:r>
                        <a:rPr lang="en-US" sz="2400" b="0" baseline="0" dirty="0"/>
                        <a:t> * B C D E / / F G + H I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892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+ a / * b c – d 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1772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+ A * - * B C * - / D E F G 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308565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0087BA3-0609-F817-1042-34495FDB4C2E}"/>
              </a:ext>
            </a:extLst>
          </p:cNvPr>
          <p:cNvSpPr txBox="1"/>
          <p:nvPr/>
        </p:nvSpPr>
        <p:spPr>
          <a:xfrm>
            <a:off x="967659" y="1376037"/>
            <a:ext cx="3835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dirty="0"/>
              <a:t>a + b * c – d / e * h </a:t>
            </a:r>
            <a:endParaRPr lang="en-US" sz="2400" b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60317-AEA7-6456-44E5-210C582F2EBB}"/>
              </a:ext>
            </a:extLst>
          </p:cNvPr>
          <p:cNvSpPr txBox="1"/>
          <p:nvPr/>
        </p:nvSpPr>
        <p:spPr>
          <a:xfrm>
            <a:off x="960256" y="1807480"/>
            <a:ext cx="3835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dirty="0"/>
              <a:t>A ^ B – C * D + E ^ F / G</a:t>
            </a:r>
            <a:endParaRPr lang="en-US" sz="2400" b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D99EFA-9F0F-A1D0-A3DC-84B01671109D}"/>
              </a:ext>
            </a:extLst>
          </p:cNvPr>
          <p:cNvSpPr txBox="1"/>
          <p:nvPr/>
        </p:nvSpPr>
        <p:spPr>
          <a:xfrm>
            <a:off x="970607" y="2316302"/>
            <a:ext cx="3835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dirty="0"/>
              <a:t>A + B – C * D * E ^ F ^ G</a:t>
            </a:r>
            <a:endParaRPr lang="en-US" sz="2400" b="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B66BDF-6F2A-C043-2A16-C4AB1C0DFC87}"/>
              </a:ext>
            </a:extLst>
          </p:cNvPr>
          <p:cNvSpPr txBox="1"/>
          <p:nvPr/>
        </p:nvSpPr>
        <p:spPr>
          <a:xfrm>
            <a:off x="980953" y="2777967"/>
            <a:ext cx="3835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dirty="0"/>
              <a:t>2 * 3 / (2 – 1) + 5 * 3</a:t>
            </a:r>
            <a:endParaRPr lang="en-US" sz="2400" b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5E167-2730-18F0-037F-D4B4B7285F2A}"/>
              </a:ext>
            </a:extLst>
          </p:cNvPr>
          <p:cNvSpPr txBox="1"/>
          <p:nvPr/>
        </p:nvSpPr>
        <p:spPr>
          <a:xfrm>
            <a:off x="991297" y="3195579"/>
            <a:ext cx="3835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dirty="0"/>
              <a:t>A + (B * (C – D) / E)</a:t>
            </a:r>
            <a:endParaRPr lang="en-US" sz="2400" b="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22445E-5181-19F7-7897-656BF5D7DCAB}"/>
              </a:ext>
            </a:extLst>
          </p:cNvPr>
          <p:cNvSpPr txBox="1"/>
          <p:nvPr/>
        </p:nvSpPr>
        <p:spPr>
          <a:xfrm>
            <a:off x="972066" y="3605432"/>
            <a:ext cx="478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( A + B ) * C + D / ( B + A * C ) + 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713438-5685-80AC-B773-30380ABE42FF}"/>
              </a:ext>
            </a:extLst>
          </p:cNvPr>
          <p:cNvSpPr txBox="1"/>
          <p:nvPr/>
        </p:nvSpPr>
        <p:spPr>
          <a:xfrm>
            <a:off x="1000170" y="4102702"/>
            <a:ext cx="478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0" dirty="0"/>
              <a:t>((a+b^c^d)*(e+f/d))</a:t>
            </a:r>
            <a:endParaRPr lang="en-US" sz="2400" b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4AED96-87A1-A088-0580-F1B411E98571}"/>
              </a:ext>
            </a:extLst>
          </p:cNvPr>
          <p:cNvSpPr txBox="1"/>
          <p:nvPr/>
        </p:nvSpPr>
        <p:spPr>
          <a:xfrm>
            <a:off x="1001662" y="4554400"/>
            <a:ext cx="478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/>
              <a:t>( A + B * C / D - E + F / G / ( H + I ))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219267-BFBC-DD8F-9477-507B56B4F934}"/>
              </a:ext>
            </a:extLst>
          </p:cNvPr>
          <p:cNvSpPr txBox="1"/>
          <p:nvPr/>
        </p:nvSpPr>
        <p:spPr>
          <a:xfrm>
            <a:off x="1000170" y="4998370"/>
            <a:ext cx="478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/>
              <a:t> a + ((b * c) / (d – e))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1FF4BF-37BA-CE8F-00C2-F72F60918FD9}"/>
              </a:ext>
            </a:extLst>
          </p:cNvPr>
          <p:cNvSpPr txBox="1"/>
          <p:nvPr/>
        </p:nvSpPr>
        <p:spPr>
          <a:xfrm>
            <a:off x="1001651" y="5470367"/>
            <a:ext cx="478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0" dirty="0"/>
              <a:t> A + ( B * C – (D / E – F) * G) * H</a:t>
            </a:r>
          </a:p>
        </p:txBody>
      </p:sp>
    </p:spTree>
    <p:extLst>
      <p:ext uri="{BB962C8B-B14F-4D97-AF65-F5344CB8AC3E}">
        <p14:creationId xmlns:p14="http://schemas.microsoft.com/office/powerpoint/2010/main" val="12392463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Postfix Expression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Stack Application </a:t>
            </a:r>
          </a:p>
        </p:txBody>
      </p:sp>
    </p:spTree>
    <p:extLst>
      <p:ext uri="{BB962C8B-B14F-4D97-AF65-F5344CB8AC3E}">
        <p14:creationId xmlns:p14="http://schemas.microsoft.com/office/powerpoint/2010/main" val="36711561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Evaluation of Postfix Expression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Each </a:t>
            </a:r>
            <a:r>
              <a:rPr lang="en-IN" b="1" dirty="0">
                <a:solidFill>
                  <a:srgbClr val="C00000"/>
                </a:solidFill>
              </a:rPr>
              <a:t>operator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</a:t>
            </a:r>
            <a:r>
              <a:rPr lang="en-IN" b="1" dirty="0"/>
              <a:t>postfix </a:t>
            </a:r>
            <a:r>
              <a:rPr lang="en-IN" dirty="0"/>
              <a:t>string </a:t>
            </a:r>
            <a:r>
              <a:rPr lang="en-IN" b="1" dirty="0"/>
              <a:t>refers</a:t>
            </a:r>
            <a:r>
              <a:rPr lang="en-IN" dirty="0"/>
              <a:t> to the </a:t>
            </a:r>
            <a:r>
              <a:rPr lang="en-IN" i="1" dirty="0">
                <a:solidFill>
                  <a:srgbClr val="C00000"/>
                </a:solidFill>
              </a:rPr>
              <a:t>previous two operands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in the string.</a:t>
            </a:r>
          </a:p>
          <a:p>
            <a:r>
              <a:rPr lang="en-IN" dirty="0"/>
              <a:t>Each time we </a:t>
            </a:r>
            <a:r>
              <a:rPr lang="en-IN" b="1" dirty="0"/>
              <a:t>read</a:t>
            </a:r>
            <a:r>
              <a:rPr lang="en-IN" dirty="0"/>
              <a:t> an </a:t>
            </a:r>
            <a:r>
              <a:rPr lang="en-IN" b="1" dirty="0"/>
              <a:t>operand</a:t>
            </a:r>
            <a:r>
              <a:rPr lang="en-IN" dirty="0"/>
              <a:t>, we </a:t>
            </a:r>
            <a:r>
              <a:rPr lang="en-IN" b="1" dirty="0"/>
              <a:t>PUSH</a:t>
            </a:r>
            <a:r>
              <a:rPr lang="en-IN" dirty="0"/>
              <a:t> it onto </a:t>
            </a:r>
            <a:r>
              <a:rPr lang="en-IN" b="1" dirty="0"/>
              <a:t>Stack</a:t>
            </a:r>
            <a:r>
              <a:rPr lang="en-IN" dirty="0"/>
              <a:t>.</a:t>
            </a:r>
          </a:p>
          <a:p>
            <a:r>
              <a:rPr lang="en-IN" dirty="0"/>
              <a:t>When we reach an </a:t>
            </a:r>
            <a:r>
              <a:rPr lang="en-IN" b="1" dirty="0"/>
              <a:t>operator</a:t>
            </a:r>
            <a:r>
              <a:rPr lang="en-IN" dirty="0"/>
              <a:t>, its </a:t>
            </a:r>
            <a:r>
              <a:rPr lang="en-IN" b="1" dirty="0"/>
              <a:t>operands</a:t>
            </a:r>
            <a:r>
              <a:rPr lang="en-IN" dirty="0"/>
              <a:t> will be </a:t>
            </a:r>
            <a:r>
              <a:rPr lang="en-IN" b="1" dirty="0"/>
              <a:t>top two elements</a:t>
            </a:r>
            <a:r>
              <a:rPr lang="en-IN" dirty="0"/>
              <a:t> on the stack.</a:t>
            </a:r>
          </a:p>
          <a:p>
            <a:r>
              <a:rPr lang="en-IN" dirty="0"/>
              <a:t>We can then </a:t>
            </a:r>
            <a:r>
              <a:rPr lang="en-IN" b="1" dirty="0"/>
              <a:t>POP</a:t>
            </a:r>
            <a:r>
              <a:rPr lang="en-IN" dirty="0"/>
              <a:t> these two elements, perform the indicated operation on them and PUSH the result on the stack so that it will available for use as an operand for the next operator.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1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Evaluation of Postfix Expression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000" y="803562"/>
            <a:ext cx="115200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Evaluate Expression: 5 6 2 - +</a:t>
            </a:r>
            <a:endParaRPr lang="en-US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125058"/>
              </p:ext>
            </p:extLst>
          </p:nvPr>
        </p:nvGraphicFramePr>
        <p:xfrm>
          <a:off x="1814943" y="1896684"/>
          <a:ext cx="685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33943" y="1485787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Empty Stack</a:t>
            </a:r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109080"/>
              </p:ext>
            </p:extLst>
          </p:nvPr>
        </p:nvGraphicFramePr>
        <p:xfrm>
          <a:off x="5486400" y="1896684"/>
          <a:ext cx="685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774008" y="3121672"/>
            <a:ext cx="248379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67000" y="189668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Read 5, is it operand? PUSH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486400" y="2941558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5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667000" y="229422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Read 6, is it operand? PUSH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86400" y="257827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6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667000" y="269177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Read 2, is it operand? PUSH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204876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2</a:t>
            </a:r>
            <a:endParaRPr lang="en-US" sz="2800" b="1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835975"/>
              </p:ext>
            </p:extLst>
          </p:nvPr>
        </p:nvGraphicFramePr>
        <p:xfrm>
          <a:off x="9220200" y="1896684"/>
          <a:ext cx="685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6355408" y="2667000"/>
            <a:ext cx="248379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03932" y="1529485"/>
            <a:ext cx="279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Read </a:t>
            </a:r>
            <a:r>
              <a:rPr lang="en-IN" sz="2800" b="1" dirty="0">
                <a:solidFill>
                  <a:srgbClr val="FF0000"/>
                </a:solidFill>
              </a:rPr>
              <a:t>–</a:t>
            </a:r>
            <a:r>
              <a:rPr lang="en-IN" b="1" dirty="0"/>
              <a:t> , is it operator? POP two symbols and perform operation and PUSH result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324600" y="3126501"/>
            <a:ext cx="11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Operand 1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902104" y="3124890"/>
            <a:ext cx="11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Operand 2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444904" y="2935070"/>
            <a:ext cx="461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0000"/>
                </a:solidFill>
              </a:rPr>
              <a:t>–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210472" y="2952465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5</a:t>
            </a:r>
            <a:endParaRPr lang="en-US" sz="2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210472" y="2579449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4</a:t>
            </a:r>
            <a:endParaRPr lang="en-US" sz="2800" b="1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85200"/>
              </p:ext>
            </p:extLst>
          </p:nvPr>
        </p:nvGraphicFramePr>
        <p:xfrm>
          <a:off x="5486400" y="4024745"/>
          <a:ext cx="685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>
          <a:xfrm>
            <a:off x="9553372" y="3581400"/>
            <a:ext cx="0" cy="1219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705600" y="4800600"/>
            <a:ext cx="284777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93958" y="3699161"/>
            <a:ext cx="3037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Read </a:t>
            </a:r>
            <a:r>
              <a:rPr lang="en-IN" sz="2800" b="1" dirty="0">
                <a:solidFill>
                  <a:srgbClr val="FF0000"/>
                </a:solidFill>
              </a:rPr>
              <a:t>+</a:t>
            </a:r>
            <a:r>
              <a:rPr lang="en-IN" b="1" dirty="0"/>
              <a:t> , is it operator? POP two symbols and perform operation and PUSH result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827192" y="5336301"/>
            <a:ext cx="11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Operand 1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404696" y="5334690"/>
            <a:ext cx="11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Operand 2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947496" y="5144870"/>
            <a:ext cx="461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FF0000"/>
                </a:solidFill>
              </a:rPr>
              <a:t>+</a:t>
            </a:r>
            <a:endParaRPr lang="en-US" sz="4000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048000" y="5105400"/>
            <a:ext cx="22098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52600" y="4191001"/>
            <a:ext cx="914400" cy="819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TextBox 38"/>
          <p:cNvSpPr txBox="1"/>
          <p:nvPr/>
        </p:nvSpPr>
        <p:spPr>
          <a:xfrm>
            <a:off x="2836358" y="4061972"/>
            <a:ext cx="2527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Read next symbol, if it is end of string, POP answer from Stack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716741" y="5105400"/>
            <a:ext cx="1021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Answer</a:t>
            </a:r>
            <a:endParaRPr lang="en-US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486400" y="5097297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9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4436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5047 L -3.33333E-6 -0.0004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19583 L -3.33333E-6 -0.0013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12362 L -3.33333E-6 4.44444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2112 0.06945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60" y="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0.08191 0.0162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15833 L 5E-6 1.11111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7 L -0.05794 0.33611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4" y="1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0.18138 0.28171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76" y="1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2544 L 8.33333E-7 -0.0044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0.0044 L -0.29609 -0.1125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05" y="-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2" grpId="0"/>
      <p:bldP spid="14" grpId="0"/>
      <p:bldP spid="14" grpId="1"/>
      <p:bldP spid="15" grpId="0"/>
      <p:bldP spid="16" grpId="0"/>
      <p:bldP spid="16" grpId="1"/>
      <p:bldP spid="16" grpId="2"/>
      <p:bldP spid="17" grpId="0"/>
      <p:bldP spid="18" grpId="0"/>
      <p:bldP spid="18" grpId="1"/>
      <p:bldP spid="18" grpId="2"/>
      <p:bldP spid="21" grpId="0"/>
      <p:bldP spid="22" grpId="0"/>
      <p:bldP spid="23" grpId="0"/>
      <p:bldP spid="24" grpId="0"/>
      <p:bldP spid="25" grpId="0"/>
      <p:bldP spid="25" grpId="1"/>
      <p:bldP spid="26" grpId="0"/>
      <p:bldP spid="26" grpId="1"/>
      <p:bldP spid="26" grpId="2"/>
      <p:bldP spid="32" grpId="0"/>
      <p:bldP spid="33" grpId="0"/>
      <p:bldP spid="34" grpId="0"/>
      <p:bldP spid="35" grpId="0"/>
      <p:bldP spid="41" grpId="0" animBg="1"/>
      <p:bldP spid="39" grpId="0"/>
      <p:bldP spid="42" grpId="0"/>
      <p:bldP spid="36" grpId="0" build="allAtOnce"/>
      <p:bldP spid="36" grpI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80" y="863444"/>
            <a:ext cx="11929641" cy="5590565"/>
          </a:xfrm>
        </p:spPr>
        <p:txBody>
          <a:bodyPr vert="horz" lIns="91440" tIns="45720" rIns="91440" bIns="45720" rtlCol="0">
            <a:noAutofit/>
          </a:bodyPr>
          <a:lstStyle/>
          <a:p>
            <a: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A pointer TOP keeps track of the top element in the stack. </a:t>
            </a:r>
          </a:p>
          <a:p>
            <a: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Initially, when the </a:t>
            </a:r>
            <a:r>
              <a:rPr lang="en-IN" sz="2400" b="1" dirty="0"/>
              <a:t>stack is empty</a:t>
            </a:r>
            <a:r>
              <a:rPr lang="en-IN" sz="2400" dirty="0"/>
              <a:t>, </a:t>
            </a:r>
            <a:r>
              <a:rPr lang="en-IN" sz="2400" dirty="0">
                <a:solidFill>
                  <a:schemeClr val="accent6"/>
                </a:solidFill>
              </a:rPr>
              <a:t>TOP</a:t>
            </a:r>
            <a:r>
              <a:rPr lang="en-IN" sz="2400" dirty="0"/>
              <a:t> has a value of </a:t>
            </a:r>
            <a:r>
              <a:rPr lang="en-IN" sz="2400" dirty="0">
                <a:solidFill>
                  <a:schemeClr val="accent6"/>
                </a:solidFill>
              </a:rPr>
              <a:t>“zero”</a:t>
            </a:r>
            <a:r>
              <a:rPr lang="en-IN" sz="2400" dirty="0"/>
              <a:t>.</a:t>
            </a:r>
          </a:p>
          <a:p>
            <a: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Each time a</a:t>
            </a:r>
            <a:r>
              <a:rPr lang="en-IN" sz="2400" b="1" dirty="0"/>
              <a:t> new element is inserted</a:t>
            </a:r>
            <a:r>
              <a:rPr lang="en-IN" sz="2400" dirty="0"/>
              <a:t> in the stack, the pointer is </a:t>
            </a:r>
            <a:r>
              <a:rPr lang="en-IN" sz="2400" dirty="0">
                <a:solidFill>
                  <a:schemeClr val="accent6"/>
                </a:solidFill>
              </a:rPr>
              <a:t>incremented by “one”</a:t>
            </a:r>
            <a:r>
              <a:rPr lang="en-IN" sz="2400" dirty="0"/>
              <a:t> before, the element is placed on the stack. </a:t>
            </a:r>
          </a:p>
          <a:p>
            <a: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The </a:t>
            </a:r>
            <a:r>
              <a:rPr lang="en-IN" sz="2400" dirty="0">
                <a:solidFill>
                  <a:schemeClr val="accent6"/>
                </a:solidFill>
              </a:rPr>
              <a:t>pointer is decremented by “one”</a:t>
            </a:r>
            <a:r>
              <a:rPr lang="en-IN" sz="2400" dirty="0"/>
              <a:t> each time a </a:t>
            </a:r>
            <a:r>
              <a:rPr lang="en-IN" sz="2400" b="1" dirty="0"/>
              <a:t>deletion is made</a:t>
            </a:r>
            <a:r>
              <a:rPr lang="en-IN" sz="2400" dirty="0"/>
              <a:t> from the stack.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008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pt-BR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 Evaluation of Postfix Expression : 5,4,6,+,*,4,9,3,/,+,*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7432415"/>
              </p:ext>
            </p:extLst>
          </p:nvPr>
        </p:nvGraphicFramePr>
        <p:xfrm>
          <a:off x="339523" y="825463"/>
          <a:ext cx="8953499" cy="502397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34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7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1194825094"/>
                    </a:ext>
                  </a:extLst>
                </a:gridCol>
                <a:gridCol w="1606347">
                  <a:extLst>
                    <a:ext uri="{9D8B030D-6E8A-4147-A177-3AD203B41FA5}">
                      <a16:colId xmlns:a16="http://schemas.microsoft.com/office/drawing/2014/main" val="3336022134"/>
                    </a:ext>
                  </a:extLst>
                </a:gridCol>
              </a:tblGrid>
              <a:tr h="66533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</a:t>
                      </a: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DFB64C7-0D84-1BB1-D1E9-0AD947E9F1C5}"/>
              </a:ext>
            </a:extLst>
          </p:cNvPr>
          <p:cNvSpPr txBox="1"/>
          <p:nvPr/>
        </p:nvSpPr>
        <p:spPr>
          <a:xfrm>
            <a:off x="1932091" y="1512780"/>
            <a:ext cx="52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A3EC4D-D09B-7800-7888-3BF1E73088D3}"/>
              </a:ext>
            </a:extLst>
          </p:cNvPr>
          <p:cNvSpPr txBox="1"/>
          <p:nvPr/>
        </p:nvSpPr>
        <p:spPr>
          <a:xfrm>
            <a:off x="1932091" y="1937259"/>
            <a:ext cx="52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5, 4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65A13E-1182-F344-CEAF-B30264628A50}"/>
              </a:ext>
            </a:extLst>
          </p:cNvPr>
          <p:cNvSpPr txBox="1"/>
          <p:nvPr/>
        </p:nvSpPr>
        <p:spPr>
          <a:xfrm>
            <a:off x="1927453" y="2316098"/>
            <a:ext cx="9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5, 4, 6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82AC18-6A11-AEF5-48B7-E2CD16D7BFCF}"/>
              </a:ext>
            </a:extLst>
          </p:cNvPr>
          <p:cNvSpPr txBox="1"/>
          <p:nvPr/>
        </p:nvSpPr>
        <p:spPr>
          <a:xfrm>
            <a:off x="1917928" y="2691482"/>
            <a:ext cx="88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5, 10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1C390F-11D6-1A0B-27E7-32983BA013DB}"/>
              </a:ext>
            </a:extLst>
          </p:cNvPr>
          <p:cNvSpPr txBox="1"/>
          <p:nvPr/>
        </p:nvSpPr>
        <p:spPr>
          <a:xfrm>
            <a:off x="1910718" y="3090934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8C03EB-C321-D801-2954-14876F573B68}"/>
              </a:ext>
            </a:extLst>
          </p:cNvPr>
          <p:cNvSpPr txBox="1"/>
          <p:nvPr/>
        </p:nvSpPr>
        <p:spPr>
          <a:xfrm>
            <a:off x="1856640" y="3480256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50, 4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6CE067-D87B-16D5-F070-9FEDECB5C405}"/>
              </a:ext>
            </a:extLst>
          </p:cNvPr>
          <p:cNvSpPr txBox="1"/>
          <p:nvPr/>
        </p:nvSpPr>
        <p:spPr>
          <a:xfrm>
            <a:off x="4801834" y="2663153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E0988-A194-2881-6500-0ED691F2E220}"/>
              </a:ext>
            </a:extLst>
          </p:cNvPr>
          <p:cNvSpPr txBox="1"/>
          <p:nvPr/>
        </p:nvSpPr>
        <p:spPr>
          <a:xfrm>
            <a:off x="820727" y="1504312"/>
            <a:ext cx="52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176BB0-ADA5-C888-3B88-77FD4D2D5A24}"/>
              </a:ext>
            </a:extLst>
          </p:cNvPr>
          <p:cNvSpPr txBox="1"/>
          <p:nvPr/>
        </p:nvSpPr>
        <p:spPr>
          <a:xfrm>
            <a:off x="819555" y="1923970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A8AD1C-1CC6-DF95-5DE3-B526A70B8D54}"/>
              </a:ext>
            </a:extLst>
          </p:cNvPr>
          <p:cNvSpPr txBox="1"/>
          <p:nvPr/>
        </p:nvSpPr>
        <p:spPr>
          <a:xfrm>
            <a:off x="820093" y="2324901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30DFE1-AA37-1D06-D2F7-AA5405F491BA}"/>
              </a:ext>
            </a:extLst>
          </p:cNvPr>
          <p:cNvSpPr txBox="1"/>
          <p:nvPr/>
        </p:nvSpPr>
        <p:spPr>
          <a:xfrm>
            <a:off x="819555" y="2720337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71B0B5-2530-0CA7-EA1A-99900611370F}"/>
              </a:ext>
            </a:extLst>
          </p:cNvPr>
          <p:cNvSpPr txBox="1"/>
          <p:nvPr/>
        </p:nvSpPr>
        <p:spPr>
          <a:xfrm>
            <a:off x="819555" y="3101325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AC02E4-F4AD-9BCC-8CEF-573A963653DB}"/>
              </a:ext>
            </a:extLst>
          </p:cNvPr>
          <p:cNvSpPr txBox="1"/>
          <p:nvPr/>
        </p:nvSpPr>
        <p:spPr>
          <a:xfrm>
            <a:off x="819555" y="3480313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B7E9FD-96D2-E23C-96D9-6BD32A4FE795}"/>
              </a:ext>
            </a:extLst>
          </p:cNvPr>
          <p:cNvSpPr txBox="1"/>
          <p:nvPr/>
        </p:nvSpPr>
        <p:spPr>
          <a:xfrm>
            <a:off x="799871" y="3902647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73DB61-24C7-B3C7-C6F0-1415B4C2B114}"/>
              </a:ext>
            </a:extLst>
          </p:cNvPr>
          <p:cNvSpPr txBox="1"/>
          <p:nvPr/>
        </p:nvSpPr>
        <p:spPr>
          <a:xfrm>
            <a:off x="819555" y="4296891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0D00EE-9DC0-E2A7-9C76-E5713E6A6E77}"/>
              </a:ext>
            </a:extLst>
          </p:cNvPr>
          <p:cNvSpPr txBox="1"/>
          <p:nvPr/>
        </p:nvSpPr>
        <p:spPr>
          <a:xfrm>
            <a:off x="819555" y="4706734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348A74-66A7-E52E-FB1B-241845A7F795}"/>
              </a:ext>
            </a:extLst>
          </p:cNvPr>
          <p:cNvSpPr txBox="1"/>
          <p:nvPr/>
        </p:nvSpPr>
        <p:spPr>
          <a:xfrm>
            <a:off x="834908" y="5099455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1A147B-9F71-3911-D88B-D6395F37C001}"/>
              </a:ext>
            </a:extLst>
          </p:cNvPr>
          <p:cNvSpPr txBox="1"/>
          <p:nvPr/>
        </p:nvSpPr>
        <p:spPr>
          <a:xfrm>
            <a:off x="582374" y="808683"/>
            <a:ext cx="1178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b="1" dirty="0"/>
              <a:t>Character Scanned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4EC139-01DB-11C8-96A0-0D2BFC7093FE}"/>
              </a:ext>
            </a:extLst>
          </p:cNvPr>
          <p:cNvSpPr txBox="1"/>
          <p:nvPr/>
        </p:nvSpPr>
        <p:spPr>
          <a:xfrm>
            <a:off x="1856640" y="906388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b="1" dirty="0"/>
              <a:t>Stack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994D0F-4B24-100C-77C9-DCB1FC4555BD}"/>
              </a:ext>
            </a:extLst>
          </p:cNvPr>
          <p:cNvSpPr txBox="1"/>
          <p:nvPr/>
        </p:nvSpPr>
        <p:spPr>
          <a:xfrm>
            <a:off x="4360365" y="898376"/>
            <a:ext cx="1161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b="1" dirty="0"/>
              <a:t>Operand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C772E5-33E4-4C6F-B399-37E10AB771C7}"/>
              </a:ext>
            </a:extLst>
          </p:cNvPr>
          <p:cNvSpPr txBox="1"/>
          <p:nvPr/>
        </p:nvSpPr>
        <p:spPr>
          <a:xfrm>
            <a:off x="6177363" y="898376"/>
            <a:ext cx="1161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b="1" dirty="0"/>
              <a:t>Operand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B59A2E-5D2F-67E6-98D1-56668EE27836}"/>
              </a:ext>
            </a:extLst>
          </p:cNvPr>
          <p:cNvSpPr txBox="1"/>
          <p:nvPr/>
        </p:nvSpPr>
        <p:spPr>
          <a:xfrm>
            <a:off x="8131147" y="906388"/>
            <a:ext cx="1161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b="1" dirty="0"/>
              <a:t>Value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68A7A4-7194-B5F3-C20B-9A36454FF249}"/>
              </a:ext>
            </a:extLst>
          </p:cNvPr>
          <p:cNvSpPr txBox="1"/>
          <p:nvPr/>
        </p:nvSpPr>
        <p:spPr>
          <a:xfrm>
            <a:off x="833276" y="5487565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4D4E2C-FB05-045E-071B-AB6B550B1BE4}"/>
              </a:ext>
            </a:extLst>
          </p:cNvPr>
          <p:cNvSpPr txBox="1"/>
          <p:nvPr/>
        </p:nvSpPr>
        <p:spPr>
          <a:xfrm>
            <a:off x="6630835" y="2672502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893FDA-64D1-1566-D94A-73F376DC6627}"/>
              </a:ext>
            </a:extLst>
          </p:cNvPr>
          <p:cNvSpPr txBox="1"/>
          <p:nvPr/>
        </p:nvSpPr>
        <p:spPr>
          <a:xfrm>
            <a:off x="8298599" y="2662977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A6B9ED-EA2E-7E81-C513-A5017A556C81}"/>
              </a:ext>
            </a:extLst>
          </p:cNvPr>
          <p:cNvSpPr txBox="1"/>
          <p:nvPr/>
        </p:nvSpPr>
        <p:spPr>
          <a:xfrm>
            <a:off x="4776230" y="3121785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5ADCF6-625A-EC46-BD99-DEE6CB648BA7}"/>
              </a:ext>
            </a:extLst>
          </p:cNvPr>
          <p:cNvSpPr txBox="1"/>
          <p:nvPr/>
        </p:nvSpPr>
        <p:spPr>
          <a:xfrm>
            <a:off x="6630835" y="3091468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DC6731-CAF5-2C31-8B49-07759A258200}"/>
              </a:ext>
            </a:extLst>
          </p:cNvPr>
          <p:cNvSpPr txBox="1"/>
          <p:nvPr/>
        </p:nvSpPr>
        <p:spPr>
          <a:xfrm>
            <a:off x="8298599" y="3074139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62ACE6-D929-5CAB-2FD6-8027D290FA58}"/>
              </a:ext>
            </a:extLst>
          </p:cNvPr>
          <p:cNvSpPr txBox="1"/>
          <p:nvPr/>
        </p:nvSpPr>
        <p:spPr>
          <a:xfrm>
            <a:off x="1856640" y="3871358"/>
            <a:ext cx="94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50, 4, 9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4AD65B-10DB-AF54-22A6-DD16C226E7DE}"/>
              </a:ext>
            </a:extLst>
          </p:cNvPr>
          <p:cNvSpPr txBox="1"/>
          <p:nvPr/>
        </p:nvSpPr>
        <p:spPr>
          <a:xfrm>
            <a:off x="1856639" y="4262104"/>
            <a:ext cx="117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50, 4, 9, 3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D15B35-CB20-176E-3820-61E715756E74}"/>
              </a:ext>
            </a:extLst>
          </p:cNvPr>
          <p:cNvSpPr txBox="1"/>
          <p:nvPr/>
        </p:nvSpPr>
        <p:spPr>
          <a:xfrm>
            <a:off x="1856639" y="4683578"/>
            <a:ext cx="117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50, 4, 3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C842179-B820-9560-9EC5-9D57A77AA831}"/>
              </a:ext>
            </a:extLst>
          </p:cNvPr>
          <p:cNvSpPr txBox="1"/>
          <p:nvPr/>
        </p:nvSpPr>
        <p:spPr>
          <a:xfrm>
            <a:off x="4776230" y="4675308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9357C6C-906E-1DB4-1502-EE21BDF4C212}"/>
              </a:ext>
            </a:extLst>
          </p:cNvPr>
          <p:cNvSpPr txBox="1"/>
          <p:nvPr/>
        </p:nvSpPr>
        <p:spPr>
          <a:xfrm>
            <a:off x="6652415" y="4668069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A94534-4DD9-4D52-A35F-18089FEAA62E}"/>
              </a:ext>
            </a:extLst>
          </p:cNvPr>
          <p:cNvSpPr txBox="1"/>
          <p:nvPr/>
        </p:nvSpPr>
        <p:spPr>
          <a:xfrm>
            <a:off x="8257646" y="4675308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1FEB21B-AC7D-CB3B-2FCF-22930510B6FD}"/>
              </a:ext>
            </a:extLst>
          </p:cNvPr>
          <p:cNvSpPr txBox="1"/>
          <p:nvPr/>
        </p:nvSpPr>
        <p:spPr>
          <a:xfrm>
            <a:off x="1855267" y="5054819"/>
            <a:ext cx="117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50, 7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CC15E6C-62BC-FEA1-C6CA-B430B296CDDB}"/>
              </a:ext>
            </a:extLst>
          </p:cNvPr>
          <p:cNvSpPr txBox="1"/>
          <p:nvPr/>
        </p:nvSpPr>
        <p:spPr>
          <a:xfrm>
            <a:off x="4801834" y="5089658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5E8E2FF-B057-D5C5-A47D-ECF91AF50D97}"/>
              </a:ext>
            </a:extLst>
          </p:cNvPr>
          <p:cNvSpPr txBox="1"/>
          <p:nvPr/>
        </p:nvSpPr>
        <p:spPr>
          <a:xfrm>
            <a:off x="6652415" y="5056978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1960A0F-CD31-377E-C1AB-9F9BC9DD9327}"/>
              </a:ext>
            </a:extLst>
          </p:cNvPr>
          <p:cNvSpPr txBox="1"/>
          <p:nvPr/>
        </p:nvSpPr>
        <p:spPr>
          <a:xfrm>
            <a:off x="8295770" y="5057420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714322-5952-DA1E-D324-506335D0C059}"/>
              </a:ext>
            </a:extLst>
          </p:cNvPr>
          <p:cNvSpPr txBox="1"/>
          <p:nvPr/>
        </p:nvSpPr>
        <p:spPr>
          <a:xfrm>
            <a:off x="1870803" y="5485770"/>
            <a:ext cx="117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4DF9018-C8AD-9658-89F1-B7AE3286F72A}"/>
              </a:ext>
            </a:extLst>
          </p:cNvPr>
          <p:cNvSpPr txBox="1"/>
          <p:nvPr/>
        </p:nvSpPr>
        <p:spPr>
          <a:xfrm>
            <a:off x="4801834" y="5457076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AE4AB80-D775-2564-7749-72DDF4375183}"/>
              </a:ext>
            </a:extLst>
          </p:cNvPr>
          <p:cNvSpPr txBox="1"/>
          <p:nvPr/>
        </p:nvSpPr>
        <p:spPr>
          <a:xfrm>
            <a:off x="6652415" y="5475197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317B52-ACF1-E1AE-C29A-D79561D91263}"/>
              </a:ext>
            </a:extLst>
          </p:cNvPr>
          <p:cNvSpPr txBox="1"/>
          <p:nvPr/>
        </p:nvSpPr>
        <p:spPr>
          <a:xfrm>
            <a:off x="8316748" y="5506787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37A4145-E993-8670-9FD8-B74D91F3DDA2}"/>
              </a:ext>
            </a:extLst>
          </p:cNvPr>
          <p:cNvSpPr/>
          <p:nvPr/>
        </p:nvSpPr>
        <p:spPr>
          <a:xfrm>
            <a:off x="2908503" y="6014842"/>
            <a:ext cx="3400425" cy="52728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Answer = pop() = 350 </a:t>
            </a:r>
          </a:p>
        </p:txBody>
      </p:sp>
    </p:spTree>
    <p:extLst>
      <p:ext uri="{BB962C8B-B14F-4D97-AF65-F5344CB8AC3E}">
        <p14:creationId xmlns:p14="http://schemas.microsoft.com/office/powerpoint/2010/main" val="113827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8" grpId="0"/>
      <p:bldP spid="3" grpId="0"/>
      <p:bldP spid="1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42" grpId="0"/>
      <p:bldP spid="43" grpId="0"/>
      <p:bldP spid="44" grpId="0"/>
      <p:bldP spid="29" grpId="0"/>
      <p:bldP spid="38" grpId="0"/>
      <p:bldP spid="40" grpId="0"/>
      <p:bldP spid="41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Algorithm: EVALUATE_POSTFIX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Given an input string </a:t>
            </a:r>
            <a:r>
              <a:rPr lang="en-IN" b="1" dirty="0">
                <a:solidFill>
                  <a:srgbClr val="C00000"/>
                </a:solidFill>
              </a:rPr>
              <a:t>POSTFIX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representing postfix expression. </a:t>
            </a:r>
          </a:p>
          <a:p>
            <a:r>
              <a:rPr lang="en-IN" dirty="0"/>
              <a:t>This algorithm evaluates postfix expression and put the result into variable </a:t>
            </a:r>
            <a:r>
              <a:rPr lang="en-IN" b="1" dirty="0">
                <a:solidFill>
                  <a:srgbClr val="C00000"/>
                </a:solidFill>
              </a:rPr>
              <a:t>VALUE</a:t>
            </a:r>
            <a:r>
              <a:rPr lang="en-IN" dirty="0"/>
              <a:t>. </a:t>
            </a:r>
          </a:p>
          <a:p>
            <a:r>
              <a:rPr lang="en-IN" dirty="0"/>
              <a:t>Stack is represented by a vector </a:t>
            </a:r>
            <a:r>
              <a:rPr lang="en-IN" b="1" dirty="0">
                <a:solidFill>
                  <a:srgbClr val="C00000"/>
                </a:solidFill>
              </a:rPr>
              <a:t>S, TOP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denotes the top of the stack, Algorithm </a:t>
            </a:r>
            <a:r>
              <a:rPr lang="en-IN" b="1" dirty="0">
                <a:solidFill>
                  <a:srgbClr val="C00000"/>
                </a:solidFill>
              </a:rPr>
              <a:t>PUSH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POP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are used for stack manipulation.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dirty="0"/>
              <a:t>Function </a:t>
            </a:r>
            <a:r>
              <a:rPr lang="en-IN" b="1" dirty="0">
                <a:solidFill>
                  <a:srgbClr val="C00000"/>
                </a:solidFill>
              </a:rPr>
              <a:t>NEXTCHAR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returns the next symbol in given input string.</a:t>
            </a:r>
          </a:p>
          <a:p>
            <a:r>
              <a:rPr lang="en-IN" b="1" dirty="0">
                <a:solidFill>
                  <a:srgbClr val="C00000"/>
                </a:solidFill>
              </a:rPr>
              <a:t>OPERAND1</a:t>
            </a:r>
            <a:r>
              <a:rPr lang="en-IN" dirty="0"/>
              <a:t>, </a:t>
            </a:r>
            <a:r>
              <a:rPr lang="en-IN" b="1" dirty="0">
                <a:solidFill>
                  <a:srgbClr val="C00000"/>
                </a:solidFill>
              </a:rPr>
              <a:t>OPERAND2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TEMP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are used for temporary variables </a:t>
            </a:r>
          </a:p>
          <a:p>
            <a:r>
              <a:rPr lang="en-IN" b="1" dirty="0">
                <a:solidFill>
                  <a:srgbClr val="C00000"/>
                </a:solidFill>
              </a:rPr>
              <a:t>PERFORM_OPERATION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a function which performs required operation on </a:t>
            </a:r>
            <a:r>
              <a:rPr lang="en-IN" b="1" dirty="0"/>
              <a:t>OPERAND1</a:t>
            </a:r>
            <a:r>
              <a:rPr lang="en-IN" dirty="0"/>
              <a:t> &amp; </a:t>
            </a:r>
            <a:r>
              <a:rPr lang="en-IN" b="1" dirty="0"/>
              <a:t>OPERAND2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48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Algorithm: EVALUATE_POSTFIX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000" y="804648"/>
            <a:ext cx="11520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[Initialize Stack]</a:t>
            </a:r>
          </a:p>
          <a:p>
            <a:r>
              <a:rPr lang="en-IN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TOP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VALUE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6000" y="1886761"/>
            <a:ext cx="115200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[Evaluate the postfix expression]</a:t>
            </a:r>
          </a:p>
          <a:p>
            <a:pPr marL="450850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 until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 last character</a:t>
            </a:r>
          </a:p>
          <a:p>
            <a:pPr marL="900113"/>
            <a:r>
              <a:rPr lang="en-IN" sz="2000" dirty="0">
                <a:latin typeface="Consolas" pitchFamily="49" charset="0"/>
                <a:cs typeface="Consolas" pitchFamily="49" charset="0"/>
              </a:rPr>
              <a:t>TEMP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NEXTCHAR (POSTFIX)</a:t>
            </a:r>
          </a:p>
          <a:p>
            <a:pPr marL="900113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 TEMP is DIGIT</a:t>
            </a:r>
          </a:p>
          <a:p>
            <a:pPr marL="900113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PUSH (S, TOP, TEMP)</a:t>
            </a:r>
          </a:p>
          <a:p>
            <a:pPr marL="900113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OPERAND2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POP (S, TOP)</a:t>
            </a:r>
          </a:p>
          <a:p>
            <a:pPr marL="900113"/>
            <a:r>
              <a:rPr lang="en-IN" sz="2000" dirty="0">
                <a:latin typeface="Consolas" pitchFamily="49" charset="0"/>
                <a:cs typeface="Consolas" pitchFamily="49" charset="0"/>
              </a:rPr>
              <a:t>     OPERAND1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POP (S, TOP)</a:t>
            </a:r>
          </a:p>
          <a:p>
            <a:pPr marL="900113"/>
            <a:r>
              <a:rPr lang="en-IN" sz="2000" dirty="0">
                <a:latin typeface="Consolas" pitchFamily="49" charset="0"/>
                <a:cs typeface="Consolas" pitchFamily="49" charset="0"/>
              </a:rPr>
              <a:t>     VALUE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PERFORM_OPERATION(OPERAND1, OPERAND2, TEMP)</a:t>
            </a:r>
          </a:p>
          <a:p>
            <a:pPr marL="900113"/>
            <a:r>
              <a:rPr lang="en-IN" sz="2000" dirty="0">
                <a:latin typeface="Consolas" pitchFamily="49" charset="0"/>
                <a:cs typeface="Consolas" pitchFamily="49" charset="0"/>
              </a:rPr>
              <a:t>     PUSH (S, TOP, VALUE)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6000" y="4827114"/>
            <a:ext cx="115200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[Return answer from stack]    </a:t>
            </a:r>
          </a:p>
          <a:p>
            <a:r>
              <a:rPr lang="en-IN" sz="20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Return (POP (S, TOP))</a:t>
            </a:r>
          </a:p>
        </p:txBody>
      </p:sp>
    </p:spTree>
    <p:extLst>
      <p:ext uri="{BB962C8B-B14F-4D97-AF65-F5344CB8AC3E}">
        <p14:creationId xmlns:p14="http://schemas.microsoft.com/office/powerpoint/2010/main" val="244454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: Evaluation of Postfix Expression</a:t>
            </a: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0B05D20C-7E9C-0255-DE4C-446B23F612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83511"/>
              </p:ext>
            </p:extLst>
          </p:nvPr>
        </p:nvGraphicFramePr>
        <p:xfrm>
          <a:off x="131763" y="914400"/>
          <a:ext cx="9731328" cy="2743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54581">
                  <a:extLst>
                    <a:ext uri="{9D8B030D-6E8A-4147-A177-3AD203B41FA5}">
                      <a16:colId xmlns:a16="http://schemas.microsoft.com/office/drawing/2014/main" val="85069131"/>
                    </a:ext>
                  </a:extLst>
                </a:gridCol>
                <a:gridCol w="8976747">
                  <a:extLst>
                    <a:ext uri="{9D8B030D-6E8A-4147-A177-3AD203B41FA5}">
                      <a16:colId xmlns:a16="http://schemas.microsoft.com/office/drawing/2014/main" val="1046304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Sr.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Postfix Expressions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33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7 5 2 + * 4 1 1 + / 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353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 b="0" dirty="0"/>
                        <a:t>12, 7, 3, -, /, 2, 1, 5, +, *, +</a:t>
                      </a:r>
                      <a:endParaRPr lang="en-US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187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2, 3, 1, *, +, 9, 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729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5, 6, 2, +, *, 12, 4, /, 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4682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12, 2, /, 34, 20, -, +, 5, 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328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7008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Prefix Expression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Stack Application </a:t>
            </a:r>
          </a:p>
        </p:txBody>
      </p:sp>
    </p:spTree>
    <p:extLst>
      <p:ext uri="{BB962C8B-B14F-4D97-AF65-F5344CB8AC3E}">
        <p14:creationId xmlns:p14="http://schemas.microsoft.com/office/powerpoint/2010/main" val="27666434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Algorithm: EVALUATE_PREFIX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Given an input string </a:t>
            </a:r>
            <a:r>
              <a:rPr lang="en-IN" b="1" dirty="0">
                <a:solidFill>
                  <a:srgbClr val="C00000"/>
                </a:solidFill>
              </a:rPr>
              <a:t>PREFIX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representing prefix expression. </a:t>
            </a:r>
          </a:p>
          <a:p>
            <a:r>
              <a:rPr lang="en-IN" dirty="0"/>
              <a:t>This algorithm evaluates prefix expression and put the result into variable </a:t>
            </a:r>
            <a:r>
              <a:rPr lang="en-IN" b="1" dirty="0">
                <a:solidFill>
                  <a:srgbClr val="C00000"/>
                </a:solidFill>
              </a:rPr>
              <a:t>VALUE</a:t>
            </a:r>
            <a:r>
              <a:rPr lang="en-IN" dirty="0"/>
              <a:t>. </a:t>
            </a:r>
          </a:p>
          <a:p>
            <a:r>
              <a:rPr lang="en-IN" dirty="0"/>
              <a:t>Stack is represented by a vector </a:t>
            </a:r>
            <a:r>
              <a:rPr lang="en-IN" b="1" dirty="0">
                <a:solidFill>
                  <a:srgbClr val="C00000"/>
                </a:solidFill>
              </a:rPr>
              <a:t>S, TOP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denotes the top of the stack, Algorithm </a:t>
            </a:r>
            <a:r>
              <a:rPr lang="en-IN" b="1" dirty="0">
                <a:solidFill>
                  <a:srgbClr val="C00000"/>
                </a:solidFill>
              </a:rPr>
              <a:t>PUSH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POP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are used for stack manipulation.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dirty="0"/>
              <a:t>Function </a:t>
            </a:r>
            <a:r>
              <a:rPr lang="en-IN" b="1" dirty="0">
                <a:solidFill>
                  <a:srgbClr val="C00000"/>
                </a:solidFill>
              </a:rPr>
              <a:t>NEXTCHAR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returns the next symbol in given input string.</a:t>
            </a:r>
          </a:p>
          <a:p>
            <a:r>
              <a:rPr lang="en-IN" b="1" dirty="0">
                <a:solidFill>
                  <a:srgbClr val="C00000"/>
                </a:solidFill>
              </a:rPr>
              <a:t>OPERAND1</a:t>
            </a:r>
            <a:r>
              <a:rPr lang="en-IN" dirty="0"/>
              <a:t>, </a:t>
            </a:r>
            <a:r>
              <a:rPr lang="en-IN" b="1" dirty="0">
                <a:solidFill>
                  <a:srgbClr val="C00000"/>
                </a:solidFill>
              </a:rPr>
              <a:t>OPERAND2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TEMP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are used for temporary variables </a:t>
            </a:r>
          </a:p>
          <a:p>
            <a:r>
              <a:rPr lang="en-IN" b="1" dirty="0">
                <a:solidFill>
                  <a:srgbClr val="C00000"/>
                </a:solidFill>
              </a:rPr>
              <a:t>PERFORM_OPERATION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a function which performs required operation on </a:t>
            </a:r>
            <a:r>
              <a:rPr lang="en-IN" b="1" dirty="0"/>
              <a:t>OPERAND1</a:t>
            </a:r>
            <a:r>
              <a:rPr lang="en-IN" dirty="0"/>
              <a:t> &amp; </a:t>
            </a:r>
            <a:r>
              <a:rPr lang="en-IN" b="1" dirty="0"/>
              <a:t>OPERAND2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1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Algorithm: EVALUATE_PREFIX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000" y="818720"/>
            <a:ext cx="11520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[Initialize Stack]</a:t>
            </a:r>
          </a:p>
          <a:p>
            <a:r>
              <a:rPr lang="en-IN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TOP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VALUE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6000" y="1900833"/>
            <a:ext cx="115200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[Evaluate the prefix expression]</a:t>
            </a:r>
          </a:p>
          <a:p>
            <a:pPr lvl="1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 from last character up to first</a:t>
            </a:r>
          </a:p>
          <a:p>
            <a:pPr lvl="1"/>
            <a:r>
              <a:rPr lang="en-IN" sz="2000" dirty="0">
                <a:latin typeface="Consolas" pitchFamily="49" charset="0"/>
                <a:cs typeface="Consolas" pitchFamily="49" charset="0"/>
              </a:rPr>
              <a:t>    TEMP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NEXTCHAR (PREFIX)</a:t>
            </a:r>
          </a:p>
          <a:p>
            <a:pPr lvl="1"/>
            <a:r>
              <a:rPr lang="en-IN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   TEMP is DIGIT</a:t>
            </a:r>
          </a:p>
          <a:p>
            <a:pPr lvl="1"/>
            <a:r>
              <a:rPr lang="en-IN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PUSH (S, TOP, TEMP)</a:t>
            </a:r>
          </a:p>
          <a:p>
            <a:pPr lvl="1"/>
            <a:r>
              <a:rPr lang="en-IN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OPERAND1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POP (S, TOP)</a:t>
            </a:r>
          </a:p>
          <a:p>
            <a:pPr lvl="1"/>
            <a:r>
              <a:rPr lang="en-IN" sz="2000" dirty="0">
                <a:latin typeface="Consolas" pitchFamily="49" charset="0"/>
                <a:cs typeface="Consolas" pitchFamily="49" charset="0"/>
              </a:rPr>
              <a:t>         OPERAND2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POP (S, TOP)</a:t>
            </a:r>
          </a:p>
          <a:p>
            <a:pPr lvl="1"/>
            <a:r>
              <a:rPr lang="en-IN" sz="2000" dirty="0">
                <a:latin typeface="Consolas" pitchFamily="49" charset="0"/>
                <a:cs typeface="Consolas" pitchFamily="49" charset="0"/>
              </a:rPr>
              <a:t>         VALUE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PERFORM_OPERATION(OPERAND1, OPERAND2, TEMP)</a:t>
            </a:r>
          </a:p>
          <a:p>
            <a:pPr lvl="1"/>
            <a:r>
              <a:rPr lang="en-IN" sz="2000" dirty="0">
                <a:latin typeface="Consolas" pitchFamily="49" charset="0"/>
                <a:cs typeface="Consolas" pitchFamily="49" charset="0"/>
              </a:rPr>
              <a:t>         PUSH (S, TOP, VALUE)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6000" y="4841186"/>
            <a:ext cx="115200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[Return answer from stack]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IN" sz="20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Return (POP (S, TOP))</a:t>
            </a:r>
          </a:p>
        </p:txBody>
      </p:sp>
    </p:spTree>
    <p:extLst>
      <p:ext uri="{BB962C8B-B14F-4D97-AF65-F5344CB8AC3E}">
        <p14:creationId xmlns:p14="http://schemas.microsoft.com/office/powerpoint/2010/main" val="321273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pt-BR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 Evaluation of Prefix Expression : -, *, +, 4, 3, 2, 5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5360730"/>
              </p:ext>
            </p:extLst>
          </p:nvPr>
        </p:nvGraphicFramePr>
        <p:xfrm>
          <a:off x="339523" y="825463"/>
          <a:ext cx="8953499" cy="343901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34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7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1194825094"/>
                    </a:ext>
                  </a:extLst>
                </a:gridCol>
                <a:gridCol w="1606347">
                  <a:extLst>
                    <a:ext uri="{9D8B030D-6E8A-4147-A177-3AD203B41FA5}">
                      <a16:colId xmlns:a16="http://schemas.microsoft.com/office/drawing/2014/main" val="3336022134"/>
                    </a:ext>
                  </a:extLst>
                </a:gridCol>
              </a:tblGrid>
              <a:tr h="66533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</a:t>
                      </a: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DFB64C7-0D84-1BB1-D1E9-0AD947E9F1C5}"/>
              </a:ext>
            </a:extLst>
          </p:cNvPr>
          <p:cNvSpPr txBox="1"/>
          <p:nvPr/>
        </p:nvSpPr>
        <p:spPr>
          <a:xfrm>
            <a:off x="1932091" y="1512780"/>
            <a:ext cx="52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A3EC4D-D09B-7800-7888-3BF1E73088D3}"/>
              </a:ext>
            </a:extLst>
          </p:cNvPr>
          <p:cNvSpPr txBox="1"/>
          <p:nvPr/>
        </p:nvSpPr>
        <p:spPr>
          <a:xfrm>
            <a:off x="1932091" y="1937259"/>
            <a:ext cx="52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5, 2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65A13E-1182-F344-CEAF-B30264628A50}"/>
              </a:ext>
            </a:extLst>
          </p:cNvPr>
          <p:cNvSpPr txBox="1"/>
          <p:nvPr/>
        </p:nvSpPr>
        <p:spPr>
          <a:xfrm>
            <a:off x="1927453" y="2316098"/>
            <a:ext cx="9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5, 2, 3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82AC18-6A11-AEF5-48B7-E2CD16D7BFCF}"/>
              </a:ext>
            </a:extLst>
          </p:cNvPr>
          <p:cNvSpPr txBox="1"/>
          <p:nvPr/>
        </p:nvSpPr>
        <p:spPr>
          <a:xfrm>
            <a:off x="1917928" y="2691482"/>
            <a:ext cx="1117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5, 2, 3, 4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1C390F-11D6-1A0B-27E7-32983BA013DB}"/>
              </a:ext>
            </a:extLst>
          </p:cNvPr>
          <p:cNvSpPr txBox="1"/>
          <p:nvPr/>
        </p:nvSpPr>
        <p:spPr>
          <a:xfrm>
            <a:off x="1910718" y="3090934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5, 2, 7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8C03EB-C321-D801-2954-14876F573B68}"/>
              </a:ext>
            </a:extLst>
          </p:cNvPr>
          <p:cNvSpPr txBox="1"/>
          <p:nvPr/>
        </p:nvSpPr>
        <p:spPr>
          <a:xfrm>
            <a:off x="1904265" y="3489781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5,14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E0988-A194-2881-6500-0ED691F2E220}"/>
              </a:ext>
            </a:extLst>
          </p:cNvPr>
          <p:cNvSpPr txBox="1"/>
          <p:nvPr/>
        </p:nvSpPr>
        <p:spPr>
          <a:xfrm>
            <a:off x="820727" y="1504312"/>
            <a:ext cx="52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176BB0-ADA5-C888-3B88-77FD4D2D5A24}"/>
              </a:ext>
            </a:extLst>
          </p:cNvPr>
          <p:cNvSpPr txBox="1"/>
          <p:nvPr/>
        </p:nvSpPr>
        <p:spPr>
          <a:xfrm>
            <a:off x="819555" y="1923970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A8AD1C-1CC6-DF95-5DE3-B526A70B8D54}"/>
              </a:ext>
            </a:extLst>
          </p:cNvPr>
          <p:cNvSpPr txBox="1"/>
          <p:nvPr/>
        </p:nvSpPr>
        <p:spPr>
          <a:xfrm>
            <a:off x="820093" y="2324901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30DFE1-AA37-1D06-D2F7-AA5405F491BA}"/>
              </a:ext>
            </a:extLst>
          </p:cNvPr>
          <p:cNvSpPr txBox="1"/>
          <p:nvPr/>
        </p:nvSpPr>
        <p:spPr>
          <a:xfrm>
            <a:off x="819555" y="2720337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71B0B5-2530-0CA7-EA1A-99900611370F}"/>
              </a:ext>
            </a:extLst>
          </p:cNvPr>
          <p:cNvSpPr txBox="1"/>
          <p:nvPr/>
        </p:nvSpPr>
        <p:spPr>
          <a:xfrm>
            <a:off x="819555" y="3101325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AC02E4-F4AD-9BCC-8CEF-573A963653DB}"/>
              </a:ext>
            </a:extLst>
          </p:cNvPr>
          <p:cNvSpPr txBox="1"/>
          <p:nvPr/>
        </p:nvSpPr>
        <p:spPr>
          <a:xfrm>
            <a:off x="819555" y="3480313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B7E9FD-96D2-E23C-96D9-6BD32A4FE795}"/>
              </a:ext>
            </a:extLst>
          </p:cNvPr>
          <p:cNvSpPr txBox="1"/>
          <p:nvPr/>
        </p:nvSpPr>
        <p:spPr>
          <a:xfrm>
            <a:off x="828446" y="3874072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1A147B-9F71-3911-D88B-D6395F37C001}"/>
              </a:ext>
            </a:extLst>
          </p:cNvPr>
          <p:cNvSpPr txBox="1"/>
          <p:nvPr/>
        </p:nvSpPr>
        <p:spPr>
          <a:xfrm>
            <a:off x="582374" y="808683"/>
            <a:ext cx="1178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b="1" dirty="0"/>
              <a:t>Character Scanned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4EC139-01DB-11C8-96A0-0D2BFC7093FE}"/>
              </a:ext>
            </a:extLst>
          </p:cNvPr>
          <p:cNvSpPr txBox="1"/>
          <p:nvPr/>
        </p:nvSpPr>
        <p:spPr>
          <a:xfrm>
            <a:off x="1856640" y="906388"/>
            <a:ext cx="11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b="1" dirty="0"/>
              <a:t>Stack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994D0F-4B24-100C-77C9-DCB1FC4555BD}"/>
              </a:ext>
            </a:extLst>
          </p:cNvPr>
          <p:cNvSpPr txBox="1"/>
          <p:nvPr/>
        </p:nvSpPr>
        <p:spPr>
          <a:xfrm>
            <a:off x="4360365" y="898376"/>
            <a:ext cx="1161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b="1" dirty="0"/>
              <a:t>Operand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C772E5-33E4-4C6F-B399-37E10AB771C7}"/>
              </a:ext>
            </a:extLst>
          </p:cNvPr>
          <p:cNvSpPr txBox="1"/>
          <p:nvPr/>
        </p:nvSpPr>
        <p:spPr>
          <a:xfrm>
            <a:off x="6177363" y="898376"/>
            <a:ext cx="1161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b="1" dirty="0"/>
              <a:t>Operand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B59A2E-5D2F-67E6-98D1-56668EE27836}"/>
              </a:ext>
            </a:extLst>
          </p:cNvPr>
          <p:cNvSpPr txBox="1"/>
          <p:nvPr/>
        </p:nvSpPr>
        <p:spPr>
          <a:xfrm>
            <a:off x="8131147" y="906388"/>
            <a:ext cx="1161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r>
              <a:rPr lang="en-US" b="1" dirty="0"/>
              <a:t>Value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A6B9ED-EA2E-7E81-C513-A5017A556C81}"/>
              </a:ext>
            </a:extLst>
          </p:cNvPr>
          <p:cNvSpPr txBox="1"/>
          <p:nvPr/>
        </p:nvSpPr>
        <p:spPr>
          <a:xfrm>
            <a:off x="4776230" y="3121785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5ADCF6-625A-EC46-BD99-DEE6CB648BA7}"/>
              </a:ext>
            </a:extLst>
          </p:cNvPr>
          <p:cNvSpPr txBox="1"/>
          <p:nvPr/>
        </p:nvSpPr>
        <p:spPr>
          <a:xfrm>
            <a:off x="6630835" y="3091468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DC6731-CAF5-2C31-8B49-07759A258200}"/>
              </a:ext>
            </a:extLst>
          </p:cNvPr>
          <p:cNvSpPr txBox="1"/>
          <p:nvPr/>
        </p:nvSpPr>
        <p:spPr>
          <a:xfrm>
            <a:off x="8298599" y="3074139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62ACE6-D929-5CAB-2FD6-8027D290FA58}"/>
              </a:ext>
            </a:extLst>
          </p:cNvPr>
          <p:cNvSpPr txBox="1"/>
          <p:nvPr/>
        </p:nvSpPr>
        <p:spPr>
          <a:xfrm>
            <a:off x="1913790" y="3880883"/>
            <a:ext cx="943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37A4145-E993-8670-9FD8-B74D91F3DDA2}"/>
              </a:ext>
            </a:extLst>
          </p:cNvPr>
          <p:cNvSpPr/>
          <p:nvPr/>
        </p:nvSpPr>
        <p:spPr>
          <a:xfrm>
            <a:off x="2908503" y="4976617"/>
            <a:ext cx="3400425" cy="52728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Answer = pop() = 9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F1FE9A-610D-B1DF-DBFF-4C8767DBD1EE}"/>
              </a:ext>
            </a:extLst>
          </p:cNvPr>
          <p:cNvSpPr txBox="1"/>
          <p:nvPr/>
        </p:nvSpPr>
        <p:spPr>
          <a:xfrm>
            <a:off x="4774375" y="3502026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2077EF-EB57-ABF4-C077-4F47D260035F}"/>
              </a:ext>
            </a:extLst>
          </p:cNvPr>
          <p:cNvSpPr txBox="1"/>
          <p:nvPr/>
        </p:nvSpPr>
        <p:spPr>
          <a:xfrm>
            <a:off x="6634727" y="3502026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103722-101F-75A7-DF1C-BC64064E96B5}"/>
              </a:ext>
            </a:extLst>
          </p:cNvPr>
          <p:cNvSpPr txBox="1"/>
          <p:nvPr/>
        </p:nvSpPr>
        <p:spPr>
          <a:xfrm>
            <a:off x="8273027" y="3492501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B0E750-718A-FE1A-19FA-0A1883F27A7B}"/>
              </a:ext>
            </a:extLst>
          </p:cNvPr>
          <p:cNvSpPr txBox="1"/>
          <p:nvPr/>
        </p:nvSpPr>
        <p:spPr>
          <a:xfrm>
            <a:off x="4774375" y="3883026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16F118-E14E-6FFD-4E59-F8530B48E1CB}"/>
              </a:ext>
            </a:extLst>
          </p:cNvPr>
          <p:cNvSpPr txBox="1"/>
          <p:nvPr/>
        </p:nvSpPr>
        <p:spPr>
          <a:xfrm>
            <a:off x="6622225" y="3883026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2E84C0-FEE0-92F9-B036-427A226D3998}"/>
              </a:ext>
            </a:extLst>
          </p:cNvPr>
          <p:cNvSpPr txBox="1"/>
          <p:nvPr/>
        </p:nvSpPr>
        <p:spPr>
          <a:xfrm>
            <a:off x="8273027" y="3883026"/>
            <a:ext cx="7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7898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3" grpId="0"/>
      <p:bldP spid="19" grpId="0"/>
      <p:bldP spid="30" grpId="0"/>
      <p:bldP spid="31" grpId="0"/>
      <p:bldP spid="32" grpId="0"/>
      <p:bldP spid="33" grpId="0"/>
      <p:bldP spid="34" grpId="0"/>
      <p:bldP spid="42" grpId="0"/>
      <p:bldP spid="43" grpId="0"/>
      <p:bldP spid="44" grpId="0"/>
      <p:bldP spid="29" grpId="0"/>
      <p:bldP spid="38" grpId="0"/>
      <p:bldP spid="47" grpId="0"/>
      <p:bldP spid="48" grpId="0"/>
      <p:bldP spid="49" grpId="0"/>
      <p:bldP spid="50" grpId="0"/>
      <p:bldP spid="64" grpId="0" animBg="1"/>
      <p:bldP spid="15" grpId="0"/>
      <p:bldP spid="16" grpId="0"/>
      <p:bldP spid="17" grpId="0"/>
      <p:bldP spid="20" grpId="0"/>
      <p:bldP spid="21" grpId="0"/>
      <p:bldP spid="2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: Evaluation of Prefix Expression</a:t>
            </a: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0B05D20C-7E9C-0255-DE4C-446B23F612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182085"/>
              </p:ext>
            </p:extLst>
          </p:nvPr>
        </p:nvGraphicFramePr>
        <p:xfrm>
          <a:off x="131763" y="914400"/>
          <a:ext cx="9731328" cy="2743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54581">
                  <a:extLst>
                    <a:ext uri="{9D8B030D-6E8A-4147-A177-3AD203B41FA5}">
                      <a16:colId xmlns:a16="http://schemas.microsoft.com/office/drawing/2014/main" val="85069131"/>
                    </a:ext>
                  </a:extLst>
                </a:gridCol>
                <a:gridCol w="8976747">
                  <a:extLst>
                    <a:ext uri="{9D8B030D-6E8A-4147-A177-3AD203B41FA5}">
                      <a16:colId xmlns:a16="http://schemas.microsoft.com/office/drawing/2014/main" val="1046304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Sr.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Prefix Expressions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633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+, *, 2, +, /, 14, 2, 5,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353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-, *, 6, 3, -, 4,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187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+, +, 2, 6, +, -, 13, 2,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729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-, /, *, 2, *, 5, +, 3, 6, 5,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4682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-, *, 3, +, 16, 2, /, 12,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328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9855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Stack Application </a:t>
            </a:r>
          </a:p>
        </p:txBody>
      </p:sp>
    </p:spTree>
    <p:extLst>
      <p:ext uri="{BB962C8B-B14F-4D97-AF65-F5344CB8AC3E}">
        <p14:creationId xmlns:p14="http://schemas.microsoft.com/office/powerpoint/2010/main" val="2389400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Stack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988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36000" y="875714"/>
            <a:ext cx="11520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 </a:t>
            </a:r>
            <a:r>
              <a:rPr lang="en-US" sz="2400" b="1" dirty="0">
                <a:solidFill>
                  <a:srgbClr val="C00000"/>
                </a:solidFill>
              </a:rPr>
              <a:t>procedure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that contains a </a:t>
            </a:r>
            <a:r>
              <a:rPr lang="en-US" sz="2400" b="1" dirty="0">
                <a:solidFill>
                  <a:srgbClr val="C00000"/>
                </a:solidFill>
              </a:rPr>
              <a:t>procedure call to itself </a:t>
            </a:r>
            <a:r>
              <a:rPr lang="en-US" sz="2400" dirty="0"/>
              <a:t>or a procedure </a:t>
            </a:r>
            <a:r>
              <a:rPr lang="en-US" sz="2400" b="1" dirty="0">
                <a:solidFill>
                  <a:srgbClr val="C00000"/>
                </a:solidFill>
              </a:rPr>
              <a:t>call to second procedure </a:t>
            </a:r>
            <a:r>
              <a:rPr lang="en-US" sz="2400" dirty="0"/>
              <a:t>which eventually </a:t>
            </a:r>
            <a:r>
              <a:rPr lang="en-US" sz="2400" b="1" dirty="0">
                <a:solidFill>
                  <a:srgbClr val="C00000"/>
                </a:solidFill>
              </a:rPr>
              <a:t>causes the first procedure to be called</a:t>
            </a:r>
            <a:r>
              <a:rPr lang="en-US" sz="2400" dirty="0"/>
              <a:t> is known as </a:t>
            </a:r>
            <a:r>
              <a:rPr lang="en-US" sz="2400" b="1" dirty="0">
                <a:solidFill>
                  <a:srgbClr val="C00000"/>
                </a:solidFill>
              </a:rPr>
              <a:t>recursive procedure</a:t>
            </a:r>
            <a:r>
              <a:rPr lang="en-US" sz="2400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336000" y="2105510"/>
            <a:ext cx="115200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Two important conditions for any recursive procedure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696257" y="2564048"/>
            <a:ext cx="11160000" cy="4001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Each time a procedure calls itself it must be nearer in some sense to a solution.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6000" y="2564048"/>
            <a:ext cx="360000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6257" y="2972074"/>
            <a:ext cx="11160000" cy="4001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There must be a decision criterion for stopping the process </a:t>
            </a:r>
            <a:r>
              <a:rPr lang="en-US" sz="2000"/>
              <a:t>or computation.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336000" y="2972074"/>
            <a:ext cx="360000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6000" y="3782582"/>
            <a:ext cx="11520000" cy="46166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/>
              <a:t>Two types of recursion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6000" y="4650726"/>
            <a:ext cx="5699039" cy="7078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This is </a:t>
            </a:r>
            <a:r>
              <a:rPr lang="en-US" sz="2000" b="1" dirty="0"/>
              <a:t>recursive defined function</a:t>
            </a:r>
            <a:r>
              <a:rPr lang="en-US" sz="2000" dirty="0"/>
              <a:t>. </a:t>
            </a:r>
          </a:p>
          <a:p>
            <a:r>
              <a:rPr lang="en-US" sz="2000" dirty="0"/>
              <a:t>E.g. Factorial function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6000" y="4244247"/>
            <a:ext cx="2812008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Primitive Recursion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35039" y="4650726"/>
            <a:ext cx="5818611" cy="7078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000" dirty="0"/>
              <a:t>This is </a:t>
            </a:r>
            <a:r>
              <a:rPr lang="en-US" sz="2000" b="1" dirty="0"/>
              <a:t>recursive use of procedure</a:t>
            </a:r>
            <a:r>
              <a:rPr lang="en-US" sz="2000" dirty="0"/>
              <a:t>. </a:t>
            </a:r>
          </a:p>
          <a:p>
            <a:pPr algn="r"/>
            <a:r>
              <a:rPr lang="en-US" sz="2000" dirty="0"/>
              <a:t>E.g. Find GCD of given two numbers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043992" y="4244247"/>
            <a:ext cx="2812008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Non-Primitive Recursion</a:t>
            </a:r>
          </a:p>
        </p:txBody>
      </p:sp>
    </p:spTree>
    <p:extLst>
      <p:ext uri="{BB962C8B-B14F-4D97-AF65-F5344CB8AC3E}">
        <p14:creationId xmlns:p14="http://schemas.microsoft.com/office/powerpoint/2010/main" val="222226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Recursion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76144"/>
            <a:ext cx="4797871" cy="559056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factorial(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if(n==0)</a:t>
            </a:r>
          </a:p>
          <a:p>
            <a:pPr marL="0" indent="0">
              <a:buNone/>
            </a:pPr>
            <a:r>
              <a:rPr lang="en-US" dirty="0"/>
              <a:t>		return 1;</a:t>
            </a:r>
          </a:p>
          <a:p>
            <a:pPr marL="0" indent="0">
              <a:buNone/>
            </a:pPr>
            <a:r>
              <a:rPr lang="en-US" dirty="0"/>
              <a:t>	else</a:t>
            </a:r>
          </a:p>
          <a:p>
            <a:pPr marL="0" indent="0">
              <a:buNone/>
            </a:pPr>
            <a:r>
              <a:rPr lang="en-US" dirty="0"/>
              <a:t>		return n*factorial(n-1);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08723" y="876144"/>
            <a:ext cx="5498911" cy="42619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n1, </a:t>
            </a:r>
            <a:r>
              <a:rPr lang="en-US" dirty="0" err="1"/>
              <a:t>int</a:t>
            </a:r>
            <a:r>
              <a:rPr lang="en-US" dirty="0"/>
              <a:t> n2)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dirty="0"/>
              <a:t>{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dirty="0"/>
              <a:t>	if(n2==0)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dirty="0"/>
              <a:t>		return n1;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dirty="0"/>
              <a:t>	else if(n2&gt;n1)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dirty="0"/>
              <a:t>		return </a:t>
            </a:r>
            <a:r>
              <a:rPr lang="en-US" dirty="0" err="1"/>
              <a:t>gcd</a:t>
            </a:r>
            <a:r>
              <a:rPr lang="en-US" dirty="0"/>
              <a:t>(n2,n1);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dirty="0"/>
              <a:t>	else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dirty="0"/>
              <a:t>		return </a:t>
            </a:r>
            <a:r>
              <a:rPr lang="en-US" dirty="0" err="1"/>
              <a:t>gcd</a:t>
            </a:r>
            <a:r>
              <a:rPr lang="en-US" dirty="0"/>
              <a:t>(n2, n1%n2);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453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 to find factorial using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integer number </a:t>
            </a:r>
            <a:r>
              <a:rPr lang="en-US" b="1" dirty="0">
                <a:solidFill>
                  <a:srgbClr val="C00000"/>
                </a:solidFill>
              </a:rPr>
              <a:t>N</a:t>
            </a:r>
          </a:p>
          <a:p>
            <a:r>
              <a:rPr lang="en-US" dirty="0"/>
              <a:t>This algorithm </a:t>
            </a:r>
            <a:r>
              <a:rPr lang="en-US" b="1" dirty="0"/>
              <a:t>computes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factorial of N</a:t>
            </a:r>
            <a:r>
              <a:rPr lang="en-US" dirty="0"/>
              <a:t>. </a:t>
            </a:r>
          </a:p>
          <a:p>
            <a:r>
              <a:rPr lang="en-US" b="1" dirty="0">
                <a:solidFill>
                  <a:srgbClr val="C00000"/>
                </a:solidFill>
              </a:rPr>
              <a:t>Stack S</a:t>
            </a:r>
            <a:r>
              <a:rPr lang="en-US" dirty="0"/>
              <a:t> is used to store an activation record associated with each recursive call. </a:t>
            </a:r>
          </a:p>
          <a:p>
            <a:r>
              <a:rPr lang="en-US" b="1" dirty="0">
                <a:solidFill>
                  <a:srgbClr val="C00000"/>
                </a:solidFill>
              </a:rPr>
              <a:t>TOP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a pointer to the top element of stack S. </a:t>
            </a:r>
          </a:p>
          <a:p>
            <a:r>
              <a:rPr lang="en-US" dirty="0"/>
              <a:t>Each </a:t>
            </a:r>
            <a:r>
              <a:rPr lang="en-US" b="1" dirty="0">
                <a:solidFill>
                  <a:srgbClr val="C00000"/>
                </a:solidFill>
              </a:rPr>
              <a:t>activation record contains </a:t>
            </a:r>
            <a:r>
              <a:rPr lang="en-US" dirty="0"/>
              <a:t>the current value of </a:t>
            </a:r>
            <a:r>
              <a:rPr lang="en-US" b="1" dirty="0"/>
              <a:t>N</a:t>
            </a:r>
            <a:r>
              <a:rPr lang="en-US" dirty="0"/>
              <a:t> and the current return address </a:t>
            </a:r>
            <a:r>
              <a:rPr lang="en-US" b="1" dirty="0">
                <a:solidFill>
                  <a:srgbClr val="C00000"/>
                </a:solidFill>
              </a:rPr>
              <a:t>RET_ADDE</a:t>
            </a:r>
            <a:r>
              <a:rPr lang="en-US" dirty="0"/>
              <a:t>. </a:t>
            </a:r>
          </a:p>
          <a:p>
            <a:r>
              <a:rPr lang="en-US" b="1" dirty="0">
                <a:solidFill>
                  <a:srgbClr val="C00000"/>
                </a:solidFill>
              </a:rPr>
              <a:t>TEMP_REC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also a record which contains two variables </a:t>
            </a:r>
            <a:r>
              <a:rPr lang="en-US" b="1" dirty="0">
                <a:solidFill>
                  <a:srgbClr val="C00000"/>
                </a:solidFill>
              </a:rPr>
              <a:t>PARAM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&amp; </a:t>
            </a:r>
            <a:r>
              <a:rPr lang="en-US" b="1" dirty="0">
                <a:solidFill>
                  <a:srgbClr val="C00000"/>
                </a:solidFill>
              </a:rPr>
              <a:t>ADDRESS</a:t>
            </a:r>
            <a:r>
              <a:rPr lang="en-US" dirty="0"/>
              <a:t>.</a:t>
            </a:r>
          </a:p>
          <a:p>
            <a:r>
              <a:rPr lang="en-US" b="1" dirty="0"/>
              <a:t>Initially</a:t>
            </a:r>
            <a:r>
              <a:rPr lang="en-US" dirty="0"/>
              <a:t> return address is set to the </a:t>
            </a:r>
            <a:r>
              <a:rPr lang="en-US" b="1" dirty="0"/>
              <a:t>main calling address</a:t>
            </a:r>
            <a:r>
              <a:rPr lang="en-US" dirty="0"/>
              <a:t>. PARAM is set to initial value N.</a:t>
            </a:r>
          </a:p>
        </p:txBody>
      </p:sp>
    </p:spTree>
    <p:extLst>
      <p:ext uri="{BB962C8B-B14F-4D97-AF65-F5344CB8AC3E}">
        <p14:creationId xmlns:p14="http://schemas.microsoft.com/office/powerpoint/2010/main" val="162795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FACTORIAL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000" y="785944"/>
            <a:ext cx="11520000" cy="50475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Save N and return Address</a:t>
            </a:r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CALL PUSH (S, TOP, TEMP_REC)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Is the base criterion found?</a:t>
            </a:r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IN" sz="21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	N=0</a:t>
            </a:r>
          </a:p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	FACTORIAL </a:t>
            </a:r>
            <a:r>
              <a:rPr lang="en-US" sz="21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 1</a:t>
            </a:r>
          </a:p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		GO TO Step 4</a:t>
            </a:r>
          </a:p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	PARAM </a:t>
            </a:r>
            <a:r>
              <a:rPr lang="en-US" sz="21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 N-1</a:t>
            </a:r>
          </a:p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		ADDRESS </a:t>
            </a:r>
            <a:r>
              <a:rPr lang="en-US" sz="21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 Step 3</a:t>
            </a:r>
          </a:p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		GO TO Step 1</a:t>
            </a:r>
            <a:endParaRPr lang="en-IN" sz="2100" dirty="0">
              <a:latin typeface="Consolas" pitchFamily="49" charset="0"/>
              <a:cs typeface="Consolas" pitchFamily="49" charset="0"/>
            </a:endParaRP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[Calculate N!]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sz="2100" dirty="0">
                <a:latin typeface="Consolas" pitchFamily="49" charset="0"/>
                <a:cs typeface="Consolas" pitchFamily="49" charset="0"/>
              </a:rPr>
              <a:t>FACTORIAL</a:t>
            </a:r>
            <a:r>
              <a:rPr lang="en-IN" sz="21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IN" sz="2100" dirty="0">
                <a:latin typeface="Consolas" pitchFamily="49" charset="0"/>
                <a:cs typeface="Consolas" pitchFamily="49" charset="0"/>
              </a:rPr>
              <a:t> N * FACTORIAL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Restore previous N and return address</a:t>
            </a:r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TEMP_REC </a:t>
            </a:r>
            <a:r>
              <a:rPr lang="en-US" sz="21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POP(S,TOP)</a:t>
            </a:r>
          </a:p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	(i.e. PARAM </a:t>
            </a:r>
            <a:r>
              <a:rPr lang="en-US" sz="21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N, ADDRESS </a:t>
            </a:r>
            <a:r>
              <a:rPr lang="en-US" sz="21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RET_ADDR)</a:t>
            </a:r>
          </a:p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	GO TO ADDRESS</a:t>
            </a:r>
            <a:endParaRPr lang="en-IN" sz="21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36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714500" y="963304"/>
            <a:ext cx="8763000" cy="3442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of Algorithm FACTORIAL, N=2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4500" y="1334870"/>
            <a:ext cx="148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Enter Level 1</a:t>
            </a:r>
          </a:p>
          <a:p>
            <a:r>
              <a:rPr lang="en-US" b="1" dirty="0"/>
              <a:t>(main call)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1400" y="133486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PUSH (S,0,(N=2, main address))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1611869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N!=0 </a:t>
            </a:r>
          </a:p>
          <a:p>
            <a:r>
              <a:rPr lang="en-US" dirty="0"/>
              <a:t>    PARAM </a:t>
            </a:r>
            <a:r>
              <a:rPr lang="en-US" dirty="0">
                <a:sym typeface="Wingdings" panose="05000000000000000000" pitchFamily="2" charset="2"/>
              </a:rPr>
              <a:t> N-1 (1), ADDR  Step 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67600" y="1337392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67600" y="1676401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Main Address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58200" y="1337392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458200" y="1676401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448800" y="1337392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448800" y="1676401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653705" y="2202826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TOP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14500" y="2684167"/>
            <a:ext cx="194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Enter Level 2</a:t>
            </a:r>
          </a:p>
          <a:p>
            <a:r>
              <a:rPr lang="en-US" b="1" dirty="0"/>
              <a:t>(first recursive </a:t>
            </a:r>
          </a:p>
          <a:p>
            <a:r>
              <a:rPr lang="en-US" b="1" dirty="0"/>
              <a:t>call)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1400" y="2684166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PUSH (S,1,(N=1, step 3))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1400" y="2961167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N!=0 </a:t>
            </a:r>
          </a:p>
          <a:p>
            <a:r>
              <a:rPr lang="en-US" dirty="0"/>
              <a:t>    PARAM </a:t>
            </a:r>
            <a:r>
              <a:rPr lang="en-US" dirty="0">
                <a:sym typeface="Wingdings" panose="05000000000000000000" pitchFamily="2" charset="2"/>
              </a:rPr>
              <a:t> N-1 (3), ADDR  Step 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67600" y="2684167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67600" y="302569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Main Address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58200" y="268669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58200" y="302569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Step</a:t>
            </a:r>
          </a:p>
          <a:p>
            <a:pPr algn="ctr"/>
            <a:r>
              <a:rPr lang="en-US" sz="1600" b="1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48800" y="268669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448800" y="302569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682087" y="3538476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TOP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14500" y="3979567"/>
            <a:ext cx="194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Enter Level 3</a:t>
            </a:r>
          </a:p>
          <a:p>
            <a:r>
              <a:rPr lang="en-US" b="1" dirty="0"/>
              <a:t>(second recursive </a:t>
            </a:r>
          </a:p>
          <a:p>
            <a:r>
              <a:rPr lang="en-US" b="1" dirty="0"/>
              <a:t>call)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81400" y="3979566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PUSH (S,2,(N=0, step 3))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81400" y="4256567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N=0 </a:t>
            </a:r>
          </a:p>
          <a:p>
            <a:r>
              <a:rPr lang="en-US" dirty="0"/>
              <a:t>              FACTORIAL </a:t>
            </a:r>
            <a:r>
              <a:rPr lang="en-US" dirty="0">
                <a:sym typeface="Wingdings" panose="05000000000000000000" pitchFamily="2" charset="2"/>
              </a:rPr>
              <a:t> 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67600" y="3979567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67600" y="4323596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Main Address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58200" y="398209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458200" y="4323596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Step</a:t>
            </a:r>
          </a:p>
          <a:p>
            <a:pPr algn="ctr"/>
            <a:r>
              <a:rPr lang="en-US" sz="1600" b="1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448800" y="398209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448800" y="4323596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Step </a:t>
            </a:r>
          </a:p>
          <a:p>
            <a:pPr algn="ctr"/>
            <a:r>
              <a:rPr lang="en-US" sz="1600" b="1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634905" y="484752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TOP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81400" y="506867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4: POP(A,3)</a:t>
            </a:r>
          </a:p>
          <a:p>
            <a:r>
              <a:rPr lang="en-US" dirty="0"/>
              <a:t>              GO TO Step 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467600" y="527749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67600" y="561649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Main Address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458200" y="527749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458200" y="561649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Step</a:t>
            </a:r>
          </a:p>
          <a:p>
            <a:pPr algn="ctr"/>
            <a:r>
              <a:rPr lang="en-US" sz="1600" b="1" dirty="0"/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448800" y="527749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448800" y="561649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720505" y="614292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TOP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1828800" y="2590800"/>
            <a:ext cx="8610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905000" y="38862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14500" y="96330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Level Number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267200" y="96330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Description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096250" y="96330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 Content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3535344" y="963304"/>
            <a:ext cx="0" cy="5361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371304" y="963304"/>
            <a:ext cx="0" cy="5361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56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" grpId="0"/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3" grpId="0"/>
      <p:bldP spid="44" grpId="0"/>
      <p:bldP spid="4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of Algorithm FACTORIAL, N=2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4500" y="1715870"/>
            <a:ext cx="148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Return to</a:t>
            </a:r>
          </a:p>
          <a:p>
            <a:r>
              <a:rPr lang="en-US" b="1" dirty="0"/>
              <a:t>Level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1400" y="1524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 FACTORIAL </a:t>
            </a:r>
            <a:r>
              <a:rPr lang="en-US" dirty="0">
                <a:sym typeface="Wingdings" panose="05000000000000000000" pitchFamily="2" charset="2"/>
              </a:rPr>
              <a:t> 1*1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1981202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4: POP (A,2)</a:t>
            </a:r>
          </a:p>
          <a:p>
            <a:r>
              <a:rPr lang="en-US" dirty="0"/>
              <a:t>             GO TO Step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7600" y="1498937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67600" y="184046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Main Address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58200" y="150146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458200" y="184046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448800" y="150146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448800" y="184046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653705" y="245006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TOP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828800" y="2895600"/>
            <a:ext cx="8610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14500" y="3258512"/>
            <a:ext cx="148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Return to</a:t>
            </a:r>
          </a:p>
          <a:p>
            <a:r>
              <a:rPr lang="en-US" b="1" dirty="0"/>
              <a:t>Level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1400" y="325851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 FACTORIAL </a:t>
            </a:r>
            <a:r>
              <a:rPr lang="en-US" dirty="0">
                <a:sym typeface="Wingdings" panose="05000000000000000000" pitchFamily="2" charset="2"/>
              </a:rPr>
              <a:t> 2*1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81400" y="377327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4: POP (A,1)</a:t>
            </a:r>
          </a:p>
          <a:p>
            <a:r>
              <a:rPr lang="en-US" dirty="0"/>
              <a:t>             GO TO Main Address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67600" y="3258511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467600" y="3600043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458200" y="3261034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458200" y="3600043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448800" y="3261034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448800" y="3600043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93990" y="4126468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TOP = 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714500" y="963304"/>
            <a:ext cx="8763000" cy="3442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714500" y="96330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Level Number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67200" y="96330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Description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96250" y="96330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 Content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3535344" y="963304"/>
            <a:ext cx="0" cy="3837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371304" y="963304"/>
            <a:ext cx="0" cy="3837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28800" y="4800600"/>
            <a:ext cx="8610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55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 animBg="1"/>
      <p:bldP spid="26" grpId="0"/>
      <p:bldP spid="27" grpId="0"/>
      <p:bldP spid="2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Frequently asked questions: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State algorithms for following operations on Stack:  PUSH, POP, PEEP, CHANGE. </a:t>
            </a:r>
            <a:endParaRPr lang="en-US" dirty="0"/>
          </a:p>
          <a:p>
            <a:r>
              <a:rPr lang="en-US" sz="2400" dirty="0"/>
              <a:t>Write an algorithm to evaluate POSTFIX Expression. </a:t>
            </a:r>
          </a:p>
          <a:p>
            <a:r>
              <a:rPr lang="en-US" sz="2400" dirty="0"/>
              <a:t>Write an algorithm to convert an infix expression to postfix expression. </a:t>
            </a:r>
          </a:p>
          <a:p>
            <a:r>
              <a:rPr lang="en-US" sz="2400" dirty="0"/>
              <a:t>Consider the stack S of characters, where S is allocated 8 memory cells. </a:t>
            </a:r>
          </a:p>
          <a:p>
            <a:pPr lvl="1"/>
            <a:r>
              <a:rPr lang="en-US" dirty="0"/>
              <a:t>S: A,C,D, F, K, _, _, _. Sketch the stack after each of the following operations. </a:t>
            </a:r>
          </a:p>
          <a:p>
            <a:pPr lvl="1"/>
            <a:r>
              <a:rPr lang="en-US" dirty="0"/>
              <a:t>Pop(), Pop() ,Push(L), Push(P), Pop(), Push(R), Push (S), Pop(). </a:t>
            </a:r>
          </a:p>
          <a:p>
            <a:r>
              <a:rPr lang="en-US" sz="2400" dirty="0"/>
              <a:t>Solve the Postfix Expression 6 2 3 + - 3 8 2 / + * 2 $ 3 + using Stack. </a:t>
            </a:r>
          </a:p>
        </p:txBody>
      </p:sp>
    </p:spTree>
    <p:extLst>
      <p:ext uri="{BB962C8B-B14F-4D97-AF65-F5344CB8AC3E}">
        <p14:creationId xmlns:p14="http://schemas.microsoft.com/office/powerpoint/2010/main" val="40723770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shruti.maniar@darshan.ac.in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97277 47317 (CE Department)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Shruti </a:t>
            </a:r>
            <a:r>
              <a:rPr lang="en-IN" dirty="0" err="1"/>
              <a:t>Maniar</a:t>
            </a:r>
            <a:endParaRPr lang="en-IN" dirty="0"/>
          </a:p>
        </p:txBody>
      </p:sp>
      <p:sp>
        <p:nvSpPr>
          <p:cNvPr id="9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#2301CS301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237758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IN" dirty="0"/>
              <a:t>Recursion</a:t>
            </a:r>
          </a:p>
          <a:p>
            <a:pPr>
              <a:spcBef>
                <a:spcPts val="600"/>
              </a:spcBef>
            </a:pPr>
            <a:r>
              <a:rPr lang="en-IN" dirty="0"/>
              <a:t>Keeping track of function calls</a:t>
            </a:r>
          </a:p>
          <a:p>
            <a:pPr>
              <a:spcBef>
                <a:spcPts val="600"/>
              </a:spcBef>
            </a:pPr>
            <a:r>
              <a:rPr lang="en-IN" dirty="0"/>
              <a:t>Evaluation of expressions</a:t>
            </a:r>
          </a:p>
          <a:p>
            <a:pPr>
              <a:spcBef>
                <a:spcPts val="600"/>
              </a:spcBef>
            </a:pPr>
            <a:r>
              <a:rPr lang="en-IN" dirty="0"/>
              <a:t>Reversing characters</a:t>
            </a:r>
          </a:p>
          <a:p>
            <a:pPr>
              <a:spcBef>
                <a:spcPts val="600"/>
              </a:spcBef>
            </a:pPr>
            <a:r>
              <a:rPr lang="en-IN" dirty="0"/>
              <a:t>Servicing hardware interrupts</a:t>
            </a:r>
          </a:p>
          <a:p>
            <a:pPr>
              <a:spcBef>
                <a:spcPts val="600"/>
              </a:spcBef>
            </a:pPr>
            <a:r>
              <a:rPr lang="en-IN" dirty="0"/>
              <a:t>Solving combinatorial problems using backtracking</a:t>
            </a:r>
          </a:p>
          <a:p>
            <a:pPr>
              <a:spcBef>
                <a:spcPts val="600"/>
              </a:spcBef>
            </a:pPr>
            <a:r>
              <a:rPr lang="en-IN" dirty="0"/>
              <a:t>Expression Conversion (Infix to Postfix, Infix to Prefix)</a:t>
            </a:r>
          </a:p>
          <a:p>
            <a:pPr>
              <a:spcBef>
                <a:spcPts val="600"/>
              </a:spcBef>
            </a:pPr>
            <a:r>
              <a:rPr lang="en-IN" dirty="0"/>
              <a:t>Game Playing (Chess)</a:t>
            </a:r>
          </a:p>
          <a:p>
            <a:pPr>
              <a:spcBef>
                <a:spcPts val="600"/>
              </a:spcBef>
            </a:pPr>
            <a:r>
              <a:rPr lang="en-IN" dirty="0"/>
              <a:t>Microsoft Word (Undo / Redo)</a:t>
            </a:r>
          </a:p>
          <a:p>
            <a:pPr>
              <a:spcBef>
                <a:spcPts val="600"/>
              </a:spcBef>
            </a:pPr>
            <a:r>
              <a:rPr lang="en-IN" dirty="0"/>
              <a:t>Compiler – Parsing syntax &amp; expression</a:t>
            </a:r>
          </a:p>
          <a:p>
            <a:pPr>
              <a:spcBef>
                <a:spcPts val="600"/>
              </a:spcBef>
            </a:pPr>
            <a:r>
              <a:rPr lang="en-IN" dirty="0"/>
              <a:t>Finding paths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87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Stack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0070C0"/>
                </a:solidFill>
              </a:rPr>
              <a:t>Push – Pop – Peep - Change</a:t>
            </a:r>
          </a:p>
          <a:p>
            <a:pPr>
              <a:lnSpc>
                <a:spcPct val="110000"/>
              </a:lnSpc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088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Procedure : PUSH (S, TOP, 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procedure inserts an element </a:t>
            </a:r>
            <a:r>
              <a:rPr lang="en-IN" b="1" dirty="0">
                <a:solidFill>
                  <a:srgbClr val="C00000"/>
                </a:solidFill>
              </a:rPr>
              <a:t>X</a:t>
            </a:r>
            <a:r>
              <a:rPr lang="en-IN" dirty="0"/>
              <a:t> to the top of a stack.</a:t>
            </a:r>
          </a:p>
          <a:p>
            <a:r>
              <a:rPr lang="en-IN" dirty="0"/>
              <a:t>Stack is represented by a vector </a:t>
            </a:r>
            <a:r>
              <a:rPr lang="en-IN" b="1" dirty="0">
                <a:solidFill>
                  <a:srgbClr val="C00000"/>
                </a:solidFill>
              </a:rPr>
              <a:t>S</a:t>
            </a:r>
            <a:r>
              <a:rPr lang="en-IN" dirty="0"/>
              <a:t> containing 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dirty="0"/>
              <a:t> elements.</a:t>
            </a:r>
          </a:p>
          <a:p>
            <a:r>
              <a:rPr lang="en-IN" dirty="0"/>
              <a:t>A pointer </a:t>
            </a:r>
            <a:r>
              <a:rPr lang="en-IN" b="1" dirty="0">
                <a:solidFill>
                  <a:srgbClr val="C00000"/>
                </a:solidFill>
              </a:rPr>
              <a:t>TOP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represents the top element in the stack.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6518" y="2599937"/>
            <a:ext cx="5735933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[Check for stack overflow]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	TOP ≥ N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	write (‘STACK OVERFLOW’)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	Return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[Increment TOP]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TOP ← TOP + 1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[Insert Element]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S[TOP] ← X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[Finished]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Return</a:t>
            </a:r>
          </a:p>
        </p:txBody>
      </p:sp>
      <p:sp>
        <p:nvSpPr>
          <p:cNvPr id="6" name="Freeform 5"/>
          <p:cNvSpPr/>
          <p:nvPr/>
        </p:nvSpPr>
        <p:spPr>
          <a:xfrm>
            <a:off x="10712134" y="2610084"/>
            <a:ext cx="762000" cy="1027023"/>
          </a:xfrm>
          <a:custGeom>
            <a:avLst/>
            <a:gdLst>
              <a:gd name="connsiteX0" fmla="*/ 0 w 762000"/>
              <a:gd name="connsiteY0" fmla="*/ 0 h 1447800"/>
              <a:gd name="connsiteX1" fmla="*/ 0 w 762000"/>
              <a:gd name="connsiteY1" fmla="*/ 1447800 h 1447800"/>
              <a:gd name="connsiteX2" fmla="*/ 762000 w 762000"/>
              <a:gd name="connsiteY2" fmla="*/ 1447800 h 1447800"/>
              <a:gd name="connsiteX3" fmla="*/ 762000 w 762000"/>
              <a:gd name="connsiteY3" fmla="*/ 381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447800">
                <a:moveTo>
                  <a:pt x="0" y="0"/>
                </a:moveTo>
                <a:lnTo>
                  <a:pt x="0" y="1447800"/>
                </a:lnTo>
                <a:lnTo>
                  <a:pt x="762000" y="1447800"/>
                </a:lnTo>
                <a:lnTo>
                  <a:pt x="762000" y="38100"/>
                </a:ln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45698" y="3677433"/>
            <a:ext cx="4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66068" y="2606686"/>
            <a:ext cx="299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Stack is empty, TOP = 0, N=3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6068" y="324551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PUSH(S, TOP, 10)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79062" y="330576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prstClr val="black"/>
                </a:solidFill>
              </a:rPr>
              <a:t>TOP = 1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>
            <a:off x="10293462" y="3490433"/>
            <a:ext cx="41867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712134" y="3323211"/>
            <a:ext cx="762000" cy="32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66068" y="38843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PUSH(S, TOP, 8)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302862" y="2959871"/>
            <a:ext cx="1409272" cy="369332"/>
            <a:chOff x="6400800" y="5486400"/>
            <a:chExt cx="1409272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6400800" y="54864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>
                  <a:solidFill>
                    <a:prstClr val="black"/>
                  </a:solidFill>
                </a:rPr>
                <a:t>TOP = 2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1" idx="3"/>
            </p:cNvCxnSpPr>
            <p:nvPr/>
          </p:nvCxnSpPr>
          <p:spPr>
            <a:xfrm>
              <a:off x="7391400" y="5671066"/>
              <a:ext cx="41867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10712134" y="2959871"/>
            <a:ext cx="762000" cy="345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</a:rPr>
              <a:t>8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66068" y="452316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PUSH(S, TOP, -5)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9264762" y="2610084"/>
            <a:ext cx="1447372" cy="369332"/>
            <a:chOff x="6362700" y="5136613"/>
            <a:chExt cx="1447372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6362700" y="5136613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>
                  <a:solidFill>
                    <a:prstClr val="black"/>
                  </a:solidFill>
                </a:rPr>
                <a:t>TOP = 3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7" idx="3"/>
            </p:cNvCxnSpPr>
            <p:nvPr/>
          </p:nvCxnSpPr>
          <p:spPr>
            <a:xfrm>
              <a:off x="7391400" y="5321279"/>
              <a:ext cx="41867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10712134" y="2610085"/>
            <a:ext cx="762000" cy="349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</a:rPr>
              <a:t>-5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66068" y="516198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PUSH(S, TOP, 6)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66068" y="580081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Overflow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18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5411 L -3.33333E-6 -0.00394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5307 L -3.33333E-6 -0.00301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5214 L -3.33333E-6 -0.00208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  <p:bldP spid="13" grpId="0"/>
      <p:bldP spid="13" grpId="1"/>
      <p:bldP spid="19" grpId="0" animBg="1"/>
      <p:bldP spid="19" grpId="1" animBg="1"/>
      <p:bldP spid="20" grpId="0"/>
      <p:bldP spid="25" grpId="0" animBg="1"/>
      <p:bldP spid="25" grpId="1" animBg="1"/>
      <p:bldP spid="26" grpId="0"/>
      <p:bldP spid="31" grpId="0" animBg="1"/>
      <p:bldP spid="31" grpId="1" animBg="1"/>
      <p:bldP spid="32" grpId="0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DeptPPT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6516</TotalTime>
  <Words>6711</Words>
  <Application>Microsoft Office PowerPoint</Application>
  <PresentationFormat>Widescreen</PresentationFormat>
  <Paragraphs>1818</Paragraphs>
  <Slides>67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81" baseType="lpstr">
      <vt:lpstr>Open Sans Semibold</vt:lpstr>
      <vt:lpstr>Calibri</vt:lpstr>
      <vt:lpstr>Consolas</vt:lpstr>
      <vt:lpstr>Arial</vt:lpstr>
      <vt:lpstr>Open Sans</vt:lpstr>
      <vt:lpstr>Shruti</vt:lpstr>
      <vt:lpstr>Wingdings 3</vt:lpstr>
      <vt:lpstr>Roboto Condensed</vt:lpstr>
      <vt:lpstr>Roboto Condensed Light</vt:lpstr>
      <vt:lpstr>Wingdings 2</vt:lpstr>
      <vt:lpstr>Segoe UI Black</vt:lpstr>
      <vt:lpstr>Times New Roman</vt:lpstr>
      <vt:lpstr>Wingdings</vt:lpstr>
      <vt:lpstr>Office Theme</vt:lpstr>
      <vt:lpstr>Unit-1 (Part 3)  Stack  Linear Data Structure</vt:lpstr>
      <vt:lpstr>PowerPoint Presentation</vt:lpstr>
      <vt:lpstr>Stack</vt:lpstr>
      <vt:lpstr>Stack</vt:lpstr>
      <vt:lpstr>Stack </vt:lpstr>
      <vt:lpstr>Applications of Stack</vt:lpstr>
      <vt:lpstr>Applications of Stack</vt:lpstr>
      <vt:lpstr>Operations on Stack</vt:lpstr>
      <vt:lpstr>Procedure : PUSH (S, TOP, X)</vt:lpstr>
      <vt:lpstr>Function : POP (S, TOP)</vt:lpstr>
      <vt:lpstr>Function : PEEP (S, TOP, I)</vt:lpstr>
      <vt:lpstr>PROCEDURE : CHANGE (S, TOP, X, I)</vt:lpstr>
      <vt:lpstr>Programming of Stack using an Array</vt:lpstr>
      <vt:lpstr>Check the grammar of the input string</vt:lpstr>
      <vt:lpstr>Algorithm: RECOGNIZE</vt:lpstr>
      <vt:lpstr>Algorithm: RECOGNIZE</vt:lpstr>
      <vt:lpstr>Algorithm: RECOGNIZE</vt:lpstr>
      <vt:lpstr>Algorithm: RECOGNIZE</vt:lpstr>
      <vt:lpstr>Algorithm : RECOGNIZE</vt:lpstr>
      <vt:lpstr>Polish Notations</vt:lpstr>
      <vt:lpstr>Polish Expression &amp; their Compilation</vt:lpstr>
      <vt:lpstr>Polish Notation</vt:lpstr>
      <vt:lpstr>Polish Notation</vt:lpstr>
      <vt:lpstr>Infix to Postfix Conversion</vt:lpstr>
      <vt:lpstr>Finding Rank of any Expression</vt:lpstr>
      <vt:lpstr>Convert Infix to Postfix Expression</vt:lpstr>
      <vt:lpstr>Algorithm : REVPOL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Infix to Postfix Conversion</vt:lpstr>
      <vt:lpstr>Example : Infix to Postfix : a + b * c – d / e </vt:lpstr>
      <vt:lpstr>Exercise : Infix to Postfix &amp; Prefix Conversion</vt:lpstr>
      <vt:lpstr>Exercise : Infix to Postfix</vt:lpstr>
      <vt:lpstr>General Infix to Prefix Conversion</vt:lpstr>
      <vt:lpstr>Convert Infix to Prefix Expression</vt:lpstr>
      <vt:lpstr>Exercise : Infix to Prefix</vt:lpstr>
      <vt:lpstr>Evaluation of Postfix Expression</vt:lpstr>
      <vt:lpstr> Evaluation of Postfix Expression</vt:lpstr>
      <vt:lpstr> Evaluation of Postfix Expression</vt:lpstr>
      <vt:lpstr> Evaluation of Postfix Expression : 5,4,6,+,*,4,9,3,/,+,*</vt:lpstr>
      <vt:lpstr>Algorithm: EVALUATE_POSTFIX</vt:lpstr>
      <vt:lpstr>Algorithm: EVALUATE_POSTFIX</vt:lpstr>
      <vt:lpstr>Exercise : Evaluation of Postfix Expression</vt:lpstr>
      <vt:lpstr>Evaluation of Prefix Expression</vt:lpstr>
      <vt:lpstr>Algorithm: EVALUATE_PREFIX</vt:lpstr>
      <vt:lpstr>Algorithm: EVALUATE_PREFIX</vt:lpstr>
      <vt:lpstr> Evaluation of Prefix Expression : -, *, +, 4, 3, 2, 5</vt:lpstr>
      <vt:lpstr>Exercise : Evaluation of Prefix Expression</vt:lpstr>
      <vt:lpstr>Recursion</vt:lpstr>
      <vt:lpstr>Recursion</vt:lpstr>
      <vt:lpstr>Recursion - Example</vt:lpstr>
      <vt:lpstr>Algorithm to find factorial using recursion</vt:lpstr>
      <vt:lpstr>Algorithm: FACTORIAL</vt:lpstr>
      <vt:lpstr>Trace of Algorithm FACTORIAL, N=2</vt:lpstr>
      <vt:lpstr>Trace of Algorithm FACTORIAL, N=2</vt:lpstr>
      <vt:lpstr>Frequently asked questions: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- Linear Data Structure</dc:title>
  <dc:creator>ADMIN</dc:creator>
  <cp:keywords>Stack, Data Structure, Darshan Institute of Engineering &amp; Technology, DIET</cp:keywords>
  <cp:lastModifiedBy>DELL</cp:lastModifiedBy>
  <cp:revision>412</cp:revision>
  <dcterms:created xsi:type="dcterms:W3CDTF">2020-05-01T05:09:15Z</dcterms:created>
  <dcterms:modified xsi:type="dcterms:W3CDTF">2025-06-21T07:52:40Z</dcterms:modified>
</cp:coreProperties>
</file>