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4"/>
  </p:notesMasterIdLst>
  <p:handoutMasterIdLst>
    <p:handoutMasterId r:id="rId75"/>
  </p:handoutMasterIdLst>
  <p:sldIdLst>
    <p:sldId id="283" r:id="rId2"/>
    <p:sldId id="417" r:id="rId3"/>
    <p:sldId id="301" r:id="rId4"/>
    <p:sldId id="412" r:id="rId5"/>
    <p:sldId id="368" r:id="rId6"/>
    <p:sldId id="369" r:id="rId7"/>
    <p:sldId id="370" r:id="rId8"/>
    <p:sldId id="371" r:id="rId9"/>
    <p:sldId id="372" r:id="rId10"/>
    <p:sldId id="419" r:id="rId11"/>
    <p:sldId id="420" r:id="rId12"/>
    <p:sldId id="309" r:id="rId13"/>
    <p:sldId id="373" r:id="rId14"/>
    <p:sldId id="311" r:id="rId15"/>
    <p:sldId id="374" r:id="rId16"/>
    <p:sldId id="312" r:id="rId17"/>
    <p:sldId id="375" r:id="rId18"/>
    <p:sldId id="376" r:id="rId19"/>
    <p:sldId id="315" r:id="rId20"/>
    <p:sldId id="316" r:id="rId21"/>
    <p:sldId id="384" r:id="rId22"/>
    <p:sldId id="377" r:id="rId23"/>
    <p:sldId id="318" r:id="rId24"/>
    <p:sldId id="319" r:id="rId25"/>
    <p:sldId id="379" r:id="rId26"/>
    <p:sldId id="393" r:id="rId27"/>
    <p:sldId id="321" r:id="rId28"/>
    <p:sldId id="322" r:id="rId29"/>
    <p:sldId id="323" r:id="rId30"/>
    <p:sldId id="385" r:id="rId31"/>
    <p:sldId id="394" r:id="rId32"/>
    <p:sldId id="325" r:id="rId33"/>
    <p:sldId id="326" r:id="rId34"/>
    <p:sldId id="418" r:id="rId35"/>
    <p:sldId id="395" r:id="rId36"/>
    <p:sldId id="396" r:id="rId37"/>
    <p:sldId id="330" r:id="rId38"/>
    <p:sldId id="331" r:id="rId39"/>
    <p:sldId id="332" r:id="rId40"/>
    <p:sldId id="416" r:id="rId41"/>
    <p:sldId id="397" r:id="rId42"/>
    <p:sldId id="398" r:id="rId43"/>
    <p:sldId id="399" r:id="rId44"/>
    <p:sldId id="337" r:id="rId45"/>
    <p:sldId id="400" r:id="rId46"/>
    <p:sldId id="340" r:id="rId47"/>
    <p:sldId id="401" r:id="rId48"/>
    <p:sldId id="343" r:id="rId49"/>
    <p:sldId id="344" r:id="rId50"/>
    <p:sldId id="345" r:id="rId51"/>
    <p:sldId id="402" r:id="rId52"/>
    <p:sldId id="347" r:id="rId53"/>
    <p:sldId id="348" r:id="rId54"/>
    <p:sldId id="404" r:id="rId55"/>
    <p:sldId id="405" r:id="rId56"/>
    <p:sldId id="351" r:id="rId57"/>
    <p:sldId id="406" r:id="rId58"/>
    <p:sldId id="353" r:id="rId59"/>
    <p:sldId id="407" r:id="rId60"/>
    <p:sldId id="355" r:id="rId61"/>
    <p:sldId id="408" r:id="rId62"/>
    <p:sldId id="409" r:id="rId63"/>
    <p:sldId id="387" r:id="rId64"/>
    <p:sldId id="388" r:id="rId65"/>
    <p:sldId id="358" r:id="rId66"/>
    <p:sldId id="359" r:id="rId67"/>
    <p:sldId id="410" r:id="rId68"/>
    <p:sldId id="361" r:id="rId69"/>
    <p:sldId id="411" r:id="rId70"/>
    <p:sldId id="365" r:id="rId71"/>
    <p:sldId id="364" r:id="rId72"/>
    <p:sldId id="366" r:id="rId73"/>
  </p:sldIdLst>
  <p:sldSz cx="12192000" cy="6858000"/>
  <p:notesSz cx="6858000" cy="9144000"/>
  <p:embeddedFontLst>
    <p:embeddedFont>
      <p:font typeface="Open Sans Semibold" panose="020B0604020202020204" charset="0"/>
      <p:bold r:id="rId76"/>
      <p:boldItalic r:id="rId77"/>
    </p:embeddedFont>
    <p:embeddedFont>
      <p:font typeface="Calibri" panose="020F0502020204030204" pitchFamily="34" charset="0"/>
      <p:regular r:id="rId78"/>
      <p:bold r:id="rId79"/>
      <p:italic r:id="rId80"/>
      <p:boldItalic r:id="rId81"/>
    </p:embeddedFont>
    <p:embeddedFont>
      <p:font typeface="Consolas" panose="020B0609020204030204" pitchFamily="49" charset="0"/>
      <p:regular r:id="rId82"/>
      <p:bold r:id="rId83"/>
      <p:italic r:id="rId84"/>
      <p:boldItalic r:id="rId85"/>
    </p:embeddedFont>
    <p:embeddedFont>
      <p:font typeface="Cascadia Mono" panose="020B0609020000020004" pitchFamily="49" charset="0"/>
      <p:regular r:id="rId86"/>
      <p:bold r:id="rId87"/>
      <p:italic r:id="rId88"/>
      <p:boldItalic r:id="rId89"/>
    </p:embeddedFont>
    <p:embeddedFont>
      <p:font typeface="Open Sans" panose="020B0604020202020204" charset="0"/>
      <p:regular r:id="rId90"/>
      <p:bold r:id="rId91"/>
      <p:italic r:id="rId92"/>
      <p:boldItalic r:id="rId93"/>
    </p:embeddedFont>
    <p:embeddedFont>
      <p:font typeface="Wingdings 3" panose="05040102010807070707" pitchFamily="18" charset="2"/>
      <p:regular r:id="rId94"/>
    </p:embeddedFont>
    <p:embeddedFont>
      <p:font typeface="Roboto Condensed" panose="02000000000000000000" pitchFamily="2" charset="0"/>
      <p:regular r:id="rId95"/>
      <p:bold r:id="rId96"/>
      <p:italic r:id="rId97"/>
      <p:boldItalic r:id="rId98"/>
    </p:embeddedFont>
    <p:embeddedFont>
      <p:font typeface="Roboto Condensed Light" panose="02000000000000000000" pitchFamily="2" charset="0"/>
      <p:regular r:id="rId99"/>
      <p:italic r:id="rId100"/>
    </p:embeddedFont>
    <p:embeddedFont>
      <p:font typeface="Wingdings 2" panose="05020102010507070707" pitchFamily="18" charset="2"/>
      <p:regular r:id="rId101"/>
    </p:embeddedFont>
    <p:embeddedFont>
      <p:font typeface="Segoe UI Black" panose="020B0A02040204020203" pitchFamily="34" charset="0"/>
      <p:bold r:id="rId102"/>
      <p:boldItalic r:id="rId10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SZFrkArBonUOQdMdDEq6Ww==" hashData="CATF+/Eyx6dbQFTJ6kIJcHh1JdK6BTo+aUmvYbVzXBaKgb3+JrKBduFPwAkLANafZMRabVagB8M2zQZYVBmScQ=="/>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2FA0AE"/>
    <a:srgbClr val="558ED5"/>
    <a:srgbClr val="5C0000"/>
    <a:srgbClr val="1D3064"/>
    <a:srgbClr val="F54337"/>
    <a:srgbClr val="ED524F"/>
    <a:srgbClr val="3366FF"/>
    <a:srgbClr val="301B92"/>
    <a:srgbClr val="673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86275" autoAdjust="0"/>
  </p:normalViewPr>
  <p:slideViewPr>
    <p:cSldViewPr snapToGrid="0">
      <p:cViewPr varScale="1">
        <p:scale>
          <a:sx n="71" d="100"/>
          <a:sy n="71" d="100"/>
        </p:scale>
        <p:origin x="1238" y="77"/>
      </p:cViewPr>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9.fntdata"/><Relationship Id="rId89" Type="http://schemas.openxmlformats.org/officeDocument/2006/relationships/font" Target="fonts/font14.fntdata"/><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font" Target="fonts/font4.fntdata"/><Relationship Id="rId102" Type="http://schemas.openxmlformats.org/officeDocument/2006/relationships/font" Target="fonts/font27.fntdata"/><Relationship Id="rId5" Type="http://schemas.openxmlformats.org/officeDocument/2006/relationships/slide" Target="slides/slide4.xml"/><Relationship Id="rId90" Type="http://schemas.openxmlformats.org/officeDocument/2006/relationships/font" Target="fonts/font15.fntdata"/><Relationship Id="rId95" Type="http://schemas.openxmlformats.org/officeDocument/2006/relationships/font" Target="fonts/font20.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5.fntdata"/><Relationship Id="rId85" Type="http://schemas.openxmlformats.org/officeDocument/2006/relationships/font" Target="fonts/font10.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2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font" Target="fonts/font16.fntdata"/><Relationship Id="rId96"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openxmlformats.org/officeDocument/2006/relationships/font" Target="fonts/font19.fntdata"/><Relationship Id="rId99" Type="http://schemas.openxmlformats.org/officeDocument/2006/relationships/font" Target="fonts/font24.fntdata"/><Relationship Id="rId101" Type="http://schemas.openxmlformats.org/officeDocument/2006/relationships/font" Target="fonts/font2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fntdata"/><Relationship Id="rId97" Type="http://schemas.openxmlformats.org/officeDocument/2006/relationships/font" Target="fonts/font22.fntdata"/><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2.fntdata"/><Relationship Id="rId61" Type="http://schemas.openxmlformats.org/officeDocument/2006/relationships/slide" Target="slides/slide60.xml"/><Relationship Id="rId82"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2.fntdata"/><Relationship Id="rId100" Type="http://schemas.openxmlformats.org/officeDocument/2006/relationships/font" Target="fonts/font25.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8.fntdata"/><Relationship Id="rId98" Type="http://schemas.openxmlformats.org/officeDocument/2006/relationships/font" Target="fonts/font23.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21-06-2025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6/21/2025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C79BDEF-6165-4E72-B1A6-6E8034CEC248}" type="slidenum">
              <a:rPr lang="en-US" smtClean="0"/>
              <a:t>30</a:t>
            </a:fld>
            <a:endParaRPr lang="en-US"/>
          </a:p>
        </p:txBody>
      </p:sp>
    </p:spTree>
    <p:extLst>
      <p:ext uri="{BB962C8B-B14F-4D97-AF65-F5344CB8AC3E}">
        <p14:creationId xmlns:p14="http://schemas.microsoft.com/office/powerpoint/2010/main" val="1015028744"/>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2.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a:t>
            </a:r>
            <a:r>
              <a:rPr lang="en-US" sz="1600" dirty="0" smtClean="0"/>
              <a:t>University, </a:t>
            </a:r>
            <a:r>
              <a:rPr lang="en-US" sz="1600" dirty="0"/>
              <a:t>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smtClean="0"/>
              <a:t>DU </a:t>
            </a:r>
            <a:r>
              <a:rPr lang="en-US" dirty="0"/>
              <a:t>#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1">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239853" y="2673461"/>
            <a:ext cx="4818221" cy="1453114"/>
          </a:xfrm>
          <a:prstGeom prst="rect">
            <a:avLst/>
          </a:prstGeom>
        </p:spPr>
      </p:pic>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a:t>
            </a:r>
            <a:r>
              <a:rPr lang="en-US" sz="1600" dirty="0" smtClean="0"/>
              <a:t>University, </a:t>
            </a:r>
            <a:r>
              <a:rPr lang="en-US" sz="1600" dirty="0"/>
              <a:t>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smtClean="0"/>
              <a:t>DU </a:t>
            </a:r>
            <a:r>
              <a:rPr lang="en-US" dirty="0"/>
              <a:t>#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70197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smtClean="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smtClean="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smtClean="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smtClean="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smtClean="0"/>
              <a:t>Fifth level</a:t>
            </a:r>
            <a:endParaRPr lang="en-US" dirty="0"/>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2: </a:t>
            </a:r>
            <a:r>
              <a:rPr lang="en-US" sz="1800" dirty="0" smtClean="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userDrawn="1"/>
        </p:nvGrpSpPr>
        <p:grpSpPr>
          <a:xfrm>
            <a:off x="9716596" y="886592"/>
            <a:ext cx="2554142" cy="587454"/>
            <a:chOff x="9424496" y="861192"/>
            <a:chExt cx="2554142" cy="587454"/>
          </a:xfrm>
        </p:grpSpPr>
        <p:pic>
          <p:nvPicPr>
            <p:cNvPr id="33" name="Picture 32">
              <a:extLst>
                <a:ext uri="{FF2B5EF4-FFF2-40B4-BE49-F238E27FC236}">
                  <a16:creationId xmlns:a16="http://schemas.microsoft.com/office/drawing/2014/main" id="{23F8D339-A0AA-4150-B7E8-C84E7F2AB7D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875018" y="861192"/>
              <a:ext cx="1932495" cy="587453"/>
            </a:xfrm>
            <a:prstGeom prst="rect">
              <a:avLst/>
            </a:prstGeom>
          </p:spPr>
        </p:pic>
        <p:sp>
          <p:nvSpPr>
            <p:cNvPr id="34" name="Rectangle 33">
              <a:extLst>
                <a:ext uri="{FF2B5EF4-FFF2-40B4-BE49-F238E27FC236}">
                  <a16:creationId xmlns:a16="http://schemas.microsoft.com/office/drawing/2014/main" id="{6112BAB0-1CB8-413D-970D-4F482F1A0EDB}"/>
                </a:ext>
              </a:extLst>
            </p:cNvPr>
            <p:cNvSpPr/>
            <p:nvPr userDrawn="1"/>
          </p:nvSpPr>
          <p:spPr>
            <a:xfrm>
              <a:off x="9424496" y="8611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56580" y="9015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6" name="Straight Connector 35">
            <a:extLst>
              <a:ext uri="{FF2B5EF4-FFF2-40B4-BE49-F238E27FC236}">
                <a16:creationId xmlns:a16="http://schemas.microsoft.com/office/drawing/2014/main" id="{F86BF578-C91A-4942-95D5-11408C3CCACF}"/>
              </a:ext>
            </a:extLst>
          </p:cNvPr>
          <p:cNvCxnSpPr/>
          <p:nvPr userDrawn="1"/>
        </p:nvCxnSpPr>
        <p:spPr>
          <a:xfrm>
            <a:off x="4180" y="7239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9792796" y="5890392"/>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76144"/>
            <a:ext cx="11929641" cy="5590565"/>
          </a:xfrm>
        </p:spPr>
        <p:txBody>
          <a:bodyPr>
            <a:noAutofit/>
          </a:bodyPr>
          <a:lstStyle>
            <a:lvl1pPr marL="265113" indent="-265113" algn="just">
              <a:spcBef>
                <a:spcPts val="1000"/>
              </a:spcBef>
              <a:buClr>
                <a:schemeClr val="accent6"/>
              </a:buClr>
              <a:buFont typeface="Wingdings 3" panose="05040102010807070707" pitchFamily="18" charset="2"/>
              <a:buChar char=""/>
              <a:defRPr sz="2400">
                <a:solidFill>
                  <a:schemeClr val="tx1"/>
                </a:solidFill>
              </a:defRPr>
            </a:lvl1pPr>
            <a:lvl2pPr marL="809625" indent="-352425" algn="just">
              <a:spcBef>
                <a:spcPts val="1000"/>
              </a:spcBef>
              <a:buClr>
                <a:schemeClr val="accent6"/>
              </a:buClr>
              <a:buFont typeface="Wingdings 3" panose="05040102010807070707" pitchFamily="18" charset="2"/>
              <a:buChar char=""/>
              <a:defRPr sz="2000">
                <a:solidFill>
                  <a:schemeClr val="tx1"/>
                </a:solidFill>
              </a:defRPr>
            </a:lvl2pPr>
            <a:lvl3pPr marL="1143000" indent="-228600" algn="just">
              <a:spcBef>
                <a:spcPts val="1000"/>
              </a:spcBef>
              <a:buClr>
                <a:schemeClr val="accent6"/>
              </a:buClr>
              <a:buFont typeface="Wingdings" panose="05000000000000000000" pitchFamily="2" charset="2"/>
              <a:buChar char="§"/>
              <a:defRPr sz="1800">
                <a:solidFill>
                  <a:schemeClr val="tx1"/>
                </a:solidFill>
              </a:defRPr>
            </a:lvl3pPr>
            <a:lvl4pPr algn="just">
              <a:spcBef>
                <a:spcPts val="1000"/>
              </a:spcBef>
              <a:buClr>
                <a:schemeClr val="accent6"/>
              </a:buClr>
              <a:defRPr sz="1600">
                <a:solidFill>
                  <a:schemeClr val="tx1"/>
                </a:solidFill>
              </a:defRPr>
            </a:lvl4pPr>
            <a:lvl5pPr algn="just">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62404" y="5890392"/>
            <a:ext cx="2554142" cy="587454"/>
            <a:chOff x="2423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2423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888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22" name="Group 21"/>
          <p:cNvGrpSpPr/>
          <p:nvPr userDrawn="1"/>
        </p:nvGrpSpPr>
        <p:grpSpPr>
          <a:xfrm>
            <a:off x="9818224" y="6087939"/>
            <a:ext cx="2554142" cy="650953"/>
            <a:chOff x="9437224" y="6087939"/>
            <a:chExt cx="2554142" cy="650953"/>
          </a:xfrm>
        </p:grpSpPr>
        <p:pic>
          <p:nvPicPr>
            <p:cNvPr id="23" name="Picture 22">
              <a:extLst>
                <a:ext uri="{FF2B5EF4-FFF2-40B4-BE49-F238E27FC236}">
                  <a16:creationId xmlns:a16="http://schemas.microsoft.com/office/drawing/2014/main" id="{8DD61FEC-075B-4EDD-97CA-36E6F72630F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48046" y="6151439"/>
              <a:ext cx="1932495" cy="587453"/>
            </a:xfrm>
            <a:prstGeom prst="rect">
              <a:avLst/>
            </a:prstGeom>
          </p:spPr>
        </p:pic>
        <p:sp>
          <p:nvSpPr>
            <p:cNvPr id="24" name="Rectangle 23">
              <a:extLst>
                <a:ext uri="{FF2B5EF4-FFF2-40B4-BE49-F238E27FC236}">
                  <a16:creationId xmlns:a16="http://schemas.microsoft.com/office/drawing/2014/main" id="{CB550E12-AA95-4B1B-A8D2-ED01E515FC43}"/>
                </a:ext>
              </a:extLst>
            </p:cNvPr>
            <p:cNvSpPr/>
            <p:nvPr userDrawn="1"/>
          </p:nvSpPr>
          <p:spPr>
            <a:xfrm>
              <a:off x="9437224" y="6087939"/>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26" name="Picture 25">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7"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28"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29"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grpSp>
        <p:nvGrpSpPr>
          <p:cNvPr id="14" name="Group 13"/>
          <p:cNvGrpSpPr/>
          <p:nvPr userDrawn="1"/>
        </p:nvGrpSpPr>
        <p:grpSpPr>
          <a:xfrm>
            <a:off x="9726758" y="149992"/>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grpSp>
        <p:nvGrpSpPr>
          <p:cNvPr id="20" name="Group 19"/>
          <p:cNvGrpSpPr/>
          <p:nvPr userDrawn="1"/>
        </p:nvGrpSpPr>
        <p:grpSpPr>
          <a:xfrm>
            <a:off x="9726758" y="6003345"/>
            <a:ext cx="2554142" cy="587454"/>
            <a:chOff x="9475296" y="5890392"/>
            <a:chExt cx="2554142" cy="587454"/>
          </a:xfrm>
        </p:grpSpPr>
        <p:pic>
          <p:nvPicPr>
            <p:cNvPr id="21" name="Picture 20">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3" name="Rectangle 22">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19" name="Straight Connector 18">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grpSp>
        <p:nvGrpSpPr>
          <p:cNvPr id="14" name="Group 13"/>
          <p:cNvGrpSpPr/>
          <p:nvPr userDrawn="1"/>
        </p:nvGrpSpPr>
        <p:grpSpPr>
          <a:xfrm>
            <a:off x="-249812" y="5977321"/>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571998"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2301CS301(DS)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2 (Part</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 2)</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 Linked List - Linear Data Structure</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6/21/2025</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60510" cy="2563094"/>
          </a:xfrm>
        </p:spPr>
        <p:txBody>
          <a:bodyPr/>
          <a:lstStyle/>
          <a:p>
            <a:r>
              <a:rPr lang="en-US" sz="4400" b="0" dirty="0" smtClean="0">
                <a:latin typeface="Roboto Condensed Light" panose="02000000000000000000" pitchFamily="2" charset="0"/>
                <a:ea typeface="Roboto Condensed Light" panose="02000000000000000000" pitchFamily="2" charset="0"/>
              </a:rPr>
              <a:t>Unit-2 (Part 2)</a:t>
            </a:r>
            <a:r>
              <a:rPr lang="en-US" sz="6000" dirty="0" smtClean="0"/>
              <a:t> </a:t>
            </a:r>
            <a:r>
              <a:rPr lang="en-US" sz="6000" dirty="0"/>
              <a:t/>
            </a:r>
            <a:br>
              <a:rPr lang="en-US" sz="6000" dirty="0"/>
            </a:br>
            <a:r>
              <a:rPr lang="en-US" sz="6000" dirty="0" smtClean="0"/>
              <a:t>Linked List</a:t>
            </a:r>
            <a:r>
              <a:rPr lang="en-US" sz="6000" dirty="0"/>
              <a:t/>
            </a:r>
            <a:br>
              <a:rPr lang="en-US" sz="6000" dirty="0"/>
            </a:br>
            <a:r>
              <a:rPr lang="en-US" sz="6000" b="0" dirty="0"/>
              <a:t>Linear </a:t>
            </a:r>
            <a:r>
              <a:rPr lang="en-US" sz="6000" b="0" dirty="0" smtClean="0"/>
              <a:t>Data Structure</a:t>
            </a:r>
            <a:endParaRPr lang="en-US" sz="6000" b="0" dirty="0"/>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smtClean="0"/>
              <a:t>pradyuman.jadeja@darshan.ac.in</a:t>
            </a:r>
            <a:endParaRPr lang="en-US" dirty="0"/>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dirty="0"/>
              <a:t>+91 9879461848</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Dr. </a:t>
            </a:r>
            <a:r>
              <a:rPr lang="en-US" dirty="0" err="1"/>
              <a:t>Pradyumansinh</a:t>
            </a:r>
            <a:r>
              <a:rPr lang="en-US" dirty="0"/>
              <a:t> </a:t>
            </a:r>
            <a:r>
              <a:rPr lang="en-US" dirty="0" err="1"/>
              <a:t>Jadeja</a:t>
            </a:r>
            <a:endParaRPr lang="en-US" dirty="0"/>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smtClean="0"/>
              <a:t>Data Structures </a:t>
            </a:r>
            <a:r>
              <a:rPr lang="en-US" dirty="0">
                <a:latin typeface="Roboto Condensed Light" panose="02000000000000000000" pitchFamily="2" charset="0"/>
                <a:ea typeface="Roboto Condensed Light" panose="02000000000000000000" pitchFamily="2" charset="0"/>
              </a:rPr>
              <a:t>(</a:t>
            </a:r>
            <a:r>
              <a:rPr lang="en-US" dirty="0" smtClean="0">
                <a:latin typeface="Roboto Condensed Light" panose="02000000000000000000" pitchFamily="2" charset="0"/>
                <a:ea typeface="Roboto Condensed Light" panose="02000000000000000000" pitchFamily="2" charset="0"/>
              </a:rPr>
              <a:t>DS)</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DU #2301CS301</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Placeholder 7"/>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of Linked </a:t>
            </a:r>
            <a:r>
              <a:rPr lang="en-US" dirty="0" smtClean="0"/>
              <a:t>Lists</a:t>
            </a:r>
            <a:endParaRPr lang="en-IN" dirty="0"/>
          </a:p>
        </p:txBody>
      </p:sp>
      <p:sp>
        <p:nvSpPr>
          <p:cNvPr id="3" name="Content Placeholder 2"/>
          <p:cNvSpPr>
            <a:spLocks noGrp="1"/>
          </p:cNvSpPr>
          <p:nvPr>
            <p:ph idx="1"/>
          </p:nvPr>
        </p:nvSpPr>
        <p:spPr>
          <a:xfrm>
            <a:off x="131180" y="933651"/>
            <a:ext cx="11929641" cy="5669280"/>
          </a:xfrm>
        </p:spPr>
        <p:txBody>
          <a:bodyPr/>
          <a:lstStyle/>
          <a:p>
            <a:r>
              <a:rPr lang="en-US" sz="2200" b="1" dirty="0"/>
              <a:t>Stack </a:t>
            </a:r>
            <a:r>
              <a:rPr lang="en-US" sz="2200" b="1" dirty="0" smtClean="0"/>
              <a:t>&amp; </a:t>
            </a:r>
            <a:r>
              <a:rPr lang="en-US" sz="2200" b="1" dirty="0"/>
              <a:t>Queue </a:t>
            </a:r>
            <a:r>
              <a:rPr lang="en-US" sz="2200" b="1" dirty="0" smtClean="0"/>
              <a:t>Implementation</a:t>
            </a:r>
          </a:p>
          <a:p>
            <a:r>
              <a:rPr lang="en-US" sz="2200" b="1" dirty="0" smtClean="0"/>
              <a:t>Graph Representation</a:t>
            </a:r>
          </a:p>
          <a:p>
            <a:r>
              <a:rPr lang="en-US" sz="2200" b="1" dirty="0" smtClean="0"/>
              <a:t>Dynamic Memory </a:t>
            </a:r>
            <a:r>
              <a:rPr lang="en-US" sz="2200" b="1" dirty="0"/>
              <a:t>Allocation: </a:t>
            </a:r>
            <a:r>
              <a:rPr lang="en-US" sz="2200" dirty="0" smtClean="0"/>
              <a:t>OS </a:t>
            </a:r>
            <a:r>
              <a:rPr lang="en-US" sz="2200" dirty="0"/>
              <a:t>often manage free memory blocks using a linked </a:t>
            </a:r>
            <a:r>
              <a:rPr lang="en-US" sz="2200" dirty="0" smtClean="0"/>
              <a:t>list.</a:t>
            </a:r>
          </a:p>
          <a:p>
            <a:r>
              <a:rPr lang="en-US" sz="2200" b="1" dirty="0" smtClean="0"/>
              <a:t>Name </a:t>
            </a:r>
            <a:r>
              <a:rPr lang="en-US" sz="2200" b="1" dirty="0"/>
              <a:t>Directory Management: </a:t>
            </a:r>
            <a:r>
              <a:rPr lang="en-US" sz="2200" dirty="0"/>
              <a:t>Linked lists can be used to maintain directories or databases of </a:t>
            </a:r>
            <a:r>
              <a:rPr lang="en-US" sz="2200" dirty="0" smtClean="0"/>
              <a:t>names.</a:t>
            </a:r>
          </a:p>
          <a:p>
            <a:r>
              <a:rPr lang="en-US" sz="2200" b="1" dirty="0" smtClean="0"/>
              <a:t>Arithmetic </a:t>
            </a:r>
            <a:r>
              <a:rPr lang="en-US" sz="2200" b="1" dirty="0"/>
              <a:t>on Long Integers: </a:t>
            </a:r>
            <a:r>
              <a:rPr lang="en-US" sz="2200" dirty="0"/>
              <a:t>I</a:t>
            </a:r>
            <a:r>
              <a:rPr lang="en-US" sz="2200" dirty="0" smtClean="0"/>
              <a:t>t </a:t>
            </a:r>
            <a:r>
              <a:rPr lang="en-US" sz="2200" dirty="0"/>
              <a:t>enable the storage and manipulation of long integers that exceed the standard data type limits, allowing digit-by-digit operations</a:t>
            </a:r>
            <a:r>
              <a:rPr lang="en-US" sz="2200" dirty="0" smtClean="0"/>
              <a:t>.</a:t>
            </a:r>
          </a:p>
          <a:p>
            <a:r>
              <a:rPr lang="en-US" sz="2200" b="1" dirty="0" smtClean="0"/>
              <a:t>Polynomial </a:t>
            </a:r>
            <a:r>
              <a:rPr lang="en-US" sz="2200" b="1" dirty="0"/>
              <a:t>Manipulation: </a:t>
            </a:r>
            <a:r>
              <a:rPr lang="en-US" sz="2200" dirty="0"/>
              <a:t>Polynomials can be efficiently represented and manipulated using linked lists, with each node storing a coefficient and exponent</a:t>
            </a:r>
            <a:r>
              <a:rPr lang="en-US" sz="2200" dirty="0" smtClean="0"/>
              <a:t>.</a:t>
            </a:r>
          </a:p>
          <a:p>
            <a:r>
              <a:rPr lang="en-US" sz="2200" b="1" dirty="0" smtClean="0"/>
              <a:t>Sparse </a:t>
            </a:r>
            <a:r>
              <a:rPr lang="en-US" sz="2200" b="1" dirty="0"/>
              <a:t>Matrix Representation: </a:t>
            </a:r>
            <a:r>
              <a:rPr lang="en-US" sz="2200" dirty="0"/>
              <a:t>Linked lists are ideal for representing sparse matrices, where only non-zero elements are stored, saving memory and processing </a:t>
            </a:r>
            <a:r>
              <a:rPr lang="en-US" sz="2200" dirty="0" smtClean="0"/>
              <a:t>time</a:t>
            </a:r>
          </a:p>
          <a:p>
            <a:r>
              <a:rPr lang="en-US" b="1" dirty="0"/>
              <a:t>Image Viewer:</a:t>
            </a:r>
            <a:r>
              <a:rPr lang="en-US" dirty="0"/>
              <a:t> It allow users to navigate between images using "previous" and "next" buttons, as each image node points to its adjacent images.</a:t>
            </a:r>
          </a:p>
          <a:p>
            <a:r>
              <a:rPr lang="en-US" b="1" dirty="0"/>
              <a:t>Web Browser Navigation:</a:t>
            </a:r>
            <a:r>
              <a:rPr lang="en-US" dirty="0"/>
              <a:t> Browsers maintain browsing history using a doubly linked list</a:t>
            </a:r>
          </a:p>
          <a:p>
            <a:endParaRPr lang="en-IN" dirty="0"/>
          </a:p>
        </p:txBody>
      </p:sp>
    </p:spTree>
    <p:extLst>
      <p:ext uri="{BB962C8B-B14F-4D97-AF65-F5344CB8AC3E}">
        <p14:creationId xmlns:p14="http://schemas.microsoft.com/office/powerpoint/2010/main" val="315867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Linked </a:t>
            </a:r>
            <a:r>
              <a:rPr lang="en-US" dirty="0" smtClean="0"/>
              <a:t>Lists Cont.</a:t>
            </a:r>
            <a:endParaRPr lang="en-IN" dirty="0"/>
          </a:p>
        </p:txBody>
      </p:sp>
      <p:sp>
        <p:nvSpPr>
          <p:cNvPr id="3" name="Content Placeholder 2"/>
          <p:cNvSpPr>
            <a:spLocks noGrp="1"/>
          </p:cNvSpPr>
          <p:nvPr>
            <p:ph idx="1"/>
          </p:nvPr>
        </p:nvSpPr>
        <p:spPr/>
        <p:txBody>
          <a:bodyPr/>
          <a:lstStyle/>
          <a:p>
            <a:r>
              <a:rPr lang="en-US" b="1" dirty="0" smtClean="0"/>
              <a:t>Music </a:t>
            </a:r>
            <a:r>
              <a:rPr lang="en-US" b="1" dirty="0"/>
              <a:t>Players:</a:t>
            </a:r>
            <a:r>
              <a:rPr lang="en-US" dirty="0"/>
              <a:t> Songs in a playlist are often linked </a:t>
            </a:r>
            <a:r>
              <a:rPr lang="en-US" dirty="0" smtClean="0"/>
              <a:t>sequentially.</a:t>
            </a:r>
          </a:p>
          <a:p>
            <a:r>
              <a:rPr lang="en-US" b="1" dirty="0" smtClean="0"/>
              <a:t>GPS </a:t>
            </a:r>
            <a:r>
              <a:rPr lang="en-US" b="1" dirty="0"/>
              <a:t>Navigation Systems:</a:t>
            </a:r>
            <a:r>
              <a:rPr lang="en-US" dirty="0"/>
              <a:t> Locations and routes can be stored as nodes in a linked </a:t>
            </a:r>
            <a:r>
              <a:rPr lang="en-US" dirty="0" smtClean="0"/>
              <a:t>list</a:t>
            </a:r>
          </a:p>
          <a:p>
            <a:r>
              <a:rPr lang="en-US" b="1" dirty="0" smtClean="0"/>
              <a:t>Robotics</a:t>
            </a:r>
            <a:r>
              <a:rPr lang="en-US" b="1" dirty="0"/>
              <a:t>:</a:t>
            </a:r>
            <a:r>
              <a:rPr lang="en-US" dirty="0"/>
              <a:t> Control systems in robotics may utilize linked lists to manage sequential tasks or sensor </a:t>
            </a:r>
            <a:r>
              <a:rPr lang="en-US" dirty="0" smtClean="0"/>
              <a:t>data.</a:t>
            </a:r>
          </a:p>
          <a:p>
            <a:r>
              <a:rPr lang="en-US" b="1" dirty="0" smtClean="0"/>
              <a:t>Task </a:t>
            </a:r>
            <a:r>
              <a:rPr lang="en-US" b="1" dirty="0"/>
              <a:t>Scheduling:</a:t>
            </a:r>
            <a:r>
              <a:rPr lang="en-US" dirty="0"/>
              <a:t> </a:t>
            </a:r>
            <a:r>
              <a:rPr lang="en-US" dirty="0" smtClean="0"/>
              <a:t>OS implement </a:t>
            </a:r>
            <a:r>
              <a:rPr lang="en-US" dirty="0"/>
              <a:t>process scheduling using linked lists, where each process is represented as a node in a queue-like structure</a:t>
            </a:r>
            <a:r>
              <a:rPr lang="en-US" dirty="0" smtClean="0"/>
              <a:t>.</a:t>
            </a:r>
          </a:p>
          <a:p>
            <a:r>
              <a:rPr lang="en-US" b="1" dirty="0"/>
              <a:t>Image Processing:</a:t>
            </a:r>
            <a:r>
              <a:rPr lang="en-US" dirty="0"/>
              <a:t> Images can be represented using linked lists where each pixel or group of pixels is stored as a </a:t>
            </a:r>
            <a:r>
              <a:rPr lang="en-US" dirty="0" smtClean="0"/>
              <a:t>node</a:t>
            </a:r>
          </a:p>
          <a:p>
            <a:r>
              <a:rPr lang="en-US" b="1" dirty="0" smtClean="0"/>
              <a:t>File </a:t>
            </a:r>
            <a:r>
              <a:rPr lang="en-US" b="1" dirty="0"/>
              <a:t>Systems:</a:t>
            </a:r>
            <a:r>
              <a:rPr lang="en-US" dirty="0"/>
              <a:t> Many file systems use linked lists to represent files and directories, especially for handling dynamic allocation and hierarchical structures</a:t>
            </a:r>
            <a:r>
              <a:rPr lang="en-US" dirty="0" smtClean="0"/>
              <a:t>.</a:t>
            </a:r>
          </a:p>
          <a:p>
            <a:r>
              <a:rPr lang="en-US" b="1" dirty="0"/>
              <a:t>Symbol Tables in Compilers:</a:t>
            </a:r>
            <a:r>
              <a:rPr lang="en-US" dirty="0"/>
              <a:t> Compilers use linked lists to construct symbol tables.</a:t>
            </a:r>
          </a:p>
          <a:p>
            <a:r>
              <a:rPr lang="en-US" b="1" dirty="0"/>
              <a:t>Speech Recognition:</a:t>
            </a:r>
            <a:r>
              <a:rPr lang="en-US" dirty="0"/>
              <a:t> Phonetic possibilities for words in speech recognition engines can be represented using linked lists, with each node capturing a possible pronunciation.</a:t>
            </a:r>
            <a:endParaRPr lang="en-IN" dirty="0"/>
          </a:p>
          <a:p>
            <a:endParaRPr lang="en-IN" dirty="0"/>
          </a:p>
        </p:txBody>
      </p:sp>
    </p:spTree>
    <p:extLst>
      <p:ext uri="{BB962C8B-B14F-4D97-AF65-F5344CB8AC3E}">
        <p14:creationId xmlns:p14="http://schemas.microsoft.com/office/powerpoint/2010/main" val="314880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Operations &amp; Type of Linked List</a:t>
            </a:r>
            <a:endParaRPr lang="en-US" dirty="0"/>
          </a:p>
        </p:txBody>
      </p:sp>
      <p:sp>
        <p:nvSpPr>
          <p:cNvPr id="5" name="Content Placeholder 2"/>
          <p:cNvSpPr txBox="1">
            <a:spLocks/>
          </p:cNvSpPr>
          <p:nvPr/>
        </p:nvSpPr>
        <p:spPr>
          <a:xfrm>
            <a:off x="6252707" y="1461527"/>
            <a:ext cx="3429000" cy="1447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Singly Linked List</a:t>
            </a:r>
          </a:p>
          <a:p>
            <a:r>
              <a:rPr lang="en-IN" dirty="0"/>
              <a:t>Circular Linked List</a:t>
            </a:r>
          </a:p>
          <a:p>
            <a:r>
              <a:rPr lang="en-IN" dirty="0"/>
              <a:t>Doubly Linked </a:t>
            </a:r>
            <a:r>
              <a:rPr lang="en-IN" dirty="0" smtClean="0"/>
              <a:t>List</a:t>
            </a:r>
            <a:endParaRPr lang="en-IN" dirty="0"/>
          </a:p>
        </p:txBody>
      </p:sp>
      <p:sp>
        <p:nvSpPr>
          <p:cNvPr id="7" name="Content Placeholder 2"/>
          <p:cNvSpPr txBox="1">
            <a:spLocks/>
          </p:cNvSpPr>
          <p:nvPr/>
        </p:nvSpPr>
        <p:spPr>
          <a:xfrm>
            <a:off x="179294" y="1461527"/>
            <a:ext cx="4114800" cy="2971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smtClean="0"/>
              <a:t>Insert</a:t>
            </a:r>
          </a:p>
          <a:p>
            <a:pPr lvl="1"/>
            <a:r>
              <a:rPr lang="en-IN" dirty="0" smtClean="0"/>
              <a:t>Insert </a:t>
            </a:r>
            <a:r>
              <a:rPr lang="en-IN" dirty="0"/>
              <a:t>at first position</a:t>
            </a:r>
          </a:p>
          <a:p>
            <a:pPr lvl="1"/>
            <a:r>
              <a:rPr lang="en-IN" dirty="0"/>
              <a:t>Insert at last position</a:t>
            </a:r>
          </a:p>
          <a:p>
            <a:pPr lvl="1"/>
            <a:r>
              <a:rPr lang="en-IN" dirty="0"/>
              <a:t>Insert into ordered list</a:t>
            </a:r>
          </a:p>
          <a:p>
            <a:r>
              <a:rPr lang="en-IN" dirty="0"/>
              <a:t>Delete</a:t>
            </a:r>
          </a:p>
          <a:p>
            <a:r>
              <a:rPr lang="en-IN" dirty="0"/>
              <a:t>Traverse list (Print list)</a:t>
            </a:r>
          </a:p>
          <a:p>
            <a:r>
              <a:rPr lang="en-US" dirty="0"/>
              <a:t>Copy linked list</a:t>
            </a:r>
          </a:p>
        </p:txBody>
      </p:sp>
      <p:sp>
        <p:nvSpPr>
          <p:cNvPr id="8" name="TextBox 7"/>
          <p:cNvSpPr txBox="1"/>
          <p:nvPr/>
        </p:nvSpPr>
        <p:spPr>
          <a:xfrm>
            <a:off x="179294" y="824754"/>
            <a:ext cx="57600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Operations on Linked List</a:t>
            </a:r>
          </a:p>
        </p:txBody>
      </p:sp>
      <p:sp>
        <p:nvSpPr>
          <p:cNvPr id="9" name="TextBox 8"/>
          <p:cNvSpPr txBox="1"/>
          <p:nvPr/>
        </p:nvSpPr>
        <p:spPr>
          <a:xfrm>
            <a:off x="6239260" y="824754"/>
            <a:ext cx="57600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Types of Linked List</a:t>
            </a:r>
          </a:p>
        </p:txBody>
      </p:sp>
      <p:cxnSp>
        <p:nvCxnSpPr>
          <p:cNvPr id="11" name="Straight Connector 10"/>
          <p:cNvCxnSpPr/>
          <p:nvPr/>
        </p:nvCxnSpPr>
        <p:spPr>
          <a:xfrm>
            <a:off x="6096000" y="824754"/>
            <a:ext cx="0" cy="3886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7249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Singly Linked List</a:t>
            </a:r>
            <a:endParaRPr lang="en-US" dirty="0"/>
          </a:p>
        </p:txBody>
      </p:sp>
      <p:sp>
        <p:nvSpPr>
          <p:cNvPr id="3" name="Content Placeholder 2"/>
          <p:cNvSpPr>
            <a:spLocks noGrp="1"/>
          </p:cNvSpPr>
          <p:nvPr>
            <p:ph idx="1"/>
          </p:nvPr>
        </p:nvSpPr>
        <p:spPr>
          <a:xfrm>
            <a:off x="131180" y="2725912"/>
            <a:ext cx="11929641" cy="3740798"/>
          </a:xfrm>
        </p:spPr>
        <p:txBody>
          <a:bodyPr/>
          <a:lstStyle/>
          <a:p>
            <a:r>
              <a:rPr lang="en-IN" dirty="0"/>
              <a:t>It is basic type of linked list. </a:t>
            </a:r>
          </a:p>
          <a:p>
            <a:r>
              <a:rPr lang="en-IN" dirty="0"/>
              <a:t>Each node contains data and pointer to next node.  </a:t>
            </a:r>
          </a:p>
          <a:p>
            <a:r>
              <a:rPr lang="en-IN" dirty="0"/>
              <a:t>Last node’s pointer is null. </a:t>
            </a:r>
          </a:p>
          <a:p>
            <a:r>
              <a:rPr lang="en-IN" dirty="0"/>
              <a:t>First node address is available with pointer variable </a:t>
            </a:r>
            <a:r>
              <a:rPr lang="en-IN" b="1" dirty="0">
                <a:solidFill>
                  <a:srgbClr val="C00000"/>
                </a:solidFill>
              </a:rPr>
              <a:t>FIRST</a:t>
            </a:r>
            <a:r>
              <a:rPr lang="en-IN" dirty="0"/>
              <a:t>.</a:t>
            </a:r>
          </a:p>
          <a:p>
            <a:r>
              <a:rPr lang="en-IN" b="1" dirty="0">
                <a:solidFill>
                  <a:srgbClr val="C00000"/>
                </a:solidFill>
              </a:rPr>
              <a:t>Limitation</a:t>
            </a:r>
            <a:r>
              <a:rPr lang="en-IN" dirty="0">
                <a:solidFill>
                  <a:srgbClr val="C00000"/>
                </a:solidFill>
              </a:rPr>
              <a:t> </a:t>
            </a:r>
            <a:r>
              <a:rPr lang="en-IN" dirty="0"/>
              <a:t>of singly linked list is </a:t>
            </a:r>
            <a:r>
              <a:rPr lang="en-IN" b="1" dirty="0">
                <a:solidFill>
                  <a:srgbClr val="C00000"/>
                </a:solidFill>
              </a:rPr>
              <a:t>we can traverse only in one direction</a:t>
            </a:r>
            <a:r>
              <a:rPr lang="en-IN" dirty="0"/>
              <a:t>, forward direction.</a:t>
            </a:r>
          </a:p>
          <a:p>
            <a:endParaRPr lang="en-US" dirty="0"/>
          </a:p>
        </p:txBody>
      </p:sp>
      <p:grpSp>
        <p:nvGrpSpPr>
          <p:cNvPr id="4" name="Group 3"/>
          <p:cNvGrpSpPr/>
          <p:nvPr/>
        </p:nvGrpSpPr>
        <p:grpSpPr>
          <a:xfrm>
            <a:off x="2133600" y="1141222"/>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7" name="Group 6"/>
          <p:cNvGrpSpPr/>
          <p:nvPr/>
        </p:nvGrpSpPr>
        <p:grpSpPr>
          <a:xfrm>
            <a:off x="4069039" y="1141222"/>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10" name="Group 9"/>
          <p:cNvGrpSpPr/>
          <p:nvPr/>
        </p:nvGrpSpPr>
        <p:grpSpPr>
          <a:xfrm>
            <a:off x="5974039" y="1141222"/>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13" name="Group 12"/>
          <p:cNvGrpSpPr/>
          <p:nvPr/>
        </p:nvGrpSpPr>
        <p:grpSpPr>
          <a:xfrm>
            <a:off x="7879039" y="1141222"/>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665843" y="1407922"/>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01281" y="140792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06281" y="140792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41039" y="1141222"/>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2217322" y="1903222"/>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1" name="Straight Arrow Connector 20"/>
          <p:cNvCxnSpPr>
            <a:endCxn id="5" idx="2"/>
          </p:cNvCxnSpPr>
          <p:nvPr/>
        </p:nvCxnSpPr>
        <p:spPr>
          <a:xfrm flipV="1">
            <a:off x="2514600" y="1674622"/>
            <a:ext cx="0" cy="304800"/>
          </a:xfrm>
          <a:prstGeom prst="straightConnector1">
            <a:avLst/>
          </a:prstGeom>
          <a:ln w="28575">
            <a:solidFill>
              <a:srgbClr val="B84742"/>
            </a:solidFill>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endCxn id="15" idx="2"/>
          </p:cNvCxnSpPr>
          <p:nvPr/>
        </p:nvCxnSpPr>
        <p:spPr>
          <a:xfrm flipV="1">
            <a:off x="9030281" y="1674622"/>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a:off x="9030281" y="1979422"/>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9474702" y="1762490"/>
            <a:ext cx="736099" cy="369332"/>
          </a:xfrm>
          <a:prstGeom prst="rect">
            <a:avLst/>
          </a:prstGeom>
          <a:noFill/>
        </p:spPr>
        <p:txBody>
          <a:bodyPr wrap="none" rtlCol="0">
            <a:spAutoFit/>
          </a:bodyPr>
          <a:lstStyle/>
          <a:p>
            <a:r>
              <a:rPr lang="en-IN" b="1" dirty="0">
                <a:solidFill>
                  <a:srgbClr val="C00000"/>
                </a:solidFill>
              </a:rPr>
              <a:t>NULL </a:t>
            </a:r>
            <a:endParaRPr lang="en-US" b="1" dirty="0">
              <a:solidFill>
                <a:srgbClr val="C00000"/>
              </a:solidFill>
            </a:endParaRPr>
          </a:p>
        </p:txBody>
      </p:sp>
    </p:spTree>
    <p:extLst>
      <p:ext uri="{BB962C8B-B14F-4D97-AF65-F5344CB8AC3E}">
        <p14:creationId xmlns:p14="http://schemas.microsoft.com/office/powerpoint/2010/main" val="42906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 Structure of Singly List</a:t>
            </a:r>
            <a:endParaRPr lang="en-US" dirty="0"/>
          </a:p>
        </p:txBody>
      </p:sp>
      <p:sp>
        <p:nvSpPr>
          <p:cNvPr id="20" name="Rectangle 19"/>
          <p:cNvSpPr/>
          <p:nvPr/>
        </p:nvSpPr>
        <p:spPr>
          <a:xfrm>
            <a:off x="4425479" y="1502381"/>
            <a:ext cx="5181600" cy="26816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597811" y="1750015"/>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Info</a:t>
            </a:r>
            <a:endParaRPr lang="en-US" sz="2400" b="1" dirty="0"/>
          </a:p>
        </p:txBody>
      </p:sp>
      <p:sp>
        <p:nvSpPr>
          <p:cNvPr id="22" name="Rectangle 21"/>
          <p:cNvSpPr/>
          <p:nvPr/>
        </p:nvSpPr>
        <p:spPr>
          <a:xfrm>
            <a:off x="6368053" y="1750015"/>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sp>
        <p:nvSpPr>
          <p:cNvPr id="23" name="TextBox 22"/>
          <p:cNvSpPr txBox="1"/>
          <p:nvPr/>
        </p:nvSpPr>
        <p:spPr>
          <a:xfrm>
            <a:off x="5583297" y="2969216"/>
            <a:ext cx="740908" cy="461665"/>
          </a:xfrm>
          <a:prstGeom prst="rect">
            <a:avLst/>
          </a:prstGeom>
          <a:noFill/>
        </p:spPr>
        <p:txBody>
          <a:bodyPr wrap="none" rtlCol="0">
            <a:spAutoFit/>
          </a:bodyPr>
          <a:lstStyle/>
          <a:p>
            <a:r>
              <a:rPr lang="en-IN" sz="2400" b="1" dirty="0"/>
              <a:t>Data</a:t>
            </a:r>
            <a:endParaRPr lang="en-US" sz="2400" b="1" dirty="0"/>
          </a:p>
        </p:txBody>
      </p:sp>
      <p:sp>
        <p:nvSpPr>
          <p:cNvPr id="24" name="TextBox 23"/>
          <p:cNvSpPr txBox="1"/>
          <p:nvPr/>
        </p:nvSpPr>
        <p:spPr>
          <a:xfrm>
            <a:off x="6534913" y="2983733"/>
            <a:ext cx="1476686" cy="830997"/>
          </a:xfrm>
          <a:prstGeom prst="rect">
            <a:avLst/>
          </a:prstGeom>
          <a:noFill/>
        </p:spPr>
        <p:txBody>
          <a:bodyPr wrap="none" rtlCol="0">
            <a:spAutoFit/>
          </a:bodyPr>
          <a:lstStyle/>
          <a:p>
            <a:r>
              <a:rPr lang="en-IN" sz="2400" b="1" dirty="0"/>
              <a:t>Pointer to </a:t>
            </a:r>
            <a:br>
              <a:rPr lang="en-IN" sz="2400" b="1" dirty="0"/>
            </a:br>
            <a:r>
              <a:rPr lang="en-IN" sz="2400" b="1" dirty="0"/>
              <a:t>Next Node</a:t>
            </a:r>
            <a:endParaRPr lang="en-US" sz="2400" b="1" dirty="0"/>
          </a:p>
        </p:txBody>
      </p:sp>
      <p:cxnSp>
        <p:nvCxnSpPr>
          <p:cNvPr id="25" name="Straight Arrow Connector 24"/>
          <p:cNvCxnSpPr>
            <a:stCxn id="23" idx="0"/>
            <a:endCxn id="21" idx="2"/>
          </p:cNvCxnSpPr>
          <p:nvPr/>
        </p:nvCxnSpPr>
        <p:spPr>
          <a:xfrm flipV="1">
            <a:off x="5953751" y="2283415"/>
            <a:ext cx="25060" cy="685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6749053" y="2283416"/>
            <a:ext cx="0" cy="7003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5105523" y="1672981"/>
            <a:ext cx="457200" cy="1909465"/>
          </a:xfrm>
          <a:prstGeom prst="leftBrace">
            <a:avLst/>
          </a:pr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4577879" y="2284757"/>
            <a:ext cx="553998" cy="735138"/>
          </a:xfrm>
          <a:prstGeom prst="rect">
            <a:avLst/>
          </a:prstGeom>
          <a:noFill/>
        </p:spPr>
        <p:txBody>
          <a:bodyPr vert="vert270" wrap="none" rtlCol="0">
            <a:spAutoFit/>
          </a:bodyPr>
          <a:lstStyle/>
          <a:p>
            <a:r>
              <a:rPr lang="en-IN" sz="2400" b="1" dirty="0"/>
              <a:t>Node</a:t>
            </a:r>
            <a:endParaRPr lang="en-US" sz="2400" b="1" dirty="0"/>
          </a:p>
        </p:txBody>
      </p:sp>
      <p:cxnSp>
        <p:nvCxnSpPr>
          <p:cNvPr id="29" name="Straight Arrow Connector 28"/>
          <p:cNvCxnSpPr>
            <a:stCxn id="22" idx="3"/>
          </p:cNvCxnSpPr>
          <p:nvPr/>
        </p:nvCxnSpPr>
        <p:spPr>
          <a:xfrm>
            <a:off x="7130053" y="2016715"/>
            <a:ext cx="49007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973115" y="2388953"/>
            <a:ext cx="2799434" cy="630942"/>
          </a:xfrm>
          <a:prstGeom prst="rect">
            <a:avLst/>
          </a:prstGeom>
          <a:noFill/>
        </p:spPr>
        <p:txBody>
          <a:bodyPr wrap="square" rtlCol="0">
            <a:spAutoFit/>
          </a:bodyPr>
          <a:lstStyle/>
          <a:p>
            <a:pPr algn="ctr"/>
            <a:r>
              <a:rPr lang="en-IN" sz="3500" b="1" dirty="0" smtClean="0"/>
              <a:t>Typical Node</a:t>
            </a:r>
            <a:endParaRPr lang="en-IN" sz="3500" b="1" dirty="0"/>
          </a:p>
        </p:txBody>
      </p:sp>
      <p:sp>
        <p:nvSpPr>
          <p:cNvPr id="3" name="TextBox 2"/>
          <p:cNvSpPr txBox="1"/>
          <p:nvPr/>
        </p:nvSpPr>
        <p:spPr>
          <a:xfrm>
            <a:off x="7988366" y="2128173"/>
            <a:ext cx="1633782" cy="1200329"/>
          </a:xfrm>
          <a:prstGeom prst="rect">
            <a:avLst/>
          </a:prstGeom>
          <a:noFill/>
        </p:spPr>
        <p:txBody>
          <a:bodyPr wrap="none" rtlCol="0">
            <a:spAutoFit/>
          </a:bodyPr>
          <a:lstStyle/>
          <a:p>
            <a:pPr algn="ctr"/>
            <a:r>
              <a:rPr lang="en-IN" b="1" dirty="0"/>
              <a:t>Accessing Part </a:t>
            </a:r>
          </a:p>
          <a:p>
            <a:pPr algn="ctr"/>
            <a:r>
              <a:rPr lang="en-IN" b="1" dirty="0"/>
              <a:t>of Node</a:t>
            </a:r>
          </a:p>
          <a:p>
            <a:pPr algn="ctr"/>
            <a:r>
              <a:rPr lang="en-IN" b="1" dirty="0">
                <a:solidFill>
                  <a:srgbClr val="B84742"/>
                </a:solidFill>
              </a:rPr>
              <a:t>Info (Node) </a:t>
            </a:r>
          </a:p>
          <a:p>
            <a:pPr algn="ctr"/>
            <a:r>
              <a:rPr lang="en-IN" b="1" dirty="0">
                <a:solidFill>
                  <a:srgbClr val="B84742"/>
                </a:solidFill>
              </a:rPr>
              <a:t>Link (Node)</a:t>
            </a:r>
            <a:endParaRPr lang="en-US" b="1" dirty="0">
              <a:solidFill>
                <a:srgbClr val="B84742"/>
              </a:solidFill>
            </a:endParaRPr>
          </a:p>
        </p:txBody>
      </p:sp>
      <p:grpSp>
        <p:nvGrpSpPr>
          <p:cNvPr id="18" name="Group 17"/>
          <p:cNvGrpSpPr/>
          <p:nvPr/>
        </p:nvGrpSpPr>
        <p:grpSpPr>
          <a:xfrm>
            <a:off x="1258833" y="5241940"/>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32" name="Rectangle 3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3" name="Group 32"/>
          <p:cNvGrpSpPr/>
          <p:nvPr/>
        </p:nvGrpSpPr>
        <p:grpSpPr>
          <a:xfrm>
            <a:off x="3194272" y="5241940"/>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5" name="Rectangle 3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6" name="Group 35"/>
          <p:cNvGrpSpPr/>
          <p:nvPr/>
        </p:nvGrpSpPr>
        <p:grpSpPr>
          <a:xfrm>
            <a:off x="5099272" y="5241940"/>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8" name="Rectangle 37"/>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9" name="Group 38"/>
          <p:cNvGrpSpPr/>
          <p:nvPr/>
        </p:nvGrpSpPr>
        <p:grpSpPr>
          <a:xfrm>
            <a:off x="7004272" y="5241940"/>
            <a:ext cx="1532242" cy="533400"/>
            <a:chOff x="951919" y="5486400"/>
            <a:chExt cx="1532242" cy="533400"/>
          </a:xfrm>
        </p:grpSpPr>
        <p:sp>
          <p:nvSpPr>
            <p:cNvPr id="40" name="Rectangle 39"/>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41" name="Rectangle 40"/>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2" name="Straight Arrow Connector 41"/>
          <p:cNvCxnSpPr>
            <a:stCxn id="32" idx="3"/>
            <a:endCxn id="34" idx="1"/>
          </p:cNvCxnSpPr>
          <p:nvPr/>
        </p:nvCxnSpPr>
        <p:spPr>
          <a:xfrm>
            <a:off x="2791076" y="550864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5" idx="3"/>
            <a:endCxn id="37" idx="1"/>
          </p:cNvCxnSpPr>
          <p:nvPr/>
        </p:nvCxnSpPr>
        <p:spPr>
          <a:xfrm>
            <a:off x="4726514" y="550864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38" idx="3"/>
            <a:endCxn id="40" idx="1"/>
          </p:cNvCxnSpPr>
          <p:nvPr/>
        </p:nvCxnSpPr>
        <p:spPr>
          <a:xfrm>
            <a:off x="6631514" y="550864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Connector 46"/>
          <p:cNvCxnSpPr/>
          <p:nvPr/>
        </p:nvCxnSpPr>
        <p:spPr>
          <a:xfrm flipH="1">
            <a:off x="7766272" y="5241940"/>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48" name="TextBox 47"/>
          <p:cNvSpPr txBox="1"/>
          <p:nvPr/>
        </p:nvSpPr>
        <p:spPr>
          <a:xfrm>
            <a:off x="3652641" y="5756047"/>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9" name="TextBox 48"/>
          <p:cNvSpPr txBox="1"/>
          <p:nvPr/>
        </p:nvSpPr>
        <p:spPr>
          <a:xfrm>
            <a:off x="5559256" y="5769298"/>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50" name="TextBox 49"/>
          <p:cNvSpPr txBox="1"/>
          <p:nvPr/>
        </p:nvSpPr>
        <p:spPr>
          <a:xfrm>
            <a:off x="7487374" y="5769298"/>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51" name="TextBox 50"/>
          <p:cNvSpPr txBox="1"/>
          <p:nvPr/>
        </p:nvSpPr>
        <p:spPr>
          <a:xfrm>
            <a:off x="1722751" y="5767715"/>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52" name="TextBox 51"/>
          <p:cNvSpPr txBox="1"/>
          <p:nvPr/>
        </p:nvSpPr>
        <p:spPr>
          <a:xfrm>
            <a:off x="2092572" y="532980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53" name="TextBox 52"/>
          <p:cNvSpPr txBox="1"/>
          <p:nvPr/>
        </p:nvSpPr>
        <p:spPr>
          <a:xfrm>
            <a:off x="4017450" y="531814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54" name="TextBox 53"/>
          <p:cNvSpPr txBox="1"/>
          <p:nvPr/>
        </p:nvSpPr>
        <p:spPr>
          <a:xfrm>
            <a:off x="5929077" y="531814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55" name="Straight Arrow Connector 54"/>
          <p:cNvCxnSpPr>
            <a:endCxn id="41" idx="0"/>
          </p:cNvCxnSpPr>
          <p:nvPr/>
        </p:nvCxnSpPr>
        <p:spPr>
          <a:xfrm>
            <a:off x="8155514" y="5013340"/>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8155514" y="5013340"/>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57" name="TextBox 56"/>
          <p:cNvSpPr txBox="1"/>
          <p:nvPr/>
        </p:nvSpPr>
        <p:spPr>
          <a:xfrm>
            <a:off x="8543067" y="4704942"/>
            <a:ext cx="736099" cy="646331"/>
          </a:xfrm>
          <a:prstGeom prst="rect">
            <a:avLst/>
          </a:prstGeom>
          <a:noFill/>
        </p:spPr>
        <p:txBody>
          <a:bodyPr wrap="none" rtlCol="0">
            <a:spAutoFit/>
          </a:bodyPr>
          <a:lstStyle/>
          <a:p>
            <a:r>
              <a:rPr lang="en-IN" b="1" dirty="0">
                <a:solidFill>
                  <a:srgbClr val="C00000"/>
                </a:solidFill>
              </a:rPr>
              <a:t>NULL </a:t>
            </a:r>
            <a:br>
              <a:rPr lang="en-IN" b="1" dirty="0">
                <a:solidFill>
                  <a:srgbClr val="C00000"/>
                </a:solidFill>
              </a:rPr>
            </a:br>
            <a:r>
              <a:rPr lang="en-IN" b="1" dirty="0">
                <a:solidFill>
                  <a:srgbClr val="C00000"/>
                </a:solidFill>
              </a:rPr>
              <a:t>Value</a:t>
            </a:r>
            <a:endParaRPr lang="en-US" b="1" dirty="0">
              <a:solidFill>
                <a:srgbClr val="C00000"/>
              </a:solidFill>
            </a:endParaRPr>
          </a:p>
        </p:txBody>
      </p:sp>
      <p:sp>
        <p:nvSpPr>
          <p:cNvPr id="58" name="TextBox 57"/>
          <p:cNvSpPr txBox="1"/>
          <p:nvPr/>
        </p:nvSpPr>
        <p:spPr>
          <a:xfrm>
            <a:off x="7016279" y="4870115"/>
            <a:ext cx="1132682" cy="369332"/>
          </a:xfrm>
          <a:prstGeom prst="rect">
            <a:avLst/>
          </a:prstGeom>
          <a:noFill/>
        </p:spPr>
        <p:txBody>
          <a:bodyPr wrap="none" rtlCol="0">
            <a:spAutoFit/>
          </a:bodyPr>
          <a:lstStyle/>
          <a:p>
            <a:r>
              <a:rPr lang="en-IN" b="1" dirty="0"/>
              <a:t>Last Node</a:t>
            </a:r>
            <a:endParaRPr lang="en-US" b="1" dirty="0"/>
          </a:p>
        </p:txBody>
      </p:sp>
    </p:spTree>
    <p:extLst>
      <p:ext uri="{BB962C8B-B14F-4D97-AF65-F5344CB8AC3E}">
        <p14:creationId xmlns:p14="http://schemas.microsoft.com/office/powerpoint/2010/main" val="228993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7" grpId="0" animBg="1"/>
      <p:bldP spid="28" grpId="0"/>
      <p:bldP spid="43"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 Structure of Singly List</a:t>
            </a:r>
            <a:endParaRPr lang="en-US" dirty="0"/>
          </a:p>
        </p:txBody>
      </p:sp>
      <p:grpSp>
        <p:nvGrpSpPr>
          <p:cNvPr id="8" name="Group 7"/>
          <p:cNvGrpSpPr/>
          <p:nvPr/>
        </p:nvGrpSpPr>
        <p:grpSpPr>
          <a:xfrm>
            <a:off x="303346" y="893246"/>
            <a:ext cx="5000174" cy="1821766"/>
            <a:chOff x="8409307" y="102828"/>
            <a:chExt cx="5000174" cy="1821766"/>
          </a:xfrm>
        </p:grpSpPr>
        <p:sp>
          <p:nvSpPr>
            <p:cNvPr id="20" name="Rectangle 19"/>
            <p:cNvSpPr/>
            <p:nvPr/>
          </p:nvSpPr>
          <p:spPr>
            <a:xfrm>
              <a:off x="8409307" y="102828"/>
              <a:ext cx="5000174" cy="182176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0095453" y="350462"/>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Info</a:t>
              </a:r>
              <a:endParaRPr lang="en-US" sz="2400" b="1" dirty="0"/>
            </a:p>
          </p:txBody>
        </p:sp>
        <p:sp>
          <p:nvSpPr>
            <p:cNvPr id="22" name="Rectangle 21"/>
            <p:cNvSpPr/>
            <p:nvPr/>
          </p:nvSpPr>
          <p:spPr>
            <a:xfrm>
              <a:off x="10865695" y="350462"/>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sp>
          <p:nvSpPr>
            <p:cNvPr id="23" name="TextBox 22"/>
            <p:cNvSpPr txBox="1"/>
            <p:nvPr/>
          </p:nvSpPr>
          <p:spPr>
            <a:xfrm>
              <a:off x="10080939" y="1140403"/>
              <a:ext cx="647934" cy="400110"/>
            </a:xfrm>
            <a:prstGeom prst="rect">
              <a:avLst/>
            </a:prstGeom>
            <a:noFill/>
          </p:spPr>
          <p:txBody>
            <a:bodyPr wrap="none" rtlCol="0">
              <a:spAutoFit/>
            </a:bodyPr>
            <a:lstStyle/>
            <a:p>
              <a:r>
                <a:rPr lang="en-IN" sz="2000" b="1" dirty="0"/>
                <a:t>Data</a:t>
              </a:r>
              <a:endParaRPr lang="en-US" sz="2000" b="1" dirty="0"/>
            </a:p>
          </p:txBody>
        </p:sp>
        <p:sp>
          <p:nvSpPr>
            <p:cNvPr id="24" name="TextBox 23"/>
            <p:cNvSpPr txBox="1"/>
            <p:nvPr/>
          </p:nvSpPr>
          <p:spPr>
            <a:xfrm>
              <a:off x="11032555" y="1154920"/>
              <a:ext cx="1261884" cy="707886"/>
            </a:xfrm>
            <a:prstGeom prst="rect">
              <a:avLst/>
            </a:prstGeom>
            <a:noFill/>
          </p:spPr>
          <p:txBody>
            <a:bodyPr wrap="none" rtlCol="0">
              <a:spAutoFit/>
            </a:bodyPr>
            <a:lstStyle/>
            <a:p>
              <a:r>
                <a:rPr lang="en-IN" sz="2000" b="1" dirty="0"/>
                <a:t>Pointer to </a:t>
              </a:r>
              <a:br>
                <a:rPr lang="en-IN" sz="2000" b="1" dirty="0"/>
              </a:br>
              <a:r>
                <a:rPr lang="en-IN" sz="2000" b="1" dirty="0"/>
                <a:t>Next Node</a:t>
              </a:r>
              <a:endParaRPr lang="en-US" sz="2000" b="1" dirty="0"/>
            </a:p>
          </p:txBody>
        </p:sp>
        <p:cxnSp>
          <p:nvCxnSpPr>
            <p:cNvPr id="25" name="Straight Arrow Connector 24"/>
            <p:cNvCxnSpPr>
              <a:endCxn id="21" idx="2"/>
            </p:cNvCxnSpPr>
            <p:nvPr/>
          </p:nvCxnSpPr>
          <p:spPr>
            <a:xfrm flipV="1">
              <a:off x="10464445" y="883862"/>
              <a:ext cx="12008" cy="32861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11246695" y="883864"/>
              <a:ext cx="0" cy="32752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9603166" y="273428"/>
              <a:ext cx="358158" cy="1495823"/>
            </a:xfrm>
            <a:prstGeom prst="leftBrace">
              <a:avLst/>
            </a:pr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9066813" y="615233"/>
              <a:ext cx="553998" cy="735138"/>
            </a:xfrm>
            <a:prstGeom prst="rect">
              <a:avLst/>
            </a:prstGeom>
            <a:noFill/>
          </p:spPr>
          <p:txBody>
            <a:bodyPr vert="vert270" wrap="none" rtlCol="0">
              <a:spAutoFit/>
            </a:bodyPr>
            <a:lstStyle/>
            <a:p>
              <a:r>
                <a:rPr lang="en-IN" sz="2400" b="1" dirty="0"/>
                <a:t>Node</a:t>
              </a:r>
              <a:endParaRPr lang="en-US" sz="2400" b="1" dirty="0"/>
            </a:p>
          </p:txBody>
        </p:sp>
        <p:cxnSp>
          <p:nvCxnSpPr>
            <p:cNvPr id="29" name="Straight Arrow Connector 28"/>
            <p:cNvCxnSpPr>
              <a:stCxn id="22" idx="3"/>
            </p:cNvCxnSpPr>
            <p:nvPr/>
          </p:nvCxnSpPr>
          <p:spPr>
            <a:xfrm>
              <a:off x="11627695" y="617162"/>
              <a:ext cx="49007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9" name="Group 8"/>
          <p:cNvGrpSpPr/>
          <p:nvPr/>
        </p:nvGrpSpPr>
        <p:grpSpPr>
          <a:xfrm>
            <a:off x="303346" y="2897058"/>
            <a:ext cx="5000174" cy="2693131"/>
            <a:chOff x="4084321" y="3631469"/>
            <a:chExt cx="5000174" cy="2693131"/>
          </a:xfrm>
        </p:grpSpPr>
        <p:sp>
          <p:nvSpPr>
            <p:cNvPr id="19" name="Rectangle 18"/>
            <p:cNvSpPr/>
            <p:nvPr/>
          </p:nvSpPr>
          <p:spPr>
            <a:xfrm>
              <a:off x="4084321" y="3631469"/>
              <a:ext cx="5000174" cy="269313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303280" y="3841447"/>
              <a:ext cx="4464139" cy="1938992"/>
            </a:xfrm>
            <a:prstGeom prst="rect">
              <a:avLst/>
            </a:prstGeom>
            <a:noFill/>
          </p:spPr>
          <p:txBody>
            <a:bodyPr wrap="square" rtlCol="0">
              <a:spAutoFit/>
            </a:bodyPr>
            <a:lstStyle/>
            <a:p>
              <a:r>
                <a:rPr lang="en-US" sz="2400" b="1" dirty="0" err="1">
                  <a:solidFill>
                    <a:schemeClr val="tx2"/>
                  </a:solidFill>
                  <a:latin typeface="Consolas" pitchFamily="49" charset="0"/>
                  <a:cs typeface="Consolas" pitchFamily="49" charset="0"/>
                </a:rPr>
                <a:t>struct</a:t>
              </a:r>
              <a:r>
                <a:rPr lang="en-US" sz="2400" b="1" dirty="0">
                  <a:solidFill>
                    <a:schemeClr val="tx2"/>
                  </a:solidFill>
                  <a:latin typeface="Consolas" pitchFamily="49" charset="0"/>
                  <a:cs typeface="Consolas" pitchFamily="49" charset="0"/>
                </a:rPr>
                <a:t> </a:t>
              </a:r>
              <a:r>
                <a:rPr lang="en-US" sz="2400" b="1" dirty="0">
                  <a:solidFill>
                    <a:schemeClr val="accent6"/>
                  </a:solidFill>
                  <a:latin typeface="Consolas" pitchFamily="49" charset="0"/>
                  <a:cs typeface="Consolas" pitchFamily="49" charset="0"/>
                </a:rPr>
                <a:t>node</a:t>
              </a:r>
            </a:p>
            <a:p>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smtClean="0">
                  <a:solidFill>
                    <a:schemeClr val="accent3">
                      <a:lumMod val="75000"/>
                    </a:schemeClr>
                  </a:solidFill>
                  <a:latin typeface="Consolas" pitchFamily="49" charset="0"/>
                  <a:cs typeface="Consolas" pitchFamily="49" charset="0"/>
                </a:rPr>
                <a:t>int</a:t>
              </a:r>
              <a:r>
                <a:rPr lang="en-US" sz="2400" b="1" dirty="0" smtClean="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info;</a:t>
              </a:r>
            </a:p>
            <a:p>
              <a:r>
                <a:rPr lang="en-US" sz="2400" b="1" dirty="0">
                  <a:latin typeface="Consolas" pitchFamily="49" charset="0"/>
                  <a:cs typeface="Consolas" pitchFamily="49" charset="0"/>
                </a:rPr>
                <a:t>	</a:t>
              </a:r>
              <a:r>
                <a:rPr lang="en-US" sz="2400" b="1" dirty="0" err="1" smtClean="0">
                  <a:solidFill>
                    <a:schemeClr val="accent3">
                      <a:lumMod val="75000"/>
                    </a:schemeClr>
                  </a:solidFill>
                  <a:latin typeface="Consolas" pitchFamily="49" charset="0"/>
                  <a:cs typeface="Consolas" pitchFamily="49" charset="0"/>
                </a:rPr>
                <a:t>struct</a:t>
              </a:r>
              <a:r>
                <a:rPr lang="en-US" sz="2400" b="1" dirty="0" smtClean="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node *link;</a:t>
              </a:r>
            </a:p>
            <a:p>
              <a:r>
                <a:rPr lang="en-US" sz="2400" b="1" dirty="0">
                  <a:latin typeface="Consolas" pitchFamily="49" charset="0"/>
                  <a:cs typeface="Consolas" pitchFamily="49" charset="0"/>
                </a:rPr>
                <a:t>};</a:t>
              </a:r>
            </a:p>
          </p:txBody>
        </p:sp>
      </p:grpSp>
      <p:sp>
        <p:nvSpPr>
          <p:cNvPr id="44" name="TextBox 43"/>
          <p:cNvSpPr txBox="1"/>
          <p:nvPr/>
        </p:nvSpPr>
        <p:spPr>
          <a:xfrm>
            <a:off x="303346" y="5723480"/>
            <a:ext cx="5000174" cy="553998"/>
          </a:xfrm>
          <a:prstGeom prst="rect">
            <a:avLst/>
          </a:prstGeom>
          <a:noFill/>
        </p:spPr>
        <p:txBody>
          <a:bodyPr wrap="square" rtlCol="0">
            <a:spAutoFit/>
          </a:bodyPr>
          <a:lstStyle/>
          <a:p>
            <a:pPr algn="ctr"/>
            <a:r>
              <a:rPr lang="en-IN" sz="3000" b="1" dirty="0"/>
              <a:t>C Structure </a:t>
            </a:r>
            <a:r>
              <a:rPr lang="en-IN" sz="3000" b="1" dirty="0" smtClean="0"/>
              <a:t>to represent a </a:t>
            </a:r>
            <a:r>
              <a:rPr lang="en-IN" sz="3000" b="1" dirty="0"/>
              <a:t>node</a:t>
            </a:r>
          </a:p>
        </p:txBody>
      </p:sp>
      <p:grpSp>
        <p:nvGrpSpPr>
          <p:cNvPr id="32" name="Group 31"/>
          <p:cNvGrpSpPr/>
          <p:nvPr/>
        </p:nvGrpSpPr>
        <p:grpSpPr>
          <a:xfrm>
            <a:off x="5479598" y="1864312"/>
            <a:ext cx="6409507" cy="3706616"/>
            <a:chOff x="4211776" y="2689450"/>
            <a:chExt cx="3680632" cy="4448102"/>
          </a:xfrm>
        </p:grpSpPr>
        <p:sp>
          <p:nvSpPr>
            <p:cNvPr id="33" name="Rectangle 32"/>
            <p:cNvSpPr/>
            <p:nvPr/>
          </p:nvSpPr>
          <p:spPr>
            <a:xfrm>
              <a:off x="4211776" y="2689450"/>
              <a:ext cx="3680632" cy="444810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265975" y="2854445"/>
              <a:ext cx="3626432" cy="4173606"/>
            </a:xfrm>
            <a:prstGeom prst="rect">
              <a:avLst/>
            </a:prstGeom>
            <a:noFill/>
          </p:spPr>
          <p:txBody>
            <a:bodyPr wrap="square" rtlCol="0">
              <a:spAutoFit/>
            </a:bodyPr>
            <a:lstStyle/>
            <a:p>
              <a:r>
                <a:rPr lang="en-US" sz="2000" b="1" dirty="0" smtClean="0">
                  <a:latin typeface="Consolas" panose="020B0609020204030204" pitchFamily="49" charset="0"/>
                  <a:cs typeface="Consolas" pitchFamily="49" charset="0"/>
                </a:rPr>
                <a:t>static </a:t>
              </a:r>
              <a:r>
                <a:rPr lang="en-US" sz="2000" b="1" dirty="0">
                  <a:solidFill>
                    <a:schemeClr val="tx2"/>
                  </a:solidFill>
                  <a:latin typeface="Consolas" pitchFamily="49" charset="0"/>
                  <a:cs typeface="Consolas" pitchFamily="49" charset="0"/>
                </a:rPr>
                <a:t>class</a:t>
              </a:r>
              <a:r>
                <a:rPr lang="en-US" sz="2000" b="1" dirty="0">
                  <a:latin typeface="Consolas" pitchFamily="49" charset="0"/>
                  <a:cs typeface="Consolas" pitchFamily="49" charset="0"/>
                </a:rPr>
                <a:t> </a:t>
              </a:r>
              <a:r>
                <a:rPr lang="en-US" sz="2000" b="1" dirty="0">
                  <a:solidFill>
                    <a:schemeClr val="accent6"/>
                  </a:solidFill>
                  <a:latin typeface="Consolas" pitchFamily="49" charset="0"/>
                  <a:cs typeface="Consolas" pitchFamily="49" charset="0"/>
                </a:rPr>
                <a:t>Node</a:t>
              </a:r>
              <a:r>
                <a:rPr lang="en-US" sz="2000" b="1" dirty="0">
                  <a:latin typeface="Consolas" pitchFamily="49" charset="0"/>
                  <a:cs typeface="Consolas" pitchFamily="49" charset="0"/>
                </a:rPr>
                <a:t> {</a:t>
              </a:r>
            </a:p>
            <a:p>
              <a:r>
                <a:rPr lang="en-US" sz="2000" b="1" dirty="0" smtClean="0">
                  <a:latin typeface="Consolas" pitchFamily="49" charset="0"/>
                  <a:cs typeface="Consolas" pitchFamily="49" charset="0"/>
                </a:rPr>
                <a:t>	</a:t>
              </a:r>
              <a:r>
                <a:rPr lang="en-US" sz="2000" b="1" dirty="0" err="1" smtClean="0">
                  <a:solidFill>
                    <a:schemeClr val="accent3">
                      <a:lumMod val="75000"/>
                    </a:schemeClr>
                  </a:solidFill>
                  <a:latin typeface="Consolas" pitchFamily="49" charset="0"/>
                  <a:cs typeface="Consolas" pitchFamily="49" charset="0"/>
                </a:rPr>
                <a:t>int</a:t>
              </a:r>
              <a:r>
                <a:rPr lang="en-US" sz="2000" b="1" dirty="0" smtClean="0">
                  <a:solidFill>
                    <a:schemeClr val="accent3">
                      <a:lumMod val="75000"/>
                    </a:schemeClr>
                  </a:solidFill>
                  <a:latin typeface="Consolas" pitchFamily="49" charset="0"/>
                  <a:cs typeface="Consolas" pitchFamily="49" charset="0"/>
                </a:rPr>
                <a:t> </a:t>
              </a:r>
              <a:r>
                <a:rPr lang="en-US" sz="2000" b="1" dirty="0" smtClean="0">
                  <a:latin typeface="Consolas" pitchFamily="49" charset="0"/>
                  <a:cs typeface="Consolas" pitchFamily="49" charset="0"/>
                </a:rPr>
                <a:t>info;</a:t>
              </a:r>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a:t>
              </a:r>
              <a:r>
                <a:rPr lang="en-US" sz="2000" b="1" dirty="0" smtClean="0">
                  <a:solidFill>
                    <a:schemeClr val="accent3">
                      <a:lumMod val="75000"/>
                    </a:schemeClr>
                  </a:solidFill>
                  <a:latin typeface="Consolas" pitchFamily="49" charset="0"/>
                  <a:cs typeface="Consolas" pitchFamily="49" charset="0"/>
                </a:rPr>
                <a:t>Node</a:t>
              </a:r>
              <a:r>
                <a:rPr lang="en-US" sz="2000" b="1" dirty="0" smtClean="0">
                  <a:latin typeface="Consolas" pitchFamily="49" charset="0"/>
                  <a:cs typeface="Consolas" pitchFamily="49" charset="0"/>
                </a:rPr>
                <a:t> link;</a:t>
              </a:r>
              <a:endParaRPr lang="en-US" sz="2000" b="1" dirty="0">
                <a:latin typeface="Consolas" pitchFamily="49" charset="0"/>
                <a:cs typeface="Consolas" pitchFamily="49" charset="0"/>
              </a:endParaRP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a:t>
              </a:r>
              <a:r>
                <a:rPr lang="en-US" sz="2000" b="1" i="1" dirty="0" smtClean="0">
                  <a:solidFill>
                    <a:schemeClr val="tx2">
                      <a:lumMod val="40000"/>
                      <a:lumOff val="60000"/>
                    </a:schemeClr>
                  </a:solidFill>
                  <a:latin typeface="Consolas" pitchFamily="49" charset="0"/>
                  <a:cs typeface="Consolas" pitchFamily="49" charset="0"/>
                </a:rPr>
                <a:t>// </a:t>
              </a:r>
              <a:r>
                <a:rPr lang="en-US" sz="2000" b="1" i="1" dirty="0">
                  <a:solidFill>
                    <a:schemeClr val="tx2">
                      <a:lumMod val="40000"/>
                      <a:lumOff val="60000"/>
                    </a:schemeClr>
                  </a:solidFill>
                  <a:latin typeface="Consolas" pitchFamily="49" charset="0"/>
                  <a:cs typeface="Consolas" pitchFamily="49" charset="0"/>
                </a:rPr>
                <a:t>Constructor to create a new node</a:t>
              </a:r>
            </a:p>
            <a:p>
              <a:r>
                <a:rPr lang="en-US" sz="2000" b="1" i="1" dirty="0">
                  <a:solidFill>
                    <a:schemeClr val="tx2">
                      <a:lumMod val="40000"/>
                      <a:lumOff val="60000"/>
                    </a:schemeClr>
                  </a:solidFill>
                  <a:latin typeface="Consolas" pitchFamily="49" charset="0"/>
                  <a:cs typeface="Consolas" pitchFamily="49" charset="0"/>
                </a:rPr>
                <a:t>	</a:t>
              </a:r>
              <a:r>
                <a:rPr lang="en-US" sz="2000" b="1" i="1" dirty="0" smtClean="0">
                  <a:solidFill>
                    <a:schemeClr val="tx2">
                      <a:lumMod val="40000"/>
                      <a:lumOff val="60000"/>
                    </a:schemeClr>
                  </a:solidFill>
                  <a:latin typeface="Consolas" pitchFamily="49" charset="0"/>
                  <a:cs typeface="Consolas" pitchFamily="49" charset="0"/>
                </a:rPr>
                <a:t>//</a:t>
              </a:r>
              <a:r>
                <a:rPr lang="en-US" b="1" i="1" dirty="0" smtClean="0">
                  <a:solidFill>
                    <a:schemeClr val="tx2">
                      <a:lumMod val="40000"/>
                      <a:lumOff val="60000"/>
                    </a:schemeClr>
                  </a:solidFill>
                  <a:latin typeface="Consolas" pitchFamily="49" charset="0"/>
                  <a:cs typeface="Consolas" pitchFamily="49" charset="0"/>
                </a:rPr>
                <a:t> </a:t>
              </a:r>
              <a:r>
                <a:rPr lang="en-US" b="1" i="1" dirty="0">
                  <a:solidFill>
                    <a:schemeClr val="tx2">
                      <a:lumMod val="40000"/>
                      <a:lumOff val="60000"/>
                    </a:schemeClr>
                  </a:solidFill>
                  <a:latin typeface="Consolas" pitchFamily="49" charset="0"/>
                  <a:cs typeface="Consolas" pitchFamily="49" charset="0"/>
                </a:rPr>
                <a:t>Next is by default </a:t>
              </a:r>
              <a:r>
                <a:rPr lang="en-US" b="1" i="1" dirty="0" smtClean="0">
                  <a:solidFill>
                    <a:schemeClr val="tx2">
                      <a:lumMod val="40000"/>
                      <a:lumOff val="60000"/>
                    </a:schemeClr>
                  </a:solidFill>
                  <a:latin typeface="Consolas" pitchFamily="49" charset="0"/>
                  <a:cs typeface="Consolas" pitchFamily="49" charset="0"/>
                </a:rPr>
                <a:t>initialized as </a:t>
              </a:r>
              <a:r>
                <a:rPr lang="en-US" b="1" i="1" dirty="0">
                  <a:solidFill>
                    <a:schemeClr val="tx2">
                      <a:lumMod val="40000"/>
                      <a:lumOff val="60000"/>
                    </a:schemeClr>
                  </a:solidFill>
                  <a:latin typeface="Consolas" pitchFamily="49" charset="0"/>
                  <a:cs typeface="Consolas" pitchFamily="49" charset="0"/>
                </a:rPr>
                <a:t>null</a:t>
              </a:r>
            </a:p>
            <a:p>
              <a:r>
                <a:rPr lang="en-US" sz="2000" b="1" dirty="0">
                  <a:latin typeface="Consolas" pitchFamily="49" charset="0"/>
                  <a:cs typeface="Consolas" pitchFamily="49" charset="0"/>
                </a:rPr>
                <a:t>	</a:t>
              </a:r>
              <a:r>
                <a:rPr lang="en-US" sz="2000" b="1" dirty="0">
                  <a:latin typeface="Consolas" panose="020B0609020204030204" pitchFamily="49" charset="0"/>
                </a:rPr>
                <a:t>public</a:t>
              </a:r>
              <a:r>
                <a:rPr lang="en-US" sz="2000" dirty="0">
                  <a:latin typeface="Consolas" panose="020B0609020204030204" pitchFamily="49" charset="0"/>
                </a:rPr>
                <a:t> </a:t>
              </a:r>
              <a:r>
                <a:rPr lang="en-US" sz="2000" dirty="0">
                  <a:solidFill>
                    <a:schemeClr val="accent2">
                      <a:lumMod val="75000"/>
                    </a:schemeClr>
                  </a:solidFill>
                  <a:latin typeface="Consolas" panose="020B0609020204030204" pitchFamily="49" charset="0"/>
                </a:rPr>
                <a:t>Node</a:t>
              </a:r>
              <a:r>
                <a:rPr lang="en-US" sz="2000" dirty="0">
                  <a:latin typeface="Consolas" panose="020B0609020204030204" pitchFamily="49" charset="0"/>
                </a:rPr>
                <a:t> (</a:t>
              </a:r>
              <a:r>
                <a:rPr lang="en-US" sz="2000" b="1" dirty="0" err="1">
                  <a:solidFill>
                    <a:schemeClr val="accent3"/>
                  </a:solidFill>
                  <a:latin typeface="Consolas" panose="020B0609020204030204" pitchFamily="49" charset="0"/>
                </a:rPr>
                <a:t>int</a:t>
              </a:r>
              <a:r>
                <a:rPr lang="en-US" sz="2000" dirty="0">
                  <a:latin typeface="Consolas" panose="020B0609020204030204" pitchFamily="49" charset="0"/>
                </a:rPr>
                <a:t> data) {  </a:t>
              </a:r>
            </a:p>
            <a:p>
              <a:r>
                <a:rPr lang="en-US" sz="2000" dirty="0">
                  <a:latin typeface="Consolas" panose="020B0609020204030204" pitchFamily="49" charset="0"/>
                </a:rPr>
                <a:t>            </a:t>
              </a:r>
              <a:r>
                <a:rPr lang="en-US" sz="2000" b="1" dirty="0">
                  <a:latin typeface="Consolas" panose="020B0609020204030204" pitchFamily="49" charset="0"/>
                </a:rPr>
                <a:t>this</a:t>
              </a:r>
              <a:r>
                <a:rPr lang="en-US" sz="2000" dirty="0">
                  <a:latin typeface="Consolas" panose="020B0609020204030204" pitchFamily="49" charset="0"/>
                </a:rPr>
                <a:t>.info = data;   </a:t>
              </a:r>
            </a:p>
            <a:p>
              <a:r>
                <a:rPr lang="en-US" sz="2000" b="1" dirty="0">
                  <a:latin typeface="Consolas" panose="020B0609020204030204" pitchFamily="49" charset="0"/>
                </a:rPr>
                <a:t>            </a:t>
              </a:r>
              <a:r>
                <a:rPr lang="en-US" sz="2000" b="1" dirty="0" err="1">
                  <a:latin typeface="Consolas" panose="020B0609020204030204" pitchFamily="49" charset="0"/>
                </a:rPr>
                <a:t>this</a:t>
              </a:r>
              <a:r>
                <a:rPr lang="en-US" sz="2000" dirty="0" err="1">
                  <a:latin typeface="Consolas" panose="020B0609020204030204" pitchFamily="49" charset="0"/>
                </a:rPr>
                <a:t>.link</a:t>
              </a:r>
              <a:r>
                <a:rPr lang="en-US" sz="2000" dirty="0">
                  <a:latin typeface="Consolas" panose="020B0609020204030204" pitchFamily="49" charset="0"/>
                </a:rPr>
                <a:t> = </a:t>
              </a:r>
              <a:r>
                <a:rPr lang="en-US" sz="2000" b="1" dirty="0">
                  <a:latin typeface="Consolas" panose="020B0609020204030204" pitchFamily="49" charset="0"/>
                </a:rPr>
                <a:t>null</a:t>
              </a:r>
              <a:r>
                <a:rPr lang="en-US" sz="2000" dirty="0">
                  <a:latin typeface="Consolas" panose="020B0609020204030204" pitchFamily="49" charset="0"/>
                </a:rPr>
                <a:t>;  </a:t>
              </a:r>
            </a:p>
            <a:p>
              <a:r>
                <a:rPr lang="en-US" sz="2000" dirty="0">
                  <a:latin typeface="Consolas" panose="020B0609020204030204" pitchFamily="49" charset="0"/>
                </a:rPr>
                <a:t>        }  </a:t>
              </a:r>
            </a:p>
            <a:p>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grpSp>
      <p:sp>
        <p:nvSpPr>
          <p:cNvPr id="35" name="TextBox 34"/>
          <p:cNvSpPr txBox="1"/>
          <p:nvPr/>
        </p:nvSpPr>
        <p:spPr>
          <a:xfrm>
            <a:off x="5479598" y="5723480"/>
            <a:ext cx="6409506" cy="553998"/>
          </a:xfrm>
          <a:prstGeom prst="rect">
            <a:avLst/>
          </a:prstGeom>
          <a:noFill/>
        </p:spPr>
        <p:txBody>
          <a:bodyPr wrap="square" rtlCol="0">
            <a:spAutoFit/>
          </a:bodyPr>
          <a:lstStyle/>
          <a:p>
            <a:pPr algn="ctr"/>
            <a:r>
              <a:rPr lang="en-IN" sz="3000" b="1" dirty="0" smtClean="0"/>
              <a:t>Java class to represent a </a:t>
            </a:r>
            <a:r>
              <a:rPr lang="en-IN" sz="3000" b="1" dirty="0"/>
              <a:t>node</a:t>
            </a:r>
          </a:p>
        </p:txBody>
      </p:sp>
    </p:spTree>
    <p:extLst>
      <p:ext uri="{BB962C8B-B14F-4D97-AF65-F5344CB8AC3E}">
        <p14:creationId xmlns:p14="http://schemas.microsoft.com/office/powerpoint/2010/main" val="193341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for singly linked </a:t>
            </a:r>
            <a:r>
              <a:rPr lang="en-IN" dirty="0" smtClean="0"/>
              <a:t>list</a:t>
            </a:r>
            <a:endParaRPr lang="en-US" dirty="0"/>
          </a:p>
        </p:txBody>
      </p:sp>
      <p:sp>
        <p:nvSpPr>
          <p:cNvPr id="3" name="Content Placeholder 2"/>
          <p:cNvSpPr>
            <a:spLocks noGrp="1"/>
          </p:cNvSpPr>
          <p:nvPr>
            <p:ph idx="4294967295"/>
          </p:nvPr>
        </p:nvSpPr>
        <p:spPr>
          <a:xfrm>
            <a:off x="131180" y="863444"/>
            <a:ext cx="11929641" cy="5590565"/>
          </a:xfrm>
        </p:spPr>
        <p:txBody>
          <a:bodyPr>
            <a:normAutofit/>
          </a:bodyPr>
          <a:lstStyle/>
          <a:p>
            <a:pPr marL="457200" indent="-457200">
              <a:buFont typeface="+mj-lt"/>
              <a:buAutoNum type="arabicPeriod"/>
            </a:pPr>
            <a:r>
              <a:rPr lang="en-US" sz="2400" dirty="0" smtClean="0"/>
              <a:t>Insert </a:t>
            </a:r>
            <a:r>
              <a:rPr lang="en-US" sz="2400" dirty="0"/>
              <a:t>at first position</a:t>
            </a:r>
          </a:p>
          <a:p>
            <a:pPr marL="457200" indent="-457200">
              <a:buFont typeface="+mj-lt"/>
              <a:buAutoNum type="arabicPeriod"/>
            </a:pPr>
            <a:r>
              <a:rPr lang="en-US" sz="2400" dirty="0" smtClean="0"/>
              <a:t>Insert </a:t>
            </a:r>
            <a:r>
              <a:rPr lang="en-US" sz="2400" dirty="0"/>
              <a:t>at last position</a:t>
            </a:r>
          </a:p>
          <a:p>
            <a:pPr marL="457200" indent="-457200">
              <a:buFont typeface="+mj-lt"/>
              <a:buAutoNum type="arabicPeriod"/>
            </a:pPr>
            <a:r>
              <a:rPr lang="en-US" sz="2400" dirty="0" smtClean="0"/>
              <a:t>Insert </a:t>
            </a:r>
            <a:r>
              <a:rPr lang="en-US" sz="2400" dirty="0"/>
              <a:t>in Ordered Linked list</a:t>
            </a:r>
          </a:p>
          <a:p>
            <a:pPr marL="457200" indent="-457200">
              <a:buFont typeface="+mj-lt"/>
              <a:buAutoNum type="arabicPeriod"/>
            </a:pPr>
            <a:r>
              <a:rPr lang="en-US" sz="2400" dirty="0" smtClean="0"/>
              <a:t>Delete </a:t>
            </a:r>
            <a:r>
              <a:rPr lang="en-US" sz="2400" dirty="0"/>
              <a:t>Element</a:t>
            </a:r>
          </a:p>
          <a:p>
            <a:pPr marL="457200" indent="-457200">
              <a:buFont typeface="+mj-lt"/>
              <a:buAutoNum type="arabicPeriod"/>
            </a:pPr>
            <a:r>
              <a:rPr lang="en-US" sz="2400" dirty="0" smtClean="0"/>
              <a:t>Copy </a:t>
            </a:r>
            <a:r>
              <a:rPr lang="en-US" sz="2400" dirty="0"/>
              <a:t>Linked List</a:t>
            </a:r>
          </a:p>
        </p:txBody>
      </p:sp>
    </p:spTree>
    <p:extLst>
      <p:ext uri="{BB962C8B-B14F-4D97-AF65-F5344CB8AC3E}">
        <p14:creationId xmlns:p14="http://schemas.microsoft.com/office/powerpoint/2010/main" val="56791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Availability Stack</a:t>
            </a:r>
            <a:endParaRPr lang="en-US" dirty="0"/>
          </a:p>
        </p:txBody>
      </p:sp>
      <p:sp>
        <p:nvSpPr>
          <p:cNvPr id="3" name="Content Placeholder 2"/>
          <p:cNvSpPr>
            <a:spLocks noGrp="1"/>
          </p:cNvSpPr>
          <p:nvPr>
            <p:ph idx="1"/>
          </p:nvPr>
        </p:nvSpPr>
        <p:spPr>
          <a:xfrm>
            <a:off x="131180" y="876144"/>
            <a:ext cx="11929641" cy="2151141"/>
          </a:xfrm>
        </p:spPr>
        <p:txBody>
          <a:bodyPr/>
          <a:lstStyle/>
          <a:p>
            <a:r>
              <a:rPr lang="en-IN" dirty="0"/>
              <a:t>A </a:t>
            </a:r>
            <a:r>
              <a:rPr lang="en-IN" b="1" dirty="0">
                <a:solidFill>
                  <a:srgbClr val="C00000"/>
                </a:solidFill>
              </a:rPr>
              <a:t>pool</a:t>
            </a:r>
            <a:r>
              <a:rPr lang="en-IN" dirty="0">
                <a:solidFill>
                  <a:srgbClr val="C00000"/>
                </a:solidFill>
              </a:rPr>
              <a:t> </a:t>
            </a:r>
            <a:r>
              <a:rPr lang="en-IN" dirty="0"/>
              <a:t>or list </a:t>
            </a:r>
            <a:r>
              <a:rPr lang="en-IN" b="1" dirty="0">
                <a:solidFill>
                  <a:srgbClr val="C00000"/>
                </a:solidFill>
              </a:rPr>
              <a:t>of free nodes</a:t>
            </a:r>
            <a:r>
              <a:rPr lang="en-IN" dirty="0"/>
              <a:t>, which we refer to as the </a:t>
            </a:r>
            <a:r>
              <a:rPr lang="en-IN" b="1" dirty="0">
                <a:solidFill>
                  <a:srgbClr val="C00000"/>
                </a:solidFill>
              </a:rPr>
              <a:t>availability stack</a:t>
            </a:r>
            <a:r>
              <a:rPr lang="en-IN" dirty="0"/>
              <a:t> is maintained in conjunction with linked allocation.</a:t>
            </a:r>
          </a:p>
          <a:p>
            <a:r>
              <a:rPr lang="en-IN" dirty="0"/>
              <a:t>Whenever a node is to be inserted in a list, a free node is taken from the availability stack and linked to the new list.</a:t>
            </a:r>
          </a:p>
          <a:p>
            <a:r>
              <a:rPr lang="en-IN" dirty="0"/>
              <a:t>On other end, the deleted node from the list is added to the availability stack.</a:t>
            </a:r>
            <a:endParaRPr lang="en-US" dirty="0"/>
          </a:p>
          <a:p>
            <a:endParaRPr lang="en-US" dirty="0"/>
          </a:p>
        </p:txBody>
      </p:sp>
      <p:grpSp>
        <p:nvGrpSpPr>
          <p:cNvPr id="4" name="Group 3"/>
          <p:cNvGrpSpPr/>
          <p:nvPr/>
        </p:nvGrpSpPr>
        <p:grpSpPr>
          <a:xfrm>
            <a:off x="1540693" y="3523344"/>
            <a:ext cx="1066800" cy="457200"/>
            <a:chOff x="685800" y="3505200"/>
            <a:chExt cx="1066800" cy="457200"/>
          </a:xfrm>
        </p:grpSpPr>
        <p:sp>
          <p:nvSpPr>
            <p:cNvPr id="5" name="Rectangle 4"/>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540693" y="4209144"/>
            <a:ext cx="1066800" cy="457200"/>
            <a:chOff x="685800" y="3505200"/>
            <a:chExt cx="1066800" cy="457200"/>
          </a:xfrm>
        </p:grpSpPr>
        <p:sp>
          <p:nvSpPr>
            <p:cNvPr id="8" name="Rectangle 7"/>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540693" y="4894944"/>
            <a:ext cx="1066800" cy="457200"/>
            <a:chOff x="685800" y="3505200"/>
            <a:chExt cx="1066800" cy="457200"/>
          </a:xfrm>
        </p:grpSpPr>
        <p:sp>
          <p:nvSpPr>
            <p:cNvPr id="11" name="Rectangle 10"/>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540693" y="5885544"/>
            <a:ext cx="1066800" cy="457200"/>
            <a:chOff x="685800" y="3505200"/>
            <a:chExt cx="1066800" cy="457200"/>
          </a:xfrm>
        </p:grpSpPr>
        <p:sp>
          <p:nvSpPr>
            <p:cNvPr id="14" name="Rectangle 1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362804" y="3567412"/>
            <a:ext cx="762000" cy="369332"/>
          </a:xfrm>
          <a:prstGeom prst="rect">
            <a:avLst/>
          </a:prstGeom>
          <a:noFill/>
        </p:spPr>
        <p:txBody>
          <a:bodyPr wrap="square" rtlCol="0">
            <a:spAutoFit/>
          </a:bodyPr>
          <a:lstStyle/>
          <a:p>
            <a:r>
              <a:rPr lang="en-IN" b="1" dirty="0">
                <a:solidFill>
                  <a:srgbClr val="C00000"/>
                </a:solidFill>
              </a:rPr>
              <a:t>AVAIL</a:t>
            </a:r>
            <a:endParaRPr lang="en-US" b="1" dirty="0">
              <a:solidFill>
                <a:srgbClr val="C00000"/>
              </a:solidFill>
            </a:endParaRPr>
          </a:p>
        </p:txBody>
      </p:sp>
      <p:cxnSp>
        <p:nvCxnSpPr>
          <p:cNvPr id="17" name="Straight Arrow Connector 16"/>
          <p:cNvCxnSpPr/>
          <p:nvPr/>
        </p:nvCxnSpPr>
        <p:spPr>
          <a:xfrm>
            <a:off x="2378893" y="39805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2378893" y="46663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2378893" y="53521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2378893" y="5635829"/>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21" name="Group 20"/>
          <p:cNvGrpSpPr/>
          <p:nvPr/>
        </p:nvGrpSpPr>
        <p:grpSpPr>
          <a:xfrm>
            <a:off x="3902893" y="3523344"/>
            <a:ext cx="1066800" cy="457200"/>
            <a:chOff x="685800" y="3505200"/>
            <a:chExt cx="1066800" cy="457200"/>
          </a:xfrm>
        </p:grpSpPr>
        <p:sp>
          <p:nvSpPr>
            <p:cNvPr id="22" name="Rectangle 21"/>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3902893" y="4209144"/>
            <a:ext cx="1066800" cy="457200"/>
            <a:chOff x="685800" y="3505200"/>
            <a:chExt cx="1066800" cy="457200"/>
          </a:xfrm>
        </p:grpSpPr>
        <p:sp>
          <p:nvSpPr>
            <p:cNvPr id="25" name="Rectangle 24"/>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902893" y="4894944"/>
            <a:ext cx="1066800" cy="457200"/>
            <a:chOff x="685800" y="3505200"/>
            <a:chExt cx="1066800" cy="457200"/>
          </a:xfrm>
        </p:grpSpPr>
        <p:sp>
          <p:nvSpPr>
            <p:cNvPr id="28" name="Rectangle 27"/>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3902893" y="5885544"/>
            <a:ext cx="1066800" cy="457200"/>
            <a:chOff x="685800" y="3505200"/>
            <a:chExt cx="1066800" cy="457200"/>
          </a:xfrm>
        </p:grpSpPr>
        <p:sp>
          <p:nvSpPr>
            <p:cNvPr id="31" name="Rectangle 30"/>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3" name="Straight Arrow Connector 32"/>
          <p:cNvCxnSpPr/>
          <p:nvPr/>
        </p:nvCxnSpPr>
        <p:spPr>
          <a:xfrm>
            <a:off x="4741093" y="39805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p:nvPr/>
        </p:nvCxnSpPr>
        <p:spPr>
          <a:xfrm>
            <a:off x="4741093" y="46663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a:off x="4741093" y="53521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p:nvPr/>
        </p:nvCxnSpPr>
        <p:spPr>
          <a:xfrm>
            <a:off x="4741093" y="5635829"/>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16" idx="3"/>
            <a:endCxn id="5" idx="1"/>
          </p:cNvCxnSpPr>
          <p:nvPr/>
        </p:nvCxnSpPr>
        <p:spPr>
          <a:xfrm flipV="1">
            <a:off x="1124805" y="3751944"/>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5198293" y="3505820"/>
            <a:ext cx="4191000" cy="2862322"/>
          </a:xfrm>
          <a:prstGeom prst="rect">
            <a:avLst/>
          </a:prstGeom>
          <a:solidFill>
            <a:schemeClr val="bg1">
              <a:lumMod val="95000"/>
            </a:schemeClr>
          </a:solidFill>
        </p:spPr>
        <p:txBody>
          <a:bodyPr wrap="square" rtlCol="0">
            <a:spAutoFit/>
          </a:bodyPr>
          <a:lstStyle/>
          <a:p>
            <a:r>
              <a:rPr lang="en-IN" b="1" dirty="0">
                <a:solidFill>
                  <a:schemeClr val="tx2"/>
                </a:solidFill>
              </a:rPr>
              <a:t>Check for free node in </a:t>
            </a:r>
            <a:r>
              <a:rPr lang="en-IN" b="1" dirty="0">
                <a:solidFill>
                  <a:schemeClr val="tx2"/>
                </a:solidFill>
                <a:sym typeface="Wingdings" pitchFamily="2" charset="2"/>
              </a:rPr>
              <a:t>Availability Stack</a:t>
            </a:r>
          </a:p>
          <a:p>
            <a:r>
              <a:rPr lang="en-IN" b="1" dirty="0"/>
              <a:t>IF</a:t>
            </a:r>
            <a:r>
              <a:rPr lang="en-IN" dirty="0"/>
              <a:t>        AVAIL is NULL</a:t>
            </a:r>
          </a:p>
          <a:p>
            <a:r>
              <a:rPr lang="en-IN" b="1" dirty="0"/>
              <a:t>THEN</a:t>
            </a:r>
            <a:r>
              <a:rPr lang="en-IN" dirty="0"/>
              <a:t>  Write(‘</a:t>
            </a:r>
            <a:r>
              <a:rPr lang="en-IN" dirty="0">
                <a:sym typeface="Wingdings" pitchFamily="2" charset="2"/>
              </a:rPr>
              <a:t>Availability Stack Underflow</a:t>
            </a:r>
            <a:r>
              <a:rPr lang="en-IN" dirty="0"/>
              <a:t>’)</a:t>
            </a:r>
          </a:p>
          <a:p>
            <a:r>
              <a:rPr lang="en-IN" dirty="0"/>
              <a:t>            Return</a:t>
            </a:r>
          </a:p>
          <a:p>
            <a:endParaRPr lang="en-IN" dirty="0"/>
          </a:p>
          <a:p>
            <a:r>
              <a:rPr lang="en-IN" b="1" dirty="0">
                <a:solidFill>
                  <a:schemeClr val="tx2"/>
                </a:solidFill>
              </a:rPr>
              <a:t>Obtain Address of next free node</a:t>
            </a:r>
          </a:p>
          <a:p>
            <a:r>
              <a:rPr lang="en-IN" dirty="0"/>
              <a:t>NEW </a:t>
            </a:r>
            <a:r>
              <a:rPr lang="en-IN" dirty="0">
                <a:sym typeface="Wingdings" pitchFamily="2" charset="2"/>
              </a:rPr>
              <a:t> AVAIL</a:t>
            </a:r>
          </a:p>
          <a:p>
            <a:endParaRPr lang="en-IN" dirty="0">
              <a:sym typeface="Wingdings" pitchFamily="2" charset="2"/>
            </a:endParaRPr>
          </a:p>
          <a:p>
            <a:r>
              <a:rPr lang="en-IN" b="1" dirty="0">
                <a:solidFill>
                  <a:schemeClr val="tx2"/>
                </a:solidFill>
                <a:sym typeface="Wingdings" pitchFamily="2" charset="2"/>
              </a:rPr>
              <a:t>Remove free node from Availability Stack</a:t>
            </a:r>
          </a:p>
          <a:p>
            <a:r>
              <a:rPr lang="en-IN" dirty="0">
                <a:sym typeface="Wingdings" pitchFamily="2" charset="2"/>
              </a:rPr>
              <a:t>AVAIL  LINK(AVAIL)</a:t>
            </a:r>
            <a:endParaRPr lang="en-US" dirty="0"/>
          </a:p>
        </p:txBody>
      </p:sp>
      <p:grpSp>
        <p:nvGrpSpPr>
          <p:cNvPr id="39" name="Group 38"/>
          <p:cNvGrpSpPr/>
          <p:nvPr/>
        </p:nvGrpSpPr>
        <p:grpSpPr>
          <a:xfrm>
            <a:off x="2648805" y="3687412"/>
            <a:ext cx="1177889" cy="369332"/>
            <a:chOff x="2403511" y="3745468"/>
            <a:chExt cx="1177889" cy="369332"/>
          </a:xfrm>
        </p:grpSpPr>
        <p:sp>
          <p:nvSpPr>
            <p:cNvPr id="40" name="TextBox 39"/>
            <p:cNvSpPr txBox="1"/>
            <p:nvPr/>
          </p:nvSpPr>
          <p:spPr>
            <a:xfrm>
              <a:off x="2403511" y="3745468"/>
              <a:ext cx="762000" cy="369332"/>
            </a:xfrm>
            <a:prstGeom prst="rect">
              <a:avLst/>
            </a:prstGeom>
            <a:noFill/>
          </p:spPr>
          <p:txBody>
            <a:bodyPr wrap="square" rtlCol="0">
              <a:spAutoFit/>
            </a:bodyPr>
            <a:lstStyle/>
            <a:p>
              <a:r>
                <a:rPr lang="en-IN" b="1" dirty="0">
                  <a:solidFill>
                    <a:srgbClr val="C00000"/>
                  </a:solidFill>
                </a:rPr>
                <a:t>AVAIL</a:t>
              </a:r>
              <a:endParaRPr lang="en-US" b="1" dirty="0">
                <a:solidFill>
                  <a:srgbClr val="C00000"/>
                </a:solidFill>
              </a:endParaRPr>
            </a:p>
          </p:txBody>
        </p:sp>
        <p:cxnSp>
          <p:nvCxnSpPr>
            <p:cNvPr id="41" name="Straight Arrow Connector 40"/>
            <p:cNvCxnSpPr>
              <a:stCxn id="40" idx="3"/>
            </p:cNvCxnSpPr>
            <p:nvPr/>
          </p:nvCxnSpPr>
          <p:spPr>
            <a:xfrm flipV="1">
              <a:off x="3165511" y="3930000"/>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2" name="TextBox 41"/>
          <p:cNvSpPr txBox="1"/>
          <p:nvPr/>
        </p:nvSpPr>
        <p:spPr>
          <a:xfrm>
            <a:off x="2648804" y="3458812"/>
            <a:ext cx="762000" cy="369332"/>
          </a:xfrm>
          <a:prstGeom prst="rect">
            <a:avLst/>
          </a:prstGeom>
          <a:noFill/>
        </p:spPr>
        <p:txBody>
          <a:bodyPr wrap="square" rtlCol="0">
            <a:spAutoFit/>
          </a:bodyPr>
          <a:lstStyle/>
          <a:p>
            <a:r>
              <a:rPr lang="en-IN" b="1" dirty="0">
                <a:solidFill>
                  <a:srgbClr val="C00000"/>
                </a:solidFill>
              </a:rPr>
              <a:t>NEW</a:t>
            </a:r>
            <a:endParaRPr lang="en-US" b="1" dirty="0">
              <a:solidFill>
                <a:srgbClr val="C00000"/>
              </a:solidFill>
            </a:endParaRPr>
          </a:p>
        </p:txBody>
      </p:sp>
      <p:cxnSp>
        <p:nvCxnSpPr>
          <p:cNvPr id="43" name="Straight Arrow Connector 42"/>
          <p:cNvCxnSpPr>
            <a:stCxn id="42" idx="3"/>
          </p:cNvCxnSpPr>
          <p:nvPr/>
        </p:nvCxnSpPr>
        <p:spPr>
          <a:xfrm flipV="1">
            <a:off x="3410805" y="3643344"/>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Connector 43"/>
          <p:cNvCxnSpPr/>
          <p:nvPr/>
        </p:nvCxnSpPr>
        <p:spPr>
          <a:xfrm flipH="1">
            <a:off x="4447544" y="3540993"/>
            <a:ext cx="517947" cy="437029"/>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28841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8">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8">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xEl>
                                              <p:pRg st="1" end="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xEl>
                                              <p:pRg st="2" end="2"/>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8">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8">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8">
                                            <p:txEl>
                                              <p:pRg st="8" end="8"/>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xEl>
                                              <p:pRg st="9" end="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5E-6 -3.33333E-6 L 5E-6 0.07153 " pathEditMode="relative" rAng="0" ptsTypes="AA">
                                      <p:cBhvr>
                                        <p:cTn id="96" dur="2000" fill="hold"/>
                                        <p:tgtEl>
                                          <p:spTgt spid="39"/>
                                        </p:tgtEl>
                                        <p:attrNameLst>
                                          <p:attrName>ppt_x</p:attrName>
                                          <p:attrName>ppt_y</p:attrName>
                                        </p:attrNameLst>
                                      </p:cBhvr>
                                      <p:rCtr x="0" y="3565"/>
                                    </p:animMotion>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nodeType="clickEffect">
                                  <p:stCondLst>
                                    <p:cond delay="0"/>
                                  </p:stCondLst>
                                  <p:childTnLst>
                                    <p:animEffect transition="out" filter="wipe(down)">
                                      <p:cBhvr>
                                        <p:cTn id="100" dur="500"/>
                                        <p:tgtEl>
                                          <p:spTgt spid="33"/>
                                        </p:tgtEl>
                                      </p:cBhvr>
                                    </p:animEffect>
                                    <p:set>
                                      <p:cBhvr>
                                        <p:cTn id="101" dur="1" fill="hold">
                                          <p:stCondLst>
                                            <p:cond delay="499"/>
                                          </p:stCondLst>
                                        </p:cTn>
                                        <p:tgtEl>
                                          <p:spTgt spid="33"/>
                                        </p:tgtEl>
                                        <p:attrNameLst>
                                          <p:attrName>style.visibility</p:attrName>
                                        </p:attrNameLst>
                                      </p:cBhvr>
                                      <p:to>
                                        <p:strVal val="hidden"/>
                                      </p:to>
                                    </p:set>
                                  </p:childTnLst>
                                </p:cTn>
                              </p:par>
                              <p:par>
                                <p:cTn id="102" presetID="22" presetClass="entr" presetSubtype="1" fill="hold" nodeType="with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wipe(up)">
                                      <p:cBhvr>
                                        <p:cTn id="10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P spid="38" grpId="0" build="allAtOnce" animBg="1"/>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INSERT(X, First)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 a new node at the first position</a:t>
            </a:r>
            <a:r>
              <a:rPr lang="en-IN" b="1" dirty="0">
                <a:solidFill>
                  <a:srgbClr val="FF0000"/>
                </a:solidFill>
              </a:rPr>
              <a:t> </a:t>
            </a:r>
            <a:r>
              <a:rPr lang="en-IN" dirty="0"/>
              <a:t>of Singly linked list. </a:t>
            </a:r>
          </a:p>
          <a:p>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a:t>
            </a:r>
            <a:r>
              <a:rPr lang="en-IN" dirty="0">
                <a:solidFill>
                  <a:srgbClr val="C00000"/>
                </a:solidFill>
              </a:rPr>
              <a:t> </a:t>
            </a:r>
            <a:r>
              <a:rPr lang="en-IN" dirty="0"/>
              <a:t>is a temporary pointer variable. </a:t>
            </a:r>
          </a:p>
          <a:p>
            <a:endParaRPr lang="en-US" dirty="0"/>
          </a:p>
        </p:txBody>
      </p:sp>
    </p:spTree>
    <p:extLst>
      <p:ext uri="{BB962C8B-B14F-4D97-AF65-F5344CB8AC3E}">
        <p14:creationId xmlns:p14="http://schemas.microsoft.com/office/powerpoint/2010/main" val="25715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INSERT(X,FIRST) </a:t>
            </a:r>
            <a:r>
              <a:rPr lang="en-US" dirty="0" err="1" smtClean="0"/>
              <a:t>Cont</a:t>
            </a:r>
            <a:r>
              <a:rPr lang="en-US" dirty="0" smtClean="0"/>
              <a:t>…</a:t>
            </a:r>
            <a:endParaRPr lang="en-US" dirty="0"/>
          </a:p>
        </p:txBody>
      </p:sp>
      <p:sp>
        <p:nvSpPr>
          <p:cNvPr id="4" name="TextBox 3"/>
          <p:cNvSpPr txBox="1"/>
          <p:nvPr/>
        </p:nvSpPr>
        <p:spPr>
          <a:xfrm>
            <a:off x="336000" y="923060"/>
            <a:ext cx="11520000" cy="449353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[Underflow?]</a:t>
            </a:r>
          </a:p>
          <a:p>
            <a:r>
              <a:rPr lang="en-IN" sz="2200" dirty="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AVAIL = NULL</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Write (“Availability Stack Underflow”)</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Return(FIRST)</a:t>
            </a:r>
          </a:p>
          <a:p>
            <a:r>
              <a:rPr lang="en-IN" sz="2200" b="1" dirty="0">
                <a:solidFill>
                  <a:schemeClr val="tx2"/>
                </a:solidFill>
                <a:latin typeface="Consolas" pitchFamily="49" charset="0"/>
                <a:cs typeface="Consolas" pitchFamily="49" charset="0"/>
              </a:rPr>
              <a:t>2. [Obtain address of next free </a:t>
            </a:r>
            <a:r>
              <a:rPr lang="en-IN" sz="2200" b="1" dirty="0" smtClean="0">
                <a:solidFill>
                  <a:schemeClr val="tx2"/>
                </a:solidFill>
                <a:latin typeface="Consolas" pitchFamily="49" charset="0"/>
                <a:cs typeface="Consolas" pitchFamily="49" charset="0"/>
              </a:rPr>
              <a:t>Node]</a:t>
            </a:r>
          </a:p>
          <a:p>
            <a:r>
              <a:rPr lang="en-IN" sz="2200" dirty="0" smtClean="0">
                <a:latin typeface="Consolas" pitchFamily="49" charset="0"/>
                <a:cs typeface="Consolas" pitchFamily="49" charset="0"/>
              </a:rPr>
              <a:t>    NEW </a:t>
            </a:r>
            <a:r>
              <a:rPr lang="en-IN" sz="2200" dirty="0" smtClean="0">
                <a:latin typeface="Consolas" pitchFamily="49" charset="0"/>
                <a:cs typeface="Consolas" pitchFamily="49" charset="0"/>
                <a:sym typeface="Wingdings" pitchFamily="2" charset="2"/>
              </a:rPr>
              <a:t> </a:t>
            </a:r>
            <a:r>
              <a:rPr lang="en-IN" sz="2200" dirty="0" smtClean="0">
                <a:latin typeface="Consolas" pitchFamily="49" charset="0"/>
                <a:cs typeface="Consolas" pitchFamily="49" charset="0"/>
              </a:rPr>
              <a:t>AVAIL</a:t>
            </a:r>
          </a:p>
          <a:p>
            <a:r>
              <a:rPr lang="en-IN" sz="2200" b="1" dirty="0" smtClean="0">
                <a:solidFill>
                  <a:schemeClr val="tx2"/>
                </a:solidFill>
                <a:latin typeface="Consolas" pitchFamily="49" charset="0"/>
                <a:cs typeface="Consolas" pitchFamily="49" charset="0"/>
              </a:rPr>
              <a:t>3</a:t>
            </a:r>
            <a:r>
              <a:rPr lang="en-IN" sz="2200" b="1" dirty="0">
                <a:solidFill>
                  <a:schemeClr val="tx2"/>
                </a:solidFill>
                <a:latin typeface="Consolas" pitchFamily="49" charset="0"/>
                <a:cs typeface="Consolas" pitchFamily="49" charset="0"/>
              </a:rPr>
              <a:t>. [Remove free node from availability Stack]</a:t>
            </a:r>
          </a:p>
          <a:p>
            <a:r>
              <a:rPr lang="en-IN" sz="2200" dirty="0">
                <a:latin typeface="Consolas" pitchFamily="49" charset="0"/>
                <a:cs typeface="Consolas" pitchFamily="49" charset="0"/>
              </a:rPr>
              <a:t>    AVAIL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LINK(AVAIL)</a:t>
            </a:r>
          </a:p>
          <a:p>
            <a:r>
              <a:rPr lang="en-IN" sz="2200" b="1" dirty="0">
                <a:solidFill>
                  <a:schemeClr val="tx2"/>
                </a:solidFill>
                <a:latin typeface="Consolas" pitchFamily="49" charset="0"/>
                <a:cs typeface="Consolas" pitchFamily="49" charset="0"/>
              </a:rPr>
              <a:t>4. [Initialize fields of new node and </a:t>
            </a:r>
            <a:r>
              <a:rPr lang="en-IN" sz="2200" b="1" dirty="0" smtClean="0">
                <a:solidFill>
                  <a:schemeClr val="tx2"/>
                </a:solidFill>
                <a:latin typeface="Consolas" pitchFamily="49" charset="0"/>
                <a:cs typeface="Consolas" pitchFamily="49" charset="0"/>
              </a:rPr>
              <a:t>its </a:t>
            </a:r>
            <a:r>
              <a:rPr lang="en-IN" sz="2200" b="1" dirty="0">
                <a:solidFill>
                  <a:schemeClr val="tx2"/>
                </a:solidFill>
                <a:latin typeface="Consolas" pitchFamily="49" charset="0"/>
                <a:cs typeface="Consolas" pitchFamily="49" charset="0"/>
              </a:rPr>
              <a:t>link to the list]</a:t>
            </a:r>
          </a:p>
          <a:p>
            <a:r>
              <a:rPr lang="en-IN" sz="2200" dirty="0">
                <a:latin typeface="Consolas" pitchFamily="49" charset="0"/>
                <a:cs typeface="Consolas" pitchFamily="49" charset="0"/>
              </a:rPr>
              <a:t>    INFO(NEW)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X</a:t>
            </a:r>
          </a:p>
          <a:p>
            <a:r>
              <a:rPr lang="en-IN" sz="2200" dirty="0">
                <a:latin typeface="Consolas" pitchFamily="49" charset="0"/>
                <a:cs typeface="Consolas" pitchFamily="49" charset="0"/>
              </a:rPr>
              <a:t>    LINK (NEW)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a:p>
            <a:r>
              <a:rPr lang="en-IN" sz="2200" b="1" dirty="0">
                <a:solidFill>
                  <a:schemeClr val="tx2"/>
                </a:solidFill>
                <a:latin typeface="Consolas" pitchFamily="49" charset="0"/>
                <a:cs typeface="Consolas" pitchFamily="49" charset="0"/>
              </a:rPr>
              <a:t>5. [Return address of new node]</a:t>
            </a:r>
          </a:p>
          <a:p>
            <a:r>
              <a:rPr lang="en-IN" sz="2200" dirty="0">
                <a:latin typeface="Consolas" pitchFamily="49" charset="0"/>
                <a:cs typeface="Consolas" pitchFamily="49" charset="0"/>
              </a:rPr>
              <a:t>    Return (NEW)</a:t>
            </a:r>
            <a:endParaRPr lang="en-IN" sz="2200" b="1" dirty="0">
              <a:solidFill>
                <a:schemeClr val="tx2">
                  <a:lumMod val="60000"/>
                  <a:lumOff val="40000"/>
                </a:schemeClr>
              </a:solidFill>
              <a:latin typeface="Consolas" pitchFamily="49" charset="0"/>
              <a:cs typeface="Consolas" pitchFamily="49" charset="0"/>
            </a:endParaRPr>
          </a:p>
        </p:txBody>
      </p:sp>
    </p:spTree>
    <p:extLst>
      <p:ext uri="{BB962C8B-B14F-4D97-AF65-F5344CB8AC3E}">
        <p14:creationId xmlns:p14="http://schemas.microsoft.com/office/powerpoint/2010/main" val="377666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1157831"/>
            <a:ext cx="9688649" cy="5262979"/>
          </a:xfrm>
          <a:prstGeom prst="rect">
            <a:avLst/>
          </a:prstGeom>
          <a:noFill/>
        </p:spPr>
        <p:txBody>
          <a:bodyPr wrap="square" rtlCol="0">
            <a:spAutoFit/>
          </a:bodyPr>
          <a:lstStyle/>
          <a:p>
            <a:r>
              <a:rPr lang="en-US" sz="2400" b="1" dirty="0"/>
              <a:t>Topics to be covered</a:t>
            </a:r>
          </a:p>
          <a:p>
            <a:pPr marL="800100" lvl="1" indent="-342900">
              <a:buFont typeface="Wingdings" panose="05000000000000000000" pitchFamily="2" charset="2"/>
              <a:buChar char="§"/>
            </a:pPr>
            <a:r>
              <a:rPr lang="en-US" sz="2400" dirty="0">
                <a:solidFill>
                  <a:schemeClr val="bg1">
                    <a:lumMod val="50000"/>
                  </a:schemeClr>
                </a:solidFill>
              </a:rPr>
              <a:t>What is a Linked List?</a:t>
            </a:r>
          </a:p>
          <a:p>
            <a:pPr marL="800100" lvl="1" indent="-342900">
              <a:buFont typeface="Wingdings" panose="05000000000000000000" pitchFamily="2" charset="2"/>
              <a:buChar char="§"/>
            </a:pPr>
            <a:r>
              <a:rPr lang="en-US" sz="2400" dirty="0">
                <a:solidFill>
                  <a:schemeClr val="bg1">
                    <a:lumMod val="50000"/>
                  </a:schemeClr>
                </a:solidFill>
              </a:rPr>
              <a:t>Linked Storage Representation vs. Continuous Storage Representation</a:t>
            </a:r>
          </a:p>
          <a:p>
            <a:pPr marL="800100" lvl="1" indent="-342900">
              <a:buFont typeface="Wingdings" panose="05000000000000000000" pitchFamily="2" charset="2"/>
              <a:buChar char="§"/>
            </a:pPr>
            <a:r>
              <a:rPr lang="en-US" sz="2400" dirty="0">
                <a:solidFill>
                  <a:schemeClr val="bg1">
                    <a:lumMod val="50000"/>
                  </a:schemeClr>
                </a:solidFill>
              </a:rPr>
              <a:t>Type of Linked List</a:t>
            </a:r>
          </a:p>
          <a:p>
            <a:pPr marL="800100" lvl="1" indent="-342900">
              <a:buFont typeface="Wingdings" panose="05000000000000000000" pitchFamily="2" charset="2"/>
              <a:buChar char="§"/>
            </a:pPr>
            <a:r>
              <a:rPr lang="en-US" sz="2400" dirty="0">
                <a:solidFill>
                  <a:schemeClr val="bg1">
                    <a:lumMod val="50000"/>
                  </a:schemeClr>
                </a:solidFill>
              </a:rPr>
              <a:t>Operations on Linked List</a:t>
            </a:r>
          </a:p>
          <a:p>
            <a:pPr marL="800100" lvl="1" indent="-342900">
              <a:buFont typeface="Wingdings" panose="05000000000000000000" pitchFamily="2" charset="2"/>
              <a:buChar char="§"/>
            </a:pPr>
            <a:r>
              <a:rPr lang="en-US" sz="2400" dirty="0">
                <a:solidFill>
                  <a:schemeClr val="bg1">
                    <a:lumMod val="50000"/>
                  </a:schemeClr>
                </a:solidFill>
              </a:rPr>
              <a:t>Singly Linked List</a:t>
            </a:r>
          </a:p>
          <a:p>
            <a:pPr marL="1257300" lvl="2" indent="-342900">
              <a:buFont typeface="Arial" panose="020B0604020202020204" pitchFamily="34" charset="0"/>
              <a:buChar char="•"/>
            </a:pPr>
            <a:r>
              <a:rPr lang="en-US" sz="2400" dirty="0">
                <a:solidFill>
                  <a:schemeClr val="bg1">
                    <a:lumMod val="50000"/>
                  </a:schemeClr>
                </a:solidFill>
              </a:rPr>
              <a:t>Node Structure of Singly List</a:t>
            </a:r>
          </a:p>
          <a:p>
            <a:pPr marL="1257300" lvl="2" indent="-342900">
              <a:buFont typeface="Arial" panose="020B0604020202020204" pitchFamily="34" charset="0"/>
              <a:buChar char="•"/>
            </a:pPr>
            <a:r>
              <a:rPr lang="en-US" sz="2400" dirty="0">
                <a:solidFill>
                  <a:schemeClr val="bg1">
                    <a:lumMod val="50000"/>
                  </a:schemeClr>
                </a:solidFill>
              </a:rPr>
              <a:t>Operations on Singly Linked List</a:t>
            </a:r>
          </a:p>
          <a:p>
            <a:pPr marL="800100" lvl="1" indent="-342900">
              <a:buFont typeface="Wingdings" panose="05000000000000000000" pitchFamily="2" charset="2"/>
              <a:buChar char="§"/>
            </a:pPr>
            <a:r>
              <a:rPr lang="en-US" sz="2400" dirty="0">
                <a:solidFill>
                  <a:schemeClr val="bg1">
                    <a:lumMod val="50000"/>
                  </a:schemeClr>
                </a:solidFill>
              </a:rPr>
              <a:t>Circularly Linked Linear List</a:t>
            </a:r>
          </a:p>
          <a:p>
            <a:pPr marL="1257300" lvl="2" indent="-342900">
              <a:buFont typeface="Arial" panose="020B0604020202020204" pitchFamily="34" charset="0"/>
              <a:buChar char="•"/>
            </a:pPr>
            <a:r>
              <a:rPr lang="en-US" sz="2400" dirty="0">
                <a:solidFill>
                  <a:schemeClr val="bg1">
                    <a:lumMod val="50000"/>
                  </a:schemeClr>
                </a:solidFill>
              </a:rPr>
              <a:t>Operations on Circularly Linked List</a:t>
            </a:r>
          </a:p>
          <a:p>
            <a:pPr marL="1257300" lvl="2" indent="-342900">
              <a:buFont typeface="Arial" panose="020B0604020202020204" pitchFamily="34" charset="0"/>
              <a:buChar char="•"/>
            </a:pPr>
            <a:r>
              <a:rPr lang="en-US" sz="2400" dirty="0">
                <a:solidFill>
                  <a:schemeClr val="bg1">
                    <a:lumMod val="50000"/>
                  </a:schemeClr>
                </a:solidFill>
              </a:rPr>
              <a:t>Circularly Linked List with Header Node</a:t>
            </a:r>
          </a:p>
          <a:p>
            <a:pPr marL="800100" lvl="1" indent="-342900">
              <a:buFont typeface="Wingdings" panose="05000000000000000000" pitchFamily="2" charset="2"/>
              <a:buChar char="§"/>
            </a:pPr>
            <a:r>
              <a:rPr lang="en-US" sz="2400" dirty="0">
                <a:solidFill>
                  <a:schemeClr val="bg1">
                    <a:lumMod val="50000"/>
                  </a:schemeClr>
                </a:solidFill>
              </a:rPr>
              <a:t>Doubly Linked Linear List</a:t>
            </a:r>
          </a:p>
          <a:p>
            <a:pPr marL="1257300" lvl="2" indent="-342900">
              <a:buFont typeface="Arial" panose="020B0604020202020204" pitchFamily="34" charset="0"/>
              <a:buChar char="•"/>
            </a:pPr>
            <a:r>
              <a:rPr lang="en-US" sz="2400" dirty="0">
                <a:solidFill>
                  <a:schemeClr val="bg1">
                    <a:lumMod val="50000"/>
                  </a:schemeClr>
                </a:solidFill>
              </a:rPr>
              <a:t>Node Structure of Doubly Linked List</a:t>
            </a:r>
          </a:p>
          <a:p>
            <a:pPr marL="1257300" lvl="2" indent="-342900">
              <a:buFont typeface="Arial" panose="020B0604020202020204" pitchFamily="34" charset="0"/>
              <a:buChar char="•"/>
            </a:pPr>
            <a:r>
              <a:rPr lang="en-US" sz="2400" dirty="0">
                <a:solidFill>
                  <a:schemeClr val="bg1">
                    <a:lumMod val="50000"/>
                  </a:schemeClr>
                </a:solidFill>
              </a:rPr>
              <a:t>Operations on Doubly Linked </a:t>
            </a:r>
            <a:r>
              <a:rPr lang="en-US" sz="2400" dirty="0" smtClean="0">
                <a:solidFill>
                  <a:schemeClr val="bg1">
                    <a:lumMod val="50000"/>
                  </a:schemeClr>
                </a:solidFill>
              </a:rPr>
              <a:t>List</a:t>
            </a:r>
          </a:p>
        </p:txBody>
      </p:sp>
    </p:spTree>
    <p:extLst>
      <p:ext uri="{BB962C8B-B14F-4D97-AF65-F5344CB8AC3E}">
        <p14:creationId xmlns:p14="http://schemas.microsoft.com/office/powerpoint/2010/main" val="413963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INSERT(50, FIRST)</a:t>
            </a:r>
            <a:endParaRPr lang="en-US" dirty="0"/>
          </a:p>
        </p:txBody>
      </p:sp>
      <p:grpSp>
        <p:nvGrpSpPr>
          <p:cNvPr id="4" name="Group 3"/>
          <p:cNvGrpSpPr/>
          <p:nvPr/>
        </p:nvGrpSpPr>
        <p:grpSpPr>
          <a:xfrm>
            <a:off x="3085519" y="1381023"/>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7" name="Group 6"/>
          <p:cNvGrpSpPr/>
          <p:nvPr/>
        </p:nvGrpSpPr>
        <p:grpSpPr>
          <a:xfrm>
            <a:off x="5020958" y="1383268"/>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0" name="Group 9"/>
          <p:cNvGrpSpPr/>
          <p:nvPr/>
        </p:nvGrpSpPr>
        <p:grpSpPr>
          <a:xfrm>
            <a:off x="6925958" y="1383268"/>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35</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3" name="Group 12"/>
          <p:cNvGrpSpPr/>
          <p:nvPr/>
        </p:nvGrpSpPr>
        <p:grpSpPr>
          <a:xfrm>
            <a:off x="8830958" y="1383268"/>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4617761" y="1647723"/>
            <a:ext cx="403197" cy="224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6553200" y="1649968"/>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8458200" y="1649968"/>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9592958" y="1383268"/>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3169241" y="1914423"/>
            <a:ext cx="734496" cy="720492"/>
            <a:chOff x="3169241" y="1914423"/>
            <a:chExt cx="734496" cy="720492"/>
          </a:xfrm>
        </p:grpSpPr>
        <p:sp>
          <p:nvSpPr>
            <p:cNvPr id="20" name="TextBox 19"/>
            <p:cNvSpPr txBox="1"/>
            <p:nvPr/>
          </p:nvSpPr>
          <p:spPr>
            <a:xfrm>
              <a:off x="3169241" y="2265583"/>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1" name="Straight Arrow Connector 20"/>
            <p:cNvCxnSpPr>
              <a:endCxn id="5" idx="2"/>
            </p:cNvCxnSpPr>
            <p:nvPr/>
          </p:nvCxnSpPr>
          <p:spPr>
            <a:xfrm flipV="1">
              <a:off x="3466519" y="1914423"/>
              <a:ext cx="0" cy="307045"/>
            </a:xfrm>
            <a:prstGeom prst="straightConnector1">
              <a:avLst/>
            </a:prstGeom>
            <a:ln w="28575">
              <a:solidFill>
                <a:srgbClr val="B84742"/>
              </a:solidFill>
              <a:tailEnd type="arrow"/>
            </a:ln>
          </p:spPr>
          <p:style>
            <a:lnRef idx="2">
              <a:schemeClr val="dk1"/>
            </a:lnRef>
            <a:fillRef idx="0">
              <a:schemeClr val="dk1"/>
            </a:fillRef>
            <a:effectRef idx="1">
              <a:schemeClr val="dk1"/>
            </a:effectRef>
            <a:fontRef idx="minor">
              <a:schemeClr val="tx1"/>
            </a:fontRef>
          </p:style>
        </p:cxnSp>
      </p:grpSp>
      <p:grpSp>
        <p:nvGrpSpPr>
          <p:cNvPr id="25" name="Group 24"/>
          <p:cNvGrpSpPr/>
          <p:nvPr/>
        </p:nvGrpSpPr>
        <p:grpSpPr>
          <a:xfrm>
            <a:off x="1164035" y="1381023"/>
            <a:ext cx="1532242" cy="533400"/>
            <a:chOff x="951919" y="5486400"/>
            <a:chExt cx="1532242" cy="533400"/>
          </a:xfrm>
        </p:grpSpPr>
        <p:sp>
          <p:nvSpPr>
            <p:cNvPr id="26" name="Rectangle 25"/>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sp>
        <p:nvSpPr>
          <p:cNvPr id="28" name="TextBox 27"/>
          <p:cNvSpPr txBox="1"/>
          <p:nvPr/>
        </p:nvSpPr>
        <p:spPr>
          <a:xfrm>
            <a:off x="1666404" y="1954102"/>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sp>
        <p:nvSpPr>
          <p:cNvPr id="29" name="TextBox 28"/>
          <p:cNvSpPr txBox="1"/>
          <p:nvPr/>
        </p:nvSpPr>
        <p:spPr>
          <a:xfrm>
            <a:off x="1213790" y="1318786"/>
            <a:ext cx="704039" cy="707886"/>
          </a:xfrm>
          <a:prstGeom prst="rect">
            <a:avLst/>
          </a:prstGeom>
          <a:noFill/>
        </p:spPr>
        <p:txBody>
          <a:bodyPr wrap="none" rtlCol="0">
            <a:spAutoFit/>
          </a:bodyPr>
          <a:lstStyle/>
          <a:p>
            <a:r>
              <a:rPr lang="en-IN" sz="4000" b="1" dirty="0">
                <a:solidFill>
                  <a:schemeClr val="bg1"/>
                </a:solidFill>
              </a:rPr>
              <a:t>50</a:t>
            </a:r>
            <a:endParaRPr lang="en-US" sz="4000" b="1" dirty="0">
              <a:solidFill>
                <a:schemeClr val="bg1"/>
              </a:solidFill>
            </a:endParaRPr>
          </a:p>
        </p:txBody>
      </p:sp>
      <p:sp>
        <p:nvSpPr>
          <p:cNvPr id="30" name="TextBox 29"/>
          <p:cNvSpPr txBox="1"/>
          <p:nvPr/>
        </p:nvSpPr>
        <p:spPr>
          <a:xfrm>
            <a:off x="336000" y="3334333"/>
            <a:ext cx="11520000" cy="230832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solidFill>
                <a:latin typeface="Consolas" pitchFamily="49" charset="0"/>
                <a:cs typeface="Consolas" pitchFamily="49" charset="0"/>
              </a:rPr>
              <a:t>4. [Initialize fields of new node and </a:t>
            </a:r>
            <a:r>
              <a:rPr lang="en-IN" sz="2400" b="1" dirty="0" smtClean="0">
                <a:solidFill>
                  <a:schemeClr val="tx2"/>
                </a:solidFill>
                <a:latin typeface="Consolas" pitchFamily="49" charset="0"/>
                <a:cs typeface="Consolas" pitchFamily="49" charset="0"/>
              </a:rPr>
              <a:t>its </a:t>
            </a:r>
            <a:r>
              <a:rPr lang="en-IN" sz="2400" b="1" dirty="0">
                <a:solidFill>
                  <a:schemeClr val="tx2"/>
                </a:solidFill>
                <a:latin typeface="Consolas" pitchFamily="49" charset="0"/>
                <a:cs typeface="Consolas" pitchFamily="49" charset="0"/>
              </a:rPr>
              <a:t>link to the list]</a:t>
            </a:r>
          </a:p>
          <a:p>
            <a:r>
              <a:rPr lang="en-IN" sz="2400" dirty="0">
                <a:latin typeface="Consolas" pitchFamily="49" charset="0"/>
                <a:cs typeface="Consolas" pitchFamily="49" charset="0"/>
              </a:rPr>
              <a:t>    INFO(NEW)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X</a:t>
            </a:r>
          </a:p>
          <a:p>
            <a:r>
              <a:rPr lang="en-IN" sz="2400" dirty="0">
                <a:latin typeface="Consolas" pitchFamily="49" charset="0"/>
                <a:cs typeface="Consolas" pitchFamily="49" charset="0"/>
              </a:rPr>
              <a:t>    LINK (NEW)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FIRST</a:t>
            </a:r>
          </a:p>
          <a:p>
            <a:r>
              <a:rPr lang="en-IN" sz="2400" b="1" dirty="0">
                <a:solidFill>
                  <a:schemeClr val="tx2"/>
                </a:solidFill>
                <a:latin typeface="Consolas" pitchFamily="49" charset="0"/>
                <a:cs typeface="Consolas" pitchFamily="49" charset="0"/>
              </a:rPr>
              <a:t>5. [Return address of new node]</a:t>
            </a:r>
          </a:p>
          <a:p>
            <a:r>
              <a:rPr lang="en-IN" sz="2400" dirty="0">
                <a:latin typeface="Consolas" pitchFamily="49" charset="0"/>
                <a:cs typeface="Consolas" pitchFamily="49" charset="0"/>
              </a:rPr>
              <a:t>    Return (NEW)</a:t>
            </a:r>
            <a:endParaRPr lang="en-IN" sz="2400" b="1" dirty="0">
              <a:solidFill>
                <a:schemeClr val="tx2">
                  <a:lumMod val="60000"/>
                  <a:lumOff val="40000"/>
                </a:schemeClr>
              </a:solidFill>
              <a:latin typeface="Consolas" pitchFamily="49" charset="0"/>
              <a:cs typeface="Consolas" pitchFamily="49" charset="0"/>
            </a:endParaRPr>
          </a:p>
        </p:txBody>
      </p:sp>
      <p:cxnSp>
        <p:nvCxnSpPr>
          <p:cNvPr id="36" name="Straight Arrow Connector 35"/>
          <p:cNvCxnSpPr>
            <a:stCxn id="27" idx="3"/>
            <a:endCxn id="5" idx="1"/>
          </p:cNvCxnSpPr>
          <p:nvPr/>
        </p:nvCxnSpPr>
        <p:spPr>
          <a:xfrm>
            <a:off x="2696277" y="1647723"/>
            <a:ext cx="38924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4293263" y="2667001"/>
            <a:ext cx="3605474" cy="461665"/>
          </a:xfrm>
          <a:prstGeom prst="rect">
            <a:avLst/>
          </a:prstGeom>
          <a:noFill/>
        </p:spPr>
        <p:txBody>
          <a:bodyPr wrap="none" rtlCol="0">
            <a:spAutoFit/>
          </a:bodyPr>
          <a:lstStyle/>
          <a:p>
            <a:r>
              <a:rPr lang="en-IN" sz="2400" b="1" dirty="0"/>
              <a:t>FIRST </a:t>
            </a:r>
            <a:r>
              <a:rPr lang="en-IN" sz="2400" b="1" dirty="0">
                <a:sym typeface="Wingdings" pitchFamily="2" charset="2"/>
              </a:rPr>
              <a:t> INSERT (X, FIRST)</a:t>
            </a:r>
            <a:endParaRPr lang="en-US" sz="2400" b="1" dirty="0"/>
          </a:p>
        </p:txBody>
      </p:sp>
    </p:spTree>
    <p:extLst>
      <p:ext uri="{BB962C8B-B14F-4D97-AF65-F5344CB8AC3E}">
        <p14:creationId xmlns:p14="http://schemas.microsoft.com/office/powerpoint/2010/main" val="150219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5" presetClass="path" presetSubtype="0" accel="50000" decel="50000" fill="hold" nodeType="clickEffect">
                                  <p:stCondLst>
                                    <p:cond delay="0"/>
                                  </p:stCondLst>
                                  <p:childTnLst>
                                    <p:animMotion origin="layout" path="M -3.95833E-6 -2.96296E-6 L -0.15325 -2.96296E-6 " pathEditMode="relative" rAng="0" ptsTypes="AA">
                                      <p:cBhvr>
                                        <p:cTn id="49" dur="2000" fill="hold"/>
                                        <p:tgtEl>
                                          <p:spTgt spid="24"/>
                                        </p:tgtEl>
                                        <p:attrNameLst>
                                          <p:attrName>ppt_x</p:attrName>
                                          <p:attrName>ppt_y</p:attrName>
                                        </p:attrNameLst>
                                      </p:cBhvr>
                                      <p:rCtr x="-766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animBg="1"/>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C code to insert a Node at First Location</a:t>
            </a:r>
            <a:endParaRPr lang="en-US" dirty="0"/>
          </a:p>
        </p:txBody>
      </p:sp>
      <p:sp>
        <p:nvSpPr>
          <p:cNvPr id="3" name="Rectangle 2"/>
          <p:cNvSpPr/>
          <p:nvPr/>
        </p:nvSpPr>
        <p:spPr>
          <a:xfrm>
            <a:off x="160424" y="955801"/>
            <a:ext cx="3343172" cy="646331"/>
          </a:xfrm>
          <a:prstGeom prst="rect">
            <a:avLst/>
          </a:prstGeom>
        </p:spPr>
        <p:txBody>
          <a:bodyPr wrap="square">
            <a:spAutoFit/>
          </a:bodyPr>
          <a:lstStyle/>
          <a:p>
            <a:r>
              <a:rPr lang="en-IN" dirty="0">
                <a:solidFill>
                  <a:srgbClr val="000000"/>
                </a:solidFill>
                <a:highlight>
                  <a:srgbClr val="FFFFFF"/>
                </a:highlight>
                <a:latin typeface="Cascadia Mono" panose="020B0609020000020004" pitchFamily="49" charset="0"/>
              </a:rPr>
              <a:t>#</a:t>
            </a:r>
            <a:r>
              <a:rPr lang="en-IN" dirty="0">
                <a:solidFill>
                  <a:srgbClr val="808080"/>
                </a:solidFill>
                <a:highlight>
                  <a:srgbClr val="FFFFFF"/>
                </a:highlight>
                <a:latin typeface="Cascadia Mono" panose="020B0609020000020004" pitchFamily="49" charset="0"/>
              </a:rPr>
              <a:t>include</a:t>
            </a:r>
            <a:r>
              <a:rPr lang="en-IN" dirty="0">
                <a:solidFill>
                  <a:srgbClr val="000000"/>
                </a:solidFill>
                <a:highlight>
                  <a:srgbClr val="FFFFFF"/>
                </a:highlight>
                <a:latin typeface="Cascadia Mono" panose="020B0609020000020004" pitchFamily="49" charset="0"/>
              </a:rPr>
              <a:t> </a:t>
            </a:r>
            <a:r>
              <a:rPr lang="en-IN" dirty="0">
                <a:solidFill>
                  <a:srgbClr val="A31515"/>
                </a:solidFill>
                <a:highlight>
                  <a:srgbClr val="FFFFFF"/>
                </a:highlight>
                <a:latin typeface="Cascadia Mono" panose="020B0609020000020004" pitchFamily="49" charset="0"/>
              </a:rPr>
              <a:t>&lt;</a:t>
            </a:r>
            <a:r>
              <a:rPr lang="en-IN" dirty="0" err="1">
                <a:solidFill>
                  <a:srgbClr val="A31515"/>
                </a:solidFill>
                <a:highlight>
                  <a:srgbClr val="FFFFFF"/>
                </a:highlight>
                <a:latin typeface="Cascadia Mono" panose="020B0609020000020004" pitchFamily="49" charset="0"/>
              </a:rPr>
              <a:t>stdio.h</a:t>
            </a:r>
            <a:r>
              <a:rPr lang="en-IN" dirty="0">
                <a:solidFill>
                  <a:srgbClr val="A31515"/>
                </a:solidFill>
                <a:highlight>
                  <a:srgbClr val="FFFFFF"/>
                </a:highlight>
                <a:latin typeface="Cascadia Mono" panose="020B0609020000020004" pitchFamily="49" charset="0"/>
              </a:rPr>
              <a:t>&gt;</a:t>
            </a:r>
            <a:endParaRPr lang="en-IN" dirty="0">
              <a:solidFill>
                <a:srgbClr val="000000"/>
              </a:solidFill>
              <a:highlight>
                <a:srgbClr val="FFFFFF"/>
              </a:highlight>
              <a:latin typeface="Cascadia Mono" panose="020B0609020000020004" pitchFamily="49" charset="0"/>
            </a:endParaRPr>
          </a:p>
          <a:p>
            <a:r>
              <a:rPr lang="en-IN" dirty="0">
                <a:solidFill>
                  <a:srgbClr val="000000"/>
                </a:solidFill>
                <a:highlight>
                  <a:srgbClr val="FFFFFF"/>
                </a:highlight>
                <a:latin typeface="Cascadia Mono" panose="020B0609020000020004" pitchFamily="49" charset="0"/>
              </a:rPr>
              <a:t>#</a:t>
            </a:r>
            <a:r>
              <a:rPr lang="en-IN" dirty="0">
                <a:solidFill>
                  <a:srgbClr val="808080"/>
                </a:solidFill>
                <a:highlight>
                  <a:srgbClr val="FFFFFF"/>
                </a:highlight>
                <a:latin typeface="Cascadia Mono" panose="020B0609020000020004" pitchFamily="49" charset="0"/>
              </a:rPr>
              <a:t>include</a:t>
            </a:r>
            <a:r>
              <a:rPr lang="en-IN" dirty="0">
                <a:solidFill>
                  <a:srgbClr val="000000"/>
                </a:solidFill>
                <a:highlight>
                  <a:srgbClr val="FFFFFF"/>
                </a:highlight>
                <a:latin typeface="Cascadia Mono" panose="020B0609020000020004" pitchFamily="49" charset="0"/>
              </a:rPr>
              <a:t> </a:t>
            </a:r>
            <a:r>
              <a:rPr lang="en-IN" dirty="0">
                <a:solidFill>
                  <a:srgbClr val="A31515"/>
                </a:solidFill>
                <a:highlight>
                  <a:srgbClr val="FFFFFF"/>
                </a:highlight>
                <a:latin typeface="Cascadia Mono" panose="020B0609020000020004" pitchFamily="49" charset="0"/>
              </a:rPr>
              <a:t>&lt;</a:t>
            </a:r>
            <a:r>
              <a:rPr lang="en-IN" dirty="0" err="1">
                <a:solidFill>
                  <a:srgbClr val="A31515"/>
                </a:solidFill>
                <a:highlight>
                  <a:srgbClr val="FFFFFF"/>
                </a:highlight>
                <a:latin typeface="Cascadia Mono" panose="020B0609020000020004" pitchFamily="49" charset="0"/>
              </a:rPr>
              <a:t>stdlib.h</a:t>
            </a:r>
            <a:r>
              <a:rPr lang="en-IN" dirty="0">
                <a:solidFill>
                  <a:srgbClr val="A31515"/>
                </a:solidFill>
                <a:highlight>
                  <a:srgbClr val="FFFFFF"/>
                </a:highlight>
                <a:latin typeface="Cascadia Mono" panose="020B0609020000020004" pitchFamily="49" charset="0"/>
              </a:rPr>
              <a:t>&gt;</a:t>
            </a:r>
            <a:endParaRPr lang="en-IN" dirty="0"/>
          </a:p>
        </p:txBody>
      </p:sp>
      <p:sp>
        <p:nvSpPr>
          <p:cNvPr id="4" name="Rectangle 3"/>
          <p:cNvSpPr/>
          <p:nvPr/>
        </p:nvSpPr>
        <p:spPr>
          <a:xfrm>
            <a:off x="160424" y="1708812"/>
            <a:ext cx="3561347" cy="1477328"/>
          </a:xfrm>
          <a:prstGeom prst="rect">
            <a:avLst/>
          </a:prstGeom>
        </p:spPr>
        <p:txBody>
          <a:bodyPr wrap="square">
            <a:spAutoFit/>
          </a:bodyPr>
          <a:lstStyle/>
          <a:p>
            <a:r>
              <a:rPr lang="en-IN" dirty="0" err="1">
                <a:solidFill>
                  <a:srgbClr val="0000FF"/>
                </a:solidFill>
                <a:highlight>
                  <a:srgbClr val="FFFFFF"/>
                </a:highlight>
                <a:latin typeface="Cascadia Mono" panose="020B0609020000020004" pitchFamily="49" charset="0"/>
              </a:rPr>
              <a:t>struct</a:t>
            </a:r>
            <a:r>
              <a:rPr lang="en-IN" dirty="0">
                <a:solidFill>
                  <a:srgbClr val="000000"/>
                </a:solidFill>
                <a:highlight>
                  <a:srgbClr val="FFFFFF"/>
                </a:highlight>
                <a:latin typeface="Cascadia Mono" panose="020B0609020000020004" pitchFamily="49" charset="0"/>
              </a:rPr>
              <a:t> node</a:t>
            </a:r>
          </a:p>
          <a:p>
            <a:r>
              <a:rPr lang="en-IN" dirty="0">
                <a:solidFill>
                  <a:srgbClr val="000000"/>
                </a:solidFill>
                <a:highlight>
                  <a:srgbClr val="FFFFFF"/>
                </a:highlight>
                <a:latin typeface="Cascadia Mono" panose="020B0609020000020004" pitchFamily="49" charset="0"/>
              </a:rPr>
              <a:t>{</a:t>
            </a:r>
          </a:p>
          <a:p>
            <a:r>
              <a:rPr lang="en-IN" dirty="0">
                <a:solidFill>
                  <a:srgbClr val="000000"/>
                </a:solidFill>
                <a:highlight>
                  <a:srgbClr val="FFFFFF"/>
                </a:highlight>
                <a:latin typeface="Cascadia Mono" panose="020B0609020000020004" pitchFamily="49" charset="0"/>
              </a:rPr>
              <a:t>    </a:t>
            </a:r>
            <a:r>
              <a:rPr lang="en-IN" dirty="0" err="1">
                <a:solidFill>
                  <a:srgbClr val="0000FF"/>
                </a:solidFill>
                <a:highlight>
                  <a:srgbClr val="FFFFFF"/>
                </a:highlight>
                <a:latin typeface="Cascadia Mono" panose="020B0609020000020004" pitchFamily="49" charset="0"/>
              </a:rPr>
              <a:t>int</a:t>
            </a:r>
            <a:r>
              <a:rPr lang="en-IN" dirty="0">
                <a:solidFill>
                  <a:srgbClr val="000000"/>
                </a:solidFill>
                <a:highlight>
                  <a:srgbClr val="FFFFFF"/>
                </a:highlight>
                <a:latin typeface="Cascadia Mono" panose="020B0609020000020004" pitchFamily="49" charset="0"/>
              </a:rPr>
              <a:t> info;</a:t>
            </a:r>
          </a:p>
          <a:p>
            <a:r>
              <a:rPr lang="en-IN" dirty="0">
                <a:solidFill>
                  <a:srgbClr val="000000"/>
                </a:solidFill>
                <a:highlight>
                  <a:srgbClr val="FFFFFF"/>
                </a:highlight>
                <a:latin typeface="Cascadia Mono" panose="020B0609020000020004" pitchFamily="49" charset="0"/>
              </a:rPr>
              <a:t>    </a:t>
            </a:r>
            <a:r>
              <a:rPr lang="en-IN" dirty="0" err="1">
                <a:solidFill>
                  <a:srgbClr val="0000FF"/>
                </a:solidFill>
                <a:highlight>
                  <a:srgbClr val="FFFFFF"/>
                </a:highlight>
                <a:latin typeface="Cascadia Mono" panose="020B0609020000020004" pitchFamily="49" charset="0"/>
              </a:rPr>
              <a:t>struct</a:t>
            </a:r>
            <a:r>
              <a:rPr lang="en-IN" dirty="0">
                <a:solidFill>
                  <a:srgbClr val="000000"/>
                </a:solidFill>
                <a:highlight>
                  <a:srgbClr val="FFFFFF"/>
                </a:highlight>
                <a:latin typeface="Cascadia Mono" panose="020B0609020000020004" pitchFamily="49" charset="0"/>
              </a:rPr>
              <a:t> node *link;</a:t>
            </a:r>
          </a:p>
          <a:p>
            <a:r>
              <a:rPr lang="en-IN" dirty="0">
                <a:solidFill>
                  <a:srgbClr val="000000"/>
                </a:solidFill>
                <a:highlight>
                  <a:srgbClr val="FFFFFF"/>
                </a:highlight>
                <a:latin typeface="Cascadia Mono" panose="020B0609020000020004" pitchFamily="49" charset="0"/>
              </a:rPr>
              <a:t>};</a:t>
            </a:r>
            <a:endParaRPr lang="en-IN" dirty="0"/>
          </a:p>
        </p:txBody>
      </p:sp>
      <p:sp>
        <p:nvSpPr>
          <p:cNvPr id="19" name="Rectangle 18"/>
          <p:cNvSpPr/>
          <p:nvPr/>
        </p:nvSpPr>
        <p:spPr>
          <a:xfrm>
            <a:off x="4549542" y="2108000"/>
            <a:ext cx="7279906" cy="369332"/>
          </a:xfrm>
          <a:prstGeom prst="rect">
            <a:avLst/>
          </a:prstGeom>
        </p:spPr>
        <p:txBody>
          <a:bodyPr wrap="square">
            <a:spAutoFit/>
          </a:bodyPr>
          <a:lstStyle/>
          <a:p>
            <a:r>
              <a:rPr lang="en-US" dirty="0" err="1" smtClean="0">
                <a:solidFill>
                  <a:srgbClr val="000000"/>
                </a:solidFill>
                <a:highlight>
                  <a:srgbClr val="FFFFFF"/>
                </a:highlight>
                <a:latin typeface="Cascadia Mono" panose="020B0609020000020004" pitchFamily="49" charset="0"/>
              </a:rPr>
              <a:t>newNode</a:t>
            </a:r>
            <a:r>
              <a:rPr lang="en-US" dirty="0" smtClean="0">
                <a:solidFill>
                  <a:srgbClr val="000000"/>
                </a:solidFill>
                <a:highlight>
                  <a:srgbClr val="FFFFFF"/>
                </a:highlight>
                <a:latin typeface="Cascadia Mono" panose="020B0609020000020004" pitchFamily="49" charset="0"/>
              </a:rPr>
              <a:t> </a:t>
            </a:r>
            <a:r>
              <a:rPr lang="en-US" dirty="0">
                <a:solidFill>
                  <a:srgbClr val="000000"/>
                </a:solidFill>
                <a:highlight>
                  <a:srgbClr val="FFFFFF"/>
                </a:highlight>
                <a:latin typeface="Cascadia Mono" panose="020B0609020000020004" pitchFamily="49" charset="0"/>
              </a:rPr>
              <a:t>= (</a:t>
            </a:r>
            <a:r>
              <a:rPr lang="en-US" dirty="0" err="1">
                <a:solidFill>
                  <a:srgbClr val="0000FF"/>
                </a:solidFill>
                <a:highlight>
                  <a:srgbClr val="FFFFFF"/>
                </a:highlight>
                <a:latin typeface="Cascadia Mono" panose="020B0609020000020004" pitchFamily="49" charset="0"/>
              </a:rPr>
              <a:t>struct</a:t>
            </a:r>
            <a:r>
              <a:rPr lang="en-US" dirty="0">
                <a:solidFill>
                  <a:srgbClr val="000000"/>
                </a:solidFill>
                <a:highlight>
                  <a:srgbClr val="FFFFFF"/>
                </a:highlight>
                <a:latin typeface="Cascadia Mono" panose="020B0609020000020004" pitchFamily="49" charset="0"/>
              </a:rPr>
              <a:t> node *)</a:t>
            </a:r>
            <a:r>
              <a:rPr lang="en-US" dirty="0" err="1">
                <a:solidFill>
                  <a:srgbClr val="2B91AF"/>
                </a:solidFill>
                <a:highlight>
                  <a:srgbClr val="FFFFFF"/>
                </a:highlight>
                <a:latin typeface="Cascadia Mono" panose="020B0609020000020004" pitchFamily="49" charset="0"/>
              </a:rPr>
              <a:t>malloc</a:t>
            </a:r>
            <a:r>
              <a:rPr lang="en-US" dirty="0">
                <a:solidFill>
                  <a:srgbClr val="000000"/>
                </a:solidFill>
                <a:highlight>
                  <a:srgbClr val="FFFFFF"/>
                </a:highlight>
                <a:latin typeface="Cascadia Mono" panose="020B0609020000020004" pitchFamily="49" charset="0"/>
              </a:rPr>
              <a:t>(</a:t>
            </a:r>
            <a:r>
              <a:rPr lang="en-US" dirty="0" err="1">
                <a:solidFill>
                  <a:srgbClr val="000000"/>
                </a:solidFill>
                <a:highlight>
                  <a:srgbClr val="FFFFFF"/>
                </a:highlight>
                <a:latin typeface="Cascadia Mono" panose="020B0609020000020004" pitchFamily="49" charset="0"/>
              </a:rPr>
              <a:t>sizeof</a:t>
            </a:r>
            <a:r>
              <a:rPr lang="en-US" dirty="0">
                <a:solidFill>
                  <a:srgbClr val="000000"/>
                </a:solidFill>
                <a:highlight>
                  <a:srgbClr val="FFFFFF"/>
                </a:highlight>
                <a:latin typeface="Cascadia Mono" panose="020B0609020000020004" pitchFamily="49" charset="0"/>
              </a:rPr>
              <a:t>(</a:t>
            </a:r>
            <a:r>
              <a:rPr lang="en-US" dirty="0" err="1">
                <a:solidFill>
                  <a:srgbClr val="0000FF"/>
                </a:solidFill>
                <a:highlight>
                  <a:srgbClr val="FFFFFF"/>
                </a:highlight>
                <a:latin typeface="Cascadia Mono" panose="020B0609020000020004" pitchFamily="49" charset="0"/>
              </a:rPr>
              <a:t>struct</a:t>
            </a:r>
            <a:r>
              <a:rPr lang="en-US" dirty="0">
                <a:solidFill>
                  <a:srgbClr val="000000"/>
                </a:solidFill>
                <a:highlight>
                  <a:srgbClr val="FFFFFF"/>
                </a:highlight>
                <a:latin typeface="Cascadia Mono" panose="020B0609020000020004" pitchFamily="49" charset="0"/>
              </a:rPr>
              <a:t> node));</a:t>
            </a:r>
            <a:endParaRPr lang="en-IN" dirty="0"/>
          </a:p>
        </p:txBody>
      </p:sp>
      <p:sp>
        <p:nvSpPr>
          <p:cNvPr id="5" name="Rectangle 4"/>
          <p:cNvSpPr/>
          <p:nvPr/>
        </p:nvSpPr>
        <p:spPr>
          <a:xfrm>
            <a:off x="160424" y="3292820"/>
            <a:ext cx="3685624" cy="369332"/>
          </a:xfrm>
          <a:prstGeom prst="rect">
            <a:avLst/>
          </a:prstGeom>
        </p:spPr>
        <p:txBody>
          <a:bodyPr wrap="none">
            <a:spAutoFit/>
          </a:bodyPr>
          <a:lstStyle/>
          <a:p>
            <a:r>
              <a:rPr lang="en-IN" dirty="0" err="1">
                <a:solidFill>
                  <a:srgbClr val="0000FF"/>
                </a:solidFill>
                <a:highlight>
                  <a:srgbClr val="FFFFFF"/>
                </a:highlight>
                <a:latin typeface="Cascadia Mono" panose="020B0609020000020004" pitchFamily="49" charset="0"/>
              </a:rPr>
              <a:t>struct</a:t>
            </a:r>
            <a:r>
              <a:rPr lang="en-IN" dirty="0">
                <a:solidFill>
                  <a:srgbClr val="000000"/>
                </a:solidFill>
                <a:highlight>
                  <a:srgbClr val="FFFFFF"/>
                </a:highlight>
                <a:latin typeface="Cascadia Mono" panose="020B0609020000020004" pitchFamily="49" charset="0"/>
              </a:rPr>
              <a:t> node *first = </a:t>
            </a:r>
            <a:r>
              <a:rPr lang="en-IN" dirty="0">
                <a:solidFill>
                  <a:srgbClr val="0000FF"/>
                </a:solidFill>
                <a:highlight>
                  <a:srgbClr val="FFFFFF"/>
                </a:highlight>
                <a:latin typeface="Cascadia Mono" panose="020B0609020000020004" pitchFamily="49" charset="0"/>
              </a:rPr>
              <a:t>NULL</a:t>
            </a:r>
            <a:r>
              <a:rPr lang="en-IN" dirty="0">
                <a:solidFill>
                  <a:srgbClr val="000000"/>
                </a:solidFill>
                <a:highlight>
                  <a:srgbClr val="FFFFFF"/>
                </a:highlight>
                <a:latin typeface="Cascadia Mono" panose="020B0609020000020004" pitchFamily="49" charset="0"/>
              </a:rPr>
              <a:t>;</a:t>
            </a:r>
          </a:p>
        </p:txBody>
      </p:sp>
      <p:sp>
        <p:nvSpPr>
          <p:cNvPr id="8" name="Rectangle 7"/>
          <p:cNvSpPr/>
          <p:nvPr/>
        </p:nvSpPr>
        <p:spPr>
          <a:xfrm>
            <a:off x="4154908" y="886841"/>
            <a:ext cx="6779394" cy="369332"/>
          </a:xfrm>
          <a:prstGeom prst="rect">
            <a:avLst/>
          </a:prstGeom>
        </p:spPr>
        <p:txBody>
          <a:bodyPr wrap="square">
            <a:spAutoFit/>
          </a:bodyPr>
          <a:lstStyle/>
          <a:p>
            <a:r>
              <a:rPr lang="en-US" dirty="0">
                <a:solidFill>
                  <a:srgbClr val="008000"/>
                </a:solidFill>
                <a:highlight>
                  <a:srgbClr val="FFFFFF"/>
                </a:highlight>
                <a:latin typeface="Cascadia Mono" panose="020B0609020000020004" pitchFamily="49" charset="0"/>
              </a:rPr>
              <a:t>// Function to insert a node at the beginning</a:t>
            </a:r>
            <a:endParaRPr lang="en-IN" dirty="0"/>
          </a:p>
        </p:txBody>
      </p:sp>
      <p:sp>
        <p:nvSpPr>
          <p:cNvPr id="17" name="Rectangle 16"/>
          <p:cNvSpPr/>
          <p:nvPr/>
        </p:nvSpPr>
        <p:spPr>
          <a:xfrm>
            <a:off x="4154908" y="1256173"/>
            <a:ext cx="6096000" cy="646331"/>
          </a:xfrm>
          <a:prstGeom prst="rect">
            <a:avLst/>
          </a:prstGeom>
        </p:spPr>
        <p:txBody>
          <a:bodyPr>
            <a:spAutoFit/>
          </a:bodyPr>
          <a:lstStyle/>
          <a:p>
            <a:r>
              <a:rPr lang="en-IN" dirty="0">
                <a:solidFill>
                  <a:srgbClr val="0000FF"/>
                </a:solidFill>
                <a:highlight>
                  <a:srgbClr val="FFFFFF"/>
                </a:highlight>
                <a:latin typeface="Cascadia Mono" panose="020B0609020000020004" pitchFamily="49" charset="0"/>
              </a:rPr>
              <a:t>void</a:t>
            </a:r>
            <a:r>
              <a:rPr lang="en-IN" dirty="0">
                <a:solidFill>
                  <a:srgbClr val="000000"/>
                </a:solidFill>
                <a:highlight>
                  <a:srgbClr val="FFFFFF"/>
                </a:highlight>
                <a:latin typeface="Cascadia Mono" panose="020B0609020000020004" pitchFamily="49" charset="0"/>
              </a:rPr>
              <a:t> </a:t>
            </a:r>
            <a:r>
              <a:rPr lang="en-IN" dirty="0" err="1">
                <a:solidFill>
                  <a:srgbClr val="2B91AF"/>
                </a:solidFill>
                <a:highlight>
                  <a:srgbClr val="FFFFFF"/>
                </a:highlight>
                <a:latin typeface="Cascadia Mono" panose="020B0609020000020004" pitchFamily="49" charset="0"/>
              </a:rPr>
              <a:t>insertAtFirst</a:t>
            </a:r>
            <a:r>
              <a:rPr lang="en-IN" dirty="0">
                <a:solidFill>
                  <a:srgbClr val="000000"/>
                </a:solidFill>
                <a:highlight>
                  <a:srgbClr val="FFFFFF"/>
                </a:highlight>
                <a:latin typeface="Cascadia Mono" panose="020B0609020000020004" pitchFamily="49" charset="0"/>
              </a:rPr>
              <a:t>(</a:t>
            </a:r>
            <a:r>
              <a:rPr lang="en-IN" dirty="0" err="1">
                <a:solidFill>
                  <a:srgbClr val="0000FF"/>
                </a:solidFill>
                <a:highlight>
                  <a:srgbClr val="FFFFFF"/>
                </a:highlight>
                <a:latin typeface="Cascadia Mono" panose="020B0609020000020004" pitchFamily="49" charset="0"/>
              </a:rPr>
              <a:t>int</a:t>
            </a:r>
            <a:r>
              <a:rPr lang="en-IN" dirty="0">
                <a:solidFill>
                  <a:srgbClr val="000000"/>
                </a:solidFill>
                <a:highlight>
                  <a:srgbClr val="FFFFFF"/>
                </a:highlight>
                <a:latin typeface="Cascadia Mono" panose="020B0609020000020004" pitchFamily="49" charset="0"/>
              </a:rPr>
              <a:t> x)</a:t>
            </a:r>
          </a:p>
          <a:p>
            <a:r>
              <a:rPr lang="en-IN" dirty="0">
                <a:solidFill>
                  <a:srgbClr val="000000"/>
                </a:solidFill>
                <a:highlight>
                  <a:srgbClr val="FFFFFF"/>
                </a:highlight>
                <a:latin typeface="Cascadia Mono" panose="020B0609020000020004" pitchFamily="49" charset="0"/>
              </a:rPr>
              <a:t>{</a:t>
            </a:r>
            <a:endParaRPr lang="en-IN" dirty="0"/>
          </a:p>
        </p:txBody>
      </p:sp>
      <p:sp>
        <p:nvSpPr>
          <p:cNvPr id="18" name="Rectangle 17"/>
          <p:cNvSpPr/>
          <p:nvPr/>
        </p:nvSpPr>
        <p:spPr>
          <a:xfrm>
            <a:off x="4549542" y="1738668"/>
            <a:ext cx="3495402" cy="369332"/>
          </a:xfrm>
          <a:prstGeom prst="rect">
            <a:avLst/>
          </a:prstGeom>
        </p:spPr>
        <p:txBody>
          <a:bodyPr wrap="square">
            <a:spAutoFit/>
          </a:bodyPr>
          <a:lstStyle/>
          <a:p>
            <a:r>
              <a:rPr lang="en-IN" dirty="0" err="1">
                <a:solidFill>
                  <a:srgbClr val="0000FF"/>
                </a:solidFill>
                <a:highlight>
                  <a:srgbClr val="FFFFFF"/>
                </a:highlight>
                <a:latin typeface="Cascadia Mono" panose="020B0609020000020004" pitchFamily="49" charset="0"/>
              </a:rPr>
              <a:t>struct</a:t>
            </a:r>
            <a:r>
              <a:rPr lang="en-IN" dirty="0">
                <a:solidFill>
                  <a:srgbClr val="000000"/>
                </a:solidFill>
                <a:highlight>
                  <a:srgbClr val="FFFFFF"/>
                </a:highlight>
                <a:latin typeface="Cascadia Mono" panose="020B0609020000020004" pitchFamily="49" charset="0"/>
              </a:rPr>
              <a:t> node *</a:t>
            </a:r>
            <a:r>
              <a:rPr lang="en-IN" dirty="0" err="1">
                <a:solidFill>
                  <a:srgbClr val="000000"/>
                </a:solidFill>
                <a:highlight>
                  <a:srgbClr val="FFFFFF"/>
                </a:highlight>
                <a:latin typeface="Cascadia Mono" panose="020B0609020000020004" pitchFamily="49" charset="0"/>
              </a:rPr>
              <a:t>newNode</a:t>
            </a:r>
            <a:r>
              <a:rPr lang="en-IN" dirty="0">
                <a:solidFill>
                  <a:srgbClr val="000000"/>
                </a:solidFill>
                <a:highlight>
                  <a:srgbClr val="FFFFFF"/>
                </a:highlight>
                <a:latin typeface="Cascadia Mono" panose="020B0609020000020004" pitchFamily="49" charset="0"/>
              </a:rPr>
              <a:t>;</a:t>
            </a:r>
            <a:endParaRPr lang="en-IN" dirty="0"/>
          </a:p>
        </p:txBody>
      </p:sp>
      <p:sp>
        <p:nvSpPr>
          <p:cNvPr id="20" name="Rectangle 19"/>
          <p:cNvSpPr/>
          <p:nvPr/>
        </p:nvSpPr>
        <p:spPr>
          <a:xfrm>
            <a:off x="4549542" y="2590495"/>
            <a:ext cx="3160294" cy="646331"/>
          </a:xfrm>
          <a:prstGeom prst="rect">
            <a:avLst/>
          </a:prstGeom>
        </p:spPr>
        <p:txBody>
          <a:bodyPr wrap="square">
            <a:spAutoFit/>
          </a:bodyPr>
          <a:lstStyle/>
          <a:p>
            <a:r>
              <a:rPr lang="en-IN" dirty="0" err="1">
                <a:solidFill>
                  <a:srgbClr val="000000"/>
                </a:solidFill>
                <a:highlight>
                  <a:srgbClr val="FFFFFF"/>
                </a:highlight>
                <a:latin typeface="Cascadia Mono" panose="020B0609020000020004" pitchFamily="49" charset="0"/>
              </a:rPr>
              <a:t>newNode</a:t>
            </a:r>
            <a:r>
              <a:rPr lang="en-IN" dirty="0">
                <a:solidFill>
                  <a:srgbClr val="000000"/>
                </a:solidFill>
                <a:highlight>
                  <a:srgbClr val="FFFFFF"/>
                </a:highlight>
                <a:latin typeface="Cascadia Mono" panose="020B0609020000020004" pitchFamily="49" charset="0"/>
              </a:rPr>
              <a:t>-&gt;info = x;</a:t>
            </a:r>
          </a:p>
          <a:p>
            <a:r>
              <a:rPr lang="en-IN" dirty="0" err="1">
                <a:solidFill>
                  <a:srgbClr val="000000"/>
                </a:solidFill>
                <a:highlight>
                  <a:srgbClr val="FFFFFF"/>
                </a:highlight>
                <a:latin typeface="Cascadia Mono" panose="020B0609020000020004" pitchFamily="49" charset="0"/>
              </a:rPr>
              <a:t>newNode</a:t>
            </a:r>
            <a:r>
              <a:rPr lang="en-IN" dirty="0">
                <a:solidFill>
                  <a:srgbClr val="000000"/>
                </a:solidFill>
                <a:highlight>
                  <a:srgbClr val="FFFFFF"/>
                </a:highlight>
                <a:latin typeface="Cascadia Mono" panose="020B0609020000020004" pitchFamily="49" charset="0"/>
              </a:rPr>
              <a:t>-&gt;link = first;</a:t>
            </a:r>
            <a:endParaRPr lang="en-IN" dirty="0"/>
          </a:p>
        </p:txBody>
      </p:sp>
      <p:sp>
        <p:nvSpPr>
          <p:cNvPr id="21" name="Rectangle 20"/>
          <p:cNvSpPr/>
          <p:nvPr/>
        </p:nvSpPr>
        <p:spPr>
          <a:xfrm>
            <a:off x="4328160" y="3292820"/>
            <a:ext cx="6096000" cy="646331"/>
          </a:xfrm>
          <a:prstGeom prst="rect">
            <a:avLst/>
          </a:prstGeom>
        </p:spPr>
        <p:txBody>
          <a:bodyPr>
            <a:spAutoFit/>
          </a:bodyPr>
          <a:lstStyle/>
          <a:p>
            <a:r>
              <a:rPr lang="en-IN" dirty="0">
                <a:solidFill>
                  <a:srgbClr val="000000"/>
                </a:solidFill>
                <a:highlight>
                  <a:srgbClr val="FFFFFF"/>
                </a:highlight>
                <a:latin typeface="Cascadia Mono" panose="020B0609020000020004" pitchFamily="49" charset="0"/>
              </a:rPr>
              <a:t> </a:t>
            </a:r>
            <a:r>
              <a:rPr lang="en-IN" dirty="0" smtClean="0">
                <a:solidFill>
                  <a:srgbClr val="000000"/>
                </a:solidFill>
                <a:highlight>
                  <a:srgbClr val="FFFFFF"/>
                </a:highlight>
                <a:latin typeface="Cascadia Mono" panose="020B0609020000020004" pitchFamily="49" charset="0"/>
              </a:rPr>
              <a:t> first </a:t>
            </a:r>
            <a:r>
              <a:rPr lang="en-IN" dirty="0">
                <a:solidFill>
                  <a:srgbClr val="000000"/>
                </a:solidFill>
                <a:highlight>
                  <a:srgbClr val="FFFFFF"/>
                </a:highlight>
                <a:latin typeface="Cascadia Mono" panose="020B0609020000020004" pitchFamily="49" charset="0"/>
              </a:rPr>
              <a:t>= </a:t>
            </a:r>
            <a:r>
              <a:rPr lang="en-IN" dirty="0" err="1">
                <a:solidFill>
                  <a:srgbClr val="000000"/>
                </a:solidFill>
                <a:highlight>
                  <a:srgbClr val="FFFFFF"/>
                </a:highlight>
                <a:latin typeface="Cascadia Mono" panose="020B0609020000020004" pitchFamily="49" charset="0"/>
              </a:rPr>
              <a:t>newNode</a:t>
            </a:r>
            <a:r>
              <a:rPr lang="en-IN" dirty="0" smtClean="0">
                <a:solidFill>
                  <a:srgbClr val="000000"/>
                </a:solidFill>
                <a:highlight>
                  <a:srgbClr val="FFFFFF"/>
                </a:highlight>
                <a:latin typeface="Cascadia Mono" panose="020B0609020000020004" pitchFamily="49" charset="0"/>
              </a:rPr>
              <a:t>;</a:t>
            </a:r>
          </a:p>
          <a:p>
            <a:r>
              <a:rPr lang="en-IN" dirty="0" smtClean="0">
                <a:solidFill>
                  <a:srgbClr val="000000"/>
                </a:solidFill>
                <a:highlight>
                  <a:srgbClr val="FFFFFF"/>
                </a:highlight>
                <a:latin typeface="Cascadia Mono" panose="020B0609020000020004" pitchFamily="49" charset="0"/>
              </a:rPr>
              <a:t>}</a:t>
            </a:r>
            <a:endParaRPr lang="en-IN" dirty="0"/>
          </a:p>
        </p:txBody>
      </p:sp>
    </p:spTree>
    <p:extLst>
      <p:ext uri="{BB962C8B-B14F-4D97-AF65-F5344CB8AC3E}">
        <p14:creationId xmlns:p14="http://schemas.microsoft.com/office/powerpoint/2010/main" val="223796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9" grpId="0"/>
      <p:bldP spid="5" grpId="0"/>
      <p:bldP spid="8" grpId="0"/>
      <p:bldP spid="17" grpId="0"/>
      <p:bldP spid="18"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INSEND(X, FIRST)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a:t>
            </a:r>
            <a:r>
              <a:rPr lang="en-IN" dirty="0">
                <a:solidFill>
                  <a:srgbClr val="C00000"/>
                </a:solidFill>
              </a:rPr>
              <a:t> </a:t>
            </a:r>
            <a:r>
              <a:rPr lang="en-IN" dirty="0"/>
              <a:t>a new node at the </a:t>
            </a:r>
            <a:r>
              <a:rPr lang="en-IN" b="1" dirty="0">
                <a:solidFill>
                  <a:srgbClr val="C00000"/>
                </a:solidFill>
              </a:rPr>
              <a:t>last position</a:t>
            </a:r>
            <a:r>
              <a:rPr lang="en-IN" b="1" dirty="0">
                <a:solidFill>
                  <a:srgbClr val="FF0000"/>
                </a:solidFill>
              </a:rPr>
              <a:t> </a:t>
            </a:r>
            <a:r>
              <a:rPr lang="en-IN" dirty="0"/>
              <a:t>of linked list. </a:t>
            </a:r>
          </a:p>
          <a:p>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a:t>
            </a:r>
            <a:r>
              <a:rPr lang="en-IN" dirty="0">
                <a:solidFill>
                  <a:srgbClr val="C00000"/>
                </a:solidFill>
              </a:rPr>
              <a:t> </a:t>
            </a:r>
            <a:r>
              <a:rPr lang="en-IN" dirty="0"/>
              <a:t>is a temporary pointer variable. </a:t>
            </a:r>
          </a:p>
        </p:txBody>
      </p:sp>
    </p:spTree>
    <p:extLst>
      <p:ext uri="{BB962C8B-B14F-4D97-AF65-F5344CB8AC3E}">
        <p14:creationId xmlns:p14="http://schemas.microsoft.com/office/powerpoint/2010/main" val="149345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INSEND(X, First</a:t>
            </a:r>
            <a:r>
              <a:rPr lang="en-US" dirty="0" smtClean="0"/>
              <a:t>) </a:t>
            </a:r>
            <a:r>
              <a:rPr lang="en-US" dirty="0" err="1" smtClean="0"/>
              <a:t>Cont</a:t>
            </a:r>
            <a:r>
              <a:rPr lang="en-US" dirty="0" smtClean="0"/>
              <a:t>…</a:t>
            </a:r>
            <a:endParaRPr lang="en-US" dirty="0"/>
          </a:p>
        </p:txBody>
      </p:sp>
      <p:sp>
        <p:nvSpPr>
          <p:cNvPr id="4" name="TextBox 3"/>
          <p:cNvSpPr txBox="1"/>
          <p:nvPr/>
        </p:nvSpPr>
        <p:spPr>
          <a:xfrm>
            <a:off x="270684" y="783771"/>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AVAIL = 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Write (“Availability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Stack </a:t>
            </a:r>
            <a:r>
              <a:rPr lang="en-IN" sz="2000" dirty="0">
                <a:latin typeface="Consolas" pitchFamily="49" charset="0"/>
                <a:cs typeface="Consolas" pitchFamily="49" charset="0"/>
              </a:rPr>
              <a:t>Underflow”)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Return(FIRST</a:t>
            </a:r>
            <a:r>
              <a:rPr lang="en-IN" sz="2000" dirty="0">
                <a:latin typeface="Consolas" pitchFamily="49" charset="0"/>
                <a:cs typeface="Consolas" pitchFamily="49" charset="0"/>
              </a:rPr>
              <a:t>)</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2. [Obtain address </a:t>
            </a:r>
            <a:r>
              <a:rPr lang="en-IN" sz="2000" b="1" dirty="0" smtClean="0">
                <a:solidFill>
                  <a:schemeClr val="tx2"/>
                </a:solidFill>
                <a:latin typeface="Consolas" pitchFamily="49" charset="0"/>
                <a:cs typeface="Consolas" pitchFamily="49" charset="0"/>
              </a:rPr>
              <a:t>of next </a:t>
            </a:r>
            <a:r>
              <a:rPr lang="en-IN" sz="2000" b="1" dirty="0">
                <a:solidFill>
                  <a:schemeClr val="tx2"/>
                </a:solidFill>
                <a:latin typeface="Consolas" pitchFamily="49" charset="0"/>
                <a:cs typeface="Consolas" pitchFamily="49" charset="0"/>
              </a:rPr>
              <a:t>free Node]</a:t>
            </a:r>
          </a:p>
          <a:p>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endParaRPr lang="en-IN" sz="2000" b="1" dirty="0">
              <a:solidFill>
                <a:schemeClr val="tx2">
                  <a:lumMod val="60000"/>
                  <a:lumOff val="40000"/>
                </a:schemeClr>
              </a:solidFill>
              <a:latin typeface="Consolas" pitchFamily="49" charset="0"/>
              <a:cs typeface="Consolas" pitchFamily="49" charset="0"/>
            </a:endParaRPr>
          </a:p>
          <a:p>
            <a:pPr marL="449263" indent="-449263"/>
            <a:r>
              <a:rPr lang="en-IN" sz="2000" b="1" dirty="0">
                <a:solidFill>
                  <a:schemeClr val="tx2"/>
                </a:solidFill>
                <a:latin typeface="Consolas" pitchFamily="49" charset="0"/>
                <a:cs typeface="Consolas" pitchFamily="49" charset="0"/>
              </a:rPr>
              <a:t>3. [Remove free node </a:t>
            </a:r>
            <a:r>
              <a:rPr lang="en-IN" sz="2000" b="1" dirty="0" smtClean="0">
                <a:solidFill>
                  <a:schemeClr val="tx2"/>
                </a:solidFill>
                <a:latin typeface="Consolas" pitchFamily="49" charset="0"/>
                <a:cs typeface="Consolas" pitchFamily="49" charset="0"/>
              </a:rPr>
              <a:t>from availability </a:t>
            </a:r>
            <a:r>
              <a:rPr lang="en-IN" sz="2000" b="1" dirty="0">
                <a:solidFill>
                  <a:schemeClr val="tx2"/>
                </a:solidFill>
                <a:latin typeface="Consolas" pitchFamily="49" charset="0"/>
                <a:cs typeface="Consolas" pitchFamily="49" charset="0"/>
              </a:rPr>
              <a:t>Stack]</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4. [Initialize fields of </a:t>
            </a:r>
            <a:r>
              <a:rPr lang="en-IN" sz="2000" b="1" dirty="0" smtClean="0">
                <a:solidFill>
                  <a:schemeClr val="tx2"/>
                </a:solidFill>
                <a:latin typeface="Consolas" pitchFamily="49" charset="0"/>
                <a:cs typeface="Consolas" pitchFamily="49" charset="0"/>
              </a:rPr>
              <a:t>new </a:t>
            </a:r>
            <a:r>
              <a:rPr lang="en-IN" sz="2000" b="1" dirty="0">
                <a:solidFill>
                  <a:schemeClr val="tx2"/>
                </a:solidFill>
                <a:latin typeface="Consolas" pitchFamily="49" charset="0"/>
                <a:cs typeface="Consolas" pitchFamily="49" charset="0"/>
              </a:rPr>
              <a:t>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p:txBody>
      </p:sp>
      <p:sp>
        <p:nvSpPr>
          <p:cNvPr id="5" name="TextBox 4"/>
          <p:cNvSpPr txBox="1"/>
          <p:nvPr/>
        </p:nvSpPr>
        <p:spPr>
          <a:xfrm>
            <a:off x="6127202" y="783771"/>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 (NEW)</a:t>
            </a:r>
          </a:p>
          <a:p>
            <a:endParaRPr lang="en-IN" sz="2000" b="1" dirty="0" smtClean="0">
              <a:solidFill>
                <a:schemeClr val="tx2">
                  <a:lumMod val="60000"/>
                  <a:lumOff val="40000"/>
                </a:schemeClr>
              </a:solidFill>
              <a:latin typeface="Consolas" pitchFamily="49" charset="0"/>
              <a:cs typeface="Consolas" pitchFamily="49" charset="0"/>
            </a:endParaRPr>
          </a:p>
          <a:p>
            <a:r>
              <a:rPr lang="en-IN" sz="2000" b="1" dirty="0" smtClean="0">
                <a:solidFill>
                  <a:schemeClr val="tx2"/>
                </a:solidFill>
                <a:latin typeface="Consolas" pitchFamily="49" charset="0"/>
                <a:cs typeface="Consolas" pitchFamily="49" charset="0"/>
              </a:rPr>
              <a:t>6</a:t>
            </a:r>
            <a:r>
              <a:rPr lang="en-IN" sz="2000" b="1" dirty="0">
                <a:solidFill>
                  <a:schemeClr val="tx2"/>
                </a:solidFill>
                <a:latin typeface="Consolas" pitchFamily="49" charset="0"/>
                <a:cs typeface="Consolas" pitchFamily="49" charset="0"/>
              </a:rPr>
              <a:t>. [Initialize search </a:t>
            </a:r>
            <a:r>
              <a:rPr lang="en-IN" sz="2000" b="1" dirty="0" smtClean="0">
                <a:solidFill>
                  <a:schemeClr val="tx2"/>
                </a:solidFill>
                <a:latin typeface="Consolas" pitchFamily="49" charset="0"/>
                <a:cs typeface="Consolas" pitchFamily="49" charset="0"/>
              </a:rPr>
              <a:t>for a </a:t>
            </a:r>
            <a:r>
              <a:rPr lang="en-IN" sz="2000" b="1" dirty="0">
                <a:solidFill>
                  <a:schemeClr val="tx2"/>
                </a:solidFill>
                <a:latin typeface="Consolas" pitchFamily="49" charset="0"/>
                <a:cs typeface="Consolas" pitchFamily="49" charset="0"/>
              </a:rPr>
              <a:t>last node]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7. </a:t>
            </a:r>
            <a:r>
              <a:rPr lang="en-IN" sz="2000" b="1" dirty="0" smtClean="0">
                <a:solidFill>
                  <a:schemeClr val="tx2"/>
                </a:solidFill>
                <a:latin typeface="Consolas" pitchFamily="49" charset="0"/>
                <a:cs typeface="Consolas" pitchFamily="49" charset="0"/>
              </a:rPr>
              <a:t>[</a:t>
            </a:r>
            <a:r>
              <a:rPr lang="en-IN" sz="2000" b="1" dirty="0">
                <a:solidFill>
                  <a:schemeClr val="tx2"/>
                </a:solidFill>
                <a:latin typeface="Consolas" pitchFamily="49" charset="0"/>
                <a:cs typeface="Consolas" pitchFamily="49" charset="0"/>
              </a:rPr>
              <a:t>Search for end of list]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Repeat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while LINK (SAVE) ≠ NULL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8. [Set link field of last </a:t>
            </a:r>
            <a:r>
              <a:rPr lang="en-IN" sz="2000" b="1" dirty="0" smtClean="0">
                <a:solidFill>
                  <a:schemeClr val="tx2"/>
                </a:solidFill>
                <a:latin typeface="Consolas" pitchFamily="49" charset="0"/>
                <a:cs typeface="Consolas" pitchFamily="49" charset="0"/>
              </a:rPr>
              <a:t>node to </a:t>
            </a:r>
            <a:r>
              <a:rPr lang="en-IN" sz="2000" b="1" dirty="0">
                <a:solidFill>
                  <a:schemeClr val="tx2"/>
                </a:solidFill>
                <a:latin typeface="Consolas" pitchFamily="49" charset="0"/>
                <a:cs typeface="Consolas" pitchFamily="49" charset="0"/>
              </a:rPr>
              <a:t>NEW]</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9. [Return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246450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8" end="8"/>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INSEND(50, FIRST)</a:t>
            </a:r>
            <a:endParaRPr lang="en-US" dirty="0"/>
          </a:p>
        </p:txBody>
      </p:sp>
      <p:grpSp>
        <p:nvGrpSpPr>
          <p:cNvPr id="4" name="Group 3"/>
          <p:cNvGrpSpPr/>
          <p:nvPr/>
        </p:nvGrpSpPr>
        <p:grpSpPr>
          <a:xfrm>
            <a:off x="1536766" y="4826005"/>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2758596" y="4826005"/>
            <a:ext cx="920012" cy="533400"/>
            <a:chOff x="951919" y="5486400"/>
            <a:chExt cx="920012" cy="533400"/>
          </a:xfrm>
        </p:grpSpPr>
        <p:sp>
          <p:nvSpPr>
            <p:cNvPr id="22" name="Rectangle 2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23" name="Rectangle 2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4" name="Group 23"/>
          <p:cNvGrpSpPr/>
          <p:nvPr/>
        </p:nvGrpSpPr>
        <p:grpSpPr>
          <a:xfrm>
            <a:off x="3977796" y="4826005"/>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7" name="Group 26"/>
          <p:cNvGrpSpPr/>
          <p:nvPr/>
        </p:nvGrpSpPr>
        <p:grpSpPr>
          <a:xfrm>
            <a:off x="5196996" y="4826005"/>
            <a:ext cx="920012" cy="533400"/>
            <a:chOff x="951919" y="5486400"/>
            <a:chExt cx="920012" cy="533400"/>
          </a:xfrm>
        </p:grpSpPr>
        <p:sp>
          <p:nvSpPr>
            <p:cNvPr id="28" name="Rectangle 2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8</a:t>
              </a:r>
              <a:endParaRPr lang="en-US" sz="2400" b="1" dirty="0"/>
            </a:p>
          </p:txBody>
        </p:sp>
        <p:sp>
          <p:nvSpPr>
            <p:cNvPr id="29" name="Rectangle 2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0" name="Group 29"/>
          <p:cNvGrpSpPr/>
          <p:nvPr/>
        </p:nvGrpSpPr>
        <p:grpSpPr>
          <a:xfrm>
            <a:off x="6416196" y="4826005"/>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35</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7" name="Group 56"/>
          <p:cNvGrpSpPr/>
          <p:nvPr/>
        </p:nvGrpSpPr>
        <p:grpSpPr>
          <a:xfrm>
            <a:off x="7635396" y="4826005"/>
            <a:ext cx="1058662" cy="533400"/>
            <a:chOff x="6256538" y="5334000"/>
            <a:chExt cx="1058662" cy="533400"/>
          </a:xfrm>
        </p:grpSpPr>
        <p:sp>
          <p:nvSpPr>
            <p:cNvPr id="34" name="Rectangle 3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44</a:t>
              </a:r>
              <a:endParaRPr lang="en-US" sz="2400" b="1" dirty="0"/>
            </a:p>
          </p:txBody>
        </p:sp>
        <p:sp>
          <p:nvSpPr>
            <p:cNvPr id="35" name="Rectangle 34"/>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7" name="Group 16"/>
          <p:cNvGrpSpPr/>
          <p:nvPr/>
        </p:nvGrpSpPr>
        <p:grpSpPr>
          <a:xfrm>
            <a:off x="9079024" y="4826005"/>
            <a:ext cx="1148612" cy="533400"/>
            <a:chOff x="7690588" y="3352179"/>
            <a:chExt cx="1148612" cy="533400"/>
          </a:xfrm>
        </p:grpSpPr>
        <p:sp>
          <p:nvSpPr>
            <p:cNvPr id="37" name="Rectangle 36"/>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Rectangle 37"/>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0" name="Straight Arrow Connector 39"/>
          <p:cNvCxnSpPr>
            <a:stCxn id="6" idx="3"/>
            <a:endCxn id="22" idx="1"/>
          </p:cNvCxnSpPr>
          <p:nvPr/>
        </p:nvCxnSpPr>
        <p:spPr>
          <a:xfrm>
            <a:off x="2456778" y="5092705"/>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23" idx="3"/>
            <a:endCxn id="25" idx="1"/>
          </p:cNvCxnSpPr>
          <p:nvPr/>
        </p:nvCxnSpPr>
        <p:spPr>
          <a:xfrm>
            <a:off x="36786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26" idx="3"/>
            <a:endCxn id="28" idx="1"/>
          </p:cNvCxnSpPr>
          <p:nvPr/>
        </p:nvCxnSpPr>
        <p:spPr>
          <a:xfrm>
            <a:off x="48978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29" idx="3"/>
            <a:endCxn id="31" idx="1"/>
          </p:cNvCxnSpPr>
          <p:nvPr/>
        </p:nvCxnSpPr>
        <p:spPr>
          <a:xfrm>
            <a:off x="61170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2" idx="3"/>
            <a:endCxn id="34" idx="1"/>
          </p:cNvCxnSpPr>
          <p:nvPr/>
        </p:nvCxnSpPr>
        <p:spPr>
          <a:xfrm>
            <a:off x="73362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6096000" y="833378"/>
            <a:ext cx="5760000" cy="286232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7. [Search for end of list]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Repeat</a:t>
            </a:r>
            <a:r>
              <a:rPr lang="en-IN" sz="2000" dirty="0" smtClean="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latin typeface="Consolas" pitchFamily="49" charset="0"/>
                <a:cs typeface="Consolas" pitchFamily="49" charset="0"/>
              </a:rPr>
              <a:t> LINK (SAVE) ≠ 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8. [Set link field of last </a:t>
            </a:r>
            <a:r>
              <a:rPr lang="en-IN" sz="2000" b="1" dirty="0" smtClean="0">
                <a:solidFill>
                  <a:schemeClr val="tx2"/>
                </a:solidFill>
                <a:latin typeface="Consolas" pitchFamily="49" charset="0"/>
                <a:cs typeface="Consolas" pitchFamily="49" charset="0"/>
              </a:rPr>
              <a:t>node to </a:t>
            </a:r>
            <a:r>
              <a:rPr lang="en-IN" sz="2000" b="1" dirty="0">
                <a:solidFill>
                  <a:schemeClr val="tx2"/>
                </a:solidFill>
                <a:latin typeface="Consolas" pitchFamily="49" charset="0"/>
                <a:cs typeface="Consolas" pitchFamily="49" charset="0"/>
              </a:rPr>
              <a:t>NEW]</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9. [Return first node pointer]</a:t>
            </a:r>
          </a:p>
          <a:p>
            <a:r>
              <a:rPr lang="en-IN" sz="2000" dirty="0">
                <a:latin typeface="Consolas" pitchFamily="49" charset="0"/>
                <a:cs typeface="Consolas" pitchFamily="49" charset="0"/>
              </a:rPr>
              <a:t>    Return (FIRST)</a:t>
            </a:r>
          </a:p>
        </p:txBody>
      </p:sp>
      <p:sp>
        <p:nvSpPr>
          <p:cNvPr id="41" name="TextBox 40"/>
          <p:cNvSpPr txBox="1"/>
          <p:nvPr/>
        </p:nvSpPr>
        <p:spPr>
          <a:xfrm>
            <a:off x="290438" y="833378"/>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[Initialize fields </a:t>
            </a:r>
            <a:r>
              <a:rPr lang="en-IN" sz="2000" b="1" dirty="0" smtClean="0">
                <a:solidFill>
                  <a:schemeClr val="tx2"/>
                </a:solidFill>
                <a:latin typeface="Consolas" pitchFamily="49" charset="0"/>
                <a:cs typeface="Consolas" pitchFamily="49" charset="0"/>
              </a:rPr>
              <a:t>of new </a:t>
            </a:r>
            <a:r>
              <a:rPr lang="en-IN" sz="2000" b="1" dirty="0">
                <a:solidFill>
                  <a:schemeClr val="tx2"/>
                </a:solidFill>
                <a:latin typeface="Consolas" pitchFamily="49" charset="0"/>
                <a:cs typeface="Consolas" pitchFamily="49" charset="0"/>
              </a:rPr>
              <a:t>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6. [Initialize search for </a:t>
            </a:r>
            <a:r>
              <a:rPr lang="en-IN" sz="2000" b="1" dirty="0" smtClean="0">
                <a:solidFill>
                  <a:schemeClr val="tx2"/>
                </a:solidFill>
                <a:latin typeface="Consolas" pitchFamily="49" charset="0"/>
                <a:cs typeface="Consolas" pitchFamily="49" charset="0"/>
              </a:rPr>
              <a:t>a </a:t>
            </a:r>
            <a:r>
              <a:rPr lang="en-IN" sz="2000" b="1" dirty="0">
                <a:solidFill>
                  <a:schemeClr val="tx2"/>
                </a:solidFill>
                <a:latin typeface="Consolas" pitchFamily="49" charset="0"/>
                <a:cs typeface="Consolas" pitchFamily="49" charset="0"/>
              </a:rPr>
              <a:t>last node]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p:txBody>
      </p:sp>
      <p:sp>
        <p:nvSpPr>
          <p:cNvPr id="43" name="TextBox 42"/>
          <p:cNvSpPr txBox="1"/>
          <p:nvPr/>
        </p:nvSpPr>
        <p:spPr>
          <a:xfrm>
            <a:off x="1455058" y="558800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45" name="Straight Arrow Connector 44"/>
          <p:cNvCxnSpPr/>
          <p:nvPr/>
        </p:nvCxnSpPr>
        <p:spPr>
          <a:xfrm flipV="1">
            <a:off x="1773608" y="5359405"/>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p:nvCxnSpPr>
        <p:spPr>
          <a:xfrm flipV="1">
            <a:off x="9709525" y="4826006"/>
            <a:ext cx="500743" cy="500743"/>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47" name="TextBox 46"/>
          <p:cNvSpPr txBox="1"/>
          <p:nvPr/>
        </p:nvSpPr>
        <p:spPr>
          <a:xfrm>
            <a:off x="9267929" y="5447894"/>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cxnSp>
        <p:nvCxnSpPr>
          <p:cNvPr id="49" name="Straight Connector 48"/>
          <p:cNvCxnSpPr/>
          <p:nvPr/>
        </p:nvCxnSpPr>
        <p:spPr>
          <a:xfrm flipV="1">
            <a:off x="8178810" y="482600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58" name="TextBox 57"/>
          <p:cNvSpPr txBox="1"/>
          <p:nvPr/>
        </p:nvSpPr>
        <p:spPr>
          <a:xfrm>
            <a:off x="9109334" y="4864468"/>
            <a:ext cx="591448" cy="461665"/>
          </a:xfrm>
          <a:prstGeom prst="rect">
            <a:avLst/>
          </a:prstGeom>
          <a:noFill/>
        </p:spPr>
        <p:txBody>
          <a:bodyPr wrap="square" rtlCol="0">
            <a:spAutoFit/>
          </a:bodyPr>
          <a:lstStyle/>
          <a:p>
            <a:pPr algn="ctr"/>
            <a:r>
              <a:rPr lang="en-IN" sz="2400" b="1" dirty="0">
                <a:solidFill>
                  <a:srgbClr val="FFFF00"/>
                </a:solidFill>
              </a:rPr>
              <a:t>50</a:t>
            </a:r>
            <a:endParaRPr lang="en-US" sz="2400" b="1" dirty="0">
              <a:solidFill>
                <a:srgbClr val="FFFF00"/>
              </a:solidFill>
            </a:endParaRPr>
          </a:p>
        </p:txBody>
      </p:sp>
      <p:grpSp>
        <p:nvGrpSpPr>
          <p:cNvPr id="62" name="Group 61"/>
          <p:cNvGrpSpPr/>
          <p:nvPr/>
        </p:nvGrpSpPr>
        <p:grpSpPr>
          <a:xfrm>
            <a:off x="1593704" y="3987805"/>
            <a:ext cx="694422" cy="838200"/>
            <a:chOff x="214846" y="4495800"/>
            <a:chExt cx="694422" cy="838200"/>
          </a:xfrm>
        </p:grpSpPr>
        <p:sp>
          <p:nvSpPr>
            <p:cNvPr id="59" name="TextBox 58"/>
            <p:cNvSpPr txBox="1"/>
            <p:nvPr/>
          </p:nvSpPr>
          <p:spPr>
            <a:xfrm>
              <a:off x="214846" y="4495800"/>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61" name="Straight Arrow Connector 60"/>
            <p:cNvCxnSpPr>
              <a:stCxn id="59" idx="2"/>
            </p:cNvCxnSpPr>
            <p:nvPr/>
          </p:nvCxnSpPr>
          <p:spPr>
            <a:xfrm>
              <a:off x="562057" y="4865132"/>
              <a:ext cx="0" cy="4688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74" name="Straight Arrow Connector 73"/>
          <p:cNvCxnSpPr>
            <a:stCxn id="35" idx="3"/>
            <a:endCxn id="37" idx="1"/>
          </p:cNvCxnSpPr>
          <p:nvPr/>
        </p:nvCxnSpPr>
        <p:spPr>
          <a:xfrm>
            <a:off x="8694058" y="5092705"/>
            <a:ext cx="38496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1414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4.58333E-6 -2.59259E-6 L 0.11355 -2.59259E-6 " pathEditMode="relative" rAng="0" ptsTypes="AA">
                                      <p:cBhvr>
                                        <p:cTn id="60" dur="2000" fill="hold"/>
                                        <p:tgtEl>
                                          <p:spTgt spid="62"/>
                                        </p:tgtEl>
                                        <p:attrNameLst>
                                          <p:attrName>ppt_x</p:attrName>
                                          <p:attrName>ppt_y</p:attrName>
                                        </p:attrNameLst>
                                      </p:cBhvr>
                                      <p:rCtr x="5677" y="0"/>
                                    </p:animMotion>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0.11355 -2.59259E-6 L 0.21237 -2.59259E-6 " pathEditMode="relative" rAng="0" ptsTypes="AA">
                                      <p:cBhvr>
                                        <p:cTn id="64" dur="2000" fill="hold"/>
                                        <p:tgtEl>
                                          <p:spTgt spid="62"/>
                                        </p:tgtEl>
                                        <p:attrNameLst>
                                          <p:attrName>ppt_x</p:attrName>
                                          <p:attrName>ppt_y</p:attrName>
                                        </p:attrNameLst>
                                      </p:cBhvr>
                                      <p:rCtr x="4935" y="0"/>
                                    </p:animMotion>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21237 -2.59259E-6 L 0.31159 -2.59259E-6 " pathEditMode="relative" rAng="0" ptsTypes="AA">
                                      <p:cBhvr>
                                        <p:cTn id="68" dur="2000" fill="hold"/>
                                        <p:tgtEl>
                                          <p:spTgt spid="62"/>
                                        </p:tgtEl>
                                        <p:attrNameLst>
                                          <p:attrName>ppt_x</p:attrName>
                                          <p:attrName>ppt_y</p:attrName>
                                        </p:attrNameLst>
                                      </p:cBhvr>
                                      <p:rCtr x="4961"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0.31159 -2.59259E-6 L 0.41094 -2.59259E-6 " pathEditMode="relative" rAng="0" ptsTypes="AA">
                                      <p:cBhvr>
                                        <p:cTn id="72" dur="2000" fill="hold"/>
                                        <p:tgtEl>
                                          <p:spTgt spid="62"/>
                                        </p:tgtEl>
                                        <p:attrNameLst>
                                          <p:attrName>ppt_x</p:attrName>
                                          <p:attrName>ppt_y</p:attrName>
                                        </p:attrNameLst>
                                      </p:cBhvr>
                                      <p:rCtr x="4961"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41094 -2.59259E-6 L 0.51094 -2.59259E-6 " pathEditMode="relative" rAng="0" ptsTypes="AA">
                                      <p:cBhvr>
                                        <p:cTn id="76" dur="2000" fill="hold"/>
                                        <p:tgtEl>
                                          <p:spTgt spid="62"/>
                                        </p:tgtEl>
                                        <p:attrNameLst>
                                          <p:attrName>ppt_x</p:attrName>
                                          <p:attrName>ppt_y</p:attrName>
                                        </p:attrNameLst>
                                      </p:cBhvr>
                                      <p:rCtr x="5000" y="0"/>
                                    </p:animMotion>
                                  </p:childTnLst>
                                </p:cTn>
                              </p:par>
                            </p:childTnLst>
                          </p:cTn>
                        </p:par>
                      </p:childTnLst>
                    </p:cTn>
                  </p:par>
                  <p:par>
                    <p:cTn id="77" fill="hold">
                      <p:stCondLst>
                        <p:cond delay="indefinite"/>
                      </p:stCondLst>
                      <p:childTnLst>
                        <p:par>
                          <p:cTn id="78" fill="hold">
                            <p:stCondLst>
                              <p:cond delay="0"/>
                            </p:stCondLst>
                            <p:childTnLst>
                              <p:par>
                                <p:cTn id="79" presetID="22" presetClass="exit" presetSubtype="1" fill="hold" nodeType="clickEffect">
                                  <p:stCondLst>
                                    <p:cond delay="0"/>
                                  </p:stCondLst>
                                  <p:childTnLst>
                                    <p:animEffect transition="out" filter="wipe(up)">
                                      <p:cBhvr>
                                        <p:cTn id="80" dur="500"/>
                                        <p:tgtEl>
                                          <p:spTgt spid="49"/>
                                        </p:tgtEl>
                                      </p:cBhvr>
                                    </p:animEffect>
                                    <p:set>
                                      <p:cBhvr>
                                        <p:cTn id="81" dur="1" fill="hold">
                                          <p:stCondLst>
                                            <p:cond delay="499"/>
                                          </p:stCondLst>
                                        </p:cTn>
                                        <p:tgtEl>
                                          <p:spTgt spid="49"/>
                                        </p:tgtEl>
                                        <p:attrNameLst>
                                          <p:attrName>style.visibility</p:attrName>
                                        </p:attrNameLst>
                                      </p:cBhvr>
                                      <p:to>
                                        <p:strVal val="hidden"/>
                                      </p:to>
                                    </p:set>
                                  </p:childTnLst>
                                </p:cTn>
                              </p:par>
                              <p:par>
                                <p:cTn id="82" presetID="22" presetClass="entr" presetSubtype="8" fill="hold"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wipe(left)">
                                      <p:cBhvr>
                                        <p:cTn id="8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3" grpId="0"/>
      <p:bldP spid="47" grpId="0"/>
      <p:bldP spid="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code to insert a Node at </a:t>
            </a:r>
            <a:r>
              <a:rPr lang="en-US" dirty="0" smtClean="0"/>
              <a:t>Last Location</a:t>
            </a:r>
            <a:endParaRPr lang="en-US" dirty="0"/>
          </a:p>
        </p:txBody>
      </p:sp>
      <p:sp>
        <p:nvSpPr>
          <p:cNvPr id="13" name="Rectangle 12"/>
          <p:cNvSpPr/>
          <p:nvPr/>
        </p:nvSpPr>
        <p:spPr>
          <a:xfrm>
            <a:off x="160424" y="955801"/>
            <a:ext cx="3343172" cy="646331"/>
          </a:xfrm>
          <a:prstGeom prst="rect">
            <a:avLst/>
          </a:prstGeom>
        </p:spPr>
        <p:txBody>
          <a:bodyPr wrap="square">
            <a:spAutoFit/>
          </a:bodyPr>
          <a:lstStyle/>
          <a:p>
            <a:r>
              <a:rPr lang="en-IN" dirty="0">
                <a:solidFill>
                  <a:srgbClr val="000000"/>
                </a:solidFill>
                <a:highlight>
                  <a:srgbClr val="FFFFFF"/>
                </a:highlight>
                <a:latin typeface="Cascadia Mono" panose="020B0609020000020004" pitchFamily="49" charset="0"/>
              </a:rPr>
              <a:t>#</a:t>
            </a:r>
            <a:r>
              <a:rPr lang="en-IN" dirty="0">
                <a:solidFill>
                  <a:srgbClr val="808080"/>
                </a:solidFill>
                <a:highlight>
                  <a:srgbClr val="FFFFFF"/>
                </a:highlight>
                <a:latin typeface="Cascadia Mono" panose="020B0609020000020004" pitchFamily="49" charset="0"/>
              </a:rPr>
              <a:t>include</a:t>
            </a:r>
            <a:r>
              <a:rPr lang="en-IN" dirty="0">
                <a:solidFill>
                  <a:srgbClr val="000000"/>
                </a:solidFill>
                <a:highlight>
                  <a:srgbClr val="FFFFFF"/>
                </a:highlight>
                <a:latin typeface="Cascadia Mono" panose="020B0609020000020004" pitchFamily="49" charset="0"/>
              </a:rPr>
              <a:t> </a:t>
            </a:r>
            <a:r>
              <a:rPr lang="en-IN" dirty="0">
                <a:solidFill>
                  <a:srgbClr val="A31515"/>
                </a:solidFill>
                <a:highlight>
                  <a:srgbClr val="FFFFFF"/>
                </a:highlight>
                <a:latin typeface="Cascadia Mono" panose="020B0609020000020004" pitchFamily="49" charset="0"/>
              </a:rPr>
              <a:t>&lt;</a:t>
            </a:r>
            <a:r>
              <a:rPr lang="en-IN" dirty="0" err="1">
                <a:solidFill>
                  <a:srgbClr val="A31515"/>
                </a:solidFill>
                <a:highlight>
                  <a:srgbClr val="FFFFFF"/>
                </a:highlight>
                <a:latin typeface="Cascadia Mono" panose="020B0609020000020004" pitchFamily="49" charset="0"/>
              </a:rPr>
              <a:t>stdio.h</a:t>
            </a:r>
            <a:r>
              <a:rPr lang="en-IN" dirty="0">
                <a:solidFill>
                  <a:srgbClr val="A31515"/>
                </a:solidFill>
                <a:highlight>
                  <a:srgbClr val="FFFFFF"/>
                </a:highlight>
                <a:latin typeface="Cascadia Mono" panose="020B0609020000020004" pitchFamily="49" charset="0"/>
              </a:rPr>
              <a:t>&gt;</a:t>
            </a:r>
            <a:endParaRPr lang="en-IN" dirty="0">
              <a:solidFill>
                <a:srgbClr val="000000"/>
              </a:solidFill>
              <a:highlight>
                <a:srgbClr val="FFFFFF"/>
              </a:highlight>
              <a:latin typeface="Cascadia Mono" panose="020B0609020000020004" pitchFamily="49" charset="0"/>
            </a:endParaRPr>
          </a:p>
          <a:p>
            <a:r>
              <a:rPr lang="en-IN" dirty="0">
                <a:solidFill>
                  <a:srgbClr val="000000"/>
                </a:solidFill>
                <a:highlight>
                  <a:srgbClr val="FFFFFF"/>
                </a:highlight>
                <a:latin typeface="Cascadia Mono" panose="020B0609020000020004" pitchFamily="49" charset="0"/>
              </a:rPr>
              <a:t>#</a:t>
            </a:r>
            <a:r>
              <a:rPr lang="en-IN" dirty="0">
                <a:solidFill>
                  <a:srgbClr val="808080"/>
                </a:solidFill>
                <a:highlight>
                  <a:srgbClr val="FFFFFF"/>
                </a:highlight>
                <a:latin typeface="Cascadia Mono" panose="020B0609020000020004" pitchFamily="49" charset="0"/>
              </a:rPr>
              <a:t>include</a:t>
            </a:r>
            <a:r>
              <a:rPr lang="en-IN" dirty="0">
                <a:solidFill>
                  <a:srgbClr val="000000"/>
                </a:solidFill>
                <a:highlight>
                  <a:srgbClr val="FFFFFF"/>
                </a:highlight>
                <a:latin typeface="Cascadia Mono" panose="020B0609020000020004" pitchFamily="49" charset="0"/>
              </a:rPr>
              <a:t> </a:t>
            </a:r>
            <a:r>
              <a:rPr lang="en-IN" dirty="0">
                <a:solidFill>
                  <a:srgbClr val="A31515"/>
                </a:solidFill>
                <a:highlight>
                  <a:srgbClr val="FFFFFF"/>
                </a:highlight>
                <a:latin typeface="Cascadia Mono" panose="020B0609020000020004" pitchFamily="49" charset="0"/>
              </a:rPr>
              <a:t>&lt;</a:t>
            </a:r>
            <a:r>
              <a:rPr lang="en-IN" dirty="0" err="1">
                <a:solidFill>
                  <a:srgbClr val="A31515"/>
                </a:solidFill>
                <a:highlight>
                  <a:srgbClr val="FFFFFF"/>
                </a:highlight>
                <a:latin typeface="Cascadia Mono" panose="020B0609020000020004" pitchFamily="49" charset="0"/>
              </a:rPr>
              <a:t>stdlib.h</a:t>
            </a:r>
            <a:r>
              <a:rPr lang="en-IN" dirty="0">
                <a:solidFill>
                  <a:srgbClr val="A31515"/>
                </a:solidFill>
                <a:highlight>
                  <a:srgbClr val="FFFFFF"/>
                </a:highlight>
                <a:latin typeface="Cascadia Mono" panose="020B0609020000020004" pitchFamily="49" charset="0"/>
              </a:rPr>
              <a:t>&gt;</a:t>
            </a:r>
            <a:endParaRPr lang="en-IN" dirty="0"/>
          </a:p>
        </p:txBody>
      </p:sp>
      <p:sp>
        <p:nvSpPr>
          <p:cNvPr id="15" name="Rectangle 14"/>
          <p:cNvSpPr/>
          <p:nvPr/>
        </p:nvSpPr>
        <p:spPr>
          <a:xfrm>
            <a:off x="160424" y="1708812"/>
            <a:ext cx="3561347" cy="1477328"/>
          </a:xfrm>
          <a:prstGeom prst="rect">
            <a:avLst/>
          </a:prstGeom>
        </p:spPr>
        <p:txBody>
          <a:bodyPr wrap="square">
            <a:spAutoFit/>
          </a:bodyPr>
          <a:lstStyle/>
          <a:p>
            <a:r>
              <a:rPr lang="en-IN" dirty="0" err="1">
                <a:solidFill>
                  <a:srgbClr val="0000FF"/>
                </a:solidFill>
                <a:highlight>
                  <a:srgbClr val="FFFFFF"/>
                </a:highlight>
                <a:latin typeface="Cascadia Mono" panose="020B0609020000020004" pitchFamily="49" charset="0"/>
              </a:rPr>
              <a:t>struct</a:t>
            </a:r>
            <a:r>
              <a:rPr lang="en-IN" dirty="0">
                <a:solidFill>
                  <a:srgbClr val="000000"/>
                </a:solidFill>
                <a:highlight>
                  <a:srgbClr val="FFFFFF"/>
                </a:highlight>
                <a:latin typeface="Cascadia Mono" panose="020B0609020000020004" pitchFamily="49" charset="0"/>
              </a:rPr>
              <a:t> node</a:t>
            </a:r>
          </a:p>
          <a:p>
            <a:r>
              <a:rPr lang="en-IN" dirty="0">
                <a:solidFill>
                  <a:srgbClr val="000000"/>
                </a:solidFill>
                <a:highlight>
                  <a:srgbClr val="FFFFFF"/>
                </a:highlight>
                <a:latin typeface="Cascadia Mono" panose="020B0609020000020004" pitchFamily="49" charset="0"/>
              </a:rPr>
              <a:t>{</a:t>
            </a:r>
          </a:p>
          <a:p>
            <a:r>
              <a:rPr lang="en-IN" dirty="0">
                <a:solidFill>
                  <a:srgbClr val="000000"/>
                </a:solidFill>
                <a:highlight>
                  <a:srgbClr val="FFFFFF"/>
                </a:highlight>
                <a:latin typeface="Cascadia Mono" panose="020B0609020000020004" pitchFamily="49" charset="0"/>
              </a:rPr>
              <a:t>    </a:t>
            </a:r>
            <a:r>
              <a:rPr lang="en-IN" dirty="0" err="1">
                <a:solidFill>
                  <a:srgbClr val="0000FF"/>
                </a:solidFill>
                <a:highlight>
                  <a:srgbClr val="FFFFFF"/>
                </a:highlight>
                <a:latin typeface="Cascadia Mono" panose="020B0609020000020004" pitchFamily="49" charset="0"/>
              </a:rPr>
              <a:t>int</a:t>
            </a:r>
            <a:r>
              <a:rPr lang="en-IN" dirty="0">
                <a:solidFill>
                  <a:srgbClr val="000000"/>
                </a:solidFill>
                <a:highlight>
                  <a:srgbClr val="FFFFFF"/>
                </a:highlight>
                <a:latin typeface="Cascadia Mono" panose="020B0609020000020004" pitchFamily="49" charset="0"/>
              </a:rPr>
              <a:t> info;</a:t>
            </a:r>
          </a:p>
          <a:p>
            <a:r>
              <a:rPr lang="en-IN" dirty="0">
                <a:solidFill>
                  <a:srgbClr val="000000"/>
                </a:solidFill>
                <a:highlight>
                  <a:srgbClr val="FFFFFF"/>
                </a:highlight>
                <a:latin typeface="Cascadia Mono" panose="020B0609020000020004" pitchFamily="49" charset="0"/>
              </a:rPr>
              <a:t>    </a:t>
            </a:r>
            <a:r>
              <a:rPr lang="en-IN" dirty="0" err="1">
                <a:solidFill>
                  <a:srgbClr val="0000FF"/>
                </a:solidFill>
                <a:highlight>
                  <a:srgbClr val="FFFFFF"/>
                </a:highlight>
                <a:latin typeface="Cascadia Mono" panose="020B0609020000020004" pitchFamily="49" charset="0"/>
              </a:rPr>
              <a:t>struct</a:t>
            </a:r>
            <a:r>
              <a:rPr lang="en-IN" dirty="0">
                <a:solidFill>
                  <a:srgbClr val="000000"/>
                </a:solidFill>
                <a:highlight>
                  <a:srgbClr val="FFFFFF"/>
                </a:highlight>
                <a:latin typeface="Cascadia Mono" panose="020B0609020000020004" pitchFamily="49" charset="0"/>
              </a:rPr>
              <a:t> node *link;</a:t>
            </a:r>
          </a:p>
          <a:p>
            <a:r>
              <a:rPr lang="en-IN" dirty="0">
                <a:solidFill>
                  <a:srgbClr val="000000"/>
                </a:solidFill>
                <a:highlight>
                  <a:srgbClr val="FFFFFF"/>
                </a:highlight>
                <a:latin typeface="Cascadia Mono" panose="020B0609020000020004" pitchFamily="49" charset="0"/>
              </a:rPr>
              <a:t>};</a:t>
            </a:r>
            <a:endParaRPr lang="en-IN" dirty="0"/>
          </a:p>
        </p:txBody>
      </p:sp>
      <p:sp>
        <p:nvSpPr>
          <p:cNvPr id="18" name="Rectangle 17"/>
          <p:cNvSpPr/>
          <p:nvPr/>
        </p:nvSpPr>
        <p:spPr>
          <a:xfrm>
            <a:off x="160424" y="3292820"/>
            <a:ext cx="3685624" cy="369332"/>
          </a:xfrm>
          <a:prstGeom prst="rect">
            <a:avLst/>
          </a:prstGeom>
        </p:spPr>
        <p:txBody>
          <a:bodyPr wrap="none">
            <a:spAutoFit/>
          </a:bodyPr>
          <a:lstStyle/>
          <a:p>
            <a:r>
              <a:rPr lang="en-IN" dirty="0" err="1">
                <a:solidFill>
                  <a:srgbClr val="0000FF"/>
                </a:solidFill>
                <a:highlight>
                  <a:srgbClr val="FFFFFF"/>
                </a:highlight>
                <a:latin typeface="Cascadia Mono" panose="020B0609020000020004" pitchFamily="49" charset="0"/>
              </a:rPr>
              <a:t>struct</a:t>
            </a:r>
            <a:r>
              <a:rPr lang="en-IN" dirty="0">
                <a:solidFill>
                  <a:srgbClr val="000000"/>
                </a:solidFill>
                <a:highlight>
                  <a:srgbClr val="FFFFFF"/>
                </a:highlight>
                <a:latin typeface="Cascadia Mono" panose="020B0609020000020004" pitchFamily="49" charset="0"/>
              </a:rPr>
              <a:t> node *first = </a:t>
            </a:r>
            <a:r>
              <a:rPr lang="en-IN" dirty="0">
                <a:solidFill>
                  <a:srgbClr val="0000FF"/>
                </a:solidFill>
                <a:highlight>
                  <a:srgbClr val="FFFFFF"/>
                </a:highlight>
                <a:latin typeface="Cascadia Mono" panose="020B0609020000020004" pitchFamily="49" charset="0"/>
              </a:rPr>
              <a:t>NULL</a:t>
            </a:r>
            <a:r>
              <a:rPr lang="en-IN" dirty="0">
                <a:solidFill>
                  <a:srgbClr val="000000"/>
                </a:solidFill>
                <a:highlight>
                  <a:srgbClr val="FFFFFF"/>
                </a:highlight>
                <a:latin typeface="Cascadia Mono" panose="020B0609020000020004" pitchFamily="49" charset="0"/>
              </a:rPr>
              <a:t>;</a:t>
            </a:r>
          </a:p>
        </p:txBody>
      </p:sp>
      <p:sp>
        <p:nvSpPr>
          <p:cNvPr id="4" name="Rectangle 3"/>
          <p:cNvSpPr/>
          <p:nvPr/>
        </p:nvSpPr>
        <p:spPr>
          <a:xfrm>
            <a:off x="4042091" y="880936"/>
            <a:ext cx="5436104" cy="369332"/>
          </a:xfrm>
          <a:prstGeom prst="rect">
            <a:avLst/>
          </a:prstGeom>
        </p:spPr>
        <p:txBody>
          <a:bodyPr wrap="none">
            <a:spAutoFit/>
          </a:bodyPr>
          <a:lstStyle/>
          <a:p>
            <a:r>
              <a:rPr lang="en-US" dirty="0">
                <a:solidFill>
                  <a:srgbClr val="008000"/>
                </a:solidFill>
                <a:highlight>
                  <a:srgbClr val="FFFFFF"/>
                </a:highlight>
                <a:latin typeface="Cascadia Mono" panose="020B0609020000020004" pitchFamily="49" charset="0"/>
              </a:rPr>
              <a:t>// Function to insert a node at the end</a:t>
            </a:r>
            <a:endParaRPr lang="en-IN" dirty="0"/>
          </a:p>
        </p:txBody>
      </p:sp>
      <p:sp>
        <p:nvSpPr>
          <p:cNvPr id="5" name="Rectangle 4"/>
          <p:cNvSpPr/>
          <p:nvPr/>
        </p:nvSpPr>
        <p:spPr>
          <a:xfrm>
            <a:off x="4042091" y="1327270"/>
            <a:ext cx="6096000" cy="646331"/>
          </a:xfrm>
          <a:prstGeom prst="rect">
            <a:avLst/>
          </a:prstGeom>
        </p:spPr>
        <p:txBody>
          <a:bodyPr>
            <a:spAutoFit/>
          </a:bodyPr>
          <a:lstStyle/>
          <a:p>
            <a:r>
              <a:rPr lang="en-IN" dirty="0">
                <a:solidFill>
                  <a:srgbClr val="0000FF"/>
                </a:solidFill>
                <a:highlight>
                  <a:srgbClr val="FFFFFF"/>
                </a:highlight>
                <a:latin typeface="Cascadia Mono" panose="020B0609020000020004" pitchFamily="49" charset="0"/>
              </a:rPr>
              <a:t>void</a:t>
            </a:r>
            <a:r>
              <a:rPr lang="en-IN" dirty="0">
                <a:solidFill>
                  <a:srgbClr val="000000"/>
                </a:solidFill>
                <a:highlight>
                  <a:srgbClr val="FFFFFF"/>
                </a:highlight>
                <a:latin typeface="Cascadia Mono" panose="020B0609020000020004" pitchFamily="49" charset="0"/>
              </a:rPr>
              <a:t> </a:t>
            </a:r>
            <a:r>
              <a:rPr lang="en-IN" dirty="0" err="1">
                <a:solidFill>
                  <a:srgbClr val="2B91AF"/>
                </a:solidFill>
                <a:highlight>
                  <a:srgbClr val="FFFFFF"/>
                </a:highlight>
                <a:latin typeface="Cascadia Mono" panose="020B0609020000020004" pitchFamily="49" charset="0"/>
              </a:rPr>
              <a:t>insertAtEnd</a:t>
            </a:r>
            <a:r>
              <a:rPr lang="en-IN" dirty="0">
                <a:solidFill>
                  <a:srgbClr val="000000"/>
                </a:solidFill>
                <a:highlight>
                  <a:srgbClr val="FFFFFF"/>
                </a:highlight>
                <a:latin typeface="Cascadia Mono" panose="020B0609020000020004" pitchFamily="49" charset="0"/>
              </a:rPr>
              <a:t>(</a:t>
            </a:r>
            <a:r>
              <a:rPr lang="en-IN" dirty="0" err="1">
                <a:solidFill>
                  <a:srgbClr val="0000FF"/>
                </a:solidFill>
                <a:highlight>
                  <a:srgbClr val="FFFFFF"/>
                </a:highlight>
                <a:latin typeface="Cascadia Mono" panose="020B0609020000020004" pitchFamily="49" charset="0"/>
              </a:rPr>
              <a:t>int</a:t>
            </a:r>
            <a:r>
              <a:rPr lang="en-IN" dirty="0">
                <a:solidFill>
                  <a:srgbClr val="000000"/>
                </a:solidFill>
                <a:highlight>
                  <a:srgbClr val="FFFFFF"/>
                </a:highlight>
                <a:latin typeface="Cascadia Mono" panose="020B0609020000020004" pitchFamily="49" charset="0"/>
              </a:rPr>
              <a:t> x)</a:t>
            </a:r>
          </a:p>
          <a:p>
            <a:r>
              <a:rPr lang="en-IN" dirty="0">
                <a:solidFill>
                  <a:srgbClr val="000000"/>
                </a:solidFill>
                <a:highlight>
                  <a:srgbClr val="FFFFFF"/>
                </a:highlight>
                <a:latin typeface="Cascadia Mono" panose="020B0609020000020004" pitchFamily="49" charset="0"/>
              </a:rPr>
              <a:t>{</a:t>
            </a:r>
            <a:endParaRPr lang="en-IN" dirty="0"/>
          </a:p>
        </p:txBody>
      </p:sp>
      <p:sp>
        <p:nvSpPr>
          <p:cNvPr id="6" name="Rectangle 5"/>
          <p:cNvSpPr/>
          <p:nvPr/>
        </p:nvSpPr>
        <p:spPr>
          <a:xfrm>
            <a:off x="4462913" y="1866337"/>
            <a:ext cx="7539789" cy="646331"/>
          </a:xfrm>
          <a:prstGeom prst="rect">
            <a:avLst/>
          </a:prstGeom>
        </p:spPr>
        <p:txBody>
          <a:bodyPr wrap="square">
            <a:spAutoFit/>
          </a:bodyPr>
          <a:lstStyle/>
          <a:p>
            <a:r>
              <a:rPr lang="en-IN" dirty="0" err="1">
                <a:solidFill>
                  <a:srgbClr val="0000FF"/>
                </a:solidFill>
                <a:highlight>
                  <a:srgbClr val="FFFFFF"/>
                </a:highlight>
                <a:latin typeface="Cascadia Mono" panose="020B0609020000020004" pitchFamily="49" charset="0"/>
              </a:rPr>
              <a:t>struct</a:t>
            </a:r>
            <a:r>
              <a:rPr lang="en-IN" dirty="0">
                <a:solidFill>
                  <a:srgbClr val="000000"/>
                </a:solidFill>
                <a:highlight>
                  <a:srgbClr val="FFFFFF"/>
                </a:highlight>
                <a:latin typeface="Cascadia Mono" panose="020B0609020000020004" pitchFamily="49" charset="0"/>
              </a:rPr>
              <a:t> node *</a:t>
            </a:r>
            <a:r>
              <a:rPr lang="en-IN" dirty="0" err="1">
                <a:solidFill>
                  <a:srgbClr val="000000"/>
                </a:solidFill>
                <a:highlight>
                  <a:srgbClr val="FFFFFF"/>
                </a:highlight>
                <a:latin typeface="Cascadia Mono" panose="020B0609020000020004" pitchFamily="49" charset="0"/>
              </a:rPr>
              <a:t>newNode</a:t>
            </a:r>
            <a:r>
              <a:rPr lang="en-IN" dirty="0">
                <a:solidFill>
                  <a:srgbClr val="000000"/>
                </a:solidFill>
                <a:highlight>
                  <a:srgbClr val="FFFFFF"/>
                </a:highlight>
                <a:latin typeface="Cascadia Mono" panose="020B0609020000020004" pitchFamily="49" charset="0"/>
              </a:rPr>
              <a:t>;</a:t>
            </a:r>
          </a:p>
          <a:p>
            <a:r>
              <a:rPr lang="en-US" dirty="0" err="1">
                <a:solidFill>
                  <a:srgbClr val="000000"/>
                </a:solidFill>
                <a:highlight>
                  <a:srgbClr val="FFFFFF"/>
                </a:highlight>
                <a:latin typeface="Cascadia Mono" panose="020B0609020000020004" pitchFamily="49" charset="0"/>
              </a:rPr>
              <a:t>newNode</a:t>
            </a:r>
            <a:r>
              <a:rPr lang="en-US" dirty="0">
                <a:solidFill>
                  <a:srgbClr val="000000"/>
                </a:solidFill>
                <a:highlight>
                  <a:srgbClr val="FFFFFF"/>
                </a:highlight>
                <a:latin typeface="Cascadia Mono" panose="020B0609020000020004" pitchFamily="49" charset="0"/>
              </a:rPr>
              <a:t> = (</a:t>
            </a:r>
            <a:r>
              <a:rPr lang="en-US" dirty="0" err="1">
                <a:solidFill>
                  <a:srgbClr val="0000FF"/>
                </a:solidFill>
                <a:highlight>
                  <a:srgbClr val="FFFFFF"/>
                </a:highlight>
                <a:latin typeface="Cascadia Mono" panose="020B0609020000020004" pitchFamily="49" charset="0"/>
              </a:rPr>
              <a:t>struct</a:t>
            </a:r>
            <a:r>
              <a:rPr lang="en-US" dirty="0">
                <a:solidFill>
                  <a:srgbClr val="000000"/>
                </a:solidFill>
                <a:highlight>
                  <a:srgbClr val="FFFFFF"/>
                </a:highlight>
                <a:latin typeface="Cascadia Mono" panose="020B0609020000020004" pitchFamily="49" charset="0"/>
              </a:rPr>
              <a:t> node *)</a:t>
            </a:r>
            <a:r>
              <a:rPr lang="en-US" dirty="0" err="1">
                <a:solidFill>
                  <a:srgbClr val="2B91AF"/>
                </a:solidFill>
                <a:highlight>
                  <a:srgbClr val="FFFFFF"/>
                </a:highlight>
                <a:latin typeface="Cascadia Mono" panose="020B0609020000020004" pitchFamily="49" charset="0"/>
              </a:rPr>
              <a:t>malloc</a:t>
            </a:r>
            <a:r>
              <a:rPr lang="en-US" dirty="0">
                <a:solidFill>
                  <a:srgbClr val="000000"/>
                </a:solidFill>
                <a:highlight>
                  <a:srgbClr val="FFFFFF"/>
                </a:highlight>
                <a:latin typeface="Cascadia Mono" panose="020B0609020000020004" pitchFamily="49" charset="0"/>
              </a:rPr>
              <a:t>(</a:t>
            </a:r>
            <a:r>
              <a:rPr lang="en-US" dirty="0" err="1">
                <a:solidFill>
                  <a:srgbClr val="000000"/>
                </a:solidFill>
                <a:highlight>
                  <a:srgbClr val="FFFFFF"/>
                </a:highlight>
                <a:latin typeface="Cascadia Mono" panose="020B0609020000020004" pitchFamily="49" charset="0"/>
              </a:rPr>
              <a:t>sizeof</a:t>
            </a:r>
            <a:r>
              <a:rPr lang="en-US" dirty="0">
                <a:solidFill>
                  <a:srgbClr val="000000"/>
                </a:solidFill>
                <a:highlight>
                  <a:srgbClr val="FFFFFF"/>
                </a:highlight>
                <a:latin typeface="Cascadia Mono" panose="020B0609020000020004" pitchFamily="49" charset="0"/>
              </a:rPr>
              <a:t>(</a:t>
            </a:r>
            <a:r>
              <a:rPr lang="en-US" dirty="0" err="1">
                <a:solidFill>
                  <a:srgbClr val="0000FF"/>
                </a:solidFill>
                <a:highlight>
                  <a:srgbClr val="FFFFFF"/>
                </a:highlight>
                <a:latin typeface="Cascadia Mono" panose="020B0609020000020004" pitchFamily="49" charset="0"/>
              </a:rPr>
              <a:t>struct</a:t>
            </a:r>
            <a:r>
              <a:rPr lang="en-US" dirty="0">
                <a:solidFill>
                  <a:srgbClr val="000000"/>
                </a:solidFill>
                <a:highlight>
                  <a:srgbClr val="FFFFFF"/>
                </a:highlight>
                <a:latin typeface="Cascadia Mono" panose="020B0609020000020004" pitchFamily="49" charset="0"/>
              </a:rPr>
              <a:t> node));</a:t>
            </a:r>
            <a:endParaRPr lang="en-IN" dirty="0"/>
          </a:p>
        </p:txBody>
      </p:sp>
      <p:sp>
        <p:nvSpPr>
          <p:cNvPr id="7" name="Rectangle 6"/>
          <p:cNvSpPr/>
          <p:nvPr/>
        </p:nvSpPr>
        <p:spPr>
          <a:xfrm>
            <a:off x="4462913" y="2646489"/>
            <a:ext cx="6096000" cy="646331"/>
          </a:xfrm>
          <a:prstGeom prst="rect">
            <a:avLst/>
          </a:prstGeom>
        </p:spPr>
        <p:txBody>
          <a:bodyPr>
            <a:spAutoFit/>
          </a:bodyPr>
          <a:lstStyle/>
          <a:p>
            <a:r>
              <a:rPr lang="en-IN" dirty="0" err="1">
                <a:solidFill>
                  <a:srgbClr val="000000"/>
                </a:solidFill>
                <a:highlight>
                  <a:srgbClr val="FFFFFF"/>
                </a:highlight>
                <a:latin typeface="Cascadia Mono" panose="020B0609020000020004" pitchFamily="49" charset="0"/>
              </a:rPr>
              <a:t>newNode</a:t>
            </a:r>
            <a:r>
              <a:rPr lang="en-IN" dirty="0">
                <a:solidFill>
                  <a:srgbClr val="000000"/>
                </a:solidFill>
                <a:highlight>
                  <a:srgbClr val="FFFFFF"/>
                </a:highlight>
                <a:latin typeface="Cascadia Mono" panose="020B0609020000020004" pitchFamily="49" charset="0"/>
              </a:rPr>
              <a:t>-&gt;info = x;</a:t>
            </a:r>
          </a:p>
          <a:p>
            <a:r>
              <a:rPr lang="en-IN" dirty="0" err="1">
                <a:solidFill>
                  <a:srgbClr val="000000"/>
                </a:solidFill>
                <a:highlight>
                  <a:srgbClr val="FFFFFF"/>
                </a:highlight>
                <a:latin typeface="Cascadia Mono" panose="020B0609020000020004" pitchFamily="49" charset="0"/>
              </a:rPr>
              <a:t>newNode</a:t>
            </a:r>
            <a:r>
              <a:rPr lang="en-IN" dirty="0">
                <a:solidFill>
                  <a:srgbClr val="000000"/>
                </a:solidFill>
                <a:highlight>
                  <a:srgbClr val="FFFFFF"/>
                </a:highlight>
                <a:latin typeface="Cascadia Mono" panose="020B0609020000020004" pitchFamily="49" charset="0"/>
              </a:rPr>
              <a:t>-&gt;link = </a:t>
            </a:r>
            <a:r>
              <a:rPr lang="en-IN" dirty="0">
                <a:solidFill>
                  <a:srgbClr val="0000FF"/>
                </a:solidFill>
                <a:highlight>
                  <a:srgbClr val="FFFFFF"/>
                </a:highlight>
                <a:latin typeface="Cascadia Mono" panose="020B0609020000020004" pitchFamily="49" charset="0"/>
              </a:rPr>
              <a:t>NULL</a:t>
            </a:r>
            <a:r>
              <a:rPr lang="en-IN" dirty="0">
                <a:solidFill>
                  <a:srgbClr val="000000"/>
                </a:solidFill>
                <a:highlight>
                  <a:srgbClr val="FFFFFF"/>
                </a:highlight>
                <a:latin typeface="Cascadia Mono" panose="020B0609020000020004" pitchFamily="49" charset="0"/>
              </a:rPr>
              <a:t>;</a:t>
            </a:r>
            <a:endParaRPr lang="en-IN" dirty="0"/>
          </a:p>
        </p:txBody>
      </p:sp>
      <p:sp>
        <p:nvSpPr>
          <p:cNvPr id="8" name="Rectangle 7"/>
          <p:cNvSpPr/>
          <p:nvPr/>
        </p:nvSpPr>
        <p:spPr>
          <a:xfrm>
            <a:off x="4481685" y="3501289"/>
            <a:ext cx="2608406" cy="369332"/>
          </a:xfrm>
          <a:prstGeom prst="rect">
            <a:avLst/>
          </a:prstGeom>
        </p:spPr>
        <p:txBody>
          <a:bodyPr wrap="none">
            <a:spAutoFit/>
          </a:bodyPr>
          <a:lstStyle/>
          <a:p>
            <a:r>
              <a:rPr lang="en-IN" dirty="0" err="1">
                <a:solidFill>
                  <a:srgbClr val="0000FF"/>
                </a:solidFill>
                <a:highlight>
                  <a:srgbClr val="FFFFFF"/>
                </a:highlight>
                <a:latin typeface="Cascadia Mono" panose="020B0609020000020004" pitchFamily="49" charset="0"/>
              </a:rPr>
              <a:t>struct</a:t>
            </a:r>
            <a:r>
              <a:rPr lang="en-IN" dirty="0">
                <a:solidFill>
                  <a:srgbClr val="000000"/>
                </a:solidFill>
                <a:highlight>
                  <a:srgbClr val="FFFFFF"/>
                </a:highlight>
                <a:latin typeface="Cascadia Mono" panose="020B0609020000020004" pitchFamily="49" charset="0"/>
              </a:rPr>
              <a:t> node *save;</a:t>
            </a:r>
            <a:endParaRPr lang="en-IN" dirty="0"/>
          </a:p>
        </p:txBody>
      </p:sp>
      <p:sp>
        <p:nvSpPr>
          <p:cNvPr id="19" name="Rectangle 18"/>
          <p:cNvSpPr/>
          <p:nvPr/>
        </p:nvSpPr>
        <p:spPr>
          <a:xfrm>
            <a:off x="4481685" y="3894424"/>
            <a:ext cx="1935145" cy="369332"/>
          </a:xfrm>
          <a:prstGeom prst="rect">
            <a:avLst/>
          </a:prstGeom>
          <a:noFill/>
        </p:spPr>
        <p:txBody>
          <a:bodyPr wrap="none">
            <a:spAutoFit/>
          </a:bodyPr>
          <a:lstStyle/>
          <a:p>
            <a:r>
              <a:rPr lang="en-IN" dirty="0">
                <a:solidFill>
                  <a:srgbClr val="000000"/>
                </a:solidFill>
                <a:highlight>
                  <a:srgbClr val="FFFFFF"/>
                </a:highlight>
                <a:latin typeface="Cascadia Mono" panose="020B0609020000020004" pitchFamily="49" charset="0"/>
              </a:rPr>
              <a:t>save = first;</a:t>
            </a:r>
            <a:endParaRPr lang="en-IN" dirty="0"/>
          </a:p>
        </p:txBody>
      </p:sp>
      <p:sp>
        <p:nvSpPr>
          <p:cNvPr id="21" name="Rectangle 20"/>
          <p:cNvSpPr/>
          <p:nvPr/>
        </p:nvSpPr>
        <p:spPr>
          <a:xfrm>
            <a:off x="4481685" y="4397754"/>
            <a:ext cx="3747915" cy="1200329"/>
          </a:xfrm>
          <a:prstGeom prst="rect">
            <a:avLst/>
          </a:prstGeom>
        </p:spPr>
        <p:txBody>
          <a:bodyPr wrap="square">
            <a:spAutoFit/>
          </a:bodyPr>
          <a:lstStyle/>
          <a:p>
            <a:r>
              <a:rPr lang="en-IN" dirty="0">
                <a:solidFill>
                  <a:srgbClr val="0000FF"/>
                </a:solidFill>
                <a:highlight>
                  <a:srgbClr val="FFFFFF"/>
                </a:highlight>
                <a:latin typeface="Cascadia Mono" panose="020B0609020000020004" pitchFamily="49" charset="0"/>
              </a:rPr>
              <a:t>while</a:t>
            </a:r>
            <a:r>
              <a:rPr lang="en-IN" dirty="0">
                <a:solidFill>
                  <a:srgbClr val="000000"/>
                </a:solidFill>
                <a:highlight>
                  <a:srgbClr val="FFFFFF"/>
                </a:highlight>
                <a:latin typeface="Cascadia Mono" panose="020B0609020000020004" pitchFamily="49" charset="0"/>
              </a:rPr>
              <a:t> (save-&gt;link != </a:t>
            </a:r>
            <a:r>
              <a:rPr lang="en-IN" dirty="0">
                <a:solidFill>
                  <a:srgbClr val="0000FF"/>
                </a:solidFill>
                <a:highlight>
                  <a:srgbClr val="FFFFFF"/>
                </a:highlight>
                <a:latin typeface="Cascadia Mono" panose="020B0609020000020004" pitchFamily="49" charset="0"/>
              </a:rPr>
              <a:t>NULL</a:t>
            </a:r>
            <a:r>
              <a:rPr lang="en-IN" dirty="0">
                <a:solidFill>
                  <a:srgbClr val="000000"/>
                </a:solidFill>
                <a:highlight>
                  <a:srgbClr val="FFFFFF"/>
                </a:highlight>
                <a:latin typeface="Cascadia Mono" panose="020B0609020000020004" pitchFamily="49" charset="0"/>
              </a:rPr>
              <a:t>)</a:t>
            </a:r>
          </a:p>
          <a:p>
            <a:r>
              <a:rPr lang="en-IN" dirty="0">
                <a:solidFill>
                  <a:srgbClr val="000000"/>
                </a:solidFill>
                <a:highlight>
                  <a:srgbClr val="FFFFFF"/>
                </a:highlight>
                <a:latin typeface="Cascadia Mono" panose="020B0609020000020004" pitchFamily="49" charset="0"/>
              </a:rPr>
              <a:t>{</a:t>
            </a:r>
          </a:p>
          <a:p>
            <a:r>
              <a:rPr lang="en-IN" dirty="0">
                <a:solidFill>
                  <a:srgbClr val="000000"/>
                </a:solidFill>
                <a:highlight>
                  <a:srgbClr val="FFFFFF"/>
                </a:highlight>
                <a:latin typeface="Cascadia Mono" panose="020B0609020000020004" pitchFamily="49" charset="0"/>
              </a:rPr>
              <a:t>    save = save-&gt;link;</a:t>
            </a:r>
          </a:p>
          <a:p>
            <a:r>
              <a:rPr lang="en-IN" dirty="0">
                <a:solidFill>
                  <a:srgbClr val="000000"/>
                </a:solidFill>
                <a:highlight>
                  <a:srgbClr val="FFFFFF"/>
                </a:highlight>
                <a:latin typeface="Cascadia Mono" panose="020B0609020000020004" pitchFamily="49" charset="0"/>
              </a:rPr>
              <a:t>}</a:t>
            </a:r>
            <a:endParaRPr lang="en-IN" dirty="0"/>
          </a:p>
        </p:txBody>
      </p:sp>
      <p:sp>
        <p:nvSpPr>
          <p:cNvPr id="22" name="Rectangle 21"/>
          <p:cNvSpPr/>
          <p:nvPr/>
        </p:nvSpPr>
        <p:spPr>
          <a:xfrm>
            <a:off x="4193406" y="5732081"/>
            <a:ext cx="4170948" cy="646331"/>
          </a:xfrm>
          <a:prstGeom prst="rect">
            <a:avLst/>
          </a:prstGeom>
        </p:spPr>
        <p:txBody>
          <a:bodyPr wrap="square">
            <a:spAutoFit/>
          </a:bodyPr>
          <a:lstStyle/>
          <a:p>
            <a:r>
              <a:rPr lang="en-IN" dirty="0">
                <a:solidFill>
                  <a:srgbClr val="000000"/>
                </a:solidFill>
                <a:highlight>
                  <a:srgbClr val="FFFFFF"/>
                </a:highlight>
                <a:latin typeface="Cascadia Mono" panose="020B0609020000020004" pitchFamily="49" charset="0"/>
              </a:rPr>
              <a:t> </a:t>
            </a:r>
            <a:r>
              <a:rPr lang="en-IN" dirty="0" smtClean="0">
                <a:solidFill>
                  <a:srgbClr val="000000"/>
                </a:solidFill>
                <a:highlight>
                  <a:srgbClr val="FFFFFF"/>
                </a:highlight>
                <a:latin typeface="Cascadia Mono" panose="020B0609020000020004" pitchFamily="49" charset="0"/>
              </a:rPr>
              <a:t> save-</a:t>
            </a:r>
            <a:r>
              <a:rPr lang="en-IN" dirty="0">
                <a:solidFill>
                  <a:srgbClr val="000000"/>
                </a:solidFill>
                <a:highlight>
                  <a:srgbClr val="FFFFFF"/>
                </a:highlight>
                <a:latin typeface="Cascadia Mono" panose="020B0609020000020004" pitchFamily="49" charset="0"/>
              </a:rPr>
              <a:t>&gt;link= </a:t>
            </a:r>
            <a:r>
              <a:rPr lang="en-IN" dirty="0" err="1">
                <a:solidFill>
                  <a:srgbClr val="000000"/>
                </a:solidFill>
                <a:highlight>
                  <a:srgbClr val="FFFFFF"/>
                </a:highlight>
                <a:latin typeface="Cascadia Mono" panose="020B0609020000020004" pitchFamily="49" charset="0"/>
              </a:rPr>
              <a:t>newNode</a:t>
            </a:r>
            <a:r>
              <a:rPr lang="en-IN" dirty="0">
                <a:solidFill>
                  <a:srgbClr val="000000"/>
                </a:solidFill>
                <a:highlight>
                  <a:srgbClr val="FFFFFF"/>
                </a:highlight>
                <a:latin typeface="Cascadia Mono" panose="020B0609020000020004" pitchFamily="49" charset="0"/>
              </a:rPr>
              <a:t>;</a:t>
            </a:r>
          </a:p>
          <a:p>
            <a:r>
              <a:rPr lang="en-IN" dirty="0">
                <a:solidFill>
                  <a:srgbClr val="000000"/>
                </a:solidFill>
                <a:highlight>
                  <a:srgbClr val="FFFFFF"/>
                </a:highlight>
                <a:latin typeface="Cascadia Mono" panose="020B0609020000020004" pitchFamily="49" charset="0"/>
              </a:rPr>
              <a:t>}</a:t>
            </a:r>
            <a:endParaRPr lang="en-IN" dirty="0"/>
          </a:p>
        </p:txBody>
      </p:sp>
      <p:cxnSp>
        <p:nvCxnSpPr>
          <p:cNvPr id="24" name="Straight Connector 23"/>
          <p:cNvCxnSpPr/>
          <p:nvPr/>
        </p:nvCxnSpPr>
        <p:spPr>
          <a:xfrm>
            <a:off x="3894173" y="808522"/>
            <a:ext cx="0" cy="56885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24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p:bldP spid="4" grpId="0"/>
      <p:bldP spid="5" grpId="0"/>
      <p:bldP spid="6" grpId="0"/>
      <p:bldP spid="7" grpId="0"/>
      <p:bldP spid="8" grpId="0"/>
      <p:bldP spid="19" grpId="0"/>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INSORD(X, FIRST)</a:t>
            </a:r>
          </a:p>
        </p:txBody>
      </p:sp>
      <p:sp>
        <p:nvSpPr>
          <p:cNvPr id="3" name="Content Placeholder 2"/>
          <p:cNvSpPr>
            <a:spLocks noGrp="1"/>
          </p:cNvSpPr>
          <p:nvPr>
            <p:ph idx="1"/>
          </p:nvPr>
        </p:nvSpPr>
        <p:spPr>
          <a:xfrm>
            <a:off x="131180" y="876144"/>
            <a:ext cx="11929641" cy="3347513"/>
          </a:xfrm>
        </p:spPr>
        <p:txBody>
          <a:bodyPr/>
          <a:lstStyle/>
          <a:p>
            <a:pPr>
              <a:spcBef>
                <a:spcPts val="600"/>
              </a:spcBef>
            </a:pPr>
            <a:r>
              <a:rPr lang="en-IN" dirty="0"/>
              <a:t>This function </a:t>
            </a:r>
            <a:r>
              <a:rPr lang="en-IN" b="1" dirty="0">
                <a:solidFill>
                  <a:srgbClr val="C00000"/>
                </a:solidFill>
              </a:rPr>
              <a:t>inserts</a:t>
            </a:r>
            <a:r>
              <a:rPr lang="en-IN" dirty="0">
                <a:solidFill>
                  <a:srgbClr val="C00000"/>
                </a:solidFill>
              </a:rPr>
              <a:t> </a:t>
            </a:r>
            <a:r>
              <a:rPr lang="en-IN" dirty="0"/>
              <a:t>a new node such that linked list preserves the ordering of the terms in </a:t>
            </a:r>
            <a:r>
              <a:rPr lang="en-IN" b="1" dirty="0">
                <a:solidFill>
                  <a:srgbClr val="C00000"/>
                </a:solidFill>
              </a:rPr>
              <a:t>increasing</a:t>
            </a:r>
            <a:r>
              <a:rPr lang="en-IN" b="1" dirty="0">
                <a:solidFill>
                  <a:srgbClr val="FF0000"/>
                </a:solidFill>
              </a:rPr>
              <a:t> </a:t>
            </a:r>
            <a:r>
              <a:rPr lang="en-IN" b="1" dirty="0">
                <a:solidFill>
                  <a:srgbClr val="C00000"/>
                </a:solidFill>
              </a:rPr>
              <a:t>order</a:t>
            </a:r>
            <a:r>
              <a:rPr lang="en-IN" b="1" dirty="0">
                <a:solidFill>
                  <a:srgbClr val="FF0000"/>
                </a:solidFill>
              </a:rPr>
              <a:t> </a:t>
            </a:r>
            <a:r>
              <a:rPr lang="en-IN" dirty="0"/>
              <a:t>of their </a:t>
            </a:r>
            <a:r>
              <a:rPr lang="en-IN" b="1" dirty="0">
                <a:solidFill>
                  <a:srgbClr val="C00000"/>
                </a:solidFill>
              </a:rPr>
              <a:t>INFO</a:t>
            </a:r>
            <a:r>
              <a:rPr lang="en-IN" dirty="0">
                <a:solidFill>
                  <a:srgbClr val="C00000"/>
                </a:solidFill>
              </a:rPr>
              <a:t> </a:t>
            </a:r>
            <a:r>
              <a:rPr lang="en-IN" dirty="0"/>
              <a:t>field.</a:t>
            </a:r>
          </a:p>
          <a:p>
            <a:pPr>
              <a:spcBef>
                <a:spcPts val="600"/>
              </a:spcBef>
            </a:pPr>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pPr>
              <a:spcBef>
                <a:spcPts val="600"/>
              </a:spcBef>
            </a:pPr>
            <a:r>
              <a:rPr lang="en-IN" b="1" dirty="0">
                <a:solidFill>
                  <a:srgbClr val="C00000"/>
                </a:solidFill>
              </a:rPr>
              <a:t>X</a:t>
            </a:r>
            <a:r>
              <a:rPr lang="en-IN" dirty="0">
                <a:solidFill>
                  <a:srgbClr val="C00000"/>
                </a:solidFill>
              </a:rPr>
              <a:t> </a:t>
            </a:r>
            <a:r>
              <a:rPr lang="en-IN" dirty="0"/>
              <a:t>is a new element to be inserted.</a:t>
            </a:r>
          </a:p>
          <a:p>
            <a:pPr>
              <a:spcBef>
                <a:spcPts val="600"/>
              </a:spcBef>
            </a:pPr>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pPr>
              <a:spcBef>
                <a:spcPts val="600"/>
              </a:spcBef>
            </a:pPr>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pPr>
              <a:spcBef>
                <a:spcPts val="600"/>
              </a:spcBef>
            </a:pPr>
            <a:r>
              <a:rPr lang="en-IN" b="1" dirty="0">
                <a:solidFill>
                  <a:srgbClr val="C00000"/>
                </a:solidFill>
              </a:rPr>
              <a:t>AVAIL</a:t>
            </a:r>
            <a:r>
              <a:rPr lang="en-IN" dirty="0">
                <a:solidFill>
                  <a:srgbClr val="C00000"/>
                </a:solidFill>
              </a:rPr>
              <a:t> </a:t>
            </a:r>
            <a:r>
              <a:rPr lang="en-IN" dirty="0"/>
              <a:t>is a pointer to the top element of the availability stack.</a:t>
            </a:r>
          </a:p>
          <a:p>
            <a:pPr>
              <a:spcBef>
                <a:spcPts val="600"/>
              </a:spcBef>
            </a:pPr>
            <a:r>
              <a:rPr lang="en-IN" b="1" dirty="0">
                <a:solidFill>
                  <a:srgbClr val="C00000"/>
                </a:solidFill>
              </a:rPr>
              <a:t>NEW</a:t>
            </a:r>
            <a:r>
              <a:rPr lang="en-IN" dirty="0">
                <a:solidFill>
                  <a:srgbClr val="C00000"/>
                </a:solidFill>
              </a:rPr>
              <a:t> </a:t>
            </a:r>
            <a:r>
              <a:rPr lang="en-IN" dirty="0"/>
              <a:t>is a temporary pointer variable</a:t>
            </a:r>
            <a:endParaRPr lang="en-US" dirty="0"/>
          </a:p>
        </p:txBody>
      </p:sp>
      <p:grpSp>
        <p:nvGrpSpPr>
          <p:cNvPr id="4" name="Group 3"/>
          <p:cNvGrpSpPr/>
          <p:nvPr/>
        </p:nvGrpSpPr>
        <p:grpSpPr>
          <a:xfrm>
            <a:off x="1752600" y="481952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048000" y="481952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343400" y="481952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638800" y="481952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1588" y="481952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380738" y="481952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26726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9680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2634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558812" y="5086228"/>
            <a:ext cx="15127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1600" y="5086228"/>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9939280" y="4819528"/>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752600" y="558152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2071150" y="5352928"/>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0" name="Group 29"/>
          <p:cNvGrpSpPr/>
          <p:nvPr/>
        </p:nvGrpSpPr>
        <p:grpSpPr>
          <a:xfrm>
            <a:off x="6855194" y="5766194"/>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22</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3" name="TextBox 32"/>
          <p:cNvSpPr txBox="1"/>
          <p:nvPr/>
        </p:nvSpPr>
        <p:spPr>
          <a:xfrm>
            <a:off x="5440728" y="4350660"/>
            <a:ext cx="1341073" cy="369332"/>
          </a:xfrm>
          <a:prstGeom prst="rect">
            <a:avLst/>
          </a:prstGeom>
          <a:noFill/>
        </p:spPr>
        <p:txBody>
          <a:bodyPr wrap="none" rtlCol="0">
            <a:spAutoFit/>
          </a:bodyPr>
          <a:lstStyle/>
          <a:p>
            <a:r>
              <a:rPr lang="en-IN" b="1" dirty="0">
                <a:solidFill>
                  <a:srgbClr val="C00000"/>
                </a:solidFill>
              </a:rPr>
              <a:t>Predecessor</a:t>
            </a:r>
            <a:endParaRPr lang="en-US" b="1" dirty="0">
              <a:solidFill>
                <a:srgbClr val="C00000"/>
              </a:solidFill>
            </a:endParaRPr>
          </a:p>
        </p:txBody>
      </p:sp>
      <p:sp>
        <p:nvSpPr>
          <p:cNvPr id="34" name="TextBox 33"/>
          <p:cNvSpPr txBox="1"/>
          <p:nvPr/>
        </p:nvSpPr>
        <p:spPr>
          <a:xfrm>
            <a:off x="7033643" y="6299594"/>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cxnSp>
        <p:nvCxnSpPr>
          <p:cNvPr id="35" name="Straight Connector 34"/>
          <p:cNvCxnSpPr>
            <a:stCxn id="32" idx="3"/>
          </p:cNvCxnSpPr>
          <p:nvPr/>
        </p:nvCxnSpPr>
        <p:spPr>
          <a:xfrm>
            <a:off x="7775206" y="6032894"/>
            <a:ext cx="563082"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endCxn id="17" idx="2"/>
          </p:cNvCxnSpPr>
          <p:nvPr/>
        </p:nvCxnSpPr>
        <p:spPr>
          <a:xfrm flipV="1">
            <a:off x="8338288" y="5352928"/>
            <a:ext cx="0" cy="67996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Connector 36"/>
          <p:cNvCxnSpPr>
            <a:stCxn id="15" idx="2"/>
          </p:cNvCxnSpPr>
          <p:nvPr/>
        </p:nvCxnSpPr>
        <p:spPr>
          <a:xfrm>
            <a:off x="6368312" y="5352928"/>
            <a:ext cx="0" cy="67996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endCxn id="31" idx="1"/>
          </p:cNvCxnSpPr>
          <p:nvPr/>
        </p:nvCxnSpPr>
        <p:spPr>
          <a:xfrm>
            <a:off x="6368312" y="6032894"/>
            <a:ext cx="48688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4332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2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3"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INSORD(X</a:t>
            </a:r>
            <a:r>
              <a:rPr lang="en-US" dirty="0"/>
              <a:t>, FIRST)</a:t>
            </a:r>
          </a:p>
        </p:txBody>
      </p:sp>
      <p:sp>
        <p:nvSpPr>
          <p:cNvPr id="4" name="TextBox 3"/>
          <p:cNvSpPr txBox="1"/>
          <p:nvPr/>
        </p:nvSpPr>
        <p:spPr>
          <a:xfrm>
            <a:off x="233081" y="811309"/>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AVAIL = 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b="1" dirty="0" smtClean="0">
                <a:latin typeface="Consolas" pitchFamily="49" charset="0"/>
                <a:cs typeface="Consolas" pitchFamily="49" charset="0"/>
              </a:rPr>
              <a:t>  </a:t>
            </a:r>
            <a:r>
              <a:rPr lang="en-IN" sz="2000" dirty="0">
                <a:latin typeface="Consolas" pitchFamily="49" charset="0"/>
                <a:cs typeface="Consolas" pitchFamily="49" charset="0"/>
              </a:rPr>
              <a:t>Write (“Availability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Stack Underflow”)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Return(FIRST)</a:t>
            </a:r>
          </a:p>
          <a:p>
            <a:r>
              <a:rPr lang="en-IN" sz="2000" b="1" dirty="0">
                <a:solidFill>
                  <a:schemeClr val="tx2"/>
                </a:solidFill>
                <a:latin typeface="Consolas" pitchFamily="49" charset="0"/>
                <a:cs typeface="Consolas" pitchFamily="49" charset="0"/>
              </a:rPr>
              <a:t>2. [Obtain address of </a:t>
            </a:r>
            <a:r>
              <a:rPr lang="en-IN" sz="2000" b="1" dirty="0" smtClean="0">
                <a:solidFill>
                  <a:schemeClr val="tx2"/>
                </a:solidFill>
                <a:latin typeface="Consolas" pitchFamily="49" charset="0"/>
                <a:cs typeface="Consolas" pitchFamily="49" charset="0"/>
              </a:rPr>
              <a:t>next </a:t>
            </a:r>
            <a:r>
              <a:rPr lang="en-IN" sz="2000" b="1" dirty="0">
                <a:solidFill>
                  <a:schemeClr val="tx2"/>
                </a:solidFill>
                <a:latin typeface="Consolas" pitchFamily="49" charset="0"/>
                <a:cs typeface="Consolas" pitchFamily="49" charset="0"/>
              </a:rPr>
              <a:t>free Node]</a:t>
            </a:r>
          </a:p>
          <a:p>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pPr marL="444500" indent="-444500"/>
            <a:r>
              <a:rPr lang="en-IN" sz="2000" b="1" dirty="0">
                <a:solidFill>
                  <a:schemeClr val="tx2"/>
                </a:solidFill>
                <a:latin typeface="Consolas" pitchFamily="49" charset="0"/>
                <a:cs typeface="Consolas" pitchFamily="49" charset="0"/>
              </a:rPr>
              <a:t>3. [Remove free node from </a:t>
            </a:r>
            <a:r>
              <a:rPr lang="en-IN" sz="2000" b="1" dirty="0" smtClean="0">
                <a:solidFill>
                  <a:schemeClr val="tx2"/>
                </a:solidFill>
                <a:latin typeface="Consolas" pitchFamily="49" charset="0"/>
                <a:cs typeface="Consolas" pitchFamily="49" charset="0"/>
              </a:rPr>
              <a:t>availability Stack</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b="1" dirty="0">
                <a:solidFill>
                  <a:schemeClr val="tx2"/>
                </a:solidFill>
                <a:latin typeface="Consolas" pitchFamily="49" charset="0"/>
                <a:cs typeface="Consolas" pitchFamily="49" charset="0"/>
              </a:rPr>
              <a:t>4. [Initialize fields of </a:t>
            </a:r>
            <a:r>
              <a:rPr lang="en-IN" sz="2000" b="1" dirty="0" smtClean="0">
                <a:solidFill>
                  <a:schemeClr val="tx2"/>
                </a:solidFill>
                <a:latin typeface="Consolas" pitchFamily="49" charset="0"/>
                <a:cs typeface="Consolas" pitchFamily="49" charset="0"/>
              </a:rPr>
              <a:t>new </a:t>
            </a:r>
            <a:r>
              <a:rPr lang="en-IN" sz="2000" b="1" dirty="0">
                <a:solidFill>
                  <a:schemeClr val="tx2"/>
                </a:solidFill>
                <a:latin typeface="Consolas" pitchFamily="49" charset="0"/>
                <a:cs typeface="Consolas" pitchFamily="49" charset="0"/>
              </a:rPr>
              <a:t>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NULL</a:t>
            </a:r>
            <a:endParaRPr lang="en-IN" sz="2000" dirty="0">
              <a:latin typeface="Consolas" pitchFamily="49" charset="0"/>
              <a:cs typeface="Consolas" pitchFamily="49" charset="0"/>
            </a:endParaRPr>
          </a:p>
          <a:p>
            <a:r>
              <a:rPr lang="en-IN" sz="2000" dirty="0">
                <a:latin typeface="Consolas" pitchFamily="49" charset="0"/>
                <a:cs typeface="Consolas" pitchFamily="49" charset="0"/>
              </a:rPr>
              <a:t> 	   Return (NEW)</a:t>
            </a:r>
          </a:p>
        </p:txBody>
      </p:sp>
      <p:sp>
        <p:nvSpPr>
          <p:cNvPr id="5" name="TextBox 4"/>
          <p:cNvSpPr txBox="1"/>
          <p:nvPr/>
        </p:nvSpPr>
        <p:spPr>
          <a:xfrm>
            <a:off x="6212541" y="811309"/>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6. [Does the new node </a:t>
            </a:r>
            <a:r>
              <a:rPr lang="en-IN" sz="2000" b="1" dirty="0" smtClean="0">
                <a:solidFill>
                  <a:schemeClr val="tx2"/>
                </a:solidFill>
                <a:latin typeface="Consolas" pitchFamily="49" charset="0"/>
                <a:cs typeface="Consolas" pitchFamily="49" charset="0"/>
              </a:rPr>
              <a:t>precede all </a:t>
            </a:r>
            <a:r>
              <a:rPr lang="en-IN" sz="2000" b="1" dirty="0">
                <a:solidFill>
                  <a:schemeClr val="tx2"/>
                </a:solidFill>
                <a:latin typeface="Consolas" pitchFamily="49" charset="0"/>
                <a:cs typeface="Consolas" pitchFamily="49" charset="0"/>
              </a:rPr>
              <a:t>other node in the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INFO(NEW) ≤ INFO (FIRST)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Return (NEW)</a:t>
            </a:r>
          </a:p>
          <a:p>
            <a:r>
              <a:rPr lang="en-IN" sz="2000" b="1" dirty="0">
                <a:solidFill>
                  <a:schemeClr val="tx2"/>
                </a:solidFill>
                <a:latin typeface="Consolas" pitchFamily="49" charset="0"/>
                <a:cs typeface="Consolas" pitchFamily="49" charset="0"/>
              </a:rPr>
              <a:t>7</a:t>
            </a:r>
            <a:r>
              <a:rPr lang="en-IN" sz="2000" b="1" dirty="0" smtClean="0">
                <a:solidFill>
                  <a:schemeClr val="tx2"/>
                </a:solidFill>
                <a:latin typeface="Consolas" pitchFamily="49" charset="0"/>
                <a:cs typeface="Consolas" pitchFamily="49" charset="0"/>
              </a:rPr>
              <a:t>. [</a:t>
            </a:r>
            <a:r>
              <a:rPr lang="en-IN" sz="2000" b="1" dirty="0">
                <a:solidFill>
                  <a:schemeClr val="tx2"/>
                </a:solidFill>
                <a:latin typeface="Consolas" pitchFamily="49" charset="0"/>
                <a:cs typeface="Consolas" pitchFamily="49" charset="0"/>
              </a:rPr>
              <a:t>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b="1" dirty="0">
                <a:solidFill>
                  <a:schemeClr val="tx2"/>
                </a:solidFill>
                <a:latin typeface="Consolas" pitchFamily="49" charset="0"/>
                <a:cs typeface="Consolas" pitchFamily="49" charset="0"/>
              </a:rPr>
              <a:t>8</a:t>
            </a:r>
            <a:r>
              <a:rPr lang="en-IN" sz="2000" b="1" dirty="0" smtClean="0">
                <a:solidFill>
                  <a:schemeClr val="tx2"/>
                </a:solidFill>
                <a:latin typeface="Consolas" pitchFamily="49" charset="0"/>
                <a:cs typeface="Consolas" pitchFamily="49" charset="0"/>
              </a:rPr>
              <a:t>. [</a:t>
            </a:r>
            <a:r>
              <a:rPr lang="en-IN" sz="2000" b="1" dirty="0">
                <a:solidFill>
                  <a:schemeClr val="tx2"/>
                </a:solidFill>
                <a:latin typeface="Consolas" pitchFamily="49" charset="0"/>
                <a:cs typeface="Consolas" pitchFamily="49" charset="0"/>
              </a:rPr>
              <a:t>Search for predecessor of </a:t>
            </a:r>
            <a:r>
              <a:rPr lang="en-IN" sz="2000" b="1" dirty="0" smtClean="0">
                <a:solidFill>
                  <a:schemeClr val="tx2"/>
                </a:solidFill>
                <a:latin typeface="Consolas" pitchFamily="49" charset="0"/>
                <a:cs typeface="Consolas" pitchFamily="49" charset="0"/>
              </a:rPr>
              <a:t>new </a:t>
            </a:r>
            <a:r>
              <a:rPr lang="en-IN" sz="2000" b="1" dirty="0">
                <a:solidFill>
                  <a:schemeClr val="tx2"/>
                </a:solidFill>
                <a:latin typeface="Consolas" pitchFamily="49" charset="0"/>
                <a:cs typeface="Consolas" pitchFamily="49" charset="0"/>
              </a:rPr>
              <a:t>node]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Repeat</a:t>
            </a:r>
            <a:r>
              <a:rPr lang="en-IN" sz="2000" b="1" dirty="0" smtClean="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(SAVE) ≠ NULL</a:t>
            </a:r>
          </a:p>
          <a:p>
            <a:r>
              <a:rPr lang="en-IN" sz="2000" dirty="0">
                <a:latin typeface="Consolas" pitchFamily="49" charset="0"/>
                <a:cs typeface="Consolas" pitchFamily="49" charset="0"/>
              </a:rPr>
              <a:t>    </a:t>
            </a:r>
            <a:r>
              <a:rPr lang="en-IN" sz="2000" b="1" dirty="0">
                <a:latin typeface="Consolas" pitchFamily="49" charset="0"/>
                <a:cs typeface="Consolas" pitchFamily="49" charset="0"/>
              </a:rPr>
              <a:t>&amp;</a:t>
            </a:r>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pPr marL="444500" indent="-444500"/>
            <a:r>
              <a:rPr lang="en-IN" sz="2000" b="1" dirty="0">
                <a:solidFill>
                  <a:schemeClr val="tx2"/>
                </a:solidFill>
                <a:latin typeface="Consolas" pitchFamily="49" charset="0"/>
                <a:cs typeface="Consolas" pitchFamily="49" charset="0"/>
              </a:rPr>
              <a:t>9. [Set link field of NEW </a:t>
            </a:r>
            <a:r>
              <a:rPr lang="en-IN" sz="2000" b="1" dirty="0" smtClean="0">
                <a:solidFill>
                  <a:schemeClr val="tx2"/>
                </a:solidFill>
                <a:latin typeface="Consolas" pitchFamily="49" charset="0"/>
                <a:cs typeface="Consolas" pitchFamily="49" charset="0"/>
              </a:rPr>
              <a:t>node and its predecessor</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(SAVE)</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b="1" dirty="0">
                <a:solidFill>
                  <a:schemeClr val="tx2"/>
                </a:solidFill>
                <a:latin typeface="Consolas" pitchFamily="49" charset="0"/>
                <a:cs typeface="Consolas" pitchFamily="49" charset="0"/>
              </a:rPr>
              <a:t>10. [Return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202363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 end="1"/>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2" end="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8" end="8"/>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11" end="1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INSORD(3, </a:t>
            </a:r>
            <a:r>
              <a:rPr lang="en-US" dirty="0"/>
              <a:t>FIRST)</a:t>
            </a:r>
          </a:p>
        </p:txBody>
      </p:sp>
      <p:grpSp>
        <p:nvGrpSpPr>
          <p:cNvPr id="4" name="Group 3"/>
          <p:cNvGrpSpPr/>
          <p:nvPr/>
        </p:nvGrpSpPr>
        <p:grpSpPr>
          <a:xfrm>
            <a:off x="3200400" y="1219200"/>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422230" y="1219200"/>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5641430" y="1219200"/>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860630" y="1219200"/>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9830" y="1219200"/>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299030" y="1219200"/>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4120412" y="1485900"/>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53422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65614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77806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98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905000" y="2676241"/>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cxnSp>
        <p:nvCxnSpPr>
          <p:cNvPr id="29" name="Straight Connector 28"/>
          <p:cNvCxnSpPr/>
          <p:nvPr/>
        </p:nvCxnSpPr>
        <p:spPr>
          <a:xfrm flipV="1">
            <a:off x="9842444" y="1219200"/>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3200400" y="1981200"/>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1" name="Straight Arrow Connector 30"/>
          <p:cNvCxnSpPr/>
          <p:nvPr/>
        </p:nvCxnSpPr>
        <p:spPr>
          <a:xfrm flipV="1">
            <a:off x="3518950" y="1752600"/>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1676400" y="2133600"/>
            <a:ext cx="1148612" cy="533400"/>
            <a:chOff x="7690588" y="3352179"/>
            <a:chExt cx="1148612" cy="533400"/>
          </a:xfrm>
        </p:grpSpPr>
        <p:sp>
          <p:nvSpPr>
            <p:cNvPr id="33" name="Rectangle 32"/>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a:t>
              </a:r>
              <a:endParaRPr lang="en-US" sz="2400" b="1" dirty="0"/>
            </a:p>
          </p:txBody>
        </p:sp>
        <p:sp>
          <p:nvSpPr>
            <p:cNvPr id="34" name="Rectangle 33"/>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367552" y="3309470"/>
            <a:ext cx="11456895" cy="156966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solidFill>
                <a:latin typeface="Consolas" pitchFamily="49" charset="0"/>
                <a:cs typeface="Consolas" pitchFamily="49" charset="0"/>
              </a:rPr>
              <a:t>6. [Does the new node precede all other node in </a:t>
            </a:r>
            <a:r>
              <a:rPr lang="en-IN" sz="2400" b="1" dirty="0" smtClean="0">
                <a:solidFill>
                  <a:schemeClr val="tx2"/>
                </a:solidFill>
                <a:latin typeface="Consolas" pitchFamily="49" charset="0"/>
                <a:cs typeface="Consolas" pitchFamily="49" charset="0"/>
              </a:rPr>
              <a:t>the list</a:t>
            </a:r>
            <a:r>
              <a:rPr lang="en-IN" sz="2400" b="1" dirty="0">
                <a:solidFill>
                  <a:schemeClr val="tx2"/>
                </a:solidFill>
                <a:latin typeface="Consolas" pitchFamily="49" charset="0"/>
                <a:cs typeface="Consolas" pitchFamily="49" charset="0"/>
              </a:rPr>
              <a:t>?]</a:t>
            </a:r>
          </a:p>
          <a:p>
            <a:r>
              <a:rPr lang="en-IN" sz="2400" dirty="0">
                <a:latin typeface="Consolas" pitchFamily="49" charset="0"/>
                <a:cs typeface="Consolas" pitchFamily="49" charset="0"/>
              </a:rPr>
              <a:t>    </a:t>
            </a:r>
            <a:r>
              <a:rPr lang="en-IN" sz="2400" b="1" dirty="0">
                <a:solidFill>
                  <a:schemeClr val="tx2">
                    <a:lumMod val="75000"/>
                  </a:schemeClr>
                </a:solidFill>
                <a:latin typeface="Consolas" pitchFamily="49" charset="0"/>
                <a:cs typeface="Consolas" pitchFamily="49" charset="0"/>
              </a:rPr>
              <a:t>IF</a:t>
            </a:r>
            <a:r>
              <a:rPr lang="en-IN" sz="2400" dirty="0">
                <a:solidFill>
                  <a:schemeClr val="tx2">
                    <a:lumMod val="75000"/>
                  </a:schemeClr>
                </a:solidFill>
                <a:latin typeface="Consolas" pitchFamily="49" charset="0"/>
                <a:cs typeface="Consolas" pitchFamily="49" charset="0"/>
              </a:rPr>
              <a:t> </a:t>
            </a:r>
            <a:r>
              <a:rPr lang="en-IN" sz="2400" dirty="0">
                <a:latin typeface="Consolas" pitchFamily="49" charset="0"/>
                <a:cs typeface="Consolas" pitchFamily="49" charset="0"/>
              </a:rPr>
              <a:t>  INFO(NEW) ≤ INFO (FIRST)</a:t>
            </a:r>
          </a:p>
          <a:p>
            <a:r>
              <a:rPr lang="en-IN" sz="2400" dirty="0">
                <a:latin typeface="Consolas" pitchFamily="49" charset="0"/>
                <a:cs typeface="Consolas" pitchFamily="49" charset="0"/>
              </a:rPr>
              <a:t>    </a:t>
            </a:r>
            <a:r>
              <a:rPr lang="en-IN" sz="2400" b="1" dirty="0">
                <a:solidFill>
                  <a:schemeClr val="tx2">
                    <a:lumMod val="75000"/>
                  </a:schemeClr>
                </a:solidFill>
                <a:latin typeface="Consolas" pitchFamily="49" charset="0"/>
                <a:cs typeface="Consolas" pitchFamily="49" charset="0"/>
              </a:rPr>
              <a:t>THEN</a:t>
            </a:r>
            <a:r>
              <a:rPr lang="en-IN" sz="2400" dirty="0">
                <a:solidFill>
                  <a:schemeClr val="tx2">
                    <a:lumMod val="75000"/>
                  </a:schemeClr>
                </a:solidFill>
                <a:latin typeface="Consolas" pitchFamily="49" charset="0"/>
                <a:cs typeface="Consolas" pitchFamily="49" charset="0"/>
              </a:rPr>
              <a:t> </a:t>
            </a:r>
            <a:r>
              <a:rPr lang="en-IN" sz="2400" dirty="0">
                <a:latin typeface="Consolas" pitchFamily="49" charset="0"/>
                <a:cs typeface="Consolas" pitchFamily="49" charset="0"/>
              </a:rPr>
              <a:t>LINK (NEW)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FIRST</a:t>
            </a:r>
          </a:p>
          <a:p>
            <a:r>
              <a:rPr lang="en-IN" sz="2400" dirty="0">
                <a:latin typeface="Consolas" pitchFamily="49" charset="0"/>
                <a:cs typeface="Consolas" pitchFamily="49" charset="0"/>
              </a:rPr>
              <a:t>	    Return (NEW)</a:t>
            </a:r>
          </a:p>
        </p:txBody>
      </p:sp>
      <p:cxnSp>
        <p:nvCxnSpPr>
          <p:cNvPr id="37" name="Straight Connector 36"/>
          <p:cNvCxnSpPr>
            <a:stCxn id="34" idx="0"/>
          </p:cNvCxnSpPr>
          <p:nvPr/>
        </p:nvCxnSpPr>
        <p:spPr>
          <a:xfrm flipH="1" flipV="1">
            <a:off x="2564156" y="1485900"/>
            <a:ext cx="701" cy="6477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endCxn id="5" idx="1"/>
          </p:cNvCxnSpPr>
          <p:nvPr/>
        </p:nvCxnSpPr>
        <p:spPr>
          <a:xfrm>
            <a:off x="2564856" y="1485900"/>
            <a:ext cx="63554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3228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INSORD(22, </a:t>
            </a:r>
            <a:r>
              <a:rPr lang="en-US" dirty="0"/>
              <a:t>FIRST)</a:t>
            </a:r>
          </a:p>
        </p:txBody>
      </p:sp>
      <p:sp>
        <p:nvSpPr>
          <p:cNvPr id="4" name="TextBox 3"/>
          <p:cNvSpPr txBox="1"/>
          <p:nvPr/>
        </p:nvSpPr>
        <p:spPr>
          <a:xfrm>
            <a:off x="6160493" y="869402"/>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9. [Set link field of NEW node and </a:t>
            </a:r>
            <a:r>
              <a:rPr lang="en-IN" sz="2000" b="1" dirty="0" smtClean="0">
                <a:solidFill>
                  <a:schemeClr val="tx2"/>
                </a:solidFill>
                <a:latin typeface="Consolas" pitchFamily="49" charset="0"/>
                <a:cs typeface="Consolas" pitchFamily="49" charset="0"/>
              </a:rPr>
              <a:t>its predecessor</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 </a:t>
            </a:r>
            <a:r>
              <a:rPr lang="en-IN" sz="2000" dirty="0">
                <a:latin typeface="Consolas" pitchFamily="49" charset="0"/>
                <a:cs typeface="Consolas" pitchFamily="49" charset="0"/>
              </a:rPr>
              <a:t>(NEW)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(SAVE)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 </a:t>
            </a:r>
            <a:r>
              <a:rPr lang="en-IN" sz="2000" dirty="0">
                <a:latin typeface="Consolas" pitchFamily="49" charset="0"/>
                <a:cs typeface="Consolas" pitchFamily="49" charset="0"/>
              </a:rPr>
              <a:t>(SAVE)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b="1" dirty="0">
                <a:solidFill>
                  <a:schemeClr val="tx2"/>
                </a:solidFill>
                <a:latin typeface="Consolas" pitchFamily="49" charset="0"/>
                <a:cs typeface="Consolas" pitchFamily="49" charset="0"/>
              </a:rPr>
              <a:t>10. [Return first node </a:t>
            </a:r>
            <a:r>
              <a:rPr lang="en-IN" sz="2000" b="1" dirty="0" smtClean="0">
                <a:solidFill>
                  <a:schemeClr val="tx2"/>
                </a:solidFill>
                <a:latin typeface="Consolas" pitchFamily="49" charset="0"/>
                <a:cs typeface="Consolas" pitchFamily="49" charset="0"/>
              </a:rPr>
              <a:t>pointer</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 </a:t>
            </a:r>
            <a:r>
              <a:rPr lang="en-IN" sz="2000" dirty="0">
                <a:latin typeface="Consolas" pitchFamily="49" charset="0"/>
                <a:cs typeface="Consolas" pitchFamily="49" charset="0"/>
              </a:rPr>
              <a:t>(FIRST)</a:t>
            </a:r>
          </a:p>
        </p:txBody>
      </p:sp>
      <p:sp>
        <p:nvSpPr>
          <p:cNvPr id="5" name="TextBox 4"/>
          <p:cNvSpPr txBox="1"/>
          <p:nvPr/>
        </p:nvSpPr>
        <p:spPr>
          <a:xfrm>
            <a:off x="177034" y="869402"/>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7.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b="1" dirty="0">
                <a:solidFill>
                  <a:schemeClr val="tx2"/>
                </a:solidFill>
                <a:latin typeface="Consolas" pitchFamily="49" charset="0"/>
                <a:cs typeface="Consolas" pitchFamily="49" charset="0"/>
              </a:rPr>
              <a:t>8. [Search for predecessor </a:t>
            </a:r>
            <a:r>
              <a:rPr lang="en-IN" sz="2000" b="1" dirty="0" smtClean="0">
                <a:solidFill>
                  <a:schemeClr val="tx2"/>
                </a:solidFill>
                <a:latin typeface="Consolas" pitchFamily="49" charset="0"/>
                <a:cs typeface="Consolas" pitchFamily="49" charset="0"/>
              </a:rPr>
              <a:t>of new </a:t>
            </a:r>
            <a:r>
              <a:rPr lang="en-IN" sz="2000" b="1" dirty="0">
                <a:solidFill>
                  <a:schemeClr val="tx2"/>
                </a:solidFill>
                <a:latin typeface="Consolas" pitchFamily="49" charset="0"/>
                <a:cs typeface="Consolas" pitchFamily="49" charset="0"/>
              </a:rPr>
              <a:t>node]</a:t>
            </a:r>
          </a:p>
          <a:p>
            <a:r>
              <a:rPr lang="en-IN" sz="2000" b="1" dirty="0">
                <a:latin typeface="Consolas" pitchFamily="49" charset="0"/>
                <a:cs typeface="Consolas" pitchFamily="49" charset="0"/>
              </a:rPr>
              <a:t> </a:t>
            </a:r>
            <a:r>
              <a:rPr lang="en-IN" sz="2000" b="1"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Repeat </a:t>
            </a:r>
            <a:r>
              <a:rPr lang="en-IN" sz="2000" b="1" dirty="0">
                <a:solidFill>
                  <a:schemeClr val="tx2">
                    <a:lumMod val="75000"/>
                  </a:schemeClr>
                </a:solidFill>
                <a:latin typeface="Consolas" pitchFamily="49" charset="0"/>
                <a:cs typeface="Consolas" pitchFamily="49" charset="0"/>
              </a:rPr>
              <a:t>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(SAVE) ≠ </a:t>
            </a:r>
            <a:r>
              <a:rPr lang="en-IN" sz="2000" dirty="0" smtClean="0">
                <a:latin typeface="Consolas" pitchFamily="49" charset="0"/>
                <a:cs typeface="Consolas" pitchFamily="49" charset="0"/>
              </a:rPr>
              <a:t>NULL </a:t>
            </a:r>
          </a:p>
          <a:p>
            <a:r>
              <a:rPr lang="en-IN" sz="2000" b="1" dirty="0" smtClean="0">
                <a:latin typeface="Consolas" pitchFamily="49" charset="0"/>
                <a:cs typeface="Consolas" pitchFamily="49" charset="0"/>
              </a:rPr>
              <a:t>    &amp;</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INFO(NEW) ≥ INFO(LINK(SAVE</a:t>
            </a:r>
            <a:r>
              <a:rPr lang="en-IN" sz="2000" dirty="0" smtClean="0">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p:txBody>
      </p:sp>
      <p:grpSp>
        <p:nvGrpSpPr>
          <p:cNvPr id="6" name="Group 5"/>
          <p:cNvGrpSpPr/>
          <p:nvPr/>
        </p:nvGrpSpPr>
        <p:grpSpPr>
          <a:xfrm>
            <a:off x="1752600" y="3794775"/>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3194788" y="379477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648200" y="379477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096000" y="379477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7995388" y="3794775"/>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9380738" y="3794775"/>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672612" y="4061475"/>
            <a:ext cx="5221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4114800" y="4061475"/>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568212" y="4061475"/>
            <a:ext cx="5277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7016012" y="4061475"/>
            <a:ext cx="9793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8915400" y="4061475"/>
            <a:ext cx="4653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9939280" y="379477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1752600" y="455677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1" name="Straight Arrow Connector 30"/>
          <p:cNvCxnSpPr/>
          <p:nvPr/>
        </p:nvCxnSpPr>
        <p:spPr>
          <a:xfrm flipV="1">
            <a:off x="2071150" y="4328175"/>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7324828" y="5544948"/>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grpSp>
        <p:nvGrpSpPr>
          <p:cNvPr id="33" name="Group 32"/>
          <p:cNvGrpSpPr/>
          <p:nvPr/>
        </p:nvGrpSpPr>
        <p:grpSpPr>
          <a:xfrm>
            <a:off x="7096228" y="5002307"/>
            <a:ext cx="1148612" cy="533400"/>
            <a:chOff x="7690588" y="3352179"/>
            <a:chExt cx="1148612" cy="533400"/>
          </a:xfrm>
        </p:grpSpPr>
        <p:sp>
          <p:nvSpPr>
            <p:cNvPr id="34" name="Rectangle 33"/>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22</a:t>
              </a:r>
              <a:endParaRPr lang="en-US" sz="2400" b="1" dirty="0"/>
            </a:p>
          </p:txBody>
        </p:sp>
        <p:sp>
          <p:nvSpPr>
            <p:cNvPr id="35" name="Rectangle 34"/>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8" name="Group 37"/>
          <p:cNvGrpSpPr/>
          <p:nvPr/>
        </p:nvGrpSpPr>
        <p:grpSpPr>
          <a:xfrm>
            <a:off x="1674838" y="3032775"/>
            <a:ext cx="694422" cy="748553"/>
            <a:chOff x="150838" y="3288268"/>
            <a:chExt cx="694422" cy="748553"/>
          </a:xfrm>
        </p:grpSpPr>
        <p:sp>
          <p:nvSpPr>
            <p:cNvPr id="36" name="TextBox 35"/>
            <p:cNvSpPr txBox="1"/>
            <p:nvPr/>
          </p:nvSpPr>
          <p:spPr>
            <a:xfrm>
              <a:off x="150838" y="3288268"/>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37" name="Straight Arrow Connector 36"/>
            <p:cNvCxnSpPr>
              <a:stCxn id="36" idx="2"/>
              <a:endCxn id="7" idx="0"/>
            </p:cNvCxnSpPr>
            <p:nvPr/>
          </p:nvCxnSpPr>
          <p:spPr>
            <a:xfrm flipH="1">
              <a:off x="495300" y="3657600"/>
              <a:ext cx="2749" cy="3792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39" name="Straight Connector 38"/>
          <p:cNvCxnSpPr>
            <a:stCxn id="35" idx="3"/>
          </p:cNvCxnSpPr>
          <p:nvPr/>
        </p:nvCxnSpPr>
        <p:spPr>
          <a:xfrm>
            <a:off x="8244840" y="5269007"/>
            <a:ext cx="283948"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V="1">
            <a:off x="8528788" y="4328175"/>
            <a:ext cx="0" cy="9408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a:stCxn id="17" idx="2"/>
          </p:cNvCxnSpPr>
          <p:nvPr/>
        </p:nvCxnSpPr>
        <p:spPr>
          <a:xfrm>
            <a:off x="6825512" y="4328175"/>
            <a:ext cx="0" cy="9408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endCxn id="34" idx="1"/>
          </p:cNvCxnSpPr>
          <p:nvPr/>
        </p:nvCxnSpPr>
        <p:spPr>
          <a:xfrm>
            <a:off x="6825512" y="5269007"/>
            <a:ext cx="27071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5349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5E-6 7.40741E-7 L 0.13789 7.40741E-7 " pathEditMode="relative" rAng="0" ptsTypes="AA">
                                      <p:cBhvr>
                                        <p:cTn id="46" dur="2000" fill="hold"/>
                                        <p:tgtEl>
                                          <p:spTgt spid="38"/>
                                        </p:tgtEl>
                                        <p:attrNameLst>
                                          <p:attrName>ppt_x</p:attrName>
                                          <p:attrName>ppt_y</p:attrName>
                                        </p:attrNameLst>
                                      </p:cBhvr>
                                      <p:rCtr x="6901" y="0"/>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0.14023 7.40741E-7 L 0.25 7.40741E-7 " pathEditMode="relative" rAng="0" ptsTypes="AA">
                                      <p:cBhvr>
                                        <p:cTn id="50" dur="2000" fill="hold"/>
                                        <p:tgtEl>
                                          <p:spTgt spid="38"/>
                                        </p:tgtEl>
                                        <p:attrNameLst>
                                          <p:attrName>ppt_x</p:attrName>
                                          <p:attrName>ppt_y</p:attrName>
                                        </p:attrNameLst>
                                      </p:cBhvr>
                                      <p:rCtr x="5482" y="0"/>
                                    </p:animMotion>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2539 7.40741E-7 L 0.36809 7.40741E-7 " pathEditMode="relative" rAng="0" ptsTypes="AA">
                                      <p:cBhvr>
                                        <p:cTn id="54" dur="2000" fill="hold"/>
                                        <p:tgtEl>
                                          <p:spTgt spid="38"/>
                                        </p:tgtEl>
                                        <p:attrNameLst>
                                          <p:attrName>ppt_x</p:attrName>
                                          <p:attrName>ppt_y</p:attrName>
                                        </p:attrNameLst>
                                      </p:cBhvr>
                                      <p:rCtr x="5703"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a:t>
            </a:r>
            <a:r>
              <a:rPr lang="en-US" dirty="0" smtClean="0"/>
              <a:t>Storage Representation</a:t>
            </a:r>
            <a:endParaRPr lang="en-US" dirty="0"/>
          </a:p>
        </p:txBody>
      </p:sp>
      <p:sp>
        <p:nvSpPr>
          <p:cNvPr id="3" name="Content Placeholder 2"/>
          <p:cNvSpPr>
            <a:spLocks noGrp="1"/>
          </p:cNvSpPr>
          <p:nvPr>
            <p:ph idx="4294967295"/>
          </p:nvPr>
        </p:nvSpPr>
        <p:spPr>
          <a:xfrm>
            <a:off x="131180" y="863444"/>
            <a:ext cx="11929641" cy="3304347"/>
          </a:xfrm>
        </p:spPr>
        <p:txBody>
          <a:bodyPr vert="horz" lIns="91440" tIns="45720" rIns="91440" bIns="45720" rtlCol="0">
            <a:noAutofit/>
          </a:bodyPr>
          <a:lstStyle/>
          <a:p>
            <a:pPr marL="265113" indent="-265113" algn="just">
              <a:buClr>
                <a:schemeClr val="accent6"/>
              </a:buClr>
              <a:buFont typeface="Wingdings 3" panose="05040102010807070707" pitchFamily="18" charset="2"/>
              <a:buChar char=""/>
            </a:pPr>
            <a:r>
              <a:rPr lang="en-IN" sz="2400" dirty="0"/>
              <a:t>There are many applications where </a:t>
            </a:r>
            <a:r>
              <a:rPr lang="en-IN" sz="2400" dirty="0">
                <a:solidFill>
                  <a:schemeClr val="accent6"/>
                </a:solidFill>
              </a:rPr>
              <a:t>sequential allocation method is unacceptable</a:t>
            </a:r>
            <a:r>
              <a:rPr lang="en-IN" sz="2400" dirty="0"/>
              <a:t> because of following characteristics</a:t>
            </a:r>
          </a:p>
          <a:p>
            <a:pPr marL="809625" lvl="1" indent="-352425" algn="just">
              <a:spcBef>
                <a:spcPts val="1000"/>
              </a:spcBef>
              <a:buClr>
                <a:schemeClr val="accent6"/>
              </a:buClr>
              <a:buFont typeface="Wingdings 3" panose="05040102010807070707" pitchFamily="18" charset="2"/>
              <a:buChar char=""/>
            </a:pPr>
            <a:r>
              <a:rPr lang="en-IN" sz="2000" dirty="0">
                <a:solidFill>
                  <a:schemeClr val="accent6"/>
                </a:solidFill>
              </a:rPr>
              <a:t>Unpredictable storage requirement</a:t>
            </a:r>
          </a:p>
          <a:p>
            <a:pPr marL="809625" lvl="1" indent="-352425" algn="just">
              <a:spcBef>
                <a:spcPts val="1000"/>
              </a:spcBef>
              <a:buClr>
                <a:schemeClr val="accent6"/>
              </a:buClr>
              <a:buFont typeface="Wingdings 3" panose="05040102010807070707" pitchFamily="18" charset="2"/>
              <a:buChar char=""/>
            </a:pPr>
            <a:r>
              <a:rPr lang="en-IN" sz="2000" dirty="0">
                <a:solidFill>
                  <a:schemeClr val="accent6"/>
                </a:solidFill>
              </a:rPr>
              <a:t>Extensive manipulation of stored data</a:t>
            </a:r>
          </a:p>
          <a:p>
            <a:pPr marL="265113" indent="-265113" algn="just">
              <a:buClr>
                <a:schemeClr val="accent6"/>
              </a:buClr>
              <a:buFont typeface="Wingdings 3" panose="05040102010807070707" pitchFamily="18" charset="2"/>
              <a:buChar char=""/>
            </a:pPr>
            <a:r>
              <a:rPr lang="en-IN" sz="2400" dirty="0"/>
              <a:t>One method of </a:t>
            </a:r>
            <a:r>
              <a:rPr lang="en-IN" sz="2400" dirty="0">
                <a:solidFill>
                  <a:schemeClr val="accent6"/>
                </a:solidFill>
              </a:rPr>
              <a:t>obtaining the address of node</a:t>
            </a:r>
            <a:r>
              <a:rPr lang="en-IN" sz="2400" dirty="0"/>
              <a:t> is to </a:t>
            </a:r>
            <a:r>
              <a:rPr lang="en-IN" sz="2400" dirty="0">
                <a:solidFill>
                  <a:schemeClr val="accent6"/>
                </a:solidFill>
              </a:rPr>
              <a:t>store address in computer’s main memory</a:t>
            </a:r>
            <a:r>
              <a:rPr lang="en-IN" sz="2400" dirty="0"/>
              <a:t>, we refer this addressing mode as </a:t>
            </a:r>
            <a:r>
              <a:rPr lang="en-IN" sz="2400" b="1" dirty="0"/>
              <a:t>pointer of link addressing</a:t>
            </a:r>
            <a:r>
              <a:rPr lang="en-IN" sz="2400" dirty="0"/>
              <a:t>.</a:t>
            </a:r>
          </a:p>
          <a:p>
            <a:pPr marL="265113" indent="-265113" algn="just">
              <a:buClr>
                <a:schemeClr val="accent6"/>
              </a:buClr>
              <a:buFont typeface="Wingdings 3" panose="05040102010807070707" pitchFamily="18" charset="2"/>
              <a:buChar char=""/>
            </a:pPr>
            <a:r>
              <a:rPr lang="en-IN" sz="2400" dirty="0"/>
              <a:t>A simple way to represent a linear list is to expand each node to contain a link or pointer to the next node. This representation is called one-way chain or Singly Linked Linear List.</a:t>
            </a:r>
          </a:p>
          <a:p>
            <a:pPr marL="265113" indent="-265113" algn="just">
              <a:buClr>
                <a:schemeClr val="accent6"/>
              </a:buClr>
              <a:buFont typeface="Wingdings 3" panose="05040102010807070707" pitchFamily="18" charset="2"/>
              <a:buChar char=""/>
            </a:pPr>
            <a:endParaRPr lang="en-IN" sz="2400" dirty="0"/>
          </a:p>
          <a:p>
            <a:pPr marL="265113" indent="-265113" algn="just">
              <a:buClr>
                <a:schemeClr val="accent6"/>
              </a:buClr>
              <a:buFont typeface="Wingdings 3" panose="05040102010807070707" pitchFamily="18" charset="2"/>
              <a:buChar char=""/>
            </a:pPr>
            <a:endParaRPr lang="en-US" sz="2400" dirty="0"/>
          </a:p>
        </p:txBody>
      </p:sp>
      <p:grpSp>
        <p:nvGrpSpPr>
          <p:cNvPr id="4" name="Group 3"/>
          <p:cNvGrpSpPr/>
          <p:nvPr/>
        </p:nvGrpSpPr>
        <p:grpSpPr>
          <a:xfrm>
            <a:off x="1978768" y="4792657"/>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914207" y="4792657"/>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5819207" y="4792657"/>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724207" y="4792657"/>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511011" y="5059357"/>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446449" y="5059357"/>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351449" y="5059357"/>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486207" y="4792657"/>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4740601" y="5666152"/>
            <a:ext cx="1716496" cy="461665"/>
          </a:xfrm>
          <a:prstGeom prst="rect">
            <a:avLst/>
          </a:prstGeom>
          <a:noFill/>
        </p:spPr>
        <p:txBody>
          <a:bodyPr wrap="none" rtlCol="0">
            <a:spAutoFit/>
          </a:bodyPr>
          <a:lstStyle/>
          <a:p>
            <a:r>
              <a:rPr lang="en-IN" sz="2400" b="1" dirty="0"/>
              <a:t>A linked List</a:t>
            </a:r>
            <a:endParaRPr lang="en-US" sz="2400" b="1" dirty="0"/>
          </a:p>
        </p:txBody>
      </p:sp>
      <p:sp>
        <p:nvSpPr>
          <p:cNvPr id="21" name="TextBox 20"/>
          <p:cNvSpPr txBox="1"/>
          <p:nvPr/>
        </p:nvSpPr>
        <p:spPr>
          <a:xfrm>
            <a:off x="4372576" y="5306764"/>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2" name="TextBox 21"/>
          <p:cNvSpPr txBox="1"/>
          <p:nvPr/>
        </p:nvSpPr>
        <p:spPr>
          <a:xfrm>
            <a:off x="6279191" y="5320015"/>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3" name="TextBox 22"/>
          <p:cNvSpPr txBox="1"/>
          <p:nvPr/>
        </p:nvSpPr>
        <p:spPr>
          <a:xfrm>
            <a:off x="8207309" y="5320015"/>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4" name="TextBox 23"/>
          <p:cNvSpPr txBox="1"/>
          <p:nvPr/>
        </p:nvSpPr>
        <p:spPr>
          <a:xfrm>
            <a:off x="2442686" y="5318432"/>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5" name="TextBox 24"/>
          <p:cNvSpPr txBox="1"/>
          <p:nvPr/>
        </p:nvSpPr>
        <p:spPr>
          <a:xfrm>
            <a:off x="2812507" y="4880525"/>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6" name="TextBox 25"/>
          <p:cNvSpPr txBox="1"/>
          <p:nvPr/>
        </p:nvSpPr>
        <p:spPr>
          <a:xfrm>
            <a:off x="4737385" y="4868857"/>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7" name="TextBox 26"/>
          <p:cNvSpPr txBox="1"/>
          <p:nvPr/>
        </p:nvSpPr>
        <p:spPr>
          <a:xfrm>
            <a:off x="6649012" y="4868857"/>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28" name="Straight Arrow Connector 27"/>
          <p:cNvCxnSpPr>
            <a:endCxn id="15" idx="0"/>
          </p:cNvCxnSpPr>
          <p:nvPr/>
        </p:nvCxnSpPr>
        <p:spPr>
          <a:xfrm>
            <a:off x="8875449" y="4564057"/>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a:off x="8875449" y="4564057"/>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9263002" y="4255659"/>
            <a:ext cx="736099" cy="646331"/>
          </a:xfrm>
          <a:prstGeom prst="rect">
            <a:avLst/>
          </a:prstGeom>
          <a:noFill/>
        </p:spPr>
        <p:txBody>
          <a:bodyPr wrap="none" rtlCol="0">
            <a:spAutoFit/>
          </a:bodyPr>
          <a:lstStyle/>
          <a:p>
            <a:r>
              <a:rPr lang="en-IN" b="1" dirty="0">
                <a:solidFill>
                  <a:srgbClr val="C00000"/>
                </a:solidFill>
              </a:rPr>
              <a:t>NULL </a:t>
            </a:r>
            <a:br>
              <a:rPr lang="en-IN" b="1" dirty="0">
                <a:solidFill>
                  <a:srgbClr val="C00000"/>
                </a:solidFill>
              </a:rPr>
            </a:br>
            <a:r>
              <a:rPr lang="en-IN" b="1" dirty="0">
                <a:solidFill>
                  <a:srgbClr val="C00000"/>
                </a:solidFill>
              </a:rPr>
              <a:t>Value</a:t>
            </a:r>
            <a:endParaRPr lang="en-US" b="1" dirty="0">
              <a:solidFill>
                <a:srgbClr val="C00000"/>
              </a:solidFill>
            </a:endParaRPr>
          </a:p>
        </p:txBody>
      </p:sp>
      <p:sp>
        <p:nvSpPr>
          <p:cNvPr id="31" name="TextBox 30"/>
          <p:cNvSpPr txBox="1"/>
          <p:nvPr/>
        </p:nvSpPr>
        <p:spPr>
          <a:xfrm>
            <a:off x="7736214" y="4420832"/>
            <a:ext cx="1132682" cy="369332"/>
          </a:xfrm>
          <a:prstGeom prst="rect">
            <a:avLst/>
          </a:prstGeom>
          <a:noFill/>
        </p:spPr>
        <p:txBody>
          <a:bodyPr wrap="none" rtlCol="0">
            <a:spAutoFit/>
          </a:bodyPr>
          <a:lstStyle/>
          <a:p>
            <a:r>
              <a:rPr lang="en-IN" b="1" dirty="0"/>
              <a:t>Last Node</a:t>
            </a:r>
            <a:endParaRPr lang="en-US" b="1" dirty="0"/>
          </a:p>
        </p:txBody>
      </p:sp>
    </p:spTree>
    <p:extLst>
      <p:ext uri="{BB962C8B-B14F-4D97-AF65-F5344CB8AC3E}">
        <p14:creationId xmlns:p14="http://schemas.microsoft.com/office/powerpoint/2010/main" val="11933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30" grpId="0"/>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code to insert a Node </a:t>
            </a:r>
            <a:r>
              <a:rPr lang="en-US" dirty="0" smtClean="0"/>
              <a:t>in Ordered Linked List</a:t>
            </a:r>
            <a:endParaRPr lang="en-US" dirty="0"/>
          </a:p>
        </p:txBody>
      </p:sp>
      <p:sp>
        <p:nvSpPr>
          <p:cNvPr id="3" name="Rectangle 2"/>
          <p:cNvSpPr/>
          <p:nvPr/>
        </p:nvSpPr>
        <p:spPr>
          <a:xfrm>
            <a:off x="102669" y="805397"/>
            <a:ext cx="5306729" cy="369332"/>
          </a:xfrm>
          <a:prstGeom prst="rect">
            <a:avLst/>
          </a:prstGeom>
        </p:spPr>
        <p:txBody>
          <a:bodyPr wrap="square">
            <a:spAutoFit/>
          </a:bodyPr>
          <a:lstStyle/>
          <a:p>
            <a:r>
              <a:rPr lang="en-IN" dirty="0">
                <a:solidFill>
                  <a:srgbClr val="0000FF"/>
                </a:solidFill>
                <a:highlight>
                  <a:srgbClr val="FFFFFF"/>
                </a:highlight>
                <a:latin typeface="Cascadia Mono" panose="020B0609020000020004" pitchFamily="49" charset="0"/>
              </a:rPr>
              <a:t>void</a:t>
            </a:r>
            <a:r>
              <a:rPr lang="en-IN" dirty="0">
                <a:solidFill>
                  <a:srgbClr val="000000"/>
                </a:solidFill>
                <a:highlight>
                  <a:srgbClr val="FFFFFF"/>
                </a:highlight>
                <a:latin typeface="Cascadia Mono" panose="020B0609020000020004" pitchFamily="49" charset="0"/>
              </a:rPr>
              <a:t> </a:t>
            </a:r>
            <a:r>
              <a:rPr lang="en-IN" dirty="0" err="1">
                <a:solidFill>
                  <a:srgbClr val="2B91AF"/>
                </a:solidFill>
                <a:highlight>
                  <a:srgbClr val="FFFFFF"/>
                </a:highlight>
                <a:latin typeface="Cascadia Mono" panose="020B0609020000020004" pitchFamily="49" charset="0"/>
              </a:rPr>
              <a:t>insertAtOrder</a:t>
            </a:r>
            <a:r>
              <a:rPr lang="en-IN" dirty="0">
                <a:solidFill>
                  <a:srgbClr val="000000"/>
                </a:solidFill>
                <a:highlight>
                  <a:srgbClr val="FFFFFF"/>
                </a:highlight>
                <a:latin typeface="Cascadia Mono" panose="020B0609020000020004" pitchFamily="49" charset="0"/>
              </a:rPr>
              <a:t>(</a:t>
            </a:r>
            <a:r>
              <a:rPr lang="en-IN" dirty="0" err="1">
                <a:solidFill>
                  <a:srgbClr val="0000FF"/>
                </a:solidFill>
                <a:highlight>
                  <a:srgbClr val="FFFFFF"/>
                </a:highlight>
                <a:latin typeface="Cascadia Mono" panose="020B0609020000020004" pitchFamily="49" charset="0"/>
              </a:rPr>
              <a:t>int</a:t>
            </a:r>
            <a:r>
              <a:rPr lang="en-IN" dirty="0">
                <a:solidFill>
                  <a:srgbClr val="000000"/>
                </a:solidFill>
                <a:highlight>
                  <a:srgbClr val="FFFFFF"/>
                </a:highlight>
                <a:latin typeface="Cascadia Mono" panose="020B0609020000020004" pitchFamily="49" charset="0"/>
              </a:rPr>
              <a:t> x</a:t>
            </a:r>
            <a:r>
              <a:rPr lang="en-IN" dirty="0" smtClean="0">
                <a:solidFill>
                  <a:srgbClr val="000000"/>
                </a:solidFill>
                <a:highlight>
                  <a:srgbClr val="FFFFFF"/>
                </a:highlight>
                <a:latin typeface="Cascadia Mono" panose="020B0609020000020004" pitchFamily="49" charset="0"/>
              </a:rPr>
              <a:t>) {</a:t>
            </a:r>
            <a:endParaRPr lang="en-IN" dirty="0">
              <a:solidFill>
                <a:srgbClr val="000000"/>
              </a:solidFill>
              <a:highlight>
                <a:srgbClr val="FFFFFF"/>
              </a:highlight>
              <a:latin typeface="Cascadia Mono" panose="020B0609020000020004" pitchFamily="49" charset="0"/>
            </a:endParaRPr>
          </a:p>
        </p:txBody>
      </p:sp>
      <p:sp>
        <p:nvSpPr>
          <p:cNvPr id="4" name="Rectangle 3"/>
          <p:cNvSpPr/>
          <p:nvPr/>
        </p:nvSpPr>
        <p:spPr>
          <a:xfrm>
            <a:off x="372178" y="1268925"/>
            <a:ext cx="5431856" cy="1200329"/>
          </a:xfrm>
          <a:prstGeom prst="rect">
            <a:avLst/>
          </a:prstGeom>
        </p:spPr>
        <p:txBody>
          <a:bodyPr wrap="square">
            <a:spAutoFit/>
          </a:bodyPr>
          <a:lstStyle/>
          <a:p>
            <a:r>
              <a:rPr lang="en-IN" dirty="0" err="1" smtClean="0">
                <a:solidFill>
                  <a:srgbClr val="0000FF"/>
                </a:solidFill>
                <a:highlight>
                  <a:srgbClr val="FFFFFF"/>
                </a:highlight>
                <a:latin typeface="Cascadia Mono" panose="020B0609020000020004" pitchFamily="49" charset="0"/>
              </a:rPr>
              <a:t>struct</a:t>
            </a:r>
            <a:r>
              <a:rPr lang="en-IN" dirty="0" smtClean="0">
                <a:solidFill>
                  <a:srgbClr val="000000"/>
                </a:solidFill>
                <a:highlight>
                  <a:srgbClr val="FFFFFF"/>
                </a:highlight>
                <a:latin typeface="Cascadia Mono" panose="020B0609020000020004" pitchFamily="49" charset="0"/>
              </a:rPr>
              <a:t> </a:t>
            </a:r>
            <a:r>
              <a:rPr lang="en-IN" dirty="0">
                <a:solidFill>
                  <a:srgbClr val="000000"/>
                </a:solidFill>
                <a:highlight>
                  <a:srgbClr val="FFFFFF"/>
                </a:highlight>
                <a:latin typeface="Cascadia Mono" panose="020B0609020000020004" pitchFamily="49" charset="0"/>
              </a:rPr>
              <a:t>node *</a:t>
            </a:r>
            <a:r>
              <a:rPr lang="en-IN" dirty="0" err="1" smtClean="0">
                <a:solidFill>
                  <a:srgbClr val="000000"/>
                </a:solidFill>
                <a:highlight>
                  <a:srgbClr val="FFFFFF"/>
                </a:highlight>
                <a:latin typeface="Cascadia Mono" panose="020B0609020000020004" pitchFamily="49" charset="0"/>
              </a:rPr>
              <a:t>newNode</a:t>
            </a:r>
            <a:r>
              <a:rPr lang="en-IN" dirty="0" smtClean="0">
                <a:solidFill>
                  <a:srgbClr val="000000"/>
                </a:solidFill>
                <a:highlight>
                  <a:srgbClr val="FFFFFF"/>
                </a:highlight>
                <a:latin typeface="Cascadia Mono" panose="020B0609020000020004" pitchFamily="49" charset="0"/>
              </a:rPr>
              <a:t>;</a:t>
            </a:r>
          </a:p>
          <a:p>
            <a:r>
              <a:rPr lang="en-US" dirty="0" err="1" smtClean="0">
                <a:solidFill>
                  <a:srgbClr val="000000"/>
                </a:solidFill>
                <a:highlight>
                  <a:srgbClr val="FFFFFF"/>
                </a:highlight>
                <a:latin typeface="Cascadia Mono" panose="020B0609020000020004" pitchFamily="49" charset="0"/>
              </a:rPr>
              <a:t>newNode</a:t>
            </a:r>
            <a:r>
              <a:rPr lang="en-US" dirty="0" smtClean="0">
                <a:solidFill>
                  <a:srgbClr val="000000"/>
                </a:solidFill>
                <a:highlight>
                  <a:srgbClr val="FFFFFF"/>
                </a:highlight>
                <a:latin typeface="Cascadia Mono" panose="020B0609020000020004" pitchFamily="49" charset="0"/>
              </a:rPr>
              <a:t> = (</a:t>
            </a:r>
            <a:r>
              <a:rPr lang="en-US" dirty="0" err="1" smtClean="0">
                <a:solidFill>
                  <a:srgbClr val="0000FF"/>
                </a:solidFill>
                <a:highlight>
                  <a:srgbClr val="FFFFFF"/>
                </a:highlight>
                <a:latin typeface="Cascadia Mono" panose="020B0609020000020004" pitchFamily="49" charset="0"/>
              </a:rPr>
              <a:t>struct</a:t>
            </a:r>
            <a:r>
              <a:rPr lang="en-US" dirty="0" smtClean="0">
                <a:solidFill>
                  <a:srgbClr val="000000"/>
                </a:solidFill>
                <a:highlight>
                  <a:srgbClr val="FFFFFF"/>
                </a:highlight>
                <a:latin typeface="Cascadia Mono" panose="020B0609020000020004" pitchFamily="49" charset="0"/>
              </a:rPr>
              <a:t> node *)</a:t>
            </a:r>
          </a:p>
          <a:p>
            <a:r>
              <a:rPr lang="en-US" dirty="0">
                <a:solidFill>
                  <a:srgbClr val="000000"/>
                </a:solidFill>
                <a:highlight>
                  <a:srgbClr val="FFFFFF"/>
                </a:highlight>
                <a:latin typeface="Cascadia Mono" panose="020B0609020000020004" pitchFamily="49" charset="0"/>
              </a:rPr>
              <a:t> </a:t>
            </a:r>
            <a:r>
              <a:rPr lang="en-US" dirty="0" smtClean="0">
                <a:solidFill>
                  <a:srgbClr val="000000"/>
                </a:solidFill>
                <a:highlight>
                  <a:srgbClr val="FFFFFF"/>
                </a:highlight>
                <a:latin typeface="Cascadia Mono" panose="020B0609020000020004" pitchFamily="49" charset="0"/>
              </a:rPr>
              <a:t>          </a:t>
            </a:r>
            <a:r>
              <a:rPr lang="en-US" dirty="0" err="1" smtClean="0">
                <a:solidFill>
                  <a:srgbClr val="2B91AF"/>
                </a:solidFill>
                <a:highlight>
                  <a:srgbClr val="FFFFFF"/>
                </a:highlight>
                <a:latin typeface="Cascadia Mono" panose="020B0609020000020004" pitchFamily="49" charset="0"/>
              </a:rPr>
              <a:t>malloc</a:t>
            </a:r>
            <a:r>
              <a:rPr lang="en-US" dirty="0" smtClean="0">
                <a:solidFill>
                  <a:srgbClr val="000000"/>
                </a:solidFill>
                <a:highlight>
                  <a:srgbClr val="FFFFFF"/>
                </a:highlight>
                <a:latin typeface="Cascadia Mono" panose="020B0609020000020004" pitchFamily="49" charset="0"/>
              </a:rPr>
              <a:t>(</a:t>
            </a:r>
            <a:r>
              <a:rPr lang="en-US" dirty="0" err="1" smtClean="0">
                <a:solidFill>
                  <a:srgbClr val="000000"/>
                </a:solidFill>
                <a:highlight>
                  <a:srgbClr val="FFFFFF"/>
                </a:highlight>
                <a:latin typeface="Cascadia Mono" panose="020B0609020000020004" pitchFamily="49" charset="0"/>
              </a:rPr>
              <a:t>sizeof</a:t>
            </a:r>
            <a:r>
              <a:rPr lang="en-US" dirty="0" smtClean="0">
                <a:solidFill>
                  <a:srgbClr val="000000"/>
                </a:solidFill>
                <a:highlight>
                  <a:srgbClr val="FFFFFF"/>
                </a:highlight>
                <a:latin typeface="Cascadia Mono" panose="020B0609020000020004" pitchFamily="49" charset="0"/>
              </a:rPr>
              <a:t>(</a:t>
            </a:r>
            <a:r>
              <a:rPr lang="en-US" dirty="0" err="1" smtClean="0">
                <a:solidFill>
                  <a:srgbClr val="0000FF"/>
                </a:solidFill>
                <a:highlight>
                  <a:srgbClr val="FFFFFF"/>
                </a:highlight>
                <a:latin typeface="Cascadia Mono" panose="020B0609020000020004" pitchFamily="49" charset="0"/>
              </a:rPr>
              <a:t>struct</a:t>
            </a:r>
            <a:r>
              <a:rPr lang="en-US" dirty="0" smtClean="0">
                <a:solidFill>
                  <a:srgbClr val="000000"/>
                </a:solidFill>
                <a:highlight>
                  <a:srgbClr val="FFFFFF"/>
                </a:highlight>
                <a:latin typeface="Cascadia Mono" panose="020B0609020000020004" pitchFamily="49" charset="0"/>
              </a:rPr>
              <a:t> node));</a:t>
            </a:r>
          </a:p>
          <a:p>
            <a:r>
              <a:rPr lang="en-IN" dirty="0" err="1" smtClean="0">
                <a:solidFill>
                  <a:srgbClr val="000000"/>
                </a:solidFill>
                <a:highlight>
                  <a:srgbClr val="FFFFFF"/>
                </a:highlight>
                <a:latin typeface="Cascadia Mono" panose="020B0609020000020004" pitchFamily="49" charset="0"/>
              </a:rPr>
              <a:t>newNode</a:t>
            </a:r>
            <a:r>
              <a:rPr lang="en-IN" dirty="0" smtClean="0">
                <a:solidFill>
                  <a:srgbClr val="000000"/>
                </a:solidFill>
                <a:highlight>
                  <a:srgbClr val="FFFFFF"/>
                </a:highlight>
                <a:latin typeface="Cascadia Mono" panose="020B0609020000020004" pitchFamily="49" charset="0"/>
              </a:rPr>
              <a:t>-</a:t>
            </a:r>
            <a:r>
              <a:rPr lang="en-IN" dirty="0">
                <a:solidFill>
                  <a:srgbClr val="000000"/>
                </a:solidFill>
                <a:highlight>
                  <a:srgbClr val="FFFFFF"/>
                </a:highlight>
                <a:latin typeface="Cascadia Mono" panose="020B0609020000020004" pitchFamily="49" charset="0"/>
              </a:rPr>
              <a:t>&gt;info = x;</a:t>
            </a:r>
            <a:endParaRPr lang="en-IN" dirty="0"/>
          </a:p>
        </p:txBody>
      </p:sp>
      <p:sp>
        <p:nvSpPr>
          <p:cNvPr id="5" name="Rectangle 4"/>
          <p:cNvSpPr/>
          <p:nvPr/>
        </p:nvSpPr>
        <p:spPr>
          <a:xfrm>
            <a:off x="372178" y="2623255"/>
            <a:ext cx="3416320" cy="369332"/>
          </a:xfrm>
          <a:prstGeom prst="rect">
            <a:avLst/>
          </a:prstGeom>
        </p:spPr>
        <p:txBody>
          <a:bodyPr wrap="none">
            <a:spAutoFit/>
          </a:bodyPr>
          <a:lstStyle/>
          <a:p>
            <a:r>
              <a:rPr lang="en-IN" dirty="0">
                <a:solidFill>
                  <a:srgbClr val="008000"/>
                </a:solidFill>
                <a:highlight>
                  <a:srgbClr val="FFFFFF"/>
                </a:highlight>
                <a:latin typeface="Cascadia Mono" panose="020B0609020000020004" pitchFamily="49" charset="0"/>
              </a:rPr>
              <a:t>//Location is first one </a:t>
            </a:r>
            <a:endParaRPr lang="en-IN" dirty="0"/>
          </a:p>
        </p:txBody>
      </p:sp>
      <p:sp>
        <p:nvSpPr>
          <p:cNvPr id="23" name="Rectangle 22"/>
          <p:cNvSpPr/>
          <p:nvPr/>
        </p:nvSpPr>
        <p:spPr>
          <a:xfrm>
            <a:off x="372178" y="2992587"/>
            <a:ext cx="5037220" cy="646331"/>
          </a:xfrm>
          <a:prstGeom prst="rect">
            <a:avLst/>
          </a:prstGeom>
        </p:spPr>
        <p:txBody>
          <a:bodyPr wrap="square">
            <a:spAutoFit/>
          </a:bodyPr>
          <a:lstStyle/>
          <a:p>
            <a:r>
              <a:rPr lang="en-US" dirty="0">
                <a:solidFill>
                  <a:srgbClr val="0000FF"/>
                </a:solidFill>
                <a:highlight>
                  <a:srgbClr val="FFFFFF"/>
                </a:highlight>
                <a:latin typeface="Cascadia Mono" panose="020B0609020000020004" pitchFamily="49" charset="0"/>
              </a:rPr>
              <a:t>if</a:t>
            </a:r>
            <a:r>
              <a:rPr lang="en-US" dirty="0">
                <a:solidFill>
                  <a:srgbClr val="000000"/>
                </a:solidFill>
                <a:highlight>
                  <a:srgbClr val="FFFFFF"/>
                </a:highlight>
                <a:latin typeface="Cascadia Mono" panose="020B0609020000020004" pitchFamily="49" charset="0"/>
              </a:rPr>
              <a:t>(first == null </a:t>
            </a:r>
            <a:r>
              <a:rPr lang="en-US" dirty="0" smtClean="0">
                <a:solidFill>
                  <a:srgbClr val="000000"/>
                </a:solidFill>
                <a:highlight>
                  <a:srgbClr val="FFFFFF"/>
                </a:highlight>
                <a:latin typeface="Cascadia Mono" panose="020B0609020000020004" pitchFamily="49" charset="0"/>
              </a:rPr>
              <a:t>||</a:t>
            </a:r>
          </a:p>
          <a:p>
            <a:r>
              <a:rPr lang="en-US" dirty="0">
                <a:solidFill>
                  <a:srgbClr val="000000"/>
                </a:solidFill>
                <a:highlight>
                  <a:srgbClr val="FFFFFF"/>
                </a:highlight>
                <a:latin typeface="Cascadia Mono" panose="020B0609020000020004" pitchFamily="49" charset="0"/>
              </a:rPr>
              <a:t> </a:t>
            </a:r>
            <a:r>
              <a:rPr lang="en-US" dirty="0" smtClean="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newNode</a:t>
            </a:r>
            <a:r>
              <a:rPr lang="en-US" dirty="0">
                <a:solidFill>
                  <a:srgbClr val="000000"/>
                </a:solidFill>
                <a:highlight>
                  <a:srgbClr val="FFFFFF"/>
                </a:highlight>
                <a:latin typeface="Cascadia Mono" panose="020B0609020000020004" pitchFamily="49" charset="0"/>
              </a:rPr>
              <a:t>-&gt;info &lt;= first-&gt;info) {  </a:t>
            </a:r>
            <a:endParaRPr lang="en-IN" dirty="0"/>
          </a:p>
        </p:txBody>
      </p:sp>
      <p:sp>
        <p:nvSpPr>
          <p:cNvPr id="24" name="Rectangle 23"/>
          <p:cNvSpPr/>
          <p:nvPr/>
        </p:nvSpPr>
        <p:spPr>
          <a:xfrm>
            <a:off x="285548" y="3685084"/>
            <a:ext cx="3766688" cy="1200329"/>
          </a:xfrm>
          <a:prstGeom prst="rect">
            <a:avLst/>
          </a:prstGeom>
        </p:spPr>
        <p:txBody>
          <a:bodyPr wrap="square">
            <a:spAutoFit/>
          </a:bodyPr>
          <a:lstStyle/>
          <a:p>
            <a:r>
              <a:rPr lang="en-IN" dirty="0">
                <a:solidFill>
                  <a:srgbClr val="000000"/>
                </a:solidFill>
                <a:highlight>
                  <a:srgbClr val="FFFFFF"/>
                </a:highlight>
                <a:latin typeface="Cascadia Mono" panose="020B0609020000020004" pitchFamily="49" charset="0"/>
              </a:rPr>
              <a:t> </a:t>
            </a:r>
            <a:r>
              <a:rPr lang="en-IN" dirty="0" smtClean="0">
                <a:solidFill>
                  <a:srgbClr val="000000"/>
                </a:solidFill>
                <a:highlight>
                  <a:srgbClr val="FFFFFF"/>
                </a:highlight>
                <a:latin typeface="Cascadia Mono" panose="020B0609020000020004" pitchFamily="49" charset="0"/>
              </a:rPr>
              <a:t>   </a:t>
            </a:r>
            <a:r>
              <a:rPr lang="en-IN" dirty="0" err="1" smtClean="0">
                <a:solidFill>
                  <a:srgbClr val="000000"/>
                </a:solidFill>
                <a:highlight>
                  <a:srgbClr val="FFFFFF"/>
                </a:highlight>
                <a:latin typeface="Cascadia Mono" panose="020B0609020000020004" pitchFamily="49" charset="0"/>
              </a:rPr>
              <a:t>newNode</a:t>
            </a:r>
            <a:r>
              <a:rPr lang="en-IN" dirty="0" smtClean="0">
                <a:solidFill>
                  <a:srgbClr val="000000"/>
                </a:solidFill>
                <a:highlight>
                  <a:srgbClr val="FFFFFF"/>
                </a:highlight>
                <a:latin typeface="Cascadia Mono" panose="020B0609020000020004" pitchFamily="49" charset="0"/>
              </a:rPr>
              <a:t>-</a:t>
            </a:r>
            <a:r>
              <a:rPr lang="en-IN" dirty="0">
                <a:solidFill>
                  <a:srgbClr val="000000"/>
                </a:solidFill>
                <a:highlight>
                  <a:srgbClr val="FFFFFF"/>
                </a:highlight>
                <a:latin typeface="Cascadia Mono" panose="020B0609020000020004" pitchFamily="49" charset="0"/>
              </a:rPr>
              <a:t>&gt;link = first;</a:t>
            </a:r>
          </a:p>
          <a:p>
            <a:r>
              <a:rPr lang="en-IN" dirty="0">
                <a:solidFill>
                  <a:srgbClr val="000000"/>
                </a:solidFill>
                <a:highlight>
                  <a:srgbClr val="FFFFFF"/>
                </a:highlight>
                <a:latin typeface="Cascadia Mono" panose="020B0609020000020004" pitchFamily="49" charset="0"/>
              </a:rPr>
              <a:t>    </a:t>
            </a:r>
            <a:r>
              <a:rPr lang="en-IN" dirty="0" smtClean="0">
                <a:solidFill>
                  <a:srgbClr val="000000"/>
                </a:solidFill>
                <a:highlight>
                  <a:srgbClr val="FFFFFF"/>
                </a:highlight>
                <a:latin typeface="Cascadia Mono" panose="020B0609020000020004" pitchFamily="49" charset="0"/>
              </a:rPr>
              <a:t>first</a:t>
            </a:r>
            <a:r>
              <a:rPr lang="en-IN" dirty="0">
                <a:solidFill>
                  <a:srgbClr val="000000"/>
                </a:solidFill>
                <a:highlight>
                  <a:srgbClr val="FFFFFF"/>
                </a:highlight>
                <a:latin typeface="Cascadia Mono" panose="020B0609020000020004" pitchFamily="49" charset="0"/>
              </a:rPr>
              <a:t> = </a:t>
            </a:r>
            <a:r>
              <a:rPr lang="en-IN" dirty="0" err="1">
                <a:solidFill>
                  <a:srgbClr val="000000"/>
                </a:solidFill>
                <a:highlight>
                  <a:srgbClr val="FFFFFF"/>
                </a:highlight>
                <a:latin typeface="Cascadia Mono" panose="020B0609020000020004" pitchFamily="49" charset="0"/>
              </a:rPr>
              <a:t>newNode</a:t>
            </a:r>
            <a:r>
              <a:rPr lang="en-IN" dirty="0">
                <a:solidFill>
                  <a:srgbClr val="000000"/>
                </a:solidFill>
                <a:highlight>
                  <a:srgbClr val="FFFFFF"/>
                </a:highlight>
                <a:latin typeface="Cascadia Mono" panose="020B0609020000020004" pitchFamily="49" charset="0"/>
              </a:rPr>
              <a:t>;</a:t>
            </a:r>
          </a:p>
          <a:p>
            <a:r>
              <a:rPr lang="en-IN" dirty="0">
                <a:solidFill>
                  <a:srgbClr val="000000"/>
                </a:solidFill>
                <a:highlight>
                  <a:srgbClr val="FFFFFF"/>
                </a:highlight>
                <a:latin typeface="Cascadia Mono" panose="020B0609020000020004" pitchFamily="49" charset="0"/>
              </a:rPr>
              <a:t>    </a:t>
            </a:r>
            <a:r>
              <a:rPr lang="en-IN" dirty="0" smtClean="0">
                <a:solidFill>
                  <a:srgbClr val="0000FF"/>
                </a:solidFill>
                <a:highlight>
                  <a:srgbClr val="FFFFFF"/>
                </a:highlight>
                <a:latin typeface="Cascadia Mono" panose="020B0609020000020004" pitchFamily="49" charset="0"/>
              </a:rPr>
              <a:t>return</a:t>
            </a:r>
            <a:r>
              <a:rPr lang="en-IN" dirty="0" smtClean="0">
                <a:solidFill>
                  <a:srgbClr val="000000"/>
                </a:solidFill>
                <a:highlight>
                  <a:srgbClr val="FFFFFF"/>
                </a:highlight>
                <a:latin typeface="Cascadia Mono" panose="020B0609020000020004" pitchFamily="49" charset="0"/>
              </a:rPr>
              <a:t>;</a:t>
            </a:r>
          </a:p>
          <a:p>
            <a:r>
              <a:rPr lang="en-IN" dirty="0" smtClean="0">
                <a:solidFill>
                  <a:srgbClr val="000000"/>
                </a:solidFill>
                <a:highlight>
                  <a:srgbClr val="FFFFFF"/>
                </a:highlight>
                <a:latin typeface="Cascadia Mono" panose="020B0609020000020004" pitchFamily="49" charset="0"/>
              </a:rPr>
              <a:t>}</a:t>
            </a:r>
            <a:r>
              <a:rPr lang="en-IN" dirty="0">
                <a:solidFill>
                  <a:srgbClr val="000000"/>
                </a:solidFill>
                <a:highlight>
                  <a:srgbClr val="FFFFFF"/>
                </a:highlight>
                <a:latin typeface="Cascadia Mono" panose="020B0609020000020004" pitchFamily="49" charset="0"/>
              </a:rPr>
              <a:t> </a:t>
            </a:r>
            <a:endParaRPr lang="en-IN" dirty="0"/>
          </a:p>
        </p:txBody>
      </p:sp>
      <p:sp>
        <p:nvSpPr>
          <p:cNvPr id="25" name="Rectangle 24"/>
          <p:cNvSpPr/>
          <p:nvPr/>
        </p:nvSpPr>
        <p:spPr>
          <a:xfrm>
            <a:off x="6416842" y="1417840"/>
            <a:ext cx="2765659" cy="646331"/>
          </a:xfrm>
          <a:prstGeom prst="rect">
            <a:avLst/>
          </a:prstGeom>
        </p:spPr>
        <p:txBody>
          <a:bodyPr wrap="square">
            <a:spAutoFit/>
          </a:bodyPr>
          <a:lstStyle/>
          <a:p>
            <a:r>
              <a:rPr lang="en-IN" dirty="0" err="1">
                <a:solidFill>
                  <a:srgbClr val="0000FF"/>
                </a:solidFill>
                <a:highlight>
                  <a:srgbClr val="FFFFFF"/>
                </a:highlight>
                <a:latin typeface="Cascadia Mono" panose="020B0609020000020004" pitchFamily="49" charset="0"/>
              </a:rPr>
              <a:t>struct</a:t>
            </a:r>
            <a:r>
              <a:rPr lang="en-IN" dirty="0">
                <a:solidFill>
                  <a:srgbClr val="000000"/>
                </a:solidFill>
                <a:highlight>
                  <a:srgbClr val="FFFFFF"/>
                </a:highlight>
                <a:latin typeface="Cascadia Mono" panose="020B0609020000020004" pitchFamily="49" charset="0"/>
              </a:rPr>
              <a:t> node *save;</a:t>
            </a:r>
          </a:p>
          <a:p>
            <a:r>
              <a:rPr lang="en-IN" dirty="0">
                <a:solidFill>
                  <a:srgbClr val="000000"/>
                </a:solidFill>
                <a:highlight>
                  <a:srgbClr val="FFFFFF"/>
                </a:highlight>
                <a:latin typeface="Cascadia Mono" panose="020B0609020000020004" pitchFamily="49" charset="0"/>
              </a:rPr>
              <a:t>save = first;</a:t>
            </a:r>
            <a:endParaRPr lang="en-IN" dirty="0"/>
          </a:p>
        </p:txBody>
      </p:sp>
      <p:sp>
        <p:nvSpPr>
          <p:cNvPr id="26" name="Rectangle 25"/>
          <p:cNvSpPr/>
          <p:nvPr/>
        </p:nvSpPr>
        <p:spPr>
          <a:xfrm>
            <a:off x="6416842" y="2204534"/>
            <a:ext cx="5646821" cy="1477328"/>
          </a:xfrm>
          <a:prstGeom prst="rect">
            <a:avLst/>
          </a:prstGeom>
        </p:spPr>
        <p:txBody>
          <a:bodyPr wrap="square">
            <a:spAutoFit/>
          </a:bodyPr>
          <a:lstStyle/>
          <a:p>
            <a:r>
              <a:rPr lang="en-US" dirty="0">
                <a:solidFill>
                  <a:srgbClr val="0000FF"/>
                </a:solidFill>
                <a:highlight>
                  <a:srgbClr val="FFFFFF"/>
                </a:highlight>
                <a:latin typeface="Cascadia Mono" panose="020B0609020000020004" pitchFamily="49" charset="0"/>
              </a:rPr>
              <a:t>while</a:t>
            </a:r>
            <a:r>
              <a:rPr lang="en-US" dirty="0">
                <a:solidFill>
                  <a:srgbClr val="000000"/>
                </a:solidFill>
                <a:highlight>
                  <a:srgbClr val="FFFFFF"/>
                </a:highlight>
                <a:latin typeface="Cascadia Mono" panose="020B0609020000020004" pitchFamily="49" charset="0"/>
              </a:rPr>
              <a:t> (save-&gt;link != </a:t>
            </a:r>
            <a:r>
              <a:rPr lang="en-US" dirty="0">
                <a:solidFill>
                  <a:srgbClr val="0000FF"/>
                </a:solidFill>
                <a:highlight>
                  <a:srgbClr val="FFFFFF"/>
                </a:highlight>
                <a:latin typeface="Cascadia Mono" panose="020B0609020000020004" pitchFamily="49" charset="0"/>
              </a:rPr>
              <a:t>NULL</a:t>
            </a:r>
            <a:r>
              <a:rPr lang="en-US" dirty="0">
                <a:solidFill>
                  <a:srgbClr val="000000"/>
                </a:solidFill>
                <a:highlight>
                  <a:srgbClr val="FFFFFF"/>
                </a:highlight>
                <a:latin typeface="Cascadia Mono" panose="020B0609020000020004" pitchFamily="49" charset="0"/>
              </a:rPr>
              <a:t> &amp;&amp; </a:t>
            </a:r>
            <a:endParaRPr lang="en-US" dirty="0" smtClean="0">
              <a:solidFill>
                <a:srgbClr val="000000"/>
              </a:solidFill>
              <a:highlight>
                <a:srgbClr val="FFFFFF"/>
              </a:highlight>
              <a:latin typeface="Cascadia Mono" panose="020B0609020000020004" pitchFamily="49" charset="0"/>
            </a:endParaRPr>
          </a:p>
          <a:p>
            <a:r>
              <a:rPr lang="en-US" dirty="0">
                <a:solidFill>
                  <a:srgbClr val="000000"/>
                </a:solidFill>
                <a:highlight>
                  <a:srgbClr val="FFFFFF"/>
                </a:highlight>
                <a:latin typeface="Cascadia Mono" panose="020B0609020000020004" pitchFamily="49" charset="0"/>
              </a:rPr>
              <a:t> </a:t>
            </a:r>
            <a:r>
              <a:rPr lang="en-US" dirty="0" smtClean="0">
                <a:solidFill>
                  <a:srgbClr val="000000"/>
                </a:solidFill>
                <a:highlight>
                  <a:srgbClr val="FFFFFF"/>
                </a:highlight>
                <a:latin typeface="Cascadia Mono" panose="020B0609020000020004" pitchFamily="49" charset="0"/>
              </a:rPr>
              <a:t>      </a:t>
            </a:r>
            <a:r>
              <a:rPr lang="en-US" dirty="0" err="1" smtClean="0">
                <a:solidFill>
                  <a:srgbClr val="000000"/>
                </a:solidFill>
                <a:highlight>
                  <a:srgbClr val="FFFFFF"/>
                </a:highlight>
                <a:latin typeface="Cascadia Mono" panose="020B0609020000020004" pitchFamily="49" charset="0"/>
              </a:rPr>
              <a:t>newNode</a:t>
            </a:r>
            <a:r>
              <a:rPr lang="en-US" dirty="0" smtClean="0">
                <a:solidFill>
                  <a:srgbClr val="000000"/>
                </a:solidFill>
                <a:highlight>
                  <a:srgbClr val="FFFFFF"/>
                </a:highlight>
                <a:latin typeface="Cascadia Mono" panose="020B0609020000020004" pitchFamily="49" charset="0"/>
              </a:rPr>
              <a:t>-</a:t>
            </a:r>
            <a:r>
              <a:rPr lang="en-US" dirty="0">
                <a:solidFill>
                  <a:srgbClr val="000000"/>
                </a:solidFill>
                <a:highlight>
                  <a:srgbClr val="FFFFFF"/>
                </a:highlight>
                <a:latin typeface="Cascadia Mono" panose="020B0609020000020004" pitchFamily="49" charset="0"/>
              </a:rPr>
              <a:t>&gt;info&gt;= save-&gt;link-&gt;info)</a:t>
            </a:r>
          </a:p>
          <a:p>
            <a:r>
              <a:rPr lang="en-IN" dirty="0">
                <a:solidFill>
                  <a:srgbClr val="000000"/>
                </a:solidFill>
                <a:highlight>
                  <a:srgbClr val="FFFFFF"/>
                </a:highlight>
                <a:latin typeface="Cascadia Mono" panose="020B0609020000020004" pitchFamily="49" charset="0"/>
              </a:rPr>
              <a:t>{</a:t>
            </a:r>
          </a:p>
          <a:p>
            <a:r>
              <a:rPr lang="en-IN" dirty="0">
                <a:solidFill>
                  <a:srgbClr val="000000"/>
                </a:solidFill>
                <a:highlight>
                  <a:srgbClr val="FFFFFF"/>
                </a:highlight>
                <a:latin typeface="Cascadia Mono" panose="020B0609020000020004" pitchFamily="49" charset="0"/>
              </a:rPr>
              <a:t>    save = save-&gt;link;</a:t>
            </a:r>
          </a:p>
          <a:p>
            <a:r>
              <a:rPr lang="en-IN" dirty="0">
                <a:solidFill>
                  <a:srgbClr val="000000"/>
                </a:solidFill>
                <a:highlight>
                  <a:srgbClr val="FFFFFF"/>
                </a:highlight>
                <a:latin typeface="Cascadia Mono" panose="020B0609020000020004" pitchFamily="49" charset="0"/>
              </a:rPr>
              <a:t>}</a:t>
            </a:r>
            <a:endParaRPr lang="en-IN" dirty="0"/>
          </a:p>
        </p:txBody>
      </p:sp>
      <p:sp>
        <p:nvSpPr>
          <p:cNvPr id="27" name="Rectangle 26"/>
          <p:cNvSpPr/>
          <p:nvPr/>
        </p:nvSpPr>
        <p:spPr>
          <a:xfrm>
            <a:off x="5967663" y="3681862"/>
            <a:ext cx="6096000" cy="923330"/>
          </a:xfrm>
          <a:prstGeom prst="rect">
            <a:avLst/>
          </a:prstGeom>
        </p:spPr>
        <p:txBody>
          <a:bodyPr>
            <a:spAutoFit/>
          </a:bodyPr>
          <a:lstStyle/>
          <a:p>
            <a:r>
              <a:rPr lang="en-IN" dirty="0">
                <a:solidFill>
                  <a:srgbClr val="000000"/>
                </a:solidFill>
                <a:highlight>
                  <a:srgbClr val="FFFFFF"/>
                </a:highlight>
                <a:latin typeface="Cascadia Mono" panose="020B0609020000020004" pitchFamily="49" charset="0"/>
              </a:rPr>
              <a:t>  </a:t>
            </a:r>
            <a:r>
              <a:rPr lang="en-IN" dirty="0" smtClean="0">
                <a:solidFill>
                  <a:srgbClr val="000000"/>
                </a:solidFill>
                <a:highlight>
                  <a:srgbClr val="FFFFFF"/>
                </a:highlight>
                <a:latin typeface="Cascadia Mono" panose="020B0609020000020004" pitchFamily="49" charset="0"/>
              </a:rPr>
              <a:t> </a:t>
            </a:r>
            <a:r>
              <a:rPr lang="en-IN" dirty="0" err="1" smtClean="0">
                <a:solidFill>
                  <a:srgbClr val="000000"/>
                </a:solidFill>
                <a:highlight>
                  <a:srgbClr val="FFFFFF"/>
                </a:highlight>
                <a:latin typeface="Cascadia Mono" panose="020B0609020000020004" pitchFamily="49" charset="0"/>
              </a:rPr>
              <a:t>newNode</a:t>
            </a:r>
            <a:r>
              <a:rPr lang="en-IN" dirty="0" smtClean="0">
                <a:solidFill>
                  <a:srgbClr val="000000"/>
                </a:solidFill>
                <a:highlight>
                  <a:srgbClr val="FFFFFF"/>
                </a:highlight>
                <a:latin typeface="Cascadia Mono" panose="020B0609020000020004" pitchFamily="49" charset="0"/>
              </a:rPr>
              <a:t>-</a:t>
            </a:r>
            <a:r>
              <a:rPr lang="en-IN" dirty="0">
                <a:solidFill>
                  <a:srgbClr val="000000"/>
                </a:solidFill>
                <a:highlight>
                  <a:srgbClr val="FFFFFF"/>
                </a:highlight>
                <a:latin typeface="Cascadia Mono" panose="020B0609020000020004" pitchFamily="49" charset="0"/>
              </a:rPr>
              <a:t>&gt;link = current-&gt;link;  </a:t>
            </a:r>
          </a:p>
          <a:p>
            <a:r>
              <a:rPr lang="en-IN" dirty="0">
                <a:solidFill>
                  <a:srgbClr val="000000"/>
                </a:solidFill>
                <a:highlight>
                  <a:srgbClr val="FFFFFF"/>
                </a:highlight>
                <a:latin typeface="Cascadia Mono" panose="020B0609020000020004" pitchFamily="49" charset="0"/>
              </a:rPr>
              <a:t>  </a:t>
            </a:r>
            <a:r>
              <a:rPr lang="en-IN" dirty="0" smtClean="0">
                <a:solidFill>
                  <a:srgbClr val="000000"/>
                </a:solidFill>
                <a:highlight>
                  <a:srgbClr val="FFFFFF"/>
                </a:highlight>
                <a:latin typeface="Cascadia Mono" panose="020B0609020000020004" pitchFamily="49" charset="0"/>
              </a:rPr>
              <a:t> current-</a:t>
            </a:r>
            <a:r>
              <a:rPr lang="en-IN" dirty="0">
                <a:solidFill>
                  <a:srgbClr val="000000"/>
                </a:solidFill>
                <a:highlight>
                  <a:srgbClr val="FFFFFF"/>
                </a:highlight>
                <a:latin typeface="Cascadia Mono" panose="020B0609020000020004" pitchFamily="49" charset="0"/>
              </a:rPr>
              <a:t>&gt;link = </a:t>
            </a:r>
            <a:r>
              <a:rPr lang="en-IN" dirty="0" err="1">
                <a:solidFill>
                  <a:srgbClr val="000000"/>
                </a:solidFill>
                <a:highlight>
                  <a:srgbClr val="FFFFFF"/>
                </a:highlight>
                <a:latin typeface="Cascadia Mono" panose="020B0609020000020004" pitchFamily="49" charset="0"/>
              </a:rPr>
              <a:t>newNode</a:t>
            </a:r>
            <a:r>
              <a:rPr lang="en-IN" dirty="0">
                <a:solidFill>
                  <a:srgbClr val="000000"/>
                </a:solidFill>
                <a:highlight>
                  <a:srgbClr val="FFFFFF"/>
                </a:highlight>
                <a:latin typeface="Cascadia Mono" panose="020B0609020000020004" pitchFamily="49" charset="0"/>
              </a:rPr>
              <a:t>;</a:t>
            </a:r>
          </a:p>
          <a:p>
            <a:r>
              <a:rPr lang="en-IN" dirty="0">
                <a:solidFill>
                  <a:srgbClr val="000000"/>
                </a:solidFill>
                <a:highlight>
                  <a:srgbClr val="FFFFFF"/>
                </a:highlight>
                <a:latin typeface="Cascadia Mono" panose="020B0609020000020004" pitchFamily="49" charset="0"/>
              </a:rPr>
              <a:t>}</a:t>
            </a:r>
            <a:endParaRPr lang="en-IN" dirty="0"/>
          </a:p>
        </p:txBody>
      </p:sp>
      <p:sp>
        <p:nvSpPr>
          <p:cNvPr id="28" name="Rectangle 27"/>
          <p:cNvSpPr/>
          <p:nvPr/>
        </p:nvSpPr>
        <p:spPr>
          <a:xfrm>
            <a:off x="6416842" y="1084259"/>
            <a:ext cx="4628190" cy="369332"/>
          </a:xfrm>
          <a:prstGeom prst="rect">
            <a:avLst/>
          </a:prstGeom>
        </p:spPr>
        <p:txBody>
          <a:bodyPr wrap="none">
            <a:spAutoFit/>
          </a:bodyPr>
          <a:lstStyle/>
          <a:p>
            <a:r>
              <a:rPr lang="en-IN" dirty="0" smtClean="0">
                <a:solidFill>
                  <a:srgbClr val="008000"/>
                </a:solidFill>
                <a:highlight>
                  <a:srgbClr val="FFFFFF"/>
                </a:highlight>
                <a:latin typeface="Cascadia Mono" panose="020B0609020000020004" pitchFamily="49" charset="0"/>
              </a:rPr>
              <a:t>//Search for the predecessor node</a:t>
            </a:r>
            <a:endParaRPr lang="en-IN" dirty="0"/>
          </a:p>
        </p:txBody>
      </p:sp>
      <p:cxnSp>
        <p:nvCxnSpPr>
          <p:cNvPr id="29" name="Straight Connector 28"/>
          <p:cNvCxnSpPr/>
          <p:nvPr/>
        </p:nvCxnSpPr>
        <p:spPr>
          <a:xfrm>
            <a:off x="5809601" y="794652"/>
            <a:ext cx="0" cy="56885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09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23" grpId="0"/>
      <p:bldP spid="24" grpId="0"/>
      <p:bldP spid="25" grpId="0"/>
      <p:bldP spid="26" grpId="0"/>
      <p:bldP spid="27" grpId="0"/>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DELETE(X, FIRST)</a:t>
            </a:r>
          </a:p>
        </p:txBody>
      </p:sp>
      <p:sp>
        <p:nvSpPr>
          <p:cNvPr id="3" name="Content Placeholder 2"/>
          <p:cNvSpPr>
            <a:spLocks noGrp="1"/>
          </p:cNvSpPr>
          <p:nvPr>
            <p:ph idx="1"/>
          </p:nvPr>
        </p:nvSpPr>
        <p:spPr>
          <a:xfrm>
            <a:off x="131180" y="876145"/>
            <a:ext cx="11929641" cy="1928016"/>
          </a:xfrm>
        </p:spPr>
        <p:txBody>
          <a:bodyPr/>
          <a:lstStyle/>
          <a:p>
            <a:r>
              <a:rPr lang="en-IN" dirty="0"/>
              <a:t>This algorithm </a:t>
            </a:r>
            <a:r>
              <a:rPr lang="en-IN" b="1" dirty="0">
                <a:solidFill>
                  <a:srgbClr val="C00000"/>
                </a:solidFill>
              </a:rPr>
              <a:t>delete</a:t>
            </a:r>
            <a:r>
              <a:rPr lang="en-IN" dirty="0">
                <a:solidFill>
                  <a:srgbClr val="C00000"/>
                </a:solidFill>
              </a:rPr>
              <a:t> </a:t>
            </a:r>
            <a:r>
              <a:rPr lang="en-IN" dirty="0"/>
              <a:t>a node whose address is given by variable </a:t>
            </a:r>
            <a:r>
              <a:rPr lang="en-IN" b="1" dirty="0">
                <a:solidFill>
                  <a:srgbClr val="C00000"/>
                </a:solidFill>
              </a:rPr>
              <a:t>X</a:t>
            </a:r>
            <a:r>
              <a:rPr lang="en-IN" dirty="0"/>
              <a:t>.</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a:t>
            </a:r>
            <a:r>
              <a:rPr lang="en-IN" b="1" dirty="0">
                <a:solidFill>
                  <a:srgbClr val="FF0000"/>
                </a:solidFill>
              </a:rPr>
              <a:t> </a:t>
            </a:r>
            <a:r>
              <a:rPr lang="en-IN" b="1" dirty="0">
                <a:solidFill>
                  <a:schemeClr val="tx1">
                    <a:lumMod val="95000"/>
                    <a:lumOff val="5000"/>
                  </a:schemeClr>
                </a:solidFill>
              </a:rPr>
              <a:t>&amp;</a:t>
            </a:r>
            <a:r>
              <a:rPr lang="en-IN" b="1" dirty="0">
                <a:solidFill>
                  <a:srgbClr val="FF0000"/>
                </a:solidFill>
              </a:rPr>
              <a:t> </a:t>
            </a:r>
            <a:r>
              <a:rPr lang="en-IN" b="1" dirty="0">
                <a:solidFill>
                  <a:srgbClr val="C00000"/>
                </a:solidFill>
              </a:rPr>
              <a:t>PRED</a:t>
            </a:r>
            <a:r>
              <a:rPr lang="en-IN" b="1" dirty="0">
                <a:solidFill>
                  <a:srgbClr val="FF0000"/>
                </a:solidFill>
              </a:rPr>
              <a:t> </a:t>
            </a:r>
            <a:r>
              <a:rPr lang="en-IN" dirty="0"/>
              <a:t>are temporary pointer variable. </a:t>
            </a:r>
          </a:p>
          <a:p>
            <a:endParaRPr lang="en-US" dirty="0"/>
          </a:p>
        </p:txBody>
      </p:sp>
      <p:grpSp>
        <p:nvGrpSpPr>
          <p:cNvPr id="4" name="Group 3"/>
          <p:cNvGrpSpPr/>
          <p:nvPr/>
        </p:nvGrpSpPr>
        <p:grpSpPr>
          <a:xfrm>
            <a:off x="1752600" y="3718575"/>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048000" y="3718575"/>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343400" y="3718575"/>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090388" y="3718575"/>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1588" y="3718575"/>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380738" y="3718575"/>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p:nvPr/>
        </p:nvCxnSpPr>
        <p:spPr>
          <a:xfrm>
            <a:off x="2672612" y="3990219"/>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968012" y="3985275"/>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263412" y="3985275"/>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7010400" y="3985275"/>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1600" y="3985275"/>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9939280" y="371857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752600" y="448057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2071150" y="4256919"/>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4438390" y="3285744"/>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sp>
        <p:nvSpPr>
          <p:cNvPr id="31" name="TextBox 30"/>
          <p:cNvSpPr txBox="1"/>
          <p:nvPr/>
        </p:nvSpPr>
        <p:spPr>
          <a:xfrm>
            <a:off x="6201508" y="3285744"/>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32" name="Straight Connector 31"/>
          <p:cNvCxnSpPr/>
          <p:nvPr/>
        </p:nvCxnSpPr>
        <p:spPr>
          <a:xfrm>
            <a:off x="5072912" y="4251975"/>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3" name="Straight Connector 32"/>
          <p:cNvCxnSpPr/>
          <p:nvPr/>
        </p:nvCxnSpPr>
        <p:spPr>
          <a:xfrm>
            <a:off x="5072912" y="4849907"/>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a:endCxn id="17" idx="2"/>
          </p:cNvCxnSpPr>
          <p:nvPr/>
        </p:nvCxnSpPr>
        <p:spPr>
          <a:xfrm flipV="1">
            <a:off x="8338288" y="4251975"/>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8762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3"/>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0" grpId="0"/>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 X, FIRST)</a:t>
            </a:r>
          </a:p>
        </p:txBody>
      </p:sp>
      <p:sp>
        <p:nvSpPr>
          <p:cNvPr id="4" name="TextBox 3"/>
          <p:cNvSpPr txBox="1"/>
          <p:nvPr/>
        </p:nvSpPr>
        <p:spPr>
          <a:xfrm>
            <a:off x="233083" y="896472"/>
            <a:ext cx="5760000" cy="415498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Empty list?]</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(‘Underflow’)</a:t>
            </a:r>
          </a:p>
          <a:p>
            <a:r>
              <a:rPr lang="en-IN" sz="2200" dirty="0" smtClean="0">
                <a:latin typeface="Consolas" pitchFamily="49" charset="0"/>
                <a:cs typeface="Consolas" pitchFamily="49" charset="0"/>
              </a:rPr>
              <a:t>		Return</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2. [Initialize search for X]</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a:t>
            </a:r>
            <a:r>
              <a:rPr lang="en-IN" sz="2200" dirty="0" smtClean="0">
                <a:latin typeface="Consolas" pitchFamily="49" charset="0"/>
                <a:cs typeface="Consolas" pitchFamily="49" charset="0"/>
              </a:rPr>
              <a:t>FIRST</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3. [Find X]</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Repeat</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thru step-5 </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while</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SAVE ≠ X </a:t>
            </a:r>
            <a:r>
              <a:rPr lang="en-IN" sz="2200" dirty="0" smtClean="0">
                <a:latin typeface="Consolas" pitchFamily="49" charset="0"/>
                <a:cs typeface="Consolas" pitchFamily="49" charset="0"/>
              </a:rPr>
              <a:t>and </a:t>
            </a:r>
          </a:p>
          <a:p>
            <a:r>
              <a:rPr lang="en-IN" sz="2200" dirty="0" smtClean="0">
                <a:latin typeface="Consolas" pitchFamily="49" charset="0"/>
                <a:cs typeface="Consolas" pitchFamily="49" charset="0"/>
              </a:rPr>
              <a:t>     LINK </a:t>
            </a:r>
            <a:r>
              <a:rPr lang="en-IN" sz="2200" dirty="0">
                <a:latin typeface="Consolas" pitchFamily="49" charset="0"/>
                <a:cs typeface="Consolas" pitchFamily="49" charset="0"/>
              </a:rPr>
              <a:t>(SAVE) ≠ </a:t>
            </a:r>
            <a:r>
              <a:rPr lang="en-IN" sz="2200" dirty="0" smtClean="0">
                <a:latin typeface="Consolas" pitchFamily="49" charset="0"/>
                <a:cs typeface="Consolas" pitchFamily="49" charset="0"/>
              </a:rPr>
              <a:t>NULL</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4. [Update predecessor marker]</a:t>
            </a:r>
          </a:p>
          <a:p>
            <a:r>
              <a:rPr lang="en-IN" sz="2200" dirty="0">
                <a:latin typeface="Consolas" pitchFamily="49" charset="0"/>
                <a:cs typeface="Consolas" pitchFamily="49" charset="0"/>
              </a:rPr>
              <a:t>    PRED </a:t>
            </a:r>
            <a:r>
              <a:rPr lang="en-IN" sz="2200" dirty="0">
                <a:latin typeface="Consolas" pitchFamily="49" charset="0"/>
                <a:cs typeface="Consolas" pitchFamily="49" charset="0"/>
                <a:sym typeface="Wingdings" pitchFamily="2" charset="2"/>
              </a:rPr>
              <a:t> </a:t>
            </a:r>
            <a:r>
              <a:rPr lang="en-IN" sz="2200" dirty="0" smtClean="0">
                <a:latin typeface="Consolas" pitchFamily="49" charset="0"/>
                <a:cs typeface="Consolas" pitchFamily="49" charset="0"/>
                <a:sym typeface="Wingdings" pitchFamily="2" charset="2"/>
              </a:rPr>
              <a:t>SAVE</a:t>
            </a:r>
            <a:endParaRPr lang="en-IN" sz="2200" dirty="0">
              <a:latin typeface="Consolas" pitchFamily="49" charset="0"/>
              <a:cs typeface="Consolas" pitchFamily="49" charset="0"/>
            </a:endParaRPr>
          </a:p>
        </p:txBody>
      </p:sp>
      <p:sp>
        <p:nvSpPr>
          <p:cNvPr id="5" name="TextBox 4"/>
          <p:cNvSpPr txBox="1"/>
          <p:nvPr/>
        </p:nvSpPr>
        <p:spPr>
          <a:xfrm>
            <a:off x="6194612" y="896472"/>
            <a:ext cx="5760000" cy="415498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5. [Move to next node]</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LINK(SAVE)</a:t>
            </a:r>
          </a:p>
          <a:p>
            <a:r>
              <a:rPr lang="en-IN" sz="2200" b="1" dirty="0" smtClean="0">
                <a:solidFill>
                  <a:schemeClr val="tx2"/>
                </a:solidFill>
                <a:latin typeface="Consolas" pitchFamily="49" charset="0"/>
                <a:cs typeface="Consolas" pitchFamily="49" charset="0"/>
              </a:rPr>
              <a:t>6</a:t>
            </a:r>
            <a:r>
              <a:rPr lang="en-IN" sz="2200" b="1" dirty="0">
                <a:solidFill>
                  <a:schemeClr val="tx2"/>
                </a:solidFill>
                <a:latin typeface="Consolas" pitchFamily="49" charset="0"/>
                <a:cs typeface="Consolas" pitchFamily="49" charset="0"/>
              </a:rPr>
              <a:t>. [End of the list?]</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SAVE ≠ X</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a:t>
            </a:r>
            <a:r>
              <a:rPr lang="en-IN" sz="2200" b="1" dirty="0">
                <a:latin typeface="Consolas" pitchFamily="49" charset="0"/>
                <a:cs typeface="Consolas" pitchFamily="49" charset="0"/>
              </a:rPr>
              <a:t>Node not found</a:t>
            </a:r>
            <a:r>
              <a:rPr lang="en-IN" sz="2200" dirty="0">
                <a:latin typeface="Consolas" pitchFamily="49" charset="0"/>
                <a:cs typeface="Consolas" pitchFamily="49" charset="0"/>
              </a:rPr>
              <a:t>’)</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Return</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7. [Delete X]</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smtClean="0">
                <a:latin typeface="Consolas" pitchFamily="49" charset="0"/>
                <a:cs typeface="Consolas" pitchFamily="49" charset="0"/>
              </a:rPr>
              <a:t>   X </a:t>
            </a:r>
            <a:r>
              <a:rPr lang="en-IN" sz="2200" dirty="0">
                <a:latin typeface="Consolas" pitchFamily="49" charset="0"/>
                <a:cs typeface="Consolas" pitchFamily="49" charset="0"/>
              </a:rPr>
              <a:t>= FIRST</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smtClean="0">
                <a:latin typeface="Consolas" pitchFamily="49" charset="0"/>
                <a:cs typeface="Consolas" pitchFamily="49" charset="0"/>
              </a:rPr>
              <a:t> FIRST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LINK(FIRST)</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ELSE</a:t>
            </a:r>
            <a:r>
              <a:rPr lang="en-IN" sz="2200" dirty="0" smtClean="0">
                <a:latin typeface="Consolas" pitchFamily="49" charset="0"/>
                <a:cs typeface="Consolas" pitchFamily="49" charset="0"/>
              </a:rPr>
              <a:t> LINK </a:t>
            </a:r>
            <a:r>
              <a:rPr lang="en-IN" sz="2200" dirty="0">
                <a:latin typeface="Consolas" pitchFamily="49" charset="0"/>
                <a:cs typeface="Consolas" pitchFamily="49" charset="0"/>
              </a:rPr>
              <a:t>(PRED)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 (X</a:t>
            </a:r>
            <a:r>
              <a:rPr lang="en-IN" sz="2200" dirty="0" smtClean="0">
                <a:latin typeface="Consolas" pitchFamily="49" charset="0"/>
                <a:cs typeface="Consolas" pitchFamily="49" charset="0"/>
              </a:rPr>
              <a:t>)</a:t>
            </a:r>
            <a:endParaRPr lang="en-IN" sz="2200" b="1" dirty="0">
              <a:solidFill>
                <a:schemeClr val="tx2">
                  <a:lumMod val="60000"/>
                  <a:lumOff val="40000"/>
                </a:schemeClr>
              </a:solidFill>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8. [Free Deleted Node]</a:t>
            </a:r>
          </a:p>
          <a:p>
            <a:r>
              <a:rPr lang="en-IN" sz="2200" dirty="0">
                <a:latin typeface="Consolas" pitchFamily="49" charset="0"/>
                <a:cs typeface="Consolas" pitchFamily="49" charset="0"/>
              </a:rPr>
              <a:t>    Free (X)</a:t>
            </a:r>
          </a:p>
        </p:txBody>
      </p:sp>
    </p:spTree>
    <p:extLst>
      <p:ext uri="{BB962C8B-B14F-4D97-AF65-F5344CB8AC3E}">
        <p14:creationId xmlns:p14="http://schemas.microsoft.com/office/powerpoint/2010/main" val="247177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4" end="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7" end="7"/>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8" end="8"/>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a:t>
            </a:r>
            <a:r>
              <a:rPr lang="en-US" dirty="0" smtClean="0"/>
              <a:t>DELETE(7541, </a:t>
            </a:r>
            <a:r>
              <a:rPr lang="en-US" dirty="0"/>
              <a:t>FIRST)</a:t>
            </a:r>
          </a:p>
        </p:txBody>
      </p:sp>
      <p:grpSp>
        <p:nvGrpSpPr>
          <p:cNvPr id="3" name="Group 2"/>
          <p:cNvGrpSpPr/>
          <p:nvPr/>
        </p:nvGrpSpPr>
        <p:grpSpPr>
          <a:xfrm>
            <a:off x="1752600" y="4973633"/>
            <a:ext cx="920012" cy="533400"/>
            <a:chOff x="951919" y="5486400"/>
            <a:chExt cx="920012" cy="533400"/>
          </a:xfrm>
        </p:grpSpPr>
        <p:sp>
          <p:nvSpPr>
            <p:cNvPr id="4" name="Rectangle 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5" name="Rectangle 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 name="Group 5"/>
          <p:cNvGrpSpPr/>
          <p:nvPr/>
        </p:nvGrpSpPr>
        <p:grpSpPr>
          <a:xfrm>
            <a:off x="3048000" y="4973633"/>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4343400" y="4973633"/>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6090388" y="4973633"/>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8071588" y="4973633"/>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9380738" y="4973633"/>
            <a:ext cx="1058662" cy="533400"/>
            <a:chOff x="6256538" y="5334000"/>
            <a:chExt cx="1058662" cy="533400"/>
          </a:xfrm>
        </p:grpSpPr>
        <p:sp>
          <p:nvSpPr>
            <p:cNvPr id="19" name="Rectangle 18"/>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0" name="Rectangle 19"/>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5" idx="3"/>
            <a:endCxn id="7" idx="1"/>
          </p:cNvCxnSpPr>
          <p:nvPr/>
        </p:nvCxnSpPr>
        <p:spPr>
          <a:xfrm>
            <a:off x="2672612" y="5240333"/>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3"/>
            <a:endCxn id="10" idx="1"/>
          </p:cNvCxnSpPr>
          <p:nvPr/>
        </p:nvCxnSpPr>
        <p:spPr>
          <a:xfrm>
            <a:off x="3968012" y="5240333"/>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1" idx="3"/>
            <a:endCxn id="13" idx="1"/>
          </p:cNvCxnSpPr>
          <p:nvPr/>
        </p:nvCxnSpPr>
        <p:spPr>
          <a:xfrm>
            <a:off x="5263412" y="5240333"/>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4" idx="3"/>
            <a:endCxn id="16" idx="1"/>
          </p:cNvCxnSpPr>
          <p:nvPr/>
        </p:nvCxnSpPr>
        <p:spPr>
          <a:xfrm>
            <a:off x="7010400" y="5240333"/>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7" idx="3"/>
            <a:endCxn id="19" idx="1"/>
          </p:cNvCxnSpPr>
          <p:nvPr/>
        </p:nvCxnSpPr>
        <p:spPr>
          <a:xfrm>
            <a:off x="8991600" y="5240333"/>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939280" y="4973633"/>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7" name="TextBox 26"/>
          <p:cNvSpPr txBox="1"/>
          <p:nvPr/>
        </p:nvSpPr>
        <p:spPr>
          <a:xfrm>
            <a:off x="1724025" y="6040433"/>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8" name="Straight Arrow Connector 27"/>
          <p:cNvCxnSpPr>
            <a:stCxn id="27" idx="0"/>
          </p:cNvCxnSpPr>
          <p:nvPr/>
        </p:nvCxnSpPr>
        <p:spPr>
          <a:xfrm flipH="1" flipV="1">
            <a:off x="2071151" y="5507033"/>
            <a:ext cx="20123"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5072912" y="5507033"/>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p:nvPr/>
        </p:nvCxnSpPr>
        <p:spPr>
          <a:xfrm>
            <a:off x="5072912" y="6104965"/>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endCxn id="16" idx="2"/>
          </p:cNvCxnSpPr>
          <p:nvPr/>
        </p:nvCxnSpPr>
        <p:spPr>
          <a:xfrm flipV="1">
            <a:off x="8338288" y="5507033"/>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1752601" y="5647765"/>
            <a:ext cx="652743" cy="369332"/>
          </a:xfrm>
          <a:prstGeom prst="rect">
            <a:avLst/>
          </a:prstGeom>
          <a:noFill/>
        </p:spPr>
        <p:txBody>
          <a:bodyPr wrap="none" rtlCol="0">
            <a:spAutoFit/>
          </a:bodyPr>
          <a:lstStyle/>
          <a:p>
            <a:r>
              <a:rPr lang="en-IN" dirty="0"/>
              <a:t>5000</a:t>
            </a:r>
            <a:endParaRPr lang="en-US" dirty="0"/>
          </a:p>
        </p:txBody>
      </p:sp>
      <p:sp>
        <p:nvSpPr>
          <p:cNvPr id="35" name="TextBox 34"/>
          <p:cNvSpPr txBox="1"/>
          <p:nvPr/>
        </p:nvSpPr>
        <p:spPr>
          <a:xfrm>
            <a:off x="3048001" y="5550967"/>
            <a:ext cx="652743" cy="369332"/>
          </a:xfrm>
          <a:prstGeom prst="rect">
            <a:avLst/>
          </a:prstGeom>
          <a:noFill/>
        </p:spPr>
        <p:txBody>
          <a:bodyPr wrap="none" rtlCol="0">
            <a:spAutoFit/>
          </a:bodyPr>
          <a:lstStyle/>
          <a:p>
            <a:r>
              <a:rPr lang="en-IN" dirty="0"/>
              <a:t>4455</a:t>
            </a:r>
            <a:endParaRPr lang="en-US" dirty="0"/>
          </a:p>
        </p:txBody>
      </p:sp>
      <p:sp>
        <p:nvSpPr>
          <p:cNvPr id="36" name="TextBox 35"/>
          <p:cNvSpPr txBox="1"/>
          <p:nvPr/>
        </p:nvSpPr>
        <p:spPr>
          <a:xfrm>
            <a:off x="4343401" y="5516558"/>
            <a:ext cx="652743" cy="369332"/>
          </a:xfrm>
          <a:prstGeom prst="rect">
            <a:avLst/>
          </a:prstGeom>
          <a:noFill/>
        </p:spPr>
        <p:txBody>
          <a:bodyPr wrap="none" rtlCol="0">
            <a:spAutoFit/>
          </a:bodyPr>
          <a:lstStyle/>
          <a:p>
            <a:r>
              <a:rPr lang="en-IN" dirty="0"/>
              <a:t>8564</a:t>
            </a:r>
            <a:endParaRPr lang="en-US" dirty="0"/>
          </a:p>
        </p:txBody>
      </p:sp>
      <p:sp>
        <p:nvSpPr>
          <p:cNvPr id="37" name="TextBox 36"/>
          <p:cNvSpPr txBox="1"/>
          <p:nvPr/>
        </p:nvSpPr>
        <p:spPr>
          <a:xfrm>
            <a:off x="6090389" y="5507033"/>
            <a:ext cx="652743" cy="369332"/>
          </a:xfrm>
          <a:prstGeom prst="rect">
            <a:avLst/>
          </a:prstGeom>
          <a:noFill/>
        </p:spPr>
        <p:txBody>
          <a:bodyPr wrap="none" rtlCol="0">
            <a:spAutoFit/>
          </a:bodyPr>
          <a:lstStyle/>
          <a:p>
            <a:r>
              <a:rPr lang="en-IN" dirty="0"/>
              <a:t>7541</a:t>
            </a:r>
            <a:endParaRPr lang="en-US" dirty="0"/>
          </a:p>
        </p:txBody>
      </p:sp>
      <p:sp>
        <p:nvSpPr>
          <p:cNvPr id="38" name="TextBox 37"/>
          <p:cNvSpPr txBox="1"/>
          <p:nvPr/>
        </p:nvSpPr>
        <p:spPr>
          <a:xfrm>
            <a:off x="8020051" y="5541442"/>
            <a:ext cx="652743" cy="369332"/>
          </a:xfrm>
          <a:prstGeom prst="rect">
            <a:avLst/>
          </a:prstGeom>
          <a:noFill/>
        </p:spPr>
        <p:txBody>
          <a:bodyPr wrap="none" rtlCol="0">
            <a:spAutoFit/>
          </a:bodyPr>
          <a:lstStyle/>
          <a:p>
            <a:r>
              <a:rPr lang="en-IN" dirty="0"/>
              <a:t>1254</a:t>
            </a:r>
            <a:endParaRPr lang="en-US" dirty="0"/>
          </a:p>
        </p:txBody>
      </p:sp>
      <p:sp>
        <p:nvSpPr>
          <p:cNvPr id="39" name="TextBox 38"/>
          <p:cNvSpPr txBox="1"/>
          <p:nvPr/>
        </p:nvSpPr>
        <p:spPr>
          <a:xfrm>
            <a:off x="9380739" y="5507033"/>
            <a:ext cx="652743" cy="369332"/>
          </a:xfrm>
          <a:prstGeom prst="rect">
            <a:avLst/>
          </a:prstGeom>
          <a:noFill/>
        </p:spPr>
        <p:txBody>
          <a:bodyPr wrap="none" rtlCol="0">
            <a:spAutoFit/>
          </a:bodyPr>
          <a:lstStyle/>
          <a:p>
            <a:r>
              <a:rPr lang="en-IN" dirty="0"/>
              <a:t>3254</a:t>
            </a:r>
            <a:endParaRPr lang="en-US" dirty="0"/>
          </a:p>
        </p:txBody>
      </p:sp>
      <p:sp>
        <p:nvSpPr>
          <p:cNvPr id="40" name="TextBox 39"/>
          <p:cNvSpPr txBox="1"/>
          <p:nvPr/>
        </p:nvSpPr>
        <p:spPr>
          <a:xfrm>
            <a:off x="233644" y="876300"/>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2. [Initialize search for X]</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b="1" dirty="0">
                <a:solidFill>
                  <a:schemeClr val="tx2"/>
                </a:solidFill>
                <a:latin typeface="Consolas" pitchFamily="49" charset="0"/>
                <a:cs typeface="Consolas" pitchFamily="49" charset="0"/>
              </a:rPr>
              <a:t>3. [Find X]</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Repeat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thru step-5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while</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SAVE ≠ X and </a:t>
            </a:r>
          </a:p>
          <a:p>
            <a:r>
              <a:rPr lang="en-IN" sz="2000" dirty="0" smtClean="0">
                <a:latin typeface="Consolas" pitchFamily="49" charset="0"/>
                <a:cs typeface="Consolas" pitchFamily="49" charset="0"/>
              </a:rPr>
              <a:t>	LINK </a:t>
            </a:r>
            <a:r>
              <a:rPr lang="en-IN" sz="2000" dirty="0">
                <a:latin typeface="Consolas" pitchFamily="49" charset="0"/>
                <a:cs typeface="Consolas" pitchFamily="49" charset="0"/>
              </a:rPr>
              <a:t>(SAVE) ≠ NULL</a:t>
            </a:r>
          </a:p>
          <a:p>
            <a:r>
              <a:rPr lang="en-IN" sz="2000" b="1" dirty="0">
                <a:solidFill>
                  <a:schemeClr val="tx2"/>
                </a:solidFill>
                <a:latin typeface="Consolas" pitchFamily="49" charset="0"/>
                <a:cs typeface="Consolas" pitchFamily="49" charset="0"/>
              </a:rPr>
              <a:t>4. [Update predecessor marker]</a:t>
            </a:r>
          </a:p>
          <a:p>
            <a:r>
              <a:rPr lang="en-IN" sz="2000" dirty="0">
                <a:latin typeface="Consolas" pitchFamily="49" charset="0"/>
                <a:cs typeface="Consolas" pitchFamily="49" charset="0"/>
              </a:rPr>
              <a:t>    PRED </a:t>
            </a:r>
            <a:r>
              <a:rPr lang="en-IN" sz="2000" dirty="0">
                <a:latin typeface="Consolas" pitchFamily="49" charset="0"/>
                <a:cs typeface="Consolas" pitchFamily="49" charset="0"/>
                <a:sym typeface="Wingdings" pitchFamily="2" charset="2"/>
              </a:rPr>
              <a:t> SAVE</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5. [Move to next node]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p:txBody>
      </p:sp>
      <p:sp>
        <p:nvSpPr>
          <p:cNvPr id="41" name="TextBox 40"/>
          <p:cNvSpPr txBox="1"/>
          <p:nvPr/>
        </p:nvSpPr>
        <p:spPr>
          <a:xfrm>
            <a:off x="6181721" y="876299"/>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6. [End of the list?]</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smtClean="0">
                <a:latin typeface="Consolas" pitchFamily="49" charset="0"/>
                <a:cs typeface="Consolas" pitchFamily="49" charset="0"/>
              </a:rPr>
              <a:t>  SAVE </a:t>
            </a:r>
            <a:r>
              <a:rPr lang="en-IN" sz="2000" dirty="0">
                <a:latin typeface="Consolas" pitchFamily="49" charset="0"/>
                <a:cs typeface="Consolas" pitchFamily="49" charset="0"/>
              </a:rPr>
              <a:t>≠ X</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smtClean="0">
                <a:latin typeface="Consolas" pitchFamily="49" charset="0"/>
                <a:cs typeface="Consolas" pitchFamily="49" charset="0"/>
              </a:rPr>
              <a:t>Write </a:t>
            </a:r>
            <a:r>
              <a:rPr lang="en-IN" sz="2000" dirty="0">
                <a:latin typeface="Consolas" pitchFamily="49" charset="0"/>
                <a:cs typeface="Consolas" pitchFamily="49" charset="0"/>
              </a:rPr>
              <a:t>(‘</a:t>
            </a:r>
            <a:r>
              <a:rPr lang="en-IN" sz="2000" b="1" dirty="0">
                <a:latin typeface="Consolas" pitchFamily="49" charset="0"/>
                <a:cs typeface="Consolas" pitchFamily="49" charset="0"/>
              </a:rPr>
              <a:t>Node not found</a:t>
            </a:r>
            <a:r>
              <a:rPr lang="en-IN" sz="2000" dirty="0" smtClean="0">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7. [Delete X]</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X </a:t>
            </a:r>
            <a:r>
              <a:rPr lang="en-IN" sz="2000" dirty="0">
                <a:latin typeface="Consolas" pitchFamily="49" charset="0"/>
                <a:cs typeface="Consolas" pitchFamily="49" charset="0"/>
              </a:rPr>
              <a:t>= FIRST</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solidFill>
                  <a:schemeClr val="tx2">
                    <a:lumMod val="75000"/>
                  </a:schemeClr>
                </a:solidFill>
                <a:latin typeface="Consolas" pitchFamily="49" charset="0"/>
                <a:cs typeface="Consolas" pitchFamily="49" charset="0"/>
              </a:rPr>
              <a:t> </a:t>
            </a:r>
            <a:r>
              <a:rPr lang="en-IN" sz="2000" dirty="0" smtClean="0">
                <a:latin typeface="Consolas" pitchFamily="49" charset="0"/>
                <a:cs typeface="Consolas" pitchFamily="49" charset="0"/>
              </a:rPr>
              <a:t>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LINK(FIRST)</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ELSE</a:t>
            </a:r>
            <a:r>
              <a:rPr lang="en-IN" sz="2000" dirty="0" smtClean="0">
                <a:solidFill>
                  <a:schemeClr val="tx2">
                    <a:lumMod val="75000"/>
                  </a:schemeClr>
                </a:solidFill>
                <a:latin typeface="Consolas" pitchFamily="49" charset="0"/>
                <a:cs typeface="Consolas" pitchFamily="49" charset="0"/>
              </a:rPr>
              <a:t> </a:t>
            </a:r>
            <a:r>
              <a:rPr lang="en-IN" sz="2000" dirty="0" smtClean="0">
                <a:latin typeface="Consolas" pitchFamily="49" charset="0"/>
                <a:cs typeface="Consolas" pitchFamily="49" charset="0"/>
              </a:rPr>
              <a:t>LINK </a:t>
            </a:r>
            <a:r>
              <a:rPr lang="en-IN" sz="2000" dirty="0">
                <a:latin typeface="Consolas" pitchFamily="49" charset="0"/>
                <a:cs typeface="Consolas" pitchFamily="49" charset="0"/>
              </a:rPr>
              <a:t>(PRED)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(X)</a:t>
            </a:r>
          </a:p>
          <a:p>
            <a:r>
              <a:rPr lang="en-IN" sz="2000" b="1" dirty="0">
                <a:solidFill>
                  <a:schemeClr val="tx2"/>
                </a:solidFill>
                <a:latin typeface="Consolas" pitchFamily="49" charset="0"/>
                <a:cs typeface="Consolas" pitchFamily="49" charset="0"/>
              </a:rPr>
              <a:t>8. [Free Deleted Node]</a:t>
            </a:r>
          </a:p>
          <a:p>
            <a:r>
              <a:rPr lang="en-IN" sz="2000" dirty="0">
                <a:latin typeface="Consolas" pitchFamily="49" charset="0"/>
                <a:cs typeface="Consolas" pitchFamily="49" charset="0"/>
              </a:rPr>
              <a:t>    Free (X)</a:t>
            </a:r>
          </a:p>
        </p:txBody>
      </p:sp>
      <p:grpSp>
        <p:nvGrpSpPr>
          <p:cNvPr id="46" name="Group 45"/>
          <p:cNvGrpSpPr/>
          <p:nvPr/>
        </p:nvGrpSpPr>
        <p:grpSpPr>
          <a:xfrm>
            <a:off x="1762775" y="4112515"/>
            <a:ext cx="694422" cy="861119"/>
            <a:chOff x="238775" y="4179749"/>
            <a:chExt cx="694422" cy="861119"/>
          </a:xfrm>
        </p:grpSpPr>
        <p:sp>
          <p:nvSpPr>
            <p:cNvPr id="30" name="TextBox 29"/>
            <p:cNvSpPr txBox="1"/>
            <p:nvPr/>
          </p:nvSpPr>
          <p:spPr>
            <a:xfrm>
              <a:off x="238775" y="4179749"/>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5" name="Straight Arrow Connector 44"/>
            <p:cNvCxnSpPr>
              <a:stCxn id="30" idx="2"/>
            </p:cNvCxnSpPr>
            <p:nvPr/>
          </p:nvCxnSpPr>
          <p:spPr>
            <a:xfrm>
              <a:off x="585986" y="4549081"/>
              <a:ext cx="0" cy="4917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9" name="Group 48"/>
          <p:cNvGrpSpPr/>
          <p:nvPr/>
        </p:nvGrpSpPr>
        <p:grpSpPr>
          <a:xfrm>
            <a:off x="2133600" y="4428565"/>
            <a:ext cx="696024" cy="531621"/>
            <a:chOff x="609600" y="4495800"/>
            <a:chExt cx="696024" cy="531621"/>
          </a:xfrm>
        </p:grpSpPr>
        <p:sp>
          <p:nvSpPr>
            <p:cNvPr id="29" name="TextBox 28"/>
            <p:cNvSpPr txBox="1"/>
            <p:nvPr/>
          </p:nvSpPr>
          <p:spPr>
            <a:xfrm>
              <a:off x="609600" y="4495800"/>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cxnSp>
          <p:nvCxnSpPr>
            <p:cNvPr id="48" name="Straight Arrow Connector 47"/>
            <p:cNvCxnSpPr>
              <a:stCxn id="29" idx="2"/>
              <a:endCxn id="5" idx="0"/>
            </p:cNvCxnSpPr>
            <p:nvPr/>
          </p:nvCxnSpPr>
          <p:spPr>
            <a:xfrm>
              <a:off x="957612" y="4865132"/>
              <a:ext cx="500" cy="16228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59060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3.125E-6 0.00231 L 0.10182 0.00231 " pathEditMode="relative" rAng="0" ptsTypes="AA">
                                      <p:cBhvr>
                                        <p:cTn id="66" dur="2000" fill="hold"/>
                                        <p:tgtEl>
                                          <p:spTgt spid="46"/>
                                        </p:tgtEl>
                                        <p:attrNameLst>
                                          <p:attrName>ppt_x</p:attrName>
                                          <p:attrName>ppt_y</p:attrName>
                                        </p:attrNameLst>
                                      </p:cBhvr>
                                      <p:rCtr x="5091" y="0"/>
                                    </p:animMotion>
                                  </p:child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nodeType="clickEffect">
                                  <p:stCondLst>
                                    <p:cond delay="0"/>
                                  </p:stCondLst>
                                  <p:childTnLst>
                                    <p:animMotion origin="layout" path="M 4.375E-6 -7.40741E-7 L 0.10078 -7.40741E-7 " pathEditMode="relative" rAng="0" ptsTypes="AA">
                                      <p:cBhvr>
                                        <p:cTn id="70" dur="2000" fill="hold"/>
                                        <p:tgtEl>
                                          <p:spTgt spid="49"/>
                                        </p:tgtEl>
                                        <p:attrNameLst>
                                          <p:attrName>ppt_x</p:attrName>
                                          <p:attrName>ppt_y</p:attrName>
                                        </p:attrNameLst>
                                      </p:cBhvr>
                                      <p:rCtr x="5039" y="0"/>
                                    </p:animMotion>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0.1039 0.00162 L 0.20859 0.00162 " pathEditMode="relative" rAng="0" ptsTypes="AA">
                                      <p:cBhvr>
                                        <p:cTn id="74" dur="2000" fill="hold"/>
                                        <p:tgtEl>
                                          <p:spTgt spid="46"/>
                                        </p:tgtEl>
                                        <p:attrNameLst>
                                          <p:attrName>ppt_x</p:attrName>
                                          <p:attrName>ppt_y</p:attrName>
                                        </p:attrNameLst>
                                      </p:cBhvr>
                                      <p:rCtr x="5234" y="0"/>
                                    </p:animMotion>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0.10079 3.7037E-7 L 0.21002 0.00139 " pathEditMode="relative" rAng="0" ptsTypes="AA">
                                      <p:cBhvr>
                                        <p:cTn id="78" dur="2000" fill="hold"/>
                                        <p:tgtEl>
                                          <p:spTgt spid="49"/>
                                        </p:tgtEl>
                                        <p:attrNameLst>
                                          <p:attrName>ppt_x</p:attrName>
                                          <p:attrName>ppt_y</p:attrName>
                                        </p:attrNameLst>
                                      </p:cBhvr>
                                      <p:rCtr x="5495"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20833 0.0037 L 0.35651 0.0037 " pathEditMode="relative" rAng="0" ptsTypes="AA">
                                      <p:cBhvr>
                                        <p:cTn id="82" dur="2000" fill="hold"/>
                                        <p:tgtEl>
                                          <p:spTgt spid="46"/>
                                        </p:tgtEl>
                                        <p:attrNameLst>
                                          <p:attrName>ppt_x</p:attrName>
                                          <p:attrName>ppt_y</p:attrName>
                                        </p:attrNameLst>
                                      </p:cBhvr>
                                      <p:rCtr x="7409"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7"/>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4" grpId="0"/>
      <p:bldP spid="35" grpId="0"/>
      <p:bldP spid="36" grpId="0"/>
      <p:bldP spid="37" grpId="0"/>
      <p:bldP spid="37" grpId="1"/>
      <p:bldP spid="38" grpId="0"/>
      <p:bldP spid="39" grpId="0"/>
      <p:bldP spid="40" grpId="0" animBg="1"/>
      <p:bldP spid="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code to delete a Node from linked list</a:t>
            </a:r>
            <a:endParaRPr lang="en-IN" dirty="0"/>
          </a:p>
        </p:txBody>
      </p:sp>
      <p:sp>
        <p:nvSpPr>
          <p:cNvPr id="4" name="Rectangle 3"/>
          <p:cNvSpPr/>
          <p:nvPr/>
        </p:nvSpPr>
        <p:spPr>
          <a:xfrm>
            <a:off x="131545" y="834273"/>
            <a:ext cx="3660809" cy="369332"/>
          </a:xfrm>
          <a:prstGeom prst="rect">
            <a:avLst/>
          </a:prstGeom>
        </p:spPr>
        <p:txBody>
          <a:bodyPr wrap="square">
            <a:spAutoFit/>
          </a:bodyPr>
          <a:lstStyle/>
          <a:p>
            <a:r>
              <a:rPr lang="en-IN" dirty="0">
                <a:solidFill>
                  <a:srgbClr val="0000FF"/>
                </a:solidFill>
                <a:highlight>
                  <a:srgbClr val="FFFFFF"/>
                </a:highlight>
                <a:latin typeface="Cascadia Mono" panose="020B0609020000020004" pitchFamily="49" charset="0"/>
              </a:rPr>
              <a:t>void</a:t>
            </a:r>
            <a:r>
              <a:rPr lang="en-IN" dirty="0">
                <a:solidFill>
                  <a:srgbClr val="000000"/>
                </a:solidFill>
                <a:highlight>
                  <a:srgbClr val="FFFFFF"/>
                </a:highlight>
                <a:latin typeface="Cascadia Mono" panose="020B0609020000020004" pitchFamily="49" charset="0"/>
              </a:rPr>
              <a:t> </a:t>
            </a:r>
            <a:r>
              <a:rPr lang="en-IN" dirty="0" err="1">
                <a:solidFill>
                  <a:srgbClr val="2B91AF"/>
                </a:solidFill>
                <a:highlight>
                  <a:srgbClr val="FFFFFF"/>
                </a:highlight>
                <a:latin typeface="Cascadia Mono" panose="020B0609020000020004" pitchFamily="49" charset="0"/>
              </a:rPr>
              <a:t>deleteNode</a:t>
            </a:r>
            <a:r>
              <a:rPr lang="en-IN" dirty="0">
                <a:solidFill>
                  <a:srgbClr val="000000"/>
                </a:solidFill>
                <a:highlight>
                  <a:srgbClr val="FFFFFF"/>
                </a:highlight>
                <a:latin typeface="Cascadia Mono" panose="020B0609020000020004" pitchFamily="49" charset="0"/>
              </a:rPr>
              <a:t>(</a:t>
            </a:r>
            <a:r>
              <a:rPr lang="en-IN" dirty="0" err="1">
                <a:solidFill>
                  <a:srgbClr val="0000FF"/>
                </a:solidFill>
                <a:highlight>
                  <a:srgbClr val="FFFFFF"/>
                </a:highlight>
                <a:latin typeface="Cascadia Mono" panose="020B0609020000020004" pitchFamily="49" charset="0"/>
              </a:rPr>
              <a:t>int</a:t>
            </a:r>
            <a:r>
              <a:rPr lang="en-IN" dirty="0">
                <a:solidFill>
                  <a:srgbClr val="000000"/>
                </a:solidFill>
                <a:highlight>
                  <a:srgbClr val="FFFFFF"/>
                </a:highlight>
                <a:latin typeface="Cascadia Mono" panose="020B0609020000020004" pitchFamily="49" charset="0"/>
              </a:rPr>
              <a:t> x</a:t>
            </a:r>
            <a:r>
              <a:rPr lang="en-IN" dirty="0" smtClean="0">
                <a:solidFill>
                  <a:srgbClr val="000000"/>
                </a:solidFill>
                <a:highlight>
                  <a:srgbClr val="FFFFFF"/>
                </a:highlight>
                <a:latin typeface="Cascadia Mono" panose="020B0609020000020004" pitchFamily="49" charset="0"/>
              </a:rPr>
              <a:t>) {</a:t>
            </a:r>
            <a:endParaRPr lang="en-IN" dirty="0"/>
          </a:p>
        </p:txBody>
      </p:sp>
      <p:sp>
        <p:nvSpPr>
          <p:cNvPr id="5" name="Rectangle 4"/>
          <p:cNvSpPr/>
          <p:nvPr/>
        </p:nvSpPr>
        <p:spPr>
          <a:xfrm>
            <a:off x="324051" y="1326677"/>
            <a:ext cx="5056471" cy="1477328"/>
          </a:xfrm>
          <a:prstGeom prst="rect">
            <a:avLst/>
          </a:prstGeom>
        </p:spPr>
        <p:txBody>
          <a:bodyPr wrap="square">
            <a:spAutoFit/>
          </a:bodyPr>
          <a:lstStyle/>
          <a:p>
            <a:r>
              <a:rPr lang="en-IN" dirty="0">
                <a:solidFill>
                  <a:srgbClr val="008000"/>
                </a:solidFill>
                <a:highlight>
                  <a:srgbClr val="FFFFFF"/>
                </a:highlight>
                <a:latin typeface="Cascadia Mono" panose="020B0609020000020004" pitchFamily="49" charset="0"/>
              </a:rPr>
              <a:t>// Linked list is empty </a:t>
            </a:r>
          </a:p>
          <a:p>
            <a:r>
              <a:rPr lang="en-IN" dirty="0">
                <a:solidFill>
                  <a:srgbClr val="0000FF"/>
                </a:solidFill>
                <a:highlight>
                  <a:srgbClr val="FFFFFF"/>
                </a:highlight>
                <a:latin typeface="Cascadia Mono" panose="020B0609020000020004" pitchFamily="49" charset="0"/>
              </a:rPr>
              <a:t>if</a:t>
            </a:r>
            <a:r>
              <a:rPr lang="en-IN" dirty="0">
                <a:solidFill>
                  <a:srgbClr val="000000"/>
                </a:solidFill>
                <a:highlight>
                  <a:srgbClr val="FFFFFF"/>
                </a:highlight>
                <a:latin typeface="Cascadia Mono" panose="020B0609020000020004" pitchFamily="49" charset="0"/>
              </a:rPr>
              <a:t> (first == </a:t>
            </a:r>
            <a:r>
              <a:rPr lang="en-IN" dirty="0">
                <a:solidFill>
                  <a:srgbClr val="0000FF"/>
                </a:solidFill>
                <a:highlight>
                  <a:srgbClr val="FFFFFF"/>
                </a:highlight>
                <a:latin typeface="Cascadia Mono" panose="020B0609020000020004" pitchFamily="49" charset="0"/>
              </a:rPr>
              <a:t>NULL</a:t>
            </a:r>
            <a:r>
              <a:rPr lang="en-IN" dirty="0" smtClean="0">
                <a:solidFill>
                  <a:srgbClr val="000000"/>
                </a:solidFill>
                <a:highlight>
                  <a:srgbClr val="FFFFFF"/>
                </a:highlight>
                <a:latin typeface="Cascadia Mono" panose="020B0609020000020004" pitchFamily="49" charset="0"/>
              </a:rPr>
              <a:t>) {</a:t>
            </a:r>
            <a:endParaRPr lang="en-IN" dirty="0">
              <a:solidFill>
                <a:srgbClr val="000000"/>
              </a:solidFill>
              <a:highlight>
                <a:srgbClr val="FFFFFF"/>
              </a:highlight>
              <a:latin typeface="Cascadia Mono" panose="020B0609020000020004" pitchFamily="49" charset="0"/>
            </a:endParaRPr>
          </a:p>
          <a:p>
            <a:r>
              <a:rPr lang="en-US" dirty="0">
                <a:solidFill>
                  <a:srgbClr val="000000"/>
                </a:solidFill>
                <a:highlight>
                  <a:srgbClr val="FFFFFF"/>
                </a:highlight>
                <a:latin typeface="Cascadia Mono" panose="020B0609020000020004" pitchFamily="49" charset="0"/>
              </a:rPr>
              <a:t>    </a:t>
            </a:r>
            <a:r>
              <a:rPr lang="en-US" dirty="0" err="1">
                <a:solidFill>
                  <a:srgbClr val="2B91AF"/>
                </a:solidFill>
                <a:highlight>
                  <a:srgbClr val="FFFFFF"/>
                </a:highlight>
                <a:latin typeface="Cascadia Mono" panose="020B0609020000020004" pitchFamily="49" charset="0"/>
              </a:rPr>
              <a:t>printf</a:t>
            </a:r>
            <a:r>
              <a:rPr lang="en-US" dirty="0">
                <a:solidFill>
                  <a:srgbClr val="000000"/>
                </a:solidFill>
                <a:highlight>
                  <a:srgbClr val="FFFFFF"/>
                </a:highlight>
                <a:latin typeface="Cascadia Mono" panose="020B0609020000020004" pitchFamily="49" charset="0"/>
              </a:rPr>
              <a:t>(</a:t>
            </a:r>
            <a:r>
              <a:rPr lang="en-US" dirty="0">
                <a:solidFill>
                  <a:srgbClr val="A31515"/>
                </a:solidFill>
                <a:highlight>
                  <a:srgbClr val="FFFFFF"/>
                </a:highlight>
                <a:latin typeface="Cascadia Mono" panose="020B0609020000020004" pitchFamily="49" charset="0"/>
              </a:rPr>
              <a:t>"Linked List is Empty"</a:t>
            </a:r>
            <a:r>
              <a:rPr lang="en-US" dirty="0">
                <a:solidFill>
                  <a:srgbClr val="000000"/>
                </a:solidFill>
                <a:highlight>
                  <a:srgbClr val="FFFFFF"/>
                </a:highlight>
                <a:latin typeface="Cascadia Mono" panose="020B0609020000020004" pitchFamily="49" charset="0"/>
              </a:rPr>
              <a:t>);</a:t>
            </a:r>
          </a:p>
          <a:p>
            <a:r>
              <a:rPr lang="en-IN" dirty="0">
                <a:solidFill>
                  <a:srgbClr val="000000"/>
                </a:solidFill>
                <a:highlight>
                  <a:srgbClr val="FFFFFF"/>
                </a:highlight>
                <a:latin typeface="Cascadia Mono" panose="020B0609020000020004" pitchFamily="49" charset="0"/>
              </a:rPr>
              <a:t>    </a:t>
            </a:r>
            <a:r>
              <a:rPr lang="en-IN" dirty="0">
                <a:solidFill>
                  <a:srgbClr val="0000FF"/>
                </a:solidFill>
                <a:highlight>
                  <a:srgbClr val="FFFFFF"/>
                </a:highlight>
                <a:latin typeface="Cascadia Mono" panose="020B0609020000020004" pitchFamily="49" charset="0"/>
              </a:rPr>
              <a:t>return</a:t>
            </a:r>
            <a:r>
              <a:rPr lang="en-IN" dirty="0">
                <a:solidFill>
                  <a:srgbClr val="000000"/>
                </a:solidFill>
                <a:highlight>
                  <a:srgbClr val="FFFFFF"/>
                </a:highlight>
                <a:latin typeface="Cascadia Mono" panose="020B0609020000020004" pitchFamily="49" charset="0"/>
              </a:rPr>
              <a:t>;</a:t>
            </a:r>
          </a:p>
          <a:p>
            <a:r>
              <a:rPr lang="en-IN" dirty="0">
                <a:solidFill>
                  <a:srgbClr val="000000"/>
                </a:solidFill>
                <a:highlight>
                  <a:srgbClr val="FFFFFF"/>
                </a:highlight>
                <a:latin typeface="Cascadia Mono" panose="020B0609020000020004" pitchFamily="49" charset="0"/>
              </a:rPr>
              <a:t>}</a:t>
            </a:r>
            <a:endParaRPr lang="en-IN" dirty="0"/>
          </a:p>
        </p:txBody>
      </p:sp>
      <p:sp>
        <p:nvSpPr>
          <p:cNvPr id="6" name="Rectangle 5"/>
          <p:cNvSpPr/>
          <p:nvPr/>
        </p:nvSpPr>
        <p:spPr>
          <a:xfrm>
            <a:off x="324051" y="2927077"/>
            <a:ext cx="5570756" cy="369332"/>
          </a:xfrm>
          <a:prstGeom prst="rect">
            <a:avLst/>
          </a:prstGeom>
        </p:spPr>
        <p:txBody>
          <a:bodyPr wrap="none">
            <a:spAutoFit/>
          </a:bodyPr>
          <a:lstStyle/>
          <a:p>
            <a:r>
              <a:rPr lang="en-US" dirty="0" err="1">
                <a:solidFill>
                  <a:srgbClr val="0000FF"/>
                </a:solidFill>
                <a:highlight>
                  <a:srgbClr val="FFFFFF"/>
                </a:highlight>
                <a:latin typeface="Cascadia Mono" panose="020B0609020000020004" pitchFamily="49" charset="0"/>
              </a:rPr>
              <a:t>struct</a:t>
            </a:r>
            <a:r>
              <a:rPr lang="en-US" dirty="0">
                <a:solidFill>
                  <a:srgbClr val="000000"/>
                </a:solidFill>
                <a:highlight>
                  <a:srgbClr val="FFFFFF"/>
                </a:highlight>
                <a:latin typeface="Cascadia Mono" panose="020B0609020000020004" pitchFamily="49" charset="0"/>
              </a:rPr>
              <a:t> node *save = first, *</a:t>
            </a:r>
            <a:r>
              <a:rPr lang="en-US" dirty="0" err="1">
                <a:solidFill>
                  <a:srgbClr val="000000"/>
                </a:solidFill>
                <a:highlight>
                  <a:srgbClr val="FFFFFF"/>
                </a:highlight>
                <a:latin typeface="Cascadia Mono" panose="020B0609020000020004" pitchFamily="49" charset="0"/>
              </a:rPr>
              <a:t>prev</a:t>
            </a:r>
            <a:r>
              <a:rPr lang="en-US" dirty="0">
                <a:solidFill>
                  <a:srgbClr val="000000"/>
                </a:solidFill>
                <a:highlight>
                  <a:srgbClr val="FFFFFF"/>
                </a:highlight>
                <a:latin typeface="Cascadia Mono" panose="020B0609020000020004" pitchFamily="49" charset="0"/>
              </a:rPr>
              <a:t> = </a:t>
            </a:r>
            <a:r>
              <a:rPr lang="en-US" dirty="0">
                <a:solidFill>
                  <a:srgbClr val="0000FF"/>
                </a:solidFill>
                <a:highlight>
                  <a:srgbClr val="FFFFFF"/>
                </a:highlight>
                <a:latin typeface="Cascadia Mono" panose="020B0609020000020004" pitchFamily="49" charset="0"/>
              </a:rPr>
              <a:t>NULL</a:t>
            </a:r>
            <a:r>
              <a:rPr lang="en-US" dirty="0">
                <a:solidFill>
                  <a:srgbClr val="000000"/>
                </a:solidFill>
                <a:highlight>
                  <a:srgbClr val="FFFFFF"/>
                </a:highlight>
                <a:latin typeface="Cascadia Mono" panose="020B0609020000020004" pitchFamily="49" charset="0"/>
              </a:rPr>
              <a:t>;</a:t>
            </a:r>
            <a:endParaRPr lang="en-IN" dirty="0"/>
          </a:p>
        </p:txBody>
      </p:sp>
      <p:sp>
        <p:nvSpPr>
          <p:cNvPr id="7" name="Rectangle 6"/>
          <p:cNvSpPr/>
          <p:nvPr/>
        </p:nvSpPr>
        <p:spPr>
          <a:xfrm>
            <a:off x="324051" y="3448356"/>
            <a:ext cx="4358886" cy="369332"/>
          </a:xfrm>
          <a:prstGeom prst="rect">
            <a:avLst/>
          </a:prstGeom>
        </p:spPr>
        <p:txBody>
          <a:bodyPr wrap="none">
            <a:spAutoFit/>
          </a:bodyPr>
          <a:lstStyle/>
          <a:p>
            <a:r>
              <a:rPr lang="en-US" dirty="0">
                <a:solidFill>
                  <a:srgbClr val="008000"/>
                </a:solidFill>
                <a:highlight>
                  <a:srgbClr val="FFFFFF"/>
                </a:highlight>
                <a:latin typeface="Cascadia Mono" panose="020B0609020000020004" pitchFamily="49" charset="0"/>
              </a:rPr>
              <a:t>// If first node holds the key </a:t>
            </a:r>
            <a:endParaRPr lang="en-IN" dirty="0"/>
          </a:p>
        </p:txBody>
      </p:sp>
      <p:sp>
        <p:nvSpPr>
          <p:cNvPr id="8" name="Rectangle 7"/>
          <p:cNvSpPr/>
          <p:nvPr/>
        </p:nvSpPr>
        <p:spPr>
          <a:xfrm>
            <a:off x="324051" y="3840967"/>
            <a:ext cx="4883216" cy="1477328"/>
          </a:xfrm>
          <a:prstGeom prst="rect">
            <a:avLst/>
          </a:prstGeom>
        </p:spPr>
        <p:txBody>
          <a:bodyPr wrap="square">
            <a:spAutoFit/>
          </a:bodyPr>
          <a:lstStyle/>
          <a:p>
            <a:r>
              <a:rPr lang="en-IN" dirty="0">
                <a:solidFill>
                  <a:srgbClr val="0000FF"/>
                </a:solidFill>
                <a:highlight>
                  <a:srgbClr val="FFFFFF"/>
                </a:highlight>
                <a:latin typeface="Cascadia Mono" panose="020B0609020000020004" pitchFamily="49" charset="0"/>
              </a:rPr>
              <a:t>if</a:t>
            </a:r>
            <a:r>
              <a:rPr lang="en-IN" dirty="0">
                <a:solidFill>
                  <a:srgbClr val="000000"/>
                </a:solidFill>
                <a:highlight>
                  <a:srgbClr val="FFFFFF"/>
                </a:highlight>
                <a:latin typeface="Cascadia Mono" panose="020B0609020000020004" pitchFamily="49" charset="0"/>
              </a:rPr>
              <a:t>(save-&gt;info==x) {</a:t>
            </a:r>
          </a:p>
          <a:p>
            <a:r>
              <a:rPr lang="en-IN" dirty="0">
                <a:solidFill>
                  <a:srgbClr val="000000"/>
                </a:solidFill>
                <a:highlight>
                  <a:srgbClr val="FFFFFF"/>
                </a:highlight>
                <a:latin typeface="Cascadia Mono" panose="020B0609020000020004" pitchFamily="49" charset="0"/>
              </a:rPr>
              <a:t>     first = save-&gt;link;</a:t>
            </a:r>
          </a:p>
          <a:p>
            <a:r>
              <a:rPr lang="en-IN" dirty="0">
                <a:solidFill>
                  <a:srgbClr val="000000"/>
                </a:solidFill>
                <a:highlight>
                  <a:srgbClr val="FFFFFF"/>
                </a:highlight>
                <a:latin typeface="Cascadia Mono" panose="020B0609020000020004" pitchFamily="49" charset="0"/>
              </a:rPr>
              <a:t>     </a:t>
            </a:r>
            <a:r>
              <a:rPr lang="en-IN" dirty="0">
                <a:solidFill>
                  <a:srgbClr val="2B91AF"/>
                </a:solidFill>
                <a:highlight>
                  <a:srgbClr val="FFFFFF"/>
                </a:highlight>
                <a:latin typeface="Cascadia Mono" panose="020B0609020000020004" pitchFamily="49" charset="0"/>
              </a:rPr>
              <a:t>free</a:t>
            </a:r>
            <a:r>
              <a:rPr lang="en-IN" dirty="0">
                <a:solidFill>
                  <a:srgbClr val="000000"/>
                </a:solidFill>
                <a:highlight>
                  <a:srgbClr val="FFFFFF"/>
                </a:highlight>
                <a:latin typeface="Cascadia Mono" panose="020B0609020000020004" pitchFamily="49" charset="0"/>
              </a:rPr>
              <a:t>(save);</a:t>
            </a:r>
          </a:p>
          <a:p>
            <a:r>
              <a:rPr lang="en-IN" dirty="0">
                <a:solidFill>
                  <a:srgbClr val="000000"/>
                </a:solidFill>
                <a:highlight>
                  <a:srgbClr val="FFFFFF"/>
                </a:highlight>
                <a:latin typeface="Cascadia Mono" panose="020B0609020000020004" pitchFamily="49" charset="0"/>
              </a:rPr>
              <a:t>     </a:t>
            </a:r>
            <a:r>
              <a:rPr lang="en-IN" dirty="0">
                <a:solidFill>
                  <a:srgbClr val="0000FF"/>
                </a:solidFill>
                <a:highlight>
                  <a:srgbClr val="FFFFFF"/>
                </a:highlight>
                <a:latin typeface="Cascadia Mono" panose="020B0609020000020004" pitchFamily="49" charset="0"/>
              </a:rPr>
              <a:t>return</a:t>
            </a:r>
            <a:r>
              <a:rPr lang="en-IN" dirty="0">
                <a:solidFill>
                  <a:srgbClr val="000000"/>
                </a:solidFill>
                <a:highlight>
                  <a:srgbClr val="FFFFFF"/>
                </a:highlight>
                <a:latin typeface="Cascadia Mono" panose="020B0609020000020004" pitchFamily="49" charset="0"/>
              </a:rPr>
              <a:t>; </a:t>
            </a:r>
          </a:p>
          <a:p>
            <a:r>
              <a:rPr lang="en-IN" dirty="0">
                <a:solidFill>
                  <a:srgbClr val="000000"/>
                </a:solidFill>
                <a:highlight>
                  <a:srgbClr val="FFFFFF"/>
                </a:highlight>
                <a:latin typeface="Cascadia Mono" panose="020B0609020000020004" pitchFamily="49" charset="0"/>
              </a:rPr>
              <a:t>}</a:t>
            </a:r>
            <a:endParaRPr lang="en-IN" dirty="0"/>
          </a:p>
        </p:txBody>
      </p:sp>
      <p:sp>
        <p:nvSpPr>
          <p:cNvPr id="9" name="Rectangle 8"/>
          <p:cNvSpPr/>
          <p:nvPr/>
        </p:nvSpPr>
        <p:spPr>
          <a:xfrm>
            <a:off x="5894807" y="865012"/>
            <a:ext cx="6021269" cy="553998"/>
          </a:xfrm>
          <a:prstGeom prst="rect">
            <a:avLst/>
          </a:prstGeom>
        </p:spPr>
        <p:txBody>
          <a:bodyPr wrap="square">
            <a:spAutoFit/>
          </a:bodyPr>
          <a:lstStyle/>
          <a:p>
            <a:r>
              <a:rPr lang="en-US" sz="1500" dirty="0">
                <a:solidFill>
                  <a:srgbClr val="008000"/>
                </a:solidFill>
                <a:highlight>
                  <a:srgbClr val="FFFFFF"/>
                </a:highlight>
                <a:latin typeface="Cascadia Mono" panose="020B0609020000020004" pitchFamily="49" charset="0"/>
              </a:rPr>
              <a:t>// Search for the </a:t>
            </a:r>
            <a:r>
              <a:rPr lang="en-US" sz="1500" dirty="0" smtClean="0">
                <a:solidFill>
                  <a:srgbClr val="008000"/>
                </a:solidFill>
                <a:highlight>
                  <a:srgbClr val="FFFFFF"/>
                </a:highlight>
                <a:latin typeface="Cascadia Mono" panose="020B0609020000020004" pitchFamily="49" charset="0"/>
              </a:rPr>
              <a:t>key X </a:t>
            </a:r>
            <a:r>
              <a:rPr lang="en-US" sz="1500" dirty="0">
                <a:solidFill>
                  <a:srgbClr val="008000"/>
                </a:solidFill>
                <a:highlight>
                  <a:srgbClr val="FFFFFF"/>
                </a:highlight>
                <a:latin typeface="Cascadia Mono" panose="020B0609020000020004" pitchFamily="49" charset="0"/>
              </a:rPr>
              <a:t>to </a:t>
            </a:r>
            <a:r>
              <a:rPr lang="en-US" sz="1500" dirty="0" smtClean="0">
                <a:solidFill>
                  <a:srgbClr val="008000"/>
                </a:solidFill>
                <a:highlight>
                  <a:srgbClr val="FFFFFF"/>
                </a:highlight>
                <a:latin typeface="Cascadia Mono" panose="020B0609020000020004" pitchFamily="49" charset="0"/>
              </a:rPr>
              <a:t>delete, </a:t>
            </a:r>
            <a:r>
              <a:rPr lang="en-US" sz="1500" dirty="0">
                <a:solidFill>
                  <a:srgbClr val="008000"/>
                </a:solidFill>
                <a:highlight>
                  <a:srgbClr val="FFFFFF"/>
                </a:highlight>
                <a:latin typeface="Cascadia Mono" panose="020B0609020000020004" pitchFamily="49" charset="0"/>
              </a:rPr>
              <a:t>keep track of </a:t>
            </a:r>
          </a:p>
          <a:p>
            <a:r>
              <a:rPr lang="en-US" sz="1500" dirty="0">
                <a:solidFill>
                  <a:srgbClr val="008000"/>
                </a:solidFill>
                <a:highlight>
                  <a:srgbClr val="FFFFFF"/>
                </a:highlight>
                <a:latin typeface="Cascadia Mono" panose="020B0609020000020004" pitchFamily="49" charset="0"/>
              </a:rPr>
              <a:t>// the previous node as we need to change save-&gt;link </a:t>
            </a:r>
            <a:endParaRPr lang="en-IN" sz="1500" dirty="0"/>
          </a:p>
        </p:txBody>
      </p:sp>
      <p:sp>
        <p:nvSpPr>
          <p:cNvPr id="11" name="Rectangle 10"/>
          <p:cNvSpPr/>
          <p:nvPr/>
        </p:nvSpPr>
        <p:spPr>
          <a:xfrm>
            <a:off x="6000685" y="1465176"/>
            <a:ext cx="5915391" cy="1200329"/>
          </a:xfrm>
          <a:prstGeom prst="rect">
            <a:avLst/>
          </a:prstGeom>
        </p:spPr>
        <p:txBody>
          <a:bodyPr wrap="square">
            <a:spAutoFit/>
          </a:bodyPr>
          <a:lstStyle/>
          <a:p>
            <a:r>
              <a:rPr lang="en-US" dirty="0" smtClean="0">
                <a:solidFill>
                  <a:srgbClr val="0000FF"/>
                </a:solidFill>
                <a:highlight>
                  <a:srgbClr val="FFFFFF"/>
                </a:highlight>
                <a:latin typeface="Cascadia Mono" panose="020B0609020000020004" pitchFamily="49" charset="0"/>
              </a:rPr>
              <a:t>while</a:t>
            </a:r>
            <a:r>
              <a:rPr lang="en-US" dirty="0" smtClean="0">
                <a:solidFill>
                  <a:srgbClr val="000000"/>
                </a:solidFill>
                <a:highlight>
                  <a:srgbClr val="FFFFFF"/>
                </a:highlight>
                <a:latin typeface="Cascadia Mono" panose="020B0609020000020004" pitchFamily="49" charset="0"/>
              </a:rPr>
              <a:t> </a:t>
            </a:r>
            <a:r>
              <a:rPr lang="en-US" dirty="0">
                <a:solidFill>
                  <a:srgbClr val="000000"/>
                </a:solidFill>
                <a:highlight>
                  <a:srgbClr val="FFFFFF"/>
                </a:highlight>
                <a:latin typeface="Cascadia Mono" panose="020B0609020000020004" pitchFamily="49" charset="0"/>
              </a:rPr>
              <a:t>(save != null &amp;&amp; save-&gt;info != x) { </a:t>
            </a:r>
          </a:p>
          <a:p>
            <a:r>
              <a:rPr lang="en-IN" dirty="0" smtClean="0">
                <a:solidFill>
                  <a:srgbClr val="000000"/>
                </a:solidFill>
                <a:highlight>
                  <a:srgbClr val="FFFFFF"/>
                </a:highlight>
                <a:latin typeface="Cascadia Mono" panose="020B0609020000020004" pitchFamily="49" charset="0"/>
              </a:rPr>
              <a:t>   </a:t>
            </a:r>
            <a:r>
              <a:rPr lang="en-IN" dirty="0" err="1">
                <a:solidFill>
                  <a:srgbClr val="000000"/>
                </a:solidFill>
                <a:highlight>
                  <a:srgbClr val="FFFFFF"/>
                </a:highlight>
                <a:latin typeface="Cascadia Mono" panose="020B0609020000020004" pitchFamily="49" charset="0"/>
              </a:rPr>
              <a:t>prev</a:t>
            </a:r>
            <a:r>
              <a:rPr lang="en-IN" dirty="0">
                <a:solidFill>
                  <a:srgbClr val="000000"/>
                </a:solidFill>
                <a:highlight>
                  <a:srgbClr val="FFFFFF"/>
                </a:highlight>
                <a:latin typeface="Cascadia Mono" panose="020B0609020000020004" pitchFamily="49" charset="0"/>
              </a:rPr>
              <a:t> = save; </a:t>
            </a:r>
          </a:p>
          <a:p>
            <a:r>
              <a:rPr lang="en-IN" dirty="0" smtClean="0">
                <a:solidFill>
                  <a:srgbClr val="000000"/>
                </a:solidFill>
                <a:highlight>
                  <a:srgbClr val="FFFFFF"/>
                </a:highlight>
                <a:latin typeface="Cascadia Mono" panose="020B0609020000020004" pitchFamily="49" charset="0"/>
              </a:rPr>
              <a:t>   </a:t>
            </a:r>
            <a:r>
              <a:rPr lang="en-IN" dirty="0">
                <a:solidFill>
                  <a:srgbClr val="000000"/>
                </a:solidFill>
                <a:highlight>
                  <a:srgbClr val="FFFFFF"/>
                </a:highlight>
                <a:latin typeface="Cascadia Mono" panose="020B0609020000020004" pitchFamily="49" charset="0"/>
              </a:rPr>
              <a:t>save = save-&gt;link; </a:t>
            </a:r>
          </a:p>
          <a:p>
            <a:r>
              <a:rPr lang="en-IN" dirty="0" smtClean="0">
                <a:solidFill>
                  <a:srgbClr val="000000"/>
                </a:solidFill>
                <a:highlight>
                  <a:srgbClr val="FFFFFF"/>
                </a:highlight>
                <a:latin typeface="Cascadia Mono" panose="020B0609020000020004" pitchFamily="49" charset="0"/>
              </a:rPr>
              <a:t>}</a:t>
            </a:r>
            <a:endParaRPr lang="en-IN" dirty="0"/>
          </a:p>
        </p:txBody>
      </p:sp>
      <p:sp>
        <p:nvSpPr>
          <p:cNvPr id="12" name="Rectangle 11"/>
          <p:cNvSpPr/>
          <p:nvPr/>
        </p:nvSpPr>
        <p:spPr>
          <a:xfrm>
            <a:off x="6000685" y="2793687"/>
            <a:ext cx="6096000" cy="1477328"/>
          </a:xfrm>
          <a:prstGeom prst="rect">
            <a:avLst/>
          </a:prstGeom>
        </p:spPr>
        <p:txBody>
          <a:bodyPr>
            <a:spAutoFit/>
          </a:bodyPr>
          <a:lstStyle/>
          <a:p>
            <a:r>
              <a:rPr lang="en-US" dirty="0">
                <a:solidFill>
                  <a:srgbClr val="008000"/>
                </a:solidFill>
                <a:highlight>
                  <a:srgbClr val="FFFFFF"/>
                </a:highlight>
                <a:latin typeface="Cascadia Mono" panose="020B0609020000020004" pitchFamily="49" charset="0"/>
              </a:rPr>
              <a:t>// If key was not present in linked list </a:t>
            </a:r>
          </a:p>
          <a:p>
            <a:r>
              <a:rPr lang="en-IN" dirty="0">
                <a:solidFill>
                  <a:srgbClr val="0000FF"/>
                </a:solidFill>
                <a:highlight>
                  <a:srgbClr val="FFFFFF"/>
                </a:highlight>
                <a:latin typeface="Cascadia Mono" panose="020B0609020000020004" pitchFamily="49" charset="0"/>
              </a:rPr>
              <a:t>if</a:t>
            </a:r>
            <a:r>
              <a:rPr lang="en-IN" dirty="0">
                <a:solidFill>
                  <a:srgbClr val="000000"/>
                </a:solidFill>
                <a:highlight>
                  <a:srgbClr val="FFFFFF"/>
                </a:highlight>
                <a:latin typeface="Cascadia Mono" panose="020B0609020000020004" pitchFamily="49" charset="0"/>
              </a:rPr>
              <a:t> (save == null) {</a:t>
            </a:r>
          </a:p>
          <a:p>
            <a:r>
              <a:rPr lang="en-IN" dirty="0">
                <a:solidFill>
                  <a:srgbClr val="000000"/>
                </a:solidFill>
                <a:highlight>
                  <a:srgbClr val="FFFFFF"/>
                </a:highlight>
                <a:latin typeface="Cascadia Mono" panose="020B0609020000020004" pitchFamily="49" charset="0"/>
              </a:rPr>
              <a:t>   </a:t>
            </a:r>
            <a:r>
              <a:rPr lang="en-IN" dirty="0" err="1">
                <a:solidFill>
                  <a:srgbClr val="2B91AF"/>
                </a:solidFill>
                <a:highlight>
                  <a:srgbClr val="FFFFFF"/>
                </a:highlight>
                <a:latin typeface="Cascadia Mono" panose="020B0609020000020004" pitchFamily="49" charset="0"/>
              </a:rPr>
              <a:t>printf</a:t>
            </a:r>
            <a:r>
              <a:rPr lang="en-IN" dirty="0">
                <a:solidFill>
                  <a:srgbClr val="000000"/>
                </a:solidFill>
                <a:highlight>
                  <a:srgbClr val="FFFFFF"/>
                </a:highlight>
                <a:latin typeface="Cascadia Mono" panose="020B0609020000020004" pitchFamily="49" charset="0"/>
              </a:rPr>
              <a:t>(</a:t>
            </a:r>
            <a:r>
              <a:rPr lang="en-IN" dirty="0">
                <a:solidFill>
                  <a:srgbClr val="A31515"/>
                </a:solidFill>
                <a:highlight>
                  <a:srgbClr val="FFFFFF"/>
                </a:highlight>
                <a:latin typeface="Cascadia Mono" panose="020B0609020000020004" pitchFamily="49" charset="0"/>
              </a:rPr>
              <a:t>"Node not found"</a:t>
            </a:r>
            <a:r>
              <a:rPr lang="en-IN" dirty="0">
                <a:solidFill>
                  <a:srgbClr val="000000"/>
                </a:solidFill>
                <a:highlight>
                  <a:srgbClr val="FFFFFF"/>
                </a:highlight>
                <a:latin typeface="Cascadia Mono" panose="020B0609020000020004" pitchFamily="49" charset="0"/>
              </a:rPr>
              <a:t>);</a:t>
            </a:r>
          </a:p>
          <a:p>
            <a:r>
              <a:rPr lang="en-IN" dirty="0">
                <a:solidFill>
                  <a:srgbClr val="000000"/>
                </a:solidFill>
                <a:highlight>
                  <a:srgbClr val="FFFFFF"/>
                </a:highlight>
                <a:latin typeface="Cascadia Mono" panose="020B0609020000020004" pitchFamily="49" charset="0"/>
              </a:rPr>
              <a:t>   </a:t>
            </a:r>
            <a:r>
              <a:rPr lang="en-IN" dirty="0">
                <a:solidFill>
                  <a:srgbClr val="0000FF"/>
                </a:solidFill>
                <a:highlight>
                  <a:srgbClr val="FFFFFF"/>
                </a:highlight>
                <a:latin typeface="Cascadia Mono" panose="020B0609020000020004" pitchFamily="49" charset="0"/>
              </a:rPr>
              <a:t>return</a:t>
            </a:r>
            <a:r>
              <a:rPr lang="en-IN" dirty="0">
                <a:solidFill>
                  <a:srgbClr val="000000"/>
                </a:solidFill>
                <a:highlight>
                  <a:srgbClr val="FFFFFF"/>
                </a:highlight>
                <a:latin typeface="Cascadia Mono" panose="020B0609020000020004" pitchFamily="49" charset="0"/>
              </a:rPr>
              <a:t>; </a:t>
            </a:r>
          </a:p>
          <a:p>
            <a:r>
              <a:rPr lang="en-IN" dirty="0">
                <a:solidFill>
                  <a:srgbClr val="000000"/>
                </a:solidFill>
                <a:highlight>
                  <a:srgbClr val="FFFFFF"/>
                </a:highlight>
                <a:latin typeface="Cascadia Mono" panose="020B0609020000020004" pitchFamily="49" charset="0"/>
              </a:rPr>
              <a:t>}</a:t>
            </a:r>
            <a:endParaRPr lang="en-IN" dirty="0"/>
          </a:p>
        </p:txBody>
      </p:sp>
      <p:sp>
        <p:nvSpPr>
          <p:cNvPr id="13" name="Rectangle 12"/>
          <p:cNvSpPr/>
          <p:nvPr/>
        </p:nvSpPr>
        <p:spPr>
          <a:xfrm>
            <a:off x="5817807" y="4387074"/>
            <a:ext cx="5165558" cy="1477328"/>
          </a:xfrm>
          <a:prstGeom prst="rect">
            <a:avLst/>
          </a:prstGeom>
        </p:spPr>
        <p:txBody>
          <a:bodyPr wrap="square">
            <a:spAutoFit/>
          </a:bodyPr>
          <a:lstStyle/>
          <a:p>
            <a:r>
              <a:rPr lang="en-US" dirty="0" smtClean="0">
                <a:solidFill>
                  <a:srgbClr val="008000"/>
                </a:solidFill>
                <a:highlight>
                  <a:srgbClr val="FFFFFF"/>
                </a:highlight>
                <a:latin typeface="Cascadia Mono" panose="020B0609020000020004" pitchFamily="49" charset="0"/>
              </a:rPr>
              <a:t>  // </a:t>
            </a:r>
            <a:r>
              <a:rPr lang="en-US" dirty="0">
                <a:solidFill>
                  <a:srgbClr val="008000"/>
                </a:solidFill>
                <a:highlight>
                  <a:srgbClr val="FFFFFF"/>
                </a:highlight>
                <a:latin typeface="Cascadia Mono" panose="020B0609020000020004" pitchFamily="49" charset="0"/>
              </a:rPr>
              <a:t>Unlink the node from linked list </a:t>
            </a:r>
          </a:p>
          <a:p>
            <a:r>
              <a:rPr lang="en-IN" dirty="0" smtClean="0">
                <a:solidFill>
                  <a:srgbClr val="000000"/>
                </a:solidFill>
                <a:highlight>
                  <a:srgbClr val="FFFFFF"/>
                </a:highlight>
                <a:latin typeface="Cascadia Mono" panose="020B0609020000020004" pitchFamily="49" charset="0"/>
              </a:rPr>
              <a:t>   </a:t>
            </a:r>
            <a:r>
              <a:rPr lang="en-IN" dirty="0" err="1">
                <a:solidFill>
                  <a:srgbClr val="000000"/>
                </a:solidFill>
                <a:highlight>
                  <a:srgbClr val="FFFFFF"/>
                </a:highlight>
                <a:latin typeface="Cascadia Mono" panose="020B0609020000020004" pitchFamily="49" charset="0"/>
              </a:rPr>
              <a:t>prev</a:t>
            </a:r>
            <a:r>
              <a:rPr lang="en-IN" dirty="0">
                <a:solidFill>
                  <a:srgbClr val="000000"/>
                </a:solidFill>
                <a:highlight>
                  <a:srgbClr val="FFFFFF"/>
                </a:highlight>
                <a:latin typeface="Cascadia Mono" panose="020B0609020000020004" pitchFamily="49" charset="0"/>
              </a:rPr>
              <a:t>-&gt;link = save-&gt;link</a:t>
            </a:r>
          </a:p>
          <a:p>
            <a:r>
              <a:rPr lang="en-IN" dirty="0" smtClean="0">
                <a:solidFill>
                  <a:srgbClr val="000000"/>
                </a:solidFill>
                <a:highlight>
                  <a:srgbClr val="FFFFFF"/>
                </a:highlight>
                <a:latin typeface="Cascadia Mono" panose="020B0609020000020004" pitchFamily="49" charset="0"/>
              </a:rPr>
              <a:t>   </a:t>
            </a:r>
            <a:r>
              <a:rPr lang="en-IN" dirty="0">
                <a:solidFill>
                  <a:srgbClr val="2B91AF"/>
                </a:solidFill>
                <a:highlight>
                  <a:srgbClr val="FFFFFF"/>
                </a:highlight>
                <a:latin typeface="Cascadia Mono" panose="020B0609020000020004" pitchFamily="49" charset="0"/>
              </a:rPr>
              <a:t>free</a:t>
            </a:r>
            <a:r>
              <a:rPr lang="en-IN" dirty="0">
                <a:solidFill>
                  <a:srgbClr val="000000"/>
                </a:solidFill>
                <a:highlight>
                  <a:srgbClr val="FFFFFF"/>
                </a:highlight>
                <a:latin typeface="Cascadia Mono" panose="020B0609020000020004" pitchFamily="49" charset="0"/>
              </a:rPr>
              <a:t>(save);</a:t>
            </a:r>
          </a:p>
          <a:p>
            <a:r>
              <a:rPr lang="en-IN" dirty="0" smtClean="0">
                <a:solidFill>
                  <a:srgbClr val="000000"/>
                </a:solidFill>
                <a:highlight>
                  <a:srgbClr val="FFFFFF"/>
                </a:highlight>
                <a:latin typeface="Cascadia Mono" panose="020B0609020000020004" pitchFamily="49" charset="0"/>
              </a:rPr>
              <a:t>   </a:t>
            </a:r>
            <a:r>
              <a:rPr lang="en-IN" dirty="0">
                <a:solidFill>
                  <a:srgbClr val="0000FF"/>
                </a:solidFill>
                <a:highlight>
                  <a:srgbClr val="FFFFFF"/>
                </a:highlight>
                <a:latin typeface="Cascadia Mono" panose="020B0609020000020004" pitchFamily="49" charset="0"/>
              </a:rPr>
              <a:t>return</a:t>
            </a:r>
            <a:r>
              <a:rPr lang="en-IN" dirty="0">
                <a:solidFill>
                  <a:srgbClr val="000000"/>
                </a:solidFill>
                <a:highlight>
                  <a:srgbClr val="FFFFFF"/>
                </a:highlight>
                <a:latin typeface="Cascadia Mono" panose="020B0609020000020004" pitchFamily="49" charset="0"/>
              </a:rPr>
              <a:t>; </a:t>
            </a:r>
            <a:endParaRPr lang="en-IN" dirty="0" smtClean="0">
              <a:solidFill>
                <a:srgbClr val="000000"/>
              </a:solidFill>
              <a:highlight>
                <a:srgbClr val="FFFFFF"/>
              </a:highlight>
              <a:latin typeface="Cascadia Mono" panose="020B0609020000020004" pitchFamily="49" charset="0"/>
            </a:endParaRPr>
          </a:p>
          <a:p>
            <a:r>
              <a:rPr lang="en-IN" dirty="0" smtClean="0">
                <a:solidFill>
                  <a:srgbClr val="000000"/>
                </a:solidFill>
                <a:highlight>
                  <a:srgbClr val="FFFFFF"/>
                </a:highlight>
                <a:latin typeface="Cascadia Mono" panose="020B0609020000020004" pitchFamily="49" charset="0"/>
              </a:rPr>
              <a:t>}</a:t>
            </a:r>
            <a:endParaRPr lang="en-IN" dirty="0"/>
          </a:p>
        </p:txBody>
      </p:sp>
      <p:cxnSp>
        <p:nvCxnSpPr>
          <p:cNvPr id="14" name="Straight Connector 13"/>
          <p:cNvCxnSpPr/>
          <p:nvPr/>
        </p:nvCxnSpPr>
        <p:spPr>
          <a:xfrm>
            <a:off x="5828851" y="794652"/>
            <a:ext cx="0" cy="56885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63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1" grpId="0"/>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COUNT_NODES(FIRST)</a:t>
            </a:r>
          </a:p>
        </p:txBody>
      </p:sp>
      <p:sp>
        <p:nvSpPr>
          <p:cNvPr id="3" name="Content Placeholder 2"/>
          <p:cNvSpPr>
            <a:spLocks noGrp="1"/>
          </p:cNvSpPr>
          <p:nvPr>
            <p:ph idx="1"/>
          </p:nvPr>
        </p:nvSpPr>
        <p:spPr>
          <a:xfrm>
            <a:off x="131180" y="876145"/>
            <a:ext cx="11929641" cy="1928016"/>
          </a:xfrm>
        </p:spPr>
        <p:txBody>
          <a:bodyPr/>
          <a:lstStyle/>
          <a:p>
            <a:r>
              <a:rPr lang="en-IN" dirty="0"/>
              <a:t>This function </a:t>
            </a:r>
            <a:r>
              <a:rPr lang="en-IN" b="1" dirty="0">
                <a:solidFill>
                  <a:srgbClr val="C00000"/>
                </a:solidFill>
              </a:rPr>
              <a:t>counts</a:t>
            </a:r>
            <a:r>
              <a:rPr lang="en-IN" dirty="0">
                <a:solidFill>
                  <a:srgbClr val="C00000"/>
                </a:solidFill>
              </a:rPr>
              <a:t> </a:t>
            </a:r>
            <a:r>
              <a:rPr lang="en-IN" dirty="0"/>
              <a:t>number of nodes</a:t>
            </a:r>
            <a:r>
              <a:rPr lang="en-IN" b="1" dirty="0">
                <a:solidFill>
                  <a:srgbClr val="FF0000"/>
                </a:solidFill>
              </a:rPr>
              <a:t> </a:t>
            </a:r>
            <a:r>
              <a:rPr lang="en-IN" dirty="0"/>
              <a:t>of the linked list and returns </a:t>
            </a:r>
            <a:r>
              <a:rPr lang="en-IN" b="1" dirty="0">
                <a:solidFill>
                  <a:srgbClr val="C00000"/>
                </a:solidFill>
              </a:rPr>
              <a:t>COUNT</a:t>
            </a:r>
            <a:r>
              <a:rPr lang="en-IN" dirty="0"/>
              <a:t>. </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 </a:t>
            </a:r>
            <a:r>
              <a:rPr lang="en-IN" dirty="0"/>
              <a:t>is a Temporary pointer variable</a:t>
            </a:r>
            <a:r>
              <a:rPr lang="en-IN" dirty="0" smtClean="0"/>
              <a:t>.</a:t>
            </a:r>
            <a:endParaRPr lang="en-IN" dirty="0"/>
          </a:p>
        </p:txBody>
      </p:sp>
      <p:sp>
        <p:nvSpPr>
          <p:cNvPr id="4" name="TextBox 3"/>
          <p:cNvSpPr txBox="1"/>
          <p:nvPr/>
        </p:nvSpPr>
        <p:spPr>
          <a:xfrm>
            <a:off x="407895" y="3199053"/>
            <a:ext cx="5760000" cy="246221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list Empty?]</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FIRST = NULL</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COUNT </a:t>
            </a:r>
            <a:r>
              <a:rPr lang="en-IN" sz="2200" dirty="0">
                <a:latin typeface="Consolas" pitchFamily="49" charset="0"/>
                <a:cs typeface="Consolas" pitchFamily="49" charset="0"/>
                <a:sym typeface="Wingdings" panose="05000000000000000000" pitchFamily="2" charset="2"/>
              </a:rPr>
              <a:t> 0</a:t>
            </a:r>
            <a:endParaRPr lang="en-IN" sz="2200" dirty="0">
              <a:latin typeface="Consolas" pitchFamily="49" charset="0"/>
              <a:cs typeface="Consolas" pitchFamily="49" charset="0"/>
            </a:endParaRPr>
          </a:p>
          <a:p>
            <a:r>
              <a:rPr lang="en-IN" sz="2200" dirty="0">
                <a:latin typeface="Consolas" pitchFamily="49" charset="0"/>
                <a:cs typeface="Consolas" pitchFamily="49" charset="0"/>
              </a:rPr>
              <a:t>         Return(COUNT</a:t>
            </a:r>
            <a:r>
              <a:rPr lang="en-IN" sz="2200" dirty="0" smtClean="0">
                <a:latin typeface="Consolas" pitchFamily="49" charset="0"/>
                <a:cs typeface="Consolas" pitchFamily="49" charset="0"/>
              </a:rPr>
              <a:t>)</a:t>
            </a:r>
            <a:endParaRPr lang="en-IN" sz="2200" b="1" dirty="0">
              <a:solidFill>
                <a:schemeClr val="tx2">
                  <a:lumMod val="60000"/>
                  <a:lumOff val="40000"/>
                </a:schemeClr>
              </a:solidFill>
              <a:latin typeface="Consolas" pitchFamily="49" charset="0"/>
              <a:cs typeface="Consolas" pitchFamily="49" charset="0"/>
            </a:endParaRPr>
          </a:p>
          <a:p>
            <a:pPr marL="444500" indent="-444500"/>
            <a:r>
              <a:rPr lang="en-IN" sz="2200" b="1" dirty="0">
                <a:solidFill>
                  <a:schemeClr val="tx2"/>
                </a:solidFill>
                <a:latin typeface="Consolas" pitchFamily="49" charset="0"/>
                <a:cs typeface="Consolas" pitchFamily="49" charset="0"/>
              </a:rPr>
              <a:t>2. [Initialize loop for a last </a:t>
            </a:r>
            <a:r>
              <a:rPr lang="en-IN" sz="2200" b="1" dirty="0" smtClean="0">
                <a:solidFill>
                  <a:schemeClr val="tx2"/>
                </a:solidFill>
                <a:latin typeface="Consolas" pitchFamily="49" charset="0"/>
                <a:cs typeface="Consolas" pitchFamily="49" charset="0"/>
              </a:rPr>
              <a:t>node to </a:t>
            </a:r>
            <a:r>
              <a:rPr lang="en-IN" sz="2200" b="1" dirty="0">
                <a:solidFill>
                  <a:schemeClr val="tx2"/>
                </a:solidFill>
                <a:latin typeface="Consolas" pitchFamily="49" charset="0"/>
                <a:cs typeface="Consolas" pitchFamily="49" charset="0"/>
              </a:rPr>
              <a:t>update count]</a:t>
            </a:r>
          </a:p>
          <a:p>
            <a:r>
              <a:rPr lang="en-IN" sz="2200" dirty="0">
                <a:latin typeface="Consolas" pitchFamily="49" charset="0"/>
                <a:cs typeface="Consolas" pitchFamily="49" charset="0"/>
              </a:rPr>
              <a:t>    SAVE</a:t>
            </a:r>
            <a:r>
              <a:rPr lang="en-IN" sz="2200" dirty="0">
                <a:latin typeface="Consolas" pitchFamily="49" charset="0"/>
                <a:cs typeface="Consolas" pitchFamily="49" charset="0"/>
                <a:sym typeface="Wingdings" pitchFamily="2" charset="2"/>
              </a:rPr>
              <a:t> </a:t>
            </a:r>
            <a:r>
              <a:rPr lang="en-IN" sz="2200" dirty="0" smtClean="0">
                <a:latin typeface="Consolas" pitchFamily="49" charset="0"/>
                <a:cs typeface="Consolas" pitchFamily="49" charset="0"/>
              </a:rPr>
              <a:t>FIRST</a:t>
            </a:r>
            <a:endParaRPr lang="en-IN" sz="2200" dirty="0">
              <a:latin typeface="Consolas" pitchFamily="49" charset="0"/>
              <a:cs typeface="Consolas" pitchFamily="49" charset="0"/>
            </a:endParaRPr>
          </a:p>
        </p:txBody>
      </p:sp>
      <p:sp>
        <p:nvSpPr>
          <p:cNvPr id="5" name="Rectangle 4"/>
          <p:cNvSpPr/>
          <p:nvPr/>
        </p:nvSpPr>
        <p:spPr>
          <a:xfrm>
            <a:off x="6241081" y="3199053"/>
            <a:ext cx="5760000" cy="2123658"/>
          </a:xfrm>
          <a:prstGeom prst="rect">
            <a:avLst/>
          </a:prstGeom>
          <a:solidFill>
            <a:schemeClr val="bg1">
              <a:lumMod val="95000"/>
            </a:schemeClr>
          </a:solidFill>
        </p:spPr>
        <p:txBody>
          <a:bodyPr>
            <a:spAutoFit/>
          </a:bodyPr>
          <a:lstStyle/>
          <a:p>
            <a:r>
              <a:rPr lang="en-IN" sz="2200" b="1" dirty="0">
                <a:solidFill>
                  <a:schemeClr val="tx2"/>
                </a:solidFill>
                <a:latin typeface="Consolas" pitchFamily="49" charset="0"/>
                <a:cs typeface="Consolas" pitchFamily="49" charset="0"/>
              </a:rPr>
              <a:t>3. [Go for end of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solidFill>
                  <a:schemeClr val="tx2">
                    <a:lumMod val="75000"/>
                  </a:schemeClr>
                </a:solidFill>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while</a:t>
            </a:r>
            <a:r>
              <a:rPr lang="en-IN" sz="2200" dirty="0">
                <a:latin typeface="Consolas" pitchFamily="49" charset="0"/>
                <a:cs typeface="Consolas" pitchFamily="49" charset="0"/>
              </a:rPr>
              <a:t> LINK (SAVE) ≠ NULL</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LINK (SAVE)</a:t>
            </a:r>
          </a:p>
          <a:p>
            <a:r>
              <a:rPr lang="en-IN" sz="2200" dirty="0">
                <a:latin typeface="Consolas" pitchFamily="49" charset="0"/>
                <a:cs typeface="Consolas" pitchFamily="49" charset="0"/>
              </a:rPr>
              <a:t>	COUNT </a:t>
            </a:r>
            <a:r>
              <a:rPr lang="en-IN" sz="2200" dirty="0">
                <a:latin typeface="Consolas" pitchFamily="49" charset="0"/>
                <a:cs typeface="Consolas" pitchFamily="49" charset="0"/>
                <a:sym typeface="Wingdings" panose="05000000000000000000" pitchFamily="2" charset="2"/>
              </a:rPr>
              <a:t> COUNT + 1</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4. [Return Count]</a:t>
            </a:r>
          </a:p>
          <a:p>
            <a:r>
              <a:rPr lang="en-IN" sz="2200" dirty="0">
                <a:latin typeface="Consolas" pitchFamily="49" charset="0"/>
                <a:cs typeface="Consolas" pitchFamily="49" charset="0"/>
              </a:rPr>
              <a:t>    Return (COUNT)</a:t>
            </a:r>
          </a:p>
        </p:txBody>
      </p:sp>
    </p:spTree>
    <p:extLst>
      <p:ext uri="{BB962C8B-B14F-4D97-AF65-F5344CB8AC3E}">
        <p14:creationId xmlns:p14="http://schemas.microsoft.com/office/powerpoint/2010/main" val="308408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build="allAtOnce"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Copy</a:t>
            </a:r>
            <a:r>
              <a:rPr lang="en-IN" dirty="0">
                <a:solidFill>
                  <a:srgbClr val="C00000"/>
                </a:solidFill>
              </a:rPr>
              <a:t> </a:t>
            </a:r>
            <a:r>
              <a:rPr lang="en-IN" dirty="0"/>
              <a:t>a Link List and creates new Linked List</a:t>
            </a:r>
          </a:p>
          <a:p>
            <a:r>
              <a:rPr lang="en-IN" dirty="0"/>
              <a:t>This function returns address of first node of newly created linked list. </a:t>
            </a:r>
          </a:p>
          <a:p>
            <a:r>
              <a:rPr lang="en-IN" dirty="0"/>
              <a:t>The </a:t>
            </a:r>
            <a:r>
              <a:rPr lang="en-IN" b="1" dirty="0"/>
              <a:t>new list </a:t>
            </a:r>
            <a:r>
              <a:rPr lang="en-IN" dirty="0"/>
              <a:t>is to contain </a:t>
            </a:r>
            <a:r>
              <a:rPr lang="en-IN" b="1" dirty="0"/>
              <a:t>nodes</a:t>
            </a:r>
            <a:r>
              <a:rPr lang="en-IN" dirty="0"/>
              <a:t> whose </a:t>
            </a:r>
            <a:r>
              <a:rPr lang="en-IN" b="1" dirty="0">
                <a:solidFill>
                  <a:srgbClr val="C00000"/>
                </a:solidFill>
              </a:rPr>
              <a:t>information</a:t>
            </a:r>
            <a:r>
              <a:rPr lang="en-IN" dirty="0">
                <a:solidFill>
                  <a:srgbClr val="C00000"/>
                </a:solidFill>
              </a:rPr>
              <a:t> </a:t>
            </a:r>
            <a:r>
              <a:rPr lang="en-IN" dirty="0"/>
              <a:t>and </a:t>
            </a:r>
            <a:r>
              <a:rPr lang="en-IN" b="1" dirty="0">
                <a:solidFill>
                  <a:srgbClr val="C00000"/>
                </a:solidFill>
              </a:rPr>
              <a:t>pointer</a:t>
            </a:r>
            <a:r>
              <a:rPr lang="en-IN" dirty="0">
                <a:solidFill>
                  <a:srgbClr val="C00000"/>
                </a:solidFill>
              </a:rPr>
              <a:t> </a:t>
            </a:r>
            <a:r>
              <a:rPr lang="en-IN" dirty="0"/>
              <a:t>fields are denoted by </a:t>
            </a:r>
            <a:r>
              <a:rPr lang="en-IN" b="1" dirty="0">
                <a:solidFill>
                  <a:srgbClr val="C00000"/>
                </a:solidFill>
              </a:rPr>
              <a:t>FIELD</a:t>
            </a:r>
            <a:r>
              <a:rPr lang="en-IN" dirty="0">
                <a:solidFill>
                  <a:srgbClr val="C00000"/>
                </a:solidFill>
              </a:rPr>
              <a:t> </a:t>
            </a:r>
            <a:r>
              <a:rPr lang="en-IN" dirty="0"/>
              <a:t>and </a:t>
            </a:r>
            <a:r>
              <a:rPr lang="en-IN" b="1" dirty="0">
                <a:solidFill>
                  <a:srgbClr val="C00000"/>
                </a:solidFill>
              </a:rPr>
              <a:t>PTR</a:t>
            </a:r>
            <a:r>
              <a:rPr lang="en-IN" dirty="0"/>
              <a:t>, respectively. </a:t>
            </a:r>
          </a:p>
          <a:p>
            <a:r>
              <a:rPr lang="en-IN" dirty="0"/>
              <a:t>The address of the </a:t>
            </a:r>
            <a:r>
              <a:rPr lang="en-IN" b="1" dirty="0">
                <a:solidFill>
                  <a:srgbClr val="C00000"/>
                </a:solidFill>
              </a:rPr>
              <a:t>first</a:t>
            </a:r>
            <a:r>
              <a:rPr lang="en-IN" b="1" dirty="0">
                <a:solidFill>
                  <a:srgbClr val="FF0000"/>
                </a:solidFill>
              </a:rPr>
              <a:t> </a:t>
            </a:r>
            <a:r>
              <a:rPr lang="en-IN" b="1" dirty="0">
                <a:solidFill>
                  <a:srgbClr val="C00000"/>
                </a:solidFill>
              </a:rPr>
              <a:t>node</a:t>
            </a:r>
            <a:r>
              <a:rPr lang="en-IN" b="1" dirty="0">
                <a:solidFill>
                  <a:srgbClr val="FF0000"/>
                </a:solidFill>
              </a:rPr>
              <a:t> </a:t>
            </a:r>
            <a:r>
              <a:rPr lang="en-IN" dirty="0"/>
              <a:t>in the newly created list is to be placed in </a:t>
            </a:r>
            <a:r>
              <a:rPr lang="en-IN" b="1" dirty="0">
                <a:solidFill>
                  <a:srgbClr val="C00000"/>
                </a:solidFill>
              </a:rPr>
              <a:t>BEGIN</a:t>
            </a:r>
            <a:endParaRPr lang="en-US" b="1" dirty="0">
              <a:solidFill>
                <a:srgbClr val="C00000"/>
              </a:solidFill>
            </a:endParaRP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 SAVE</a:t>
            </a:r>
            <a:r>
              <a:rPr lang="en-IN" b="1" dirty="0">
                <a:solidFill>
                  <a:srgbClr val="FF0000"/>
                </a:solidFill>
              </a:rPr>
              <a:t> </a:t>
            </a:r>
            <a:r>
              <a:rPr lang="en-IN" b="1" dirty="0"/>
              <a:t>and</a:t>
            </a:r>
            <a:r>
              <a:rPr lang="en-IN" b="1" dirty="0">
                <a:solidFill>
                  <a:srgbClr val="FF0000"/>
                </a:solidFill>
              </a:rPr>
              <a:t> </a:t>
            </a:r>
            <a:r>
              <a:rPr lang="en-IN" b="1" dirty="0">
                <a:solidFill>
                  <a:srgbClr val="C00000"/>
                </a:solidFill>
              </a:rPr>
              <a:t>PRED</a:t>
            </a:r>
            <a:r>
              <a:rPr lang="en-IN" dirty="0">
                <a:solidFill>
                  <a:srgbClr val="C00000"/>
                </a:solidFill>
              </a:rPr>
              <a:t> </a:t>
            </a:r>
            <a:r>
              <a:rPr lang="en-IN" dirty="0"/>
              <a:t>are temporary pointer variables. </a:t>
            </a:r>
          </a:p>
        </p:txBody>
      </p:sp>
    </p:spTree>
    <p:extLst>
      <p:ext uri="{BB962C8B-B14F-4D97-AF65-F5344CB8AC3E}">
        <p14:creationId xmlns:p14="http://schemas.microsoft.com/office/powerpoint/2010/main" val="266848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4" name="TextBox 3"/>
          <p:cNvSpPr txBox="1"/>
          <p:nvPr/>
        </p:nvSpPr>
        <p:spPr>
          <a:xfrm>
            <a:off x="233082" y="909918"/>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[Is Empty list?]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FIRST = 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Return(NULL)</a:t>
            </a:r>
          </a:p>
          <a:p>
            <a:r>
              <a:rPr lang="en-IN" sz="2000" b="1" dirty="0">
                <a:solidFill>
                  <a:schemeClr val="tx2"/>
                </a:solidFill>
                <a:latin typeface="Consolas" pitchFamily="49" charset="0"/>
                <a:cs typeface="Consolas" pitchFamily="49" charset="0"/>
              </a:rPr>
              <a:t>2. [Copy first node]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AVAIL = NULL</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latin typeface="Consolas" pitchFamily="49" charset="0"/>
                <a:cs typeface="Consolas" pitchFamily="49" charset="0"/>
              </a:rPr>
              <a:t> write </a:t>
            </a:r>
            <a:r>
              <a:rPr lang="en-IN" sz="2000" dirty="0">
                <a:latin typeface="Consolas" pitchFamily="49" charset="0"/>
                <a:cs typeface="Consolas" pitchFamily="49" charset="0"/>
              </a:rPr>
              <a:t>(‘Underflow</a:t>
            </a:r>
            <a:r>
              <a:rPr lang="en-IN" sz="2000" dirty="0" smtClean="0">
                <a:latin typeface="Consolas" pitchFamily="49" charset="0"/>
                <a:cs typeface="Consolas" pitchFamily="49" charset="0"/>
              </a:rPr>
              <a:t>’)</a:t>
            </a:r>
          </a:p>
          <a:p>
            <a:r>
              <a:rPr lang="en-IN" sz="2000" dirty="0" smtClean="0">
                <a:latin typeface="Consolas" pitchFamily="49" charset="0"/>
                <a:cs typeface="Consolas" pitchFamily="49" charset="0"/>
              </a:rPr>
              <a:t>	   Return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ELSE</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NEW</a:t>
            </a:r>
            <a:r>
              <a:rPr lang="en-IN" sz="2000" dirty="0">
                <a:latin typeface="Consolas" pitchFamily="49" charset="0"/>
                <a:cs typeface="Consolas" pitchFamily="49" charset="0"/>
                <a:sym typeface="Wingdings" pitchFamily="2" charset="2"/>
              </a:rPr>
              <a:t>AVAIL</a:t>
            </a: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AVAIL</a:t>
            </a:r>
            <a:r>
              <a:rPr lang="en-IN" sz="2000" dirty="0">
                <a:latin typeface="Consolas" pitchFamily="49" charset="0"/>
                <a:cs typeface="Consolas" pitchFamily="49" charset="0"/>
                <a:sym typeface="Wingdings" pitchFamily="2" charset="2"/>
              </a:rPr>
              <a:t>LINK(AVAIL)</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a:t>
            </a:r>
            <a:r>
              <a:rPr lang="en-IN" sz="2000" dirty="0">
                <a:latin typeface="Consolas" pitchFamily="49" charset="0"/>
                <a:cs typeface="Consolas" pitchFamily="49" charset="0"/>
              </a:rPr>
              <a:t>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INFO(FIRST)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BEGIN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3. [Initialize Traversal]</a:t>
            </a:r>
          </a:p>
          <a:p>
            <a:r>
              <a:rPr lang="en-IN" sz="2000" dirty="0" smtClean="0">
                <a:latin typeface="Consolas" pitchFamily="49" charset="0"/>
                <a:cs typeface="Consolas" pitchFamily="49" charset="0"/>
              </a:rPr>
              <a:t>    </a:t>
            </a:r>
            <a:r>
              <a:rPr lang="en-IN" sz="2000" dirty="0">
                <a:latin typeface="Consolas" pitchFamily="49" charset="0"/>
                <a:cs typeface="Consolas" pitchFamily="49" charset="0"/>
              </a:rPr>
              <a:t>SAVE </a:t>
            </a:r>
            <a:r>
              <a:rPr lang="en-IN" sz="2000" dirty="0">
                <a:latin typeface="Consolas" pitchFamily="49" charset="0"/>
                <a:cs typeface="Consolas" pitchFamily="49" charset="0"/>
                <a:sym typeface="Wingdings" pitchFamily="2" charset="2"/>
              </a:rPr>
              <a:t> FIRST</a:t>
            </a:r>
            <a:endParaRPr lang="en-IN" sz="2000" dirty="0">
              <a:latin typeface="Consolas" pitchFamily="49" charset="0"/>
              <a:cs typeface="Consolas" pitchFamily="49" charset="0"/>
            </a:endParaRPr>
          </a:p>
          <a:p>
            <a:pPr marL="444500" indent="-444500"/>
            <a:r>
              <a:rPr lang="en-IN" sz="2000" b="1" dirty="0">
                <a:solidFill>
                  <a:schemeClr val="tx2"/>
                </a:solidFill>
                <a:latin typeface="Consolas" pitchFamily="49" charset="0"/>
                <a:cs typeface="Consolas" pitchFamily="49" charset="0"/>
              </a:rPr>
              <a:t>4. [Move the next node if not </a:t>
            </a:r>
            <a:r>
              <a:rPr lang="en-IN" sz="2000" b="1" dirty="0" smtClean="0">
                <a:solidFill>
                  <a:schemeClr val="tx2"/>
                </a:solidFill>
                <a:latin typeface="Consolas" pitchFamily="49" charset="0"/>
                <a:cs typeface="Consolas" pitchFamily="49" charset="0"/>
              </a:rPr>
              <a:t>at the end </a:t>
            </a:r>
            <a:r>
              <a:rPr lang="en-IN" sz="2000" b="1" dirty="0">
                <a:solidFill>
                  <a:schemeClr val="tx2"/>
                </a:solidFill>
                <a:latin typeface="Consolas" pitchFamily="49" charset="0"/>
                <a:cs typeface="Consolas" pitchFamily="49" charset="0"/>
              </a:rPr>
              <a:t>if list]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thru step 6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While</a:t>
            </a:r>
            <a:r>
              <a:rPr lang="en-IN" sz="2000" dirty="0" smtClean="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LINK(SAVE) ≠ NULL</a:t>
            </a:r>
          </a:p>
        </p:txBody>
      </p:sp>
      <p:sp>
        <p:nvSpPr>
          <p:cNvPr id="6" name="TextBox 5"/>
          <p:cNvSpPr txBox="1"/>
          <p:nvPr/>
        </p:nvSpPr>
        <p:spPr>
          <a:xfrm>
            <a:off x="6185646" y="909918"/>
            <a:ext cx="5782235" cy="440120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[Update predecessor and </a:t>
            </a:r>
            <a:r>
              <a:rPr lang="en-IN" sz="2000" b="1" dirty="0" smtClean="0">
                <a:solidFill>
                  <a:schemeClr val="tx2"/>
                </a:solidFill>
                <a:latin typeface="Consolas" pitchFamily="49" charset="0"/>
                <a:cs typeface="Consolas" pitchFamily="49" charset="0"/>
              </a:rPr>
              <a:t>save pointer</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a:p>
            <a:r>
              <a:rPr lang="en-IN" sz="2000" b="1" dirty="0">
                <a:solidFill>
                  <a:schemeClr val="tx2"/>
                </a:solidFill>
                <a:latin typeface="Consolas" pitchFamily="49" charset="0"/>
                <a:cs typeface="Consolas" pitchFamily="49" charset="0"/>
              </a:rPr>
              <a:t>6. [Copy </a:t>
            </a:r>
            <a:r>
              <a:rPr lang="en-IN" sz="2000" b="1" dirty="0" smtClean="0">
                <a:solidFill>
                  <a:schemeClr val="tx2"/>
                </a:solidFill>
                <a:latin typeface="Consolas" pitchFamily="49" charset="0"/>
                <a:cs typeface="Consolas" pitchFamily="49" charset="0"/>
              </a:rPr>
              <a:t>Node]</a:t>
            </a:r>
            <a:endParaRPr lang="en-IN" sz="2000" b="1" dirty="0">
              <a:solidFill>
                <a:schemeClr val="tx2"/>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 </a:t>
            </a:r>
            <a:r>
              <a:rPr lang="en-IN" sz="2000" b="1" dirty="0" smtClean="0">
                <a:solidFill>
                  <a:schemeClr val="tx2"/>
                </a:solidFill>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AVAIL = NULL</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write (‘Underflow’)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Return (NULL)</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ELSE</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dirty="0" smtClean="0">
                <a:latin typeface="Consolas" pitchFamily="49" charset="0"/>
                <a:cs typeface="Consolas" pitchFamily="49" charset="0"/>
              </a:rPr>
              <a:t>         </a:t>
            </a:r>
            <a:r>
              <a:rPr lang="en-IN" sz="2000" dirty="0">
                <a:latin typeface="Consolas" pitchFamily="49" charset="0"/>
                <a:cs typeface="Consolas" pitchFamily="49" charset="0"/>
              </a:rPr>
              <a:t>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INFO(SAVE)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PTR(PRED)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7. [Set link of last node and </a:t>
            </a:r>
            <a:r>
              <a:rPr lang="en-IN" sz="2000" b="1" dirty="0" smtClean="0">
                <a:solidFill>
                  <a:schemeClr val="tx2"/>
                </a:solidFill>
                <a:latin typeface="Consolas" pitchFamily="49" charset="0"/>
                <a:cs typeface="Consolas" pitchFamily="49" charset="0"/>
              </a:rPr>
              <a:t>return</a:t>
            </a:r>
            <a:r>
              <a:rPr lang="en-IN" sz="2000" b="1" dirty="0">
                <a:solidFill>
                  <a:schemeClr val="tx2"/>
                </a:solidFill>
                <a:latin typeface="Consolas" pitchFamily="49" charset="0"/>
                <a:cs typeface="Consolas" pitchFamily="49" charset="0"/>
              </a:rPr>
              <a:t>]</a:t>
            </a:r>
          </a:p>
          <a:p>
            <a:r>
              <a:rPr lang="en-IN" sz="2000" dirty="0" smtClean="0">
                <a:latin typeface="Consolas" pitchFamily="49" charset="0"/>
                <a:cs typeface="Consolas" pitchFamily="49" charset="0"/>
              </a:rPr>
              <a:t>    </a:t>
            </a:r>
            <a:r>
              <a:rPr lang="en-IN" sz="2000" dirty="0">
                <a:latin typeface="Consolas" pitchFamily="49" charset="0"/>
                <a:cs typeface="Consolas" pitchFamily="49" charset="0"/>
              </a:rPr>
              <a:t>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Return(BEGIN</a:t>
            </a:r>
            <a:r>
              <a:rPr lang="en-IN" sz="2000" dirty="0" smtClean="0">
                <a:latin typeface="Consolas" pitchFamily="49" charset="0"/>
                <a:cs typeface="Consolas" pitchFamily="49" charset="0"/>
              </a:rPr>
              <a:t>)</a:t>
            </a:r>
            <a:endParaRPr lang="en-IN" sz="2000" dirty="0">
              <a:latin typeface="Consolas" pitchFamily="49" charset="0"/>
              <a:cs typeface="Consolas" pitchFamily="49" charset="0"/>
            </a:endParaRPr>
          </a:p>
        </p:txBody>
      </p:sp>
    </p:spTree>
    <p:extLst>
      <p:ext uri="{BB962C8B-B14F-4D97-AF65-F5344CB8AC3E}">
        <p14:creationId xmlns:p14="http://schemas.microsoft.com/office/powerpoint/2010/main" val="96264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bg/>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7" end="7"/>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
                                            <p:txEl>
                                              <p:pRg st="9" end="9"/>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uiExpand="1" build="allAtOnce"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4" name="TextBox 3"/>
          <p:cNvSpPr txBox="1"/>
          <p:nvPr/>
        </p:nvSpPr>
        <p:spPr>
          <a:xfrm>
            <a:off x="233292" y="934329"/>
            <a:ext cx="5760000" cy="101566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[Is Empty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Return(NULL)</a:t>
            </a:r>
          </a:p>
        </p:txBody>
      </p:sp>
      <p:sp>
        <p:nvSpPr>
          <p:cNvPr id="5" name="TextBox 4"/>
          <p:cNvSpPr txBox="1"/>
          <p:nvPr/>
        </p:nvSpPr>
        <p:spPr>
          <a:xfrm>
            <a:off x="6163992" y="934329"/>
            <a:ext cx="5760000" cy="233910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2. [Copy first node]</a:t>
            </a:r>
          </a:p>
          <a:p>
            <a:r>
              <a:rPr lang="en-IN" dirty="0" smtClean="0">
                <a:latin typeface="Consolas" pitchFamily="49" charset="0"/>
                <a:cs typeface="Consolas" pitchFamily="49" charset="0"/>
              </a:rPr>
              <a:t>     </a:t>
            </a:r>
            <a:r>
              <a:rPr lang="en-IN" b="1" dirty="0" smtClean="0">
                <a:solidFill>
                  <a:schemeClr val="tx2">
                    <a:lumMod val="75000"/>
                  </a:schemeClr>
                </a:solidFill>
                <a:latin typeface="Consolas" pitchFamily="49" charset="0"/>
                <a:cs typeface="Consolas" pitchFamily="49" charset="0"/>
              </a:rPr>
              <a:t>IF</a:t>
            </a:r>
            <a:r>
              <a:rPr lang="en-IN" dirty="0" smtClean="0">
                <a:latin typeface="Consolas" pitchFamily="49" charset="0"/>
                <a:cs typeface="Consolas" pitchFamily="49" charset="0"/>
              </a:rPr>
              <a:t>   </a:t>
            </a:r>
            <a:r>
              <a:rPr lang="en-IN" dirty="0">
                <a:latin typeface="Consolas" pitchFamily="49" charset="0"/>
                <a:cs typeface="Consolas" pitchFamily="49" charset="0"/>
              </a:rPr>
              <a:t>AVAIL = NULL</a:t>
            </a:r>
          </a:p>
          <a:p>
            <a:r>
              <a:rPr lang="en-IN" dirty="0" smtClean="0">
                <a:latin typeface="Consolas" pitchFamily="49" charset="0"/>
                <a:cs typeface="Consolas" pitchFamily="49" charset="0"/>
              </a:rPr>
              <a:t>     </a:t>
            </a:r>
            <a:r>
              <a:rPr lang="en-IN" b="1" dirty="0" smtClean="0">
                <a:solidFill>
                  <a:schemeClr val="tx2">
                    <a:lumMod val="75000"/>
                  </a:schemeClr>
                </a:solidFill>
                <a:latin typeface="Consolas" pitchFamily="49" charset="0"/>
                <a:cs typeface="Consolas" pitchFamily="49" charset="0"/>
              </a:rPr>
              <a:t>THEN</a:t>
            </a:r>
            <a:r>
              <a:rPr lang="en-IN" dirty="0" smtClean="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write (‘Underflow’)</a:t>
            </a:r>
          </a:p>
          <a:p>
            <a:r>
              <a:rPr lang="en-IN" dirty="0">
                <a:latin typeface="Consolas" pitchFamily="49" charset="0"/>
                <a:cs typeface="Consolas" pitchFamily="49" charset="0"/>
              </a:rPr>
              <a:t>     </a:t>
            </a:r>
            <a:r>
              <a:rPr lang="en-IN" dirty="0" smtClean="0">
                <a:latin typeface="Consolas" pitchFamily="49" charset="0"/>
                <a:cs typeface="Consolas" pitchFamily="49" charset="0"/>
              </a:rPr>
              <a:t>     Return </a:t>
            </a:r>
            <a:r>
              <a:rPr lang="en-IN" dirty="0">
                <a:latin typeface="Consolas" pitchFamily="49" charset="0"/>
                <a:cs typeface="Consolas" pitchFamily="49" charset="0"/>
              </a:rPr>
              <a:t>(0)</a:t>
            </a:r>
          </a:p>
          <a:p>
            <a:r>
              <a:rPr lang="en-IN" dirty="0" smtClean="0">
                <a:latin typeface="Consolas" pitchFamily="49" charset="0"/>
                <a:cs typeface="Consolas" pitchFamily="49" charset="0"/>
              </a:rPr>
              <a:t>     </a:t>
            </a:r>
            <a:r>
              <a:rPr lang="en-IN" b="1" dirty="0" smtClean="0">
                <a:solidFill>
                  <a:schemeClr val="tx2">
                    <a:lumMod val="75000"/>
                  </a:schemeClr>
                </a:solidFill>
                <a:latin typeface="Consolas" pitchFamily="49" charset="0"/>
                <a:cs typeface="Consolas" pitchFamily="49" charset="0"/>
              </a:rPr>
              <a:t>ELSE</a:t>
            </a:r>
            <a:r>
              <a:rPr lang="en-IN" dirty="0" smtClean="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NEW</a:t>
            </a:r>
            <a:r>
              <a:rPr lang="en-IN" dirty="0">
                <a:latin typeface="Consolas" pitchFamily="49" charset="0"/>
                <a:cs typeface="Consolas" pitchFamily="49" charset="0"/>
                <a:sym typeface="Wingdings" pitchFamily="2" charset="2"/>
              </a:rPr>
              <a:t>AVAIL</a:t>
            </a:r>
          </a:p>
          <a:p>
            <a:r>
              <a:rPr lang="en-IN" dirty="0">
                <a:latin typeface="Consolas" pitchFamily="49" charset="0"/>
                <a:cs typeface="Consolas" pitchFamily="49" charset="0"/>
                <a:sym typeface="Wingdings" pitchFamily="2" charset="2"/>
              </a:rPr>
              <a:t>     </a:t>
            </a:r>
            <a:r>
              <a:rPr lang="en-IN" dirty="0" smtClean="0">
                <a:latin typeface="Consolas" pitchFamily="49" charset="0"/>
                <a:cs typeface="Consolas" pitchFamily="49" charset="0"/>
                <a:sym typeface="Wingdings" pitchFamily="2" charset="2"/>
              </a:rPr>
              <a:t>     AVAIL</a:t>
            </a:r>
            <a:r>
              <a:rPr lang="en-IN" dirty="0">
                <a:latin typeface="Consolas" pitchFamily="49" charset="0"/>
                <a:cs typeface="Consolas" pitchFamily="49" charset="0"/>
                <a:sym typeface="Wingdings" pitchFamily="2" charset="2"/>
              </a:rPr>
              <a:t>LINK(AVAIL)</a:t>
            </a:r>
            <a:endParaRPr lang="en-IN" dirty="0">
              <a:latin typeface="Consolas" pitchFamily="49" charset="0"/>
              <a:cs typeface="Consolas" pitchFamily="49" charset="0"/>
            </a:endParaRPr>
          </a:p>
          <a:p>
            <a:r>
              <a:rPr lang="en-IN" dirty="0" smtClean="0">
                <a:latin typeface="Consolas" pitchFamily="49" charset="0"/>
                <a:cs typeface="Consolas" pitchFamily="49" charset="0"/>
              </a:rPr>
              <a:t>          </a:t>
            </a:r>
            <a:r>
              <a:rPr lang="en-IN" dirty="0">
                <a:latin typeface="Consolas" pitchFamily="49" charset="0"/>
                <a:cs typeface="Consolas" pitchFamily="49" charset="0"/>
              </a:rPr>
              <a:t>FIELD(NEW)</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INFO(FIRST)</a:t>
            </a:r>
          </a:p>
          <a:p>
            <a:r>
              <a:rPr lang="en-IN" dirty="0">
                <a:latin typeface="Consolas" pitchFamily="49" charset="0"/>
                <a:cs typeface="Consolas" pitchFamily="49" charset="0"/>
              </a:rPr>
              <a:t>     </a:t>
            </a:r>
            <a:r>
              <a:rPr lang="en-IN" dirty="0" smtClean="0">
                <a:latin typeface="Consolas" pitchFamily="49" charset="0"/>
                <a:cs typeface="Consolas" pitchFamily="49" charset="0"/>
              </a:rPr>
              <a:t>     BEGIN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NEW</a:t>
            </a:r>
          </a:p>
        </p:txBody>
      </p:sp>
      <p:grpSp>
        <p:nvGrpSpPr>
          <p:cNvPr id="6" name="Group 5"/>
          <p:cNvGrpSpPr/>
          <p:nvPr/>
        </p:nvGrpSpPr>
        <p:grpSpPr>
          <a:xfrm>
            <a:off x="747011" y="3126488"/>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1968841" y="312648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188041" y="312648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4407241" y="3135453"/>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1667023" y="3393188"/>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2888853" y="339318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p:cNvCxnSpPr>
          <p:nvPr/>
        </p:nvCxnSpPr>
        <p:spPr>
          <a:xfrm>
            <a:off x="4108053" y="339318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4950655" y="3135453"/>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658950" y="2124220"/>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32" name="Group 31"/>
          <p:cNvGrpSpPr/>
          <p:nvPr/>
        </p:nvGrpSpPr>
        <p:grpSpPr>
          <a:xfrm>
            <a:off x="708911" y="4791220"/>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34" name="Rectangle 33"/>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35" name="TextBox 34"/>
          <p:cNvSpPr txBox="1"/>
          <p:nvPr/>
        </p:nvSpPr>
        <p:spPr>
          <a:xfrm>
            <a:off x="802511" y="5400820"/>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cxnSp>
        <p:nvCxnSpPr>
          <p:cNvPr id="37" name="Straight Arrow Connector 36"/>
          <p:cNvCxnSpPr>
            <a:stCxn id="30" idx="2"/>
          </p:cNvCxnSpPr>
          <p:nvPr/>
        </p:nvCxnSpPr>
        <p:spPr>
          <a:xfrm>
            <a:off x="1026198" y="2493552"/>
            <a:ext cx="0" cy="6329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815803" y="4840526"/>
            <a:ext cx="340158" cy="461665"/>
          </a:xfrm>
          <a:prstGeom prst="rect">
            <a:avLst/>
          </a:prstGeom>
          <a:noFill/>
        </p:spPr>
        <p:txBody>
          <a:bodyPr wrap="none" rtlCol="0">
            <a:spAutoFit/>
          </a:bodyPr>
          <a:lstStyle/>
          <a:p>
            <a:pPr algn="ctr"/>
            <a:r>
              <a:rPr lang="en-IN" sz="2400" b="1" dirty="0">
                <a:solidFill>
                  <a:srgbClr val="FFFF00"/>
                </a:solidFill>
              </a:rPr>
              <a:t>5</a:t>
            </a:r>
            <a:endParaRPr lang="en-US" sz="2400" b="1" dirty="0">
              <a:solidFill>
                <a:srgbClr val="FFFF00"/>
              </a:solidFill>
            </a:endParaRPr>
          </a:p>
        </p:txBody>
      </p:sp>
      <p:sp>
        <p:nvSpPr>
          <p:cNvPr id="39" name="TextBox 38"/>
          <p:cNvSpPr txBox="1"/>
          <p:nvPr/>
        </p:nvSpPr>
        <p:spPr>
          <a:xfrm>
            <a:off x="578227" y="3800620"/>
            <a:ext cx="783997" cy="369332"/>
          </a:xfrm>
          <a:prstGeom prst="rect">
            <a:avLst/>
          </a:prstGeom>
          <a:noFill/>
        </p:spPr>
        <p:txBody>
          <a:bodyPr wrap="none" rtlCol="0">
            <a:spAutoFit/>
          </a:bodyPr>
          <a:lstStyle/>
          <a:p>
            <a:pPr algn="ctr"/>
            <a:r>
              <a:rPr lang="en-IN" b="1" dirty="0">
                <a:solidFill>
                  <a:srgbClr val="C00000"/>
                </a:solidFill>
              </a:rPr>
              <a:t>BEGIN</a:t>
            </a:r>
            <a:endParaRPr lang="en-US" b="1" dirty="0">
              <a:solidFill>
                <a:srgbClr val="C00000"/>
              </a:solidFill>
            </a:endParaRPr>
          </a:p>
        </p:txBody>
      </p:sp>
      <p:cxnSp>
        <p:nvCxnSpPr>
          <p:cNvPr id="42" name="Straight Arrow Connector 41"/>
          <p:cNvCxnSpPr>
            <a:stCxn id="39" idx="2"/>
            <a:endCxn id="33" idx="0"/>
          </p:cNvCxnSpPr>
          <p:nvPr/>
        </p:nvCxnSpPr>
        <p:spPr>
          <a:xfrm>
            <a:off x="970225" y="4169952"/>
            <a:ext cx="5386" cy="621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7401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0" grpId="0"/>
      <p:bldP spid="35" grpId="0"/>
      <p:bldP spid="38" grpId="0"/>
      <p:bldP spid="3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32" name="TextBox 31"/>
          <p:cNvSpPr txBox="1"/>
          <p:nvPr/>
        </p:nvSpPr>
        <p:spPr>
          <a:xfrm>
            <a:off x="205154" y="863991"/>
            <a:ext cx="5819127" cy="286232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3. [Initialize Traversal]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FIRST</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4. [Move the next node if not </a:t>
            </a:r>
            <a:r>
              <a:rPr lang="en-IN" sz="2000" b="1" dirty="0" smtClean="0">
                <a:solidFill>
                  <a:schemeClr val="tx2"/>
                </a:solidFill>
                <a:latin typeface="Consolas" pitchFamily="49" charset="0"/>
                <a:cs typeface="Consolas" pitchFamily="49" charset="0"/>
              </a:rPr>
              <a:t>at the </a:t>
            </a:r>
            <a:r>
              <a:rPr lang="en-IN" sz="2000" b="1" dirty="0">
                <a:solidFill>
                  <a:schemeClr val="tx2"/>
                </a:solidFill>
                <a:latin typeface="Consolas" pitchFamily="49" charset="0"/>
                <a:cs typeface="Consolas" pitchFamily="49" charset="0"/>
              </a:rPr>
              <a:t>end if list]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Repeat</a:t>
            </a:r>
            <a:r>
              <a:rPr lang="en-IN" sz="2000" dirty="0" smtClean="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thru step 6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while </a:t>
            </a:r>
            <a:r>
              <a:rPr lang="en-IN" sz="2000" dirty="0">
                <a:latin typeface="Consolas" pitchFamily="49" charset="0"/>
                <a:cs typeface="Consolas" pitchFamily="49" charset="0"/>
              </a:rPr>
              <a:t>LINK(SAVE) ≠ NULL</a:t>
            </a:r>
          </a:p>
          <a:p>
            <a:r>
              <a:rPr lang="en-IN" sz="2000" b="1" dirty="0" smtClean="0">
                <a:solidFill>
                  <a:schemeClr val="tx2"/>
                </a:solidFill>
                <a:latin typeface="Consolas" pitchFamily="49" charset="0"/>
                <a:cs typeface="Consolas" pitchFamily="49" charset="0"/>
              </a:rPr>
              <a:t>5. </a:t>
            </a:r>
            <a:r>
              <a:rPr lang="en-IN" sz="2000" b="1" dirty="0">
                <a:solidFill>
                  <a:schemeClr val="tx2"/>
                </a:solidFill>
                <a:latin typeface="Consolas" pitchFamily="49" charset="0"/>
                <a:cs typeface="Consolas" pitchFamily="49" charset="0"/>
              </a:rPr>
              <a:t>[Update predecessor </a:t>
            </a:r>
            <a:r>
              <a:rPr lang="en-IN" sz="2000" b="1" dirty="0" smtClean="0">
                <a:solidFill>
                  <a:schemeClr val="tx2"/>
                </a:solidFill>
                <a:latin typeface="Consolas" pitchFamily="49" charset="0"/>
                <a:cs typeface="Consolas" pitchFamily="49" charset="0"/>
              </a:rPr>
              <a:t>and save pointer</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p:txBody>
      </p:sp>
      <p:sp>
        <p:nvSpPr>
          <p:cNvPr id="33" name="TextBox 32"/>
          <p:cNvSpPr txBox="1"/>
          <p:nvPr/>
        </p:nvSpPr>
        <p:spPr>
          <a:xfrm>
            <a:off x="6172200" y="863991"/>
            <a:ext cx="5760000" cy="347787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6. [Copy Node]</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AVAIL = NULL</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write (‘Underflow’)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 </a:t>
            </a:r>
            <a:r>
              <a:rPr lang="en-IN" sz="2000" dirty="0">
                <a:latin typeface="Consolas" pitchFamily="49" charset="0"/>
                <a:cs typeface="Consolas" pitchFamily="49" charset="0"/>
              </a:rPr>
              <a:t>(0)</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ELSE</a:t>
            </a:r>
            <a:r>
              <a:rPr lang="en-IN" sz="2000" dirty="0" smtClean="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FIELD(NEW</a:t>
            </a:r>
            <a:r>
              <a:rPr lang="en-IN" sz="2000" dirty="0">
                <a:latin typeface="Consolas" pitchFamily="49" charset="0"/>
                <a:cs typeface="Consolas" pitchFamily="49" charset="0"/>
              </a:rPr>
              <a:t>)</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INFO(SAVE)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PTR(PRED</a:t>
            </a:r>
            <a:r>
              <a:rPr lang="en-IN" sz="2000" dirty="0">
                <a:latin typeface="Consolas" pitchFamily="49" charset="0"/>
                <a:cs typeface="Consolas" pitchFamily="49" charset="0"/>
              </a:rPr>
              <a:t>)</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7. [Set link of last node &amp; return]</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PTR(NEW</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Return(BEGIN</a:t>
            </a:r>
            <a:r>
              <a:rPr lang="en-IN" sz="2000" dirty="0">
                <a:latin typeface="Consolas" pitchFamily="49" charset="0"/>
                <a:cs typeface="Consolas" pitchFamily="49" charset="0"/>
              </a:rPr>
              <a:t>)</a:t>
            </a:r>
          </a:p>
        </p:txBody>
      </p:sp>
      <p:grpSp>
        <p:nvGrpSpPr>
          <p:cNvPr id="34" name="Group 33"/>
          <p:cNvGrpSpPr/>
          <p:nvPr/>
        </p:nvGrpSpPr>
        <p:grpSpPr>
          <a:xfrm>
            <a:off x="581751" y="4456356"/>
            <a:ext cx="920012" cy="382345"/>
            <a:chOff x="951919" y="5486400"/>
            <a:chExt cx="920012" cy="533400"/>
          </a:xfrm>
        </p:grpSpPr>
        <p:sp>
          <p:nvSpPr>
            <p:cNvPr id="35" name="Rectangle 3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36" name="Rectangle 3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1803581" y="4456356"/>
            <a:ext cx="920012" cy="382345"/>
            <a:chOff x="951919" y="5486400"/>
            <a:chExt cx="920012" cy="533400"/>
          </a:xfrm>
        </p:grpSpPr>
        <p:sp>
          <p:nvSpPr>
            <p:cNvPr id="38" name="Rectangle 3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39" name="Rectangle 3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0" name="Group 39"/>
          <p:cNvGrpSpPr/>
          <p:nvPr/>
        </p:nvGrpSpPr>
        <p:grpSpPr>
          <a:xfrm>
            <a:off x="3022781" y="4456356"/>
            <a:ext cx="920012" cy="382345"/>
            <a:chOff x="951919" y="5486400"/>
            <a:chExt cx="920012" cy="533400"/>
          </a:xfrm>
        </p:grpSpPr>
        <p:sp>
          <p:nvSpPr>
            <p:cNvPr id="41" name="Rectangle 4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42" name="Rectangle 4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3" name="Group 42"/>
          <p:cNvGrpSpPr/>
          <p:nvPr/>
        </p:nvGrpSpPr>
        <p:grpSpPr>
          <a:xfrm>
            <a:off x="4241981" y="4465321"/>
            <a:ext cx="912386" cy="382345"/>
            <a:chOff x="6256538" y="5334000"/>
            <a:chExt cx="912386" cy="533400"/>
          </a:xfrm>
        </p:grpSpPr>
        <p:sp>
          <p:nvSpPr>
            <p:cNvPr id="44" name="Rectangle 4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45" name="Rectangle 44"/>
            <p:cNvSpPr/>
            <p:nvPr/>
          </p:nvSpPr>
          <p:spPr>
            <a:xfrm>
              <a:off x="6795550" y="5334000"/>
              <a:ext cx="37337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6" name="Straight Arrow Connector 45"/>
          <p:cNvCxnSpPr>
            <a:stCxn id="36" idx="3"/>
            <a:endCxn id="38" idx="1"/>
          </p:cNvCxnSpPr>
          <p:nvPr/>
        </p:nvCxnSpPr>
        <p:spPr>
          <a:xfrm>
            <a:off x="1501763" y="4647528"/>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39" idx="3"/>
            <a:endCxn id="41" idx="1"/>
          </p:cNvCxnSpPr>
          <p:nvPr/>
        </p:nvCxnSpPr>
        <p:spPr>
          <a:xfrm>
            <a:off x="2723593" y="464752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flipV="1">
            <a:off x="4780993" y="4465320"/>
            <a:ext cx="373374" cy="373380"/>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50" name="TextBox 49"/>
          <p:cNvSpPr txBox="1"/>
          <p:nvPr/>
        </p:nvSpPr>
        <p:spPr>
          <a:xfrm>
            <a:off x="315890" y="3793153"/>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51" name="Group 50"/>
          <p:cNvGrpSpPr/>
          <p:nvPr/>
        </p:nvGrpSpPr>
        <p:grpSpPr>
          <a:xfrm>
            <a:off x="543651" y="5837820"/>
            <a:ext cx="920012" cy="356810"/>
            <a:chOff x="951919" y="5486400"/>
            <a:chExt cx="920012" cy="533400"/>
          </a:xfrm>
        </p:grpSpPr>
        <p:sp>
          <p:nvSpPr>
            <p:cNvPr id="52" name="Rectangle 51"/>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53" name="Rectangle 52"/>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cxnSp>
        <p:nvCxnSpPr>
          <p:cNvPr id="54" name="Straight Arrow Connector 53"/>
          <p:cNvCxnSpPr/>
          <p:nvPr/>
        </p:nvCxnSpPr>
        <p:spPr>
          <a:xfrm>
            <a:off x="683138" y="4139887"/>
            <a:ext cx="0" cy="3164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5" name="TextBox 54"/>
          <p:cNvSpPr txBox="1"/>
          <p:nvPr/>
        </p:nvSpPr>
        <p:spPr>
          <a:xfrm>
            <a:off x="650543" y="5791201"/>
            <a:ext cx="340158" cy="461665"/>
          </a:xfrm>
          <a:prstGeom prst="rect">
            <a:avLst/>
          </a:prstGeom>
          <a:noFill/>
        </p:spPr>
        <p:txBody>
          <a:bodyPr wrap="none" rtlCol="0">
            <a:spAutoFit/>
          </a:bodyPr>
          <a:lstStyle/>
          <a:p>
            <a:pPr algn="ctr"/>
            <a:r>
              <a:rPr lang="en-IN" sz="2400" b="1" dirty="0">
                <a:solidFill>
                  <a:srgbClr val="FFFF00"/>
                </a:solidFill>
              </a:rPr>
              <a:t>5</a:t>
            </a:r>
            <a:endParaRPr lang="en-US" sz="2400" b="1" dirty="0">
              <a:solidFill>
                <a:srgbClr val="FFFF00"/>
              </a:solidFill>
            </a:endParaRPr>
          </a:p>
        </p:txBody>
      </p:sp>
      <p:sp>
        <p:nvSpPr>
          <p:cNvPr id="56" name="TextBox 55"/>
          <p:cNvSpPr txBox="1"/>
          <p:nvPr/>
        </p:nvSpPr>
        <p:spPr>
          <a:xfrm>
            <a:off x="412967" y="4892040"/>
            <a:ext cx="783997" cy="369332"/>
          </a:xfrm>
          <a:prstGeom prst="rect">
            <a:avLst/>
          </a:prstGeom>
          <a:noFill/>
        </p:spPr>
        <p:txBody>
          <a:bodyPr wrap="none" rtlCol="0">
            <a:spAutoFit/>
          </a:bodyPr>
          <a:lstStyle/>
          <a:p>
            <a:pPr algn="ctr"/>
            <a:r>
              <a:rPr lang="en-IN" b="1" dirty="0"/>
              <a:t>BEGIN</a:t>
            </a:r>
            <a:endParaRPr lang="en-US" b="1" dirty="0"/>
          </a:p>
        </p:txBody>
      </p:sp>
      <p:cxnSp>
        <p:nvCxnSpPr>
          <p:cNvPr id="57" name="Straight Arrow Connector 56"/>
          <p:cNvCxnSpPr>
            <a:stCxn id="56" idx="2"/>
            <a:endCxn id="52" idx="0"/>
          </p:cNvCxnSpPr>
          <p:nvPr/>
        </p:nvCxnSpPr>
        <p:spPr>
          <a:xfrm>
            <a:off x="804965" y="5261372"/>
            <a:ext cx="5386" cy="57644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63" name="Group 62"/>
          <p:cNvGrpSpPr/>
          <p:nvPr/>
        </p:nvGrpSpPr>
        <p:grpSpPr>
          <a:xfrm>
            <a:off x="955378" y="5120640"/>
            <a:ext cx="631903" cy="717180"/>
            <a:chOff x="1130014" y="5181600"/>
            <a:chExt cx="631903" cy="717180"/>
          </a:xfrm>
        </p:grpSpPr>
        <p:sp>
          <p:nvSpPr>
            <p:cNvPr id="60" name="TextBox 59"/>
            <p:cNvSpPr txBox="1"/>
            <p:nvPr/>
          </p:nvSpPr>
          <p:spPr>
            <a:xfrm>
              <a:off x="1130014" y="5181600"/>
              <a:ext cx="631903" cy="338554"/>
            </a:xfrm>
            <a:prstGeom prst="rect">
              <a:avLst/>
            </a:prstGeom>
            <a:noFill/>
          </p:spPr>
          <p:txBody>
            <a:bodyPr wrap="none" rtlCol="0">
              <a:spAutoFit/>
            </a:bodyPr>
            <a:lstStyle/>
            <a:p>
              <a:pPr algn="ctr"/>
              <a:r>
                <a:rPr lang="en-IN" sz="1600" b="1" dirty="0">
                  <a:solidFill>
                    <a:srgbClr val="C00000"/>
                  </a:solidFill>
                </a:rPr>
                <a:t>PRED</a:t>
              </a:r>
              <a:endParaRPr lang="en-US" sz="1600" b="1" dirty="0">
                <a:solidFill>
                  <a:srgbClr val="C00000"/>
                </a:solidFill>
              </a:endParaRPr>
            </a:p>
          </p:txBody>
        </p:sp>
        <p:cxnSp>
          <p:nvCxnSpPr>
            <p:cNvPr id="62" name="Straight Arrow Connector 61"/>
            <p:cNvCxnSpPr>
              <a:stCxn id="60" idx="2"/>
              <a:endCxn id="53" idx="0"/>
            </p:cNvCxnSpPr>
            <p:nvPr/>
          </p:nvCxnSpPr>
          <p:spPr>
            <a:xfrm flipH="1">
              <a:off x="1434352" y="5520154"/>
              <a:ext cx="11614" cy="37862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64" name="Group 63"/>
          <p:cNvGrpSpPr/>
          <p:nvPr/>
        </p:nvGrpSpPr>
        <p:grpSpPr>
          <a:xfrm>
            <a:off x="1800951" y="5830200"/>
            <a:ext cx="920012" cy="356810"/>
            <a:chOff x="951919" y="5486400"/>
            <a:chExt cx="920012" cy="533400"/>
          </a:xfrm>
        </p:grpSpPr>
        <p:sp>
          <p:nvSpPr>
            <p:cNvPr id="65" name="Rectangle 64"/>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67" name="TextBox 66"/>
          <p:cNvSpPr txBox="1"/>
          <p:nvPr/>
        </p:nvSpPr>
        <p:spPr>
          <a:xfrm>
            <a:off x="1831437" y="5791201"/>
            <a:ext cx="495650" cy="461665"/>
          </a:xfrm>
          <a:prstGeom prst="rect">
            <a:avLst/>
          </a:prstGeom>
          <a:noFill/>
        </p:spPr>
        <p:txBody>
          <a:bodyPr wrap="none" rtlCol="0">
            <a:spAutoFit/>
          </a:bodyPr>
          <a:lstStyle/>
          <a:p>
            <a:pPr algn="ctr"/>
            <a:r>
              <a:rPr lang="en-IN" sz="2400" b="1" dirty="0">
                <a:solidFill>
                  <a:srgbClr val="FFFF00"/>
                </a:solidFill>
              </a:rPr>
              <a:t>10</a:t>
            </a:r>
            <a:endParaRPr lang="en-US" sz="2400" b="1" dirty="0">
              <a:solidFill>
                <a:srgbClr val="FFFF00"/>
              </a:solidFill>
            </a:endParaRPr>
          </a:p>
        </p:txBody>
      </p:sp>
      <p:grpSp>
        <p:nvGrpSpPr>
          <p:cNvPr id="68" name="Group 67"/>
          <p:cNvGrpSpPr/>
          <p:nvPr/>
        </p:nvGrpSpPr>
        <p:grpSpPr>
          <a:xfrm>
            <a:off x="3022781" y="5830630"/>
            <a:ext cx="920012" cy="356810"/>
            <a:chOff x="951919" y="5486400"/>
            <a:chExt cx="920012" cy="533400"/>
          </a:xfrm>
        </p:grpSpPr>
        <p:sp>
          <p:nvSpPr>
            <p:cNvPr id="69" name="Rectangle 68"/>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70" name="Rectangle 69"/>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71" name="Group 70"/>
          <p:cNvGrpSpPr/>
          <p:nvPr/>
        </p:nvGrpSpPr>
        <p:grpSpPr>
          <a:xfrm>
            <a:off x="4315375" y="5830630"/>
            <a:ext cx="920012" cy="356810"/>
            <a:chOff x="951919" y="5486400"/>
            <a:chExt cx="920012" cy="533400"/>
          </a:xfrm>
        </p:grpSpPr>
        <p:sp>
          <p:nvSpPr>
            <p:cNvPr id="72" name="Rectangle 71"/>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73" name="Rectangle 72"/>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74" name="TextBox 73"/>
          <p:cNvSpPr txBox="1"/>
          <p:nvPr/>
        </p:nvSpPr>
        <p:spPr>
          <a:xfrm>
            <a:off x="3034271" y="5791201"/>
            <a:ext cx="495650" cy="461665"/>
          </a:xfrm>
          <a:prstGeom prst="rect">
            <a:avLst/>
          </a:prstGeom>
          <a:noFill/>
        </p:spPr>
        <p:txBody>
          <a:bodyPr wrap="none" rtlCol="0">
            <a:spAutoFit/>
          </a:bodyPr>
          <a:lstStyle/>
          <a:p>
            <a:pPr algn="ctr"/>
            <a:r>
              <a:rPr lang="en-IN" sz="2400" b="1" dirty="0">
                <a:solidFill>
                  <a:srgbClr val="FFFF00"/>
                </a:solidFill>
              </a:rPr>
              <a:t>15</a:t>
            </a:r>
            <a:endParaRPr lang="en-US" sz="2400" b="1" dirty="0">
              <a:solidFill>
                <a:srgbClr val="FFFF00"/>
              </a:solidFill>
            </a:endParaRPr>
          </a:p>
        </p:txBody>
      </p:sp>
      <p:sp>
        <p:nvSpPr>
          <p:cNvPr id="75" name="TextBox 74"/>
          <p:cNvSpPr txBox="1"/>
          <p:nvPr/>
        </p:nvSpPr>
        <p:spPr>
          <a:xfrm>
            <a:off x="4349212" y="5791201"/>
            <a:ext cx="495650" cy="461665"/>
          </a:xfrm>
          <a:prstGeom prst="rect">
            <a:avLst/>
          </a:prstGeom>
          <a:noFill/>
        </p:spPr>
        <p:txBody>
          <a:bodyPr wrap="none" rtlCol="0">
            <a:spAutoFit/>
          </a:bodyPr>
          <a:lstStyle/>
          <a:p>
            <a:pPr algn="ctr"/>
            <a:r>
              <a:rPr lang="en-IN" sz="2400" b="1" dirty="0">
                <a:solidFill>
                  <a:srgbClr val="FFFF00"/>
                </a:solidFill>
              </a:rPr>
              <a:t>30</a:t>
            </a:r>
            <a:endParaRPr lang="en-US" sz="2400" b="1" dirty="0">
              <a:solidFill>
                <a:srgbClr val="FFFF00"/>
              </a:solidFill>
            </a:endParaRPr>
          </a:p>
        </p:txBody>
      </p:sp>
      <p:cxnSp>
        <p:nvCxnSpPr>
          <p:cNvPr id="77" name="Straight Arrow Connector 76"/>
          <p:cNvCxnSpPr>
            <a:stCxn id="42" idx="3"/>
            <a:endCxn id="44" idx="1"/>
          </p:cNvCxnSpPr>
          <p:nvPr/>
        </p:nvCxnSpPr>
        <p:spPr>
          <a:xfrm>
            <a:off x="3942793" y="4647529"/>
            <a:ext cx="299188" cy="896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0" name="TextBox 79"/>
          <p:cNvSpPr txBox="1"/>
          <p:nvPr/>
        </p:nvSpPr>
        <p:spPr>
          <a:xfrm>
            <a:off x="671716" y="6194630"/>
            <a:ext cx="564578" cy="338554"/>
          </a:xfrm>
          <a:prstGeom prst="rect">
            <a:avLst/>
          </a:prstGeom>
          <a:noFill/>
        </p:spPr>
        <p:txBody>
          <a:bodyPr wrap="none" rtlCol="0">
            <a:spAutoFit/>
          </a:bodyPr>
          <a:lstStyle/>
          <a:p>
            <a:pPr algn="ctr"/>
            <a:r>
              <a:rPr lang="en-IN" sz="1600" b="1" dirty="0"/>
              <a:t>NEW</a:t>
            </a:r>
            <a:endParaRPr lang="en-US" sz="1600" b="1" dirty="0"/>
          </a:p>
        </p:txBody>
      </p:sp>
      <p:cxnSp>
        <p:nvCxnSpPr>
          <p:cNvPr id="87" name="Straight Arrow Connector 86"/>
          <p:cNvCxnSpPr>
            <a:stCxn id="53" idx="3"/>
            <a:endCxn id="65" idx="1"/>
          </p:cNvCxnSpPr>
          <p:nvPr/>
        </p:nvCxnSpPr>
        <p:spPr>
          <a:xfrm flipV="1">
            <a:off x="1463663" y="6008605"/>
            <a:ext cx="337288" cy="762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a:stCxn id="66" idx="3"/>
            <a:endCxn id="69" idx="1"/>
          </p:cNvCxnSpPr>
          <p:nvPr/>
        </p:nvCxnSpPr>
        <p:spPr>
          <a:xfrm>
            <a:off x="2720963" y="6008605"/>
            <a:ext cx="301818" cy="43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a:stCxn id="70" idx="3"/>
            <a:endCxn id="72" idx="1"/>
          </p:cNvCxnSpPr>
          <p:nvPr/>
        </p:nvCxnSpPr>
        <p:spPr>
          <a:xfrm>
            <a:off x="3942793" y="6009035"/>
            <a:ext cx="372582"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flipV="1">
            <a:off x="4862013" y="5845436"/>
            <a:ext cx="341999" cy="342004"/>
          </a:xfrm>
          <a:prstGeom prst="line">
            <a:avLst/>
          </a:prstGeom>
          <a:ln w="28575"/>
        </p:spPr>
        <p:style>
          <a:lnRef idx="3">
            <a:schemeClr val="dk1"/>
          </a:lnRef>
          <a:fillRef idx="0">
            <a:schemeClr val="dk1"/>
          </a:fillRef>
          <a:effectRef idx="2">
            <a:schemeClr val="dk1"/>
          </a:effectRef>
          <a:fontRef idx="minor">
            <a:schemeClr val="tx1"/>
          </a:fontRef>
        </p:style>
      </p:cxnSp>
      <p:grpSp>
        <p:nvGrpSpPr>
          <p:cNvPr id="5" name="Group 4"/>
          <p:cNvGrpSpPr/>
          <p:nvPr/>
        </p:nvGrpSpPr>
        <p:grpSpPr>
          <a:xfrm>
            <a:off x="957002" y="3784541"/>
            <a:ext cx="694422" cy="671815"/>
            <a:chOff x="2351015" y="3784541"/>
            <a:chExt cx="694422" cy="671815"/>
          </a:xfrm>
        </p:grpSpPr>
        <p:sp>
          <p:nvSpPr>
            <p:cNvPr id="58" name="TextBox 57"/>
            <p:cNvSpPr txBox="1"/>
            <p:nvPr/>
          </p:nvSpPr>
          <p:spPr>
            <a:xfrm>
              <a:off x="2351015" y="3784541"/>
              <a:ext cx="694422" cy="369332"/>
            </a:xfrm>
            <a:prstGeom prst="rect">
              <a:avLst/>
            </a:prstGeom>
            <a:noFill/>
          </p:spPr>
          <p:txBody>
            <a:bodyPr wrap="none" rtlCol="0">
              <a:spAutoFit/>
            </a:bodyPr>
            <a:lstStyle/>
            <a:p>
              <a:pPr algn="ctr"/>
              <a:r>
                <a:rPr lang="en-IN" b="1" dirty="0">
                  <a:solidFill>
                    <a:srgbClr val="C00000"/>
                  </a:solidFill>
                </a:rPr>
                <a:t>SAVE</a:t>
              </a:r>
            </a:p>
          </p:txBody>
        </p:sp>
        <p:cxnSp>
          <p:nvCxnSpPr>
            <p:cNvPr id="4" name="Straight Arrow Connector 3"/>
            <p:cNvCxnSpPr>
              <a:stCxn id="58" idx="2"/>
              <a:endCxn id="36" idx="0"/>
            </p:cNvCxnSpPr>
            <p:nvPr/>
          </p:nvCxnSpPr>
          <p:spPr>
            <a:xfrm flipH="1">
              <a:off x="2691829" y="4153873"/>
              <a:ext cx="6397" cy="30248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59" name="TextBox 58"/>
          <p:cNvSpPr txBox="1"/>
          <p:nvPr/>
        </p:nvSpPr>
        <p:spPr>
          <a:xfrm>
            <a:off x="1954302" y="6177753"/>
            <a:ext cx="564578" cy="338554"/>
          </a:xfrm>
          <a:prstGeom prst="rect">
            <a:avLst/>
          </a:prstGeom>
          <a:noFill/>
        </p:spPr>
        <p:txBody>
          <a:bodyPr wrap="none" rtlCol="0">
            <a:spAutoFit/>
          </a:bodyPr>
          <a:lstStyle/>
          <a:p>
            <a:pPr algn="ctr"/>
            <a:r>
              <a:rPr lang="en-IN" sz="1600" b="1" dirty="0"/>
              <a:t>NEW</a:t>
            </a:r>
            <a:endParaRPr lang="en-US" sz="1600" b="1" dirty="0"/>
          </a:p>
        </p:txBody>
      </p:sp>
      <p:sp>
        <p:nvSpPr>
          <p:cNvPr id="61" name="TextBox 60"/>
          <p:cNvSpPr txBox="1"/>
          <p:nvPr/>
        </p:nvSpPr>
        <p:spPr>
          <a:xfrm>
            <a:off x="3198025" y="6177753"/>
            <a:ext cx="564578" cy="338554"/>
          </a:xfrm>
          <a:prstGeom prst="rect">
            <a:avLst/>
          </a:prstGeom>
          <a:noFill/>
        </p:spPr>
        <p:txBody>
          <a:bodyPr wrap="none" rtlCol="0">
            <a:spAutoFit/>
          </a:bodyPr>
          <a:lstStyle/>
          <a:p>
            <a:pPr algn="ctr"/>
            <a:r>
              <a:rPr lang="en-IN" sz="1600" b="1" dirty="0"/>
              <a:t>NEW</a:t>
            </a:r>
            <a:endParaRPr lang="en-US" sz="1600" b="1" dirty="0"/>
          </a:p>
        </p:txBody>
      </p:sp>
      <p:sp>
        <p:nvSpPr>
          <p:cNvPr id="76" name="TextBox 75"/>
          <p:cNvSpPr txBox="1"/>
          <p:nvPr/>
        </p:nvSpPr>
        <p:spPr>
          <a:xfrm>
            <a:off x="4498704" y="6177753"/>
            <a:ext cx="564578" cy="338554"/>
          </a:xfrm>
          <a:prstGeom prst="rect">
            <a:avLst/>
          </a:prstGeom>
          <a:noFill/>
        </p:spPr>
        <p:txBody>
          <a:bodyPr wrap="none" rtlCol="0">
            <a:spAutoFit/>
          </a:bodyPr>
          <a:lstStyle/>
          <a:p>
            <a:pPr algn="ctr"/>
            <a:r>
              <a:rPr lang="en-IN" sz="1600" b="1" dirty="0"/>
              <a:t>NEW</a:t>
            </a:r>
            <a:endParaRPr lang="en-US" sz="1600" b="1" dirty="0"/>
          </a:p>
        </p:txBody>
      </p:sp>
    </p:spTree>
    <p:extLst>
      <p:ext uri="{BB962C8B-B14F-4D97-AF65-F5344CB8AC3E}">
        <p14:creationId xmlns:p14="http://schemas.microsoft.com/office/powerpoint/2010/main" val="392063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1.04167E-6 -4.44444E-6 L 0.07982 -4.44444E-6 " pathEditMode="relative" rAng="0" ptsTypes="AA">
                                      <p:cBhvr>
                                        <p:cTn id="54" dur="2000" fill="hold"/>
                                        <p:tgtEl>
                                          <p:spTgt spid="5"/>
                                        </p:tgtEl>
                                        <p:attrNameLst>
                                          <p:attrName>ppt_x</p:attrName>
                                          <p:attrName>ppt_y</p:attrName>
                                        </p:attrNameLst>
                                      </p:cBhvr>
                                      <p:rCtr x="3984"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3.125E-6 -2.59259E-6 L 0.08346 -2.59259E-6 " pathEditMode="relative" rAng="0" ptsTypes="AA">
                                      <p:cBhvr>
                                        <p:cTn id="78" dur="2000" fill="hold"/>
                                        <p:tgtEl>
                                          <p:spTgt spid="63"/>
                                        </p:tgtEl>
                                        <p:attrNameLst>
                                          <p:attrName>ppt_x</p:attrName>
                                          <p:attrName>ppt_y</p:attrName>
                                        </p:attrNameLst>
                                      </p:cBhvr>
                                      <p:rCtr x="4167"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07982 -4.44444E-6 L 0.18268 -4.44444E-6 " pathEditMode="relative" rAng="0" ptsTypes="AA">
                                      <p:cBhvr>
                                        <p:cTn id="82" dur="2000" fill="hold"/>
                                        <p:tgtEl>
                                          <p:spTgt spid="5"/>
                                        </p:tgtEl>
                                        <p:attrNameLst>
                                          <p:attrName>ppt_x</p:attrName>
                                          <p:attrName>ppt_y</p:attrName>
                                        </p:attrNameLst>
                                      </p:cBhvr>
                                      <p:rCtr x="5143"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63" presetClass="path" presetSubtype="0" accel="50000" decel="50000" fill="hold" nodeType="clickEffect">
                                  <p:stCondLst>
                                    <p:cond delay="0"/>
                                  </p:stCondLst>
                                  <p:childTnLst>
                                    <p:animMotion origin="layout" path="M 0.08346 -2.59259E-6 L 0.18528 -2.59259E-6 " pathEditMode="relative" rAng="0" ptsTypes="AA">
                                      <p:cBhvr>
                                        <p:cTn id="106" dur="2000" fill="hold"/>
                                        <p:tgtEl>
                                          <p:spTgt spid="63"/>
                                        </p:tgtEl>
                                        <p:attrNameLst>
                                          <p:attrName>ppt_x</p:attrName>
                                          <p:attrName>ppt_y</p:attrName>
                                        </p:attrNameLst>
                                      </p:cBhvr>
                                      <p:rCtr x="5091" y="0"/>
                                    </p:animMotion>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0.18268 -4.44444E-6 L 0.28477 -4.44444E-6 " pathEditMode="relative" rAng="0" ptsTypes="AA">
                                      <p:cBhvr>
                                        <p:cTn id="110" dur="2000" fill="hold"/>
                                        <p:tgtEl>
                                          <p:spTgt spid="5"/>
                                        </p:tgtEl>
                                        <p:attrNameLst>
                                          <p:attrName>ppt_x</p:attrName>
                                          <p:attrName>ppt_y</p:attrName>
                                        </p:attrNameLst>
                                      </p:cBhvr>
                                      <p:rCtr x="5104" y="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6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9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50" grpId="0"/>
      <p:bldP spid="55" grpId="0"/>
      <p:bldP spid="56" grpId="0"/>
      <p:bldP spid="67" grpId="0"/>
      <p:bldP spid="74" grpId="0"/>
      <p:bldP spid="75" grpId="0"/>
      <p:bldP spid="80" grpId="0"/>
      <p:bldP spid="80" grpId="1"/>
      <p:bldP spid="59" grpId="0"/>
      <p:bldP spid="59" grpId="1"/>
      <p:bldP spid="61" grpId="0"/>
      <p:bldP spid="61" grpId="1"/>
      <p:bldP spid="7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1"/>
          </p:nvPr>
        </p:nvSpPr>
        <p:spPr/>
        <p:txBody>
          <a:bodyPr/>
          <a:lstStyle/>
          <a:p>
            <a:r>
              <a:rPr lang="en-IN" dirty="0"/>
              <a:t>The linked allocation method of storage can result in both efficient use of computer storage and computer time.</a:t>
            </a:r>
          </a:p>
          <a:p>
            <a:pPr lvl="1"/>
            <a:r>
              <a:rPr lang="en-IN" dirty="0"/>
              <a:t>A </a:t>
            </a:r>
            <a:r>
              <a:rPr lang="en-IN" dirty="0">
                <a:solidFill>
                  <a:schemeClr val="accent6"/>
                </a:solidFill>
              </a:rPr>
              <a:t>linked list </a:t>
            </a:r>
            <a:r>
              <a:rPr lang="en-IN" dirty="0"/>
              <a:t>is a </a:t>
            </a:r>
            <a:r>
              <a:rPr lang="en-IN" dirty="0">
                <a:solidFill>
                  <a:schemeClr val="accent6"/>
                </a:solidFill>
              </a:rPr>
              <a:t>non-sequential collection of data items</a:t>
            </a:r>
            <a:r>
              <a:rPr lang="en-IN" dirty="0"/>
              <a:t>.</a:t>
            </a:r>
          </a:p>
          <a:p>
            <a:pPr lvl="1"/>
            <a:r>
              <a:rPr lang="en-IN" dirty="0">
                <a:solidFill>
                  <a:schemeClr val="accent6"/>
                </a:solidFill>
              </a:rPr>
              <a:t>Each node</a:t>
            </a:r>
            <a:r>
              <a:rPr lang="en-IN" dirty="0"/>
              <a:t> is </a:t>
            </a:r>
            <a:r>
              <a:rPr lang="en-IN" b="1" dirty="0"/>
              <a:t>divided</a:t>
            </a:r>
            <a:r>
              <a:rPr lang="en-IN" dirty="0"/>
              <a:t> into </a:t>
            </a:r>
            <a:r>
              <a:rPr lang="en-IN" dirty="0">
                <a:solidFill>
                  <a:schemeClr val="accent6"/>
                </a:solidFill>
              </a:rPr>
              <a:t>two parts</a:t>
            </a:r>
            <a:r>
              <a:rPr lang="en-IN" dirty="0"/>
              <a:t>, the </a:t>
            </a:r>
            <a:r>
              <a:rPr lang="en-IN" dirty="0">
                <a:solidFill>
                  <a:schemeClr val="accent6"/>
                </a:solidFill>
              </a:rPr>
              <a:t>first part represents the information</a:t>
            </a:r>
            <a:r>
              <a:rPr lang="en-IN" dirty="0"/>
              <a:t> of the element and the </a:t>
            </a:r>
            <a:r>
              <a:rPr lang="en-IN" dirty="0">
                <a:solidFill>
                  <a:schemeClr val="accent6"/>
                </a:solidFill>
              </a:rPr>
              <a:t>second part contains the address</a:t>
            </a:r>
            <a:r>
              <a:rPr lang="en-IN" dirty="0"/>
              <a:t> of the </a:t>
            </a:r>
            <a:r>
              <a:rPr lang="en-IN" dirty="0">
                <a:solidFill>
                  <a:schemeClr val="accent6"/>
                </a:solidFill>
              </a:rPr>
              <a:t>next mode</a:t>
            </a:r>
            <a:r>
              <a:rPr lang="en-IN" dirty="0"/>
              <a:t>.</a:t>
            </a:r>
          </a:p>
          <a:p>
            <a:pPr lvl="1"/>
            <a:r>
              <a:rPr lang="en-IN" dirty="0"/>
              <a:t>The </a:t>
            </a:r>
            <a:r>
              <a:rPr lang="en-IN" dirty="0">
                <a:solidFill>
                  <a:schemeClr val="accent6"/>
                </a:solidFill>
              </a:rPr>
              <a:t>last node</a:t>
            </a:r>
            <a:r>
              <a:rPr lang="en-IN" dirty="0"/>
              <a:t> of the list does not have successor node, so </a:t>
            </a:r>
            <a:r>
              <a:rPr lang="en-IN" dirty="0">
                <a:solidFill>
                  <a:schemeClr val="accent6"/>
                </a:solidFill>
              </a:rPr>
              <a:t>null value is stored as the address</a:t>
            </a:r>
            <a:r>
              <a:rPr lang="en-IN" dirty="0"/>
              <a:t>.</a:t>
            </a:r>
          </a:p>
          <a:p>
            <a:pPr lvl="1"/>
            <a:r>
              <a:rPr lang="en-IN" dirty="0"/>
              <a:t>It is possible for a list to have no nodes at all, such a list is called empty list.</a:t>
            </a:r>
            <a:endParaRPr lang="en-US" dirty="0"/>
          </a:p>
          <a:p>
            <a:endParaRPr lang="en-US" dirty="0"/>
          </a:p>
        </p:txBody>
      </p:sp>
    </p:spTree>
    <p:extLst>
      <p:ext uri="{BB962C8B-B14F-4D97-AF65-F5344CB8AC3E}">
        <p14:creationId xmlns:p14="http://schemas.microsoft.com/office/powerpoint/2010/main" val="300345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a linked list</a:t>
            </a:r>
            <a:endParaRPr lang="en-US" dirty="0"/>
          </a:p>
        </p:txBody>
      </p:sp>
      <p:sp>
        <p:nvSpPr>
          <p:cNvPr id="3" name="Content Placeholder 2"/>
          <p:cNvSpPr>
            <a:spLocks noGrp="1"/>
          </p:cNvSpPr>
          <p:nvPr>
            <p:ph idx="1"/>
          </p:nvPr>
        </p:nvSpPr>
        <p:spPr/>
        <p:txBody>
          <a:bodyPr/>
          <a:lstStyle/>
          <a:p>
            <a:r>
              <a:rPr lang="en-US" dirty="0" smtClean="0"/>
              <a:t>Write an algorithm &amp; C program to reverse a Singly linked list</a:t>
            </a:r>
            <a:endParaRPr lang="en-US" dirty="0"/>
          </a:p>
        </p:txBody>
      </p:sp>
    </p:spTree>
    <p:extLst>
      <p:ext uri="{BB962C8B-B14F-4D97-AF65-F5344CB8AC3E}">
        <p14:creationId xmlns:p14="http://schemas.microsoft.com/office/powerpoint/2010/main" val="36843636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Linear List</a:t>
            </a:r>
            <a:endParaRPr lang="en-US" dirty="0"/>
          </a:p>
        </p:txBody>
      </p:sp>
      <p:sp>
        <p:nvSpPr>
          <p:cNvPr id="3" name="Content Placeholder 2"/>
          <p:cNvSpPr>
            <a:spLocks noGrp="1"/>
          </p:cNvSpPr>
          <p:nvPr>
            <p:ph idx="1"/>
          </p:nvPr>
        </p:nvSpPr>
        <p:spPr/>
        <p:txBody>
          <a:bodyPr/>
          <a:lstStyle/>
          <a:p>
            <a:r>
              <a:rPr lang="en-IN" dirty="0"/>
              <a:t>If we </a:t>
            </a:r>
            <a:r>
              <a:rPr lang="en-IN" b="1" dirty="0">
                <a:solidFill>
                  <a:srgbClr val="C00000"/>
                </a:solidFill>
              </a:rPr>
              <a:t>replace NULL</a:t>
            </a:r>
            <a:r>
              <a:rPr lang="en-IN" b="1" dirty="0">
                <a:solidFill>
                  <a:srgbClr val="FF0000"/>
                </a:solidFill>
              </a:rPr>
              <a:t> </a:t>
            </a:r>
            <a:r>
              <a:rPr lang="en-IN" dirty="0"/>
              <a:t>pointer of the </a:t>
            </a:r>
            <a:r>
              <a:rPr lang="en-IN" b="1" dirty="0">
                <a:solidFill>
                  <a:srgbClr val="C00000"/>
                </a:solidFill>
              </a:rPr>
              <a:t>last node</a:t>
            </a:r>
            <a:r>
              <a:rPr lang="en-IN" b="1" dirty="0">
                <a:solidFill>
                  <a:srgbClr val="FF0000"/>
                </a:solidFill>
              </a:rPr>
              <a:t> </a:t>
            </a:r>
            <a:r>
              <a:rPr lang="en-IN" dirty="0"/>
              <a:t>of Singly Linked Linear List with the </a:t>
            </a:r>
            <a:r>
              <a:rPr lang="en-IN" b="1" dirty="0">
                <a:solidFill>
                  <a:srgbClr val="C00000"/>
                </a:solidFill>
              </a:rPr>
              <a:t>address of its</a:t>
            </a:r>
            <a:r>
              <a:rPr lang="en-IN" b="1" dirty="0">
                <a:solidFill>
                  <a:srgbClr val="FF0000"/>
                </a:solidFill>
              </a:rPr>
              <a:t> </a:t>
            </a:r>
            <a:r>
              <a:rPr lang="en-IN" b="1" dirty="0">
                <a:solidFill>
                  <a:srgbClr val="C00000"/>
                </a:solidFill>
              </a:rPr>
              <a:t>first node</a:t>
            </a:r>
            <a:r>
              <a:rPr lang="en-IN" dirty="0"/>
              <a:t>, that list becomes circularly linked linear list or </a:t>
            </a:r>
            <a:r>
              <a:rPr lang="en-IN" b="1" dirty="0"/>
              <a:t>Circular List</a:t>
            </a:r>
            <a:r>
              <a:rPr lang="en-IN" dirty="0"/>
              <a:t>.</a:t>
            </a:r>
          </a:p>
          <a:p>
            <a:r>
              <a:rPr lang="en-IN" b="1" dirty="0">
                <a:solidFill>
                  <a:srgbClr val="C00000"/>
                </a:solidFill>
              </a:rPr>
              <a:t>FIRST</a:t>
            </a:r>
            <a:r>
              <a:rPr lang="en-IN" dirty="0">
                <a:solidFill>
                  <a:srgbClr val="C00000"/>
                </a:solidFill>
              </a:rPr>
              <a:t> </a:t>
            </a:r>
            <a:r>
              <a:rPr lang="en-IN" dirty="0"/>
              <a:t>is the address of first node of Circular List</a:t>
            </a:r>
          </a:p>
          <a:p>
            <a:r>
              <a:rPr lang="en-IN" b="1" dirty="0">
                <a:solidFill>
                  <a:srgbClr val="C00000"/>
                </a:solidFill>
              </a:rPr>
              <a:t>LAST</a:t>
            </a:r>
            <a:r>
              <a:rPr lang="en-IN" dirty="0">
                <a:solidFill>
                  <a:srgbClr val="C00000"/>
                </a:solidFill>
              </a:rPr>
              <a:t> </a:t>
            </a:r>
            <a:r>
              <a:rPr lang="en-IN" dirty="0"/>
              <a:t>is the address of the last node of Circular List</a:t>
            </a:r>
          </a:p>
          <a:p>
            <a:r>
              <a:rPr lang="en-IN" b="1" dirty="0"/>
              <a:t>Advantages of Circular List</a:t>
            </a:r>
          </a:p>
          <a:p>
            <a:pPr lvl="1"/>
            <a:r>
              <a:rPr lang="en-IN" dirty="0"/>
              <a:t>In circular list, every node is accessible from given node</a:t>
            </a:r>
          </a:p>
          <a:p>
            <a:pPr lvl="1"/>
            <a:r>
              <a:rPr lang="en-IN" dirty="0"/>
              <a:t>It saves time when we have to go to the first node from the last node. It can be done in single step because there is no need to traverse the in between nodes. But in double linked list, we will have to go through in between nodes </a:t>
            </a:r>
          </a:p>
          <a:p>
            <a:endParaRPr lang="en-US" dirty="0"/>
          </a:p>
        </p:txBody>
      </p:sp>
      <p:grpSp>
        <p:nvGrpSpPr>
          <p:cNvPr id="4" name="Group 3"/>
          <p:cNvGrpSpPr/>
          <p:nvPr/>
        </p:nvGrpSpPr>
        <p:grpSpPr>
          <a:xfrm>
            <a:off x="1469568" y="5183620"/>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691398" y="5183620"/>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910598" y="5183620"/>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129798" y="5183620"/>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348998" y="5183620"/>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568198" y="5183620"/>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2389580" y="5450320"/>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611410" y="545032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830610" y="545032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049810" y="545032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269010" y="545032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8111612" y="5183620"/>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317168" y="5945620"/>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1635718" y="5717020"/>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0" name="Freeform 29"/>
          <p:cNvSpPr/>
          <p:nvPr/>
        </p:nvSpPr>
        <p:spPr>
          <a:xfrm>
            <a:off x="2136319" y="5469370"/>
            <a:ext cx="709612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1" name="TextBox 30"/>
          <p:cNvSpPr txBox="1"/>
          <p:nvPr/>
        </p:nvSpPr>
        <p:spPr>
          <a:xfrm>
            <a:off x="7667485" y="4497820"/>
            <a:ext cx="683200" cy="369332"/>
          </a:xfrm>
          <a:prstGeom prst="rect">
            <a:avLst/>
          </a:prstGeom>
          <a:noFill/>
        </p:spPr>
        <p:txBody>
          <a:bodyPr wrap="none" rtlCol="0">
            <a:spAutoFit/>
          </a:bodyPr>
          <a:lstStyle/>
          <a:p>
            <a:r>
              <a:rPr lang="en-IN" b="1" dirty="0">
                <a:solidFill>
                  <a:srgbClr val="C00000"/>
                </a:solidFill>
              </a:rPr>
              <a:t>LAST</a:t>
            </a:r>
            <a:endParaRPr lang="en-US" b="1" dirty="0">
              <a:solidFill>
                <a:srgbClr val="C00000"/>
              </a:solidFill>
            </a:endParaRPr>
          </a:p>
        </p:txBody>
      </p:sp>
      <p:cxnSp>
        <p:nvCxnSpPr>
          <p:cNvPr id="32" name="Straight Arrow Connector 31"/>
          <p:cNvCxnSpPr/>
          <p:nvPr/>
        </p:nvCxnSpPr>
        <p:spPr>
          <a:xfrm>
            <a:off x="7988727" y="4867152"/>
            <a:ext cx="0" cy="3164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037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heel(1)">
                                      <p:cBhvr>
                                        <p:cTn id="53" dur="20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p:bldP spid="30" grpId="0" animBg="1"/>
      <p:bldP spid="3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Linear List </a:t>
            </a:r>
            <a:r>
              <a:rPr lang="en-IN" dirty="0" err="1"/>
              <a:t>Cont</a:t>
            </a:r>
            <a:r>
              <a:rPr lang="en-IN" dirty="0"/>
              <a:t>…</a:t>
            </a:r>
            <a:endParaRPr lang="en-US" dirty="0"/>
          </a:p>
        </p:txBody>
      </p:sp>
      <p:sp>
        <p:nvSpPr>
          <p:cNvPr id="3" name="Content Placeholder 2"/>
          <p:cNvSpPr>
            <a:spLocks noGrp="1"/>
          </p:cNvSpPr>
          <p:nvPr>
            <p:ph idx="1"/>
          </p:nvPr>
        </p:nvSpPr>
        <p:spPr/>
        <p:txBody>
          <a:bodyPr/>
          <a:lstStyle/>
          <a:p>
            <a:r>
              <a:rPr lang="en-IN" sz="2800" b="1" dirty="0"/>
              <a:t>Disadvantages of Circular List</a:t>
            </a:r>
          </a:p>
          <a:p>
            <a:pPr lvl="1"/>
            <a:r>
              <a:rPr lang="en-IN" sz="2400" dirty="0"/>
              <a:t>It is not easy to reverse the linked list.</a:t>
            </a:r>
          </a:p>
          <a:p>
            <a:pPr lvl="1"/>
            <a:r>
              <a:rPr lang="en-IN" sz="2400" dirty="0"/>
              <a:t>If proper care is not taken, then the problem of infinite loop can occur.</a:t>
            </a:r>
          </a:p>
          <a:p>
            <a:pPr lvl="1"/>
            <a:r>
              <a:rPr lang="en-IN" sz="2400" dirty="0"/>
              <a:t>If we at a node and go back to the previous node, then we can not do it in single step. Instead we have to complete the entire circle by going through the in between nodes and then we will reach the required node.</a:t>
            </a:r>
          </a:p>
          <a:p>
            <a:r>
              <a:rPr lang="en-IN" sz="2800" b="1" dirty="0"/>
              <a:t>Operations on Circular List</a:t>
            </a:r>
          </a:p>
          <a:p>
            <a:pPr lvl="1"/>
            <a:r>
              <a:rPr lang="en-IN" sz="2400" dirty="0"/>
              <a:t>Insert at First</a:t>
            </a:r>
          </a:p>
          <a:p>
            <a:pPr lvl="1"/>
            <a:r>
              <a:rPr lang="en-IN" sz="2400" dirty="0"/>
              <a:t>Insert at Last</a:t>
            </a:r>
          </a:p>
          <a:p>
            <a:pPr lvl="1"/>
            <a:r>
              <a:rPr lang="en-IN" sz="2400" dirty="0"/>
              <a:t>Insert in Ordered List</a:t>
            </a:r>
          </a:p>
          <a:p>
            <a:pPr lvl="1"/>
            <a:r>
              <a:rPr lang="en-IN" sz="2400" dirty="0"/>
              <a:t>Delete a node</a:t>
            </a:r>
          </a:p>
          <a:p>
            <a:endParaRPr lang="en-US" dirty="0"/>
          </a:p>
        </p:txBody>
      </p:sp>
    </p:spTree>
    <p:extLst>
      <p:ext uri="{BB962C8B-B14F-4D97-AF65-F5344CB8AC3E}">
        <p14:creationId xmlns:p14="http://schemas.microsoft.com/office/powerpoint/2010/main" val="168159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Procedure: CIR_INS_FIRST(X,FIRST,LAST)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a:t>
            </a:r>
            <a:r>
              <a:rPr lang="en-IN" b="1" dirty="0">
                <a:solidFill>
                  <a:srgbClr val="FF0000"/>
                </a:solidFill>
              </a:rPr>
              <a:t> </a:t>
            </a:r>
            <a:r>
              <a:rPr lang="en-IN" b="1" dirty="0">
                <a:solidFill>
                  <a:srgbClr val="C00000"/>
                </a:solidFill>
              </a:rPr>
              <a:t>a new node at the first position</a:t>
            </a:r>
            <a:r>
              <a:rPr lang="en-IN" b="1" dirty="0">
                <a:solidFill>
                  <a:srgbClr val="FF0000"/>
                </a:solidFill>
              </a:rPr>
              <a:t> </a:t>
            </a:r>
            <a:r>
              <a:rPr lang="en-IN" dirty="0"/>
              <a:t>of Circular linked list.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41715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a:t>
            </a:r>
            <a:r>
              <a:rPr lang="en-US" sz="4000" dirty="0" smtClean="0"/>
              <a:t>CIR_INS_FIRST(X,FIRST,LAST</a:t>
            </a:r>
            <a:r>
              <a:rPr lang="en-US" sz="4000" dirty="0"/>
              <a:t>)</a:t>
            </a:r>
          </a:p>
        </p:txBody>
      </p:sp>
      <p:sp>
        <p:nvSpPr>
          <p:cNvPr id="4" name="TextBox 3"/>
          <p:cNvSpPr txBox="1"/>
          <p:nvPr/>
        </p:nvSpPr>
        <p:spPr>
          <a:xfrm>
            <a:off x="233081" y="869700"/>
            <a:ext cx="5760000" cy="1631216"/>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[Creates a new empty node]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NEW     </a:t>
            </a:r>
            <a:r>
              <a:rPr lang="en-IN" sz="2000" dirty="0">
                <a:latin typeface="Consolas" pitchFamily="49" charset="0"/>
                <a:cs typeface="Consolas" pitchFamily="49" charset="0"/>
              </a:rPr>
              <a:t>NODE</a:t>
            </a:r>
          </a:p>
          <a:p>
            <a:r>
              <a:rPr lang="en-IN" sz="2000" b="1" dirty="0">
                <a:solidFill>
                  <a:schemeClr val="tx2"/>
                </a:solidFill>
                <a:latin typeface="Consolas" pitchFamily="49" charset="0"/>
                <a:cs typeface="Consolas" pitchFamily="49" charset="0"/>
              </a:rPr>
              <a:t>2. [Initialize fields of new node and </a:t>
            </a:r>
            <a:r>
              <a:rPr lang="en-IN" sz="2000" b="1" dirty="0" smtClean="0">
                <a:solidFill>
                  <a:schemeClr val="tx2"/>
                </a:solidFill>
                <a:latin typeface="Consolas" pitchFamily="49" charset="0"/>
                <a:cs typeface="Consolas" pitchFamily="49" charset="0"/>
              </a:rPr>
              <a:t>its link</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INFO </a:t>
            </a:r>
            <a:r>
              <a:rPr lang="en-IN" sz="2000" dirty="0">
                <a:latin typeface="Consolas" pitchFamily="49" charset="0"/>
                <a:cs typeface="Consolas" pitchFamily="49" charset="0"/>
              </a:rPr>
              <a:t>(NEW)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X</a:t>
            </a:r>
            <a:endParaRPr lang="en-IN" sz="2000" dirty="0">
              <a:latin typeface="Consolas" pitchFamily="49" charset="0"/>
              <a:cs typeface="Consolas" pitchFamily="49" charset="0"/>
            </a:endParaRPr>
          </a:p>
        </p:txBody>
      </p:sp>
      <p:sp>
        <p:nvSpPr>
          <p:cNvPr id="5" name="Left Arrow 4"/>
          <p:cNvSpPr/>
          <p:nvPr/>
        </p:nvSpPr>
        <p:spPr>
          <a:xfrm>
            <a:off x="1405915" y="1235697"/>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4454333" y="4737849"/>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5825933" y="4737849"/>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7197533" y="4737849"/>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8569133" y="4737849"/>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8" name="Straight Arrow Connector 17"/>
          <p:cNvCxnSpPr>
            <a:stCxn id="8" idx="3"/>
            <a:endCxn id="10" idx="1"/>
          </p:cNvCxnSpPr>
          <p:nvPr/>
        </p:nvCxnSpPr>
        <p:spPr>
          <a:xfrm>
            <a:off x="53743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3" idx="1"/>
          </p:cNvCxnSpPr>
          <p:nvPr/>
        </p:nvCxnSpPr>
        <p:spPr>
          <a:xfrm>
            <a:off x="67459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3"/>
            <a:endCxn id="16" idx="1"/>
          </p:cNvCxnSpPr>
          <p:nvPr/>
        </p:nvCxnSpPr>
        <p:spPr>
          <a:xfrm>
            <a:off x="81175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1" name="Freeform 20"/>
          <p:cNvSpPr/>
          <p:nvPr/>
        </p:nvSpPr>
        <p:spPr>
          <a:xfrm>
            <a:off x="5225693" y="4982688"/>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p:nvPr/>
        </p:nvCxnSpPr>
        <p:spPr>
          <a:xfrm flipV="1">
            <a:off x="4688545" y="5271251"/>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4324707" y="5477091"/>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24" name="Straight Connector 23"/>
          <p:cNvCxnSpPr/>
          <p:nvPr/>
        </p:nvCxnSpPr>
        <p:spPr>
          <a:xfrm>
            <a:off x="2935945" y="3366249"/>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25" name="Group 24"/>
          <p:cNvGrpSpPr/>
          <p:nvPr/>
        </p:nvGrpSpPr>
        <p:grpSpPr>
          <a:xfrm>
            <a:off x="3393145" y="3594849"/>
            <a:ext cx="920012" cy="533400"/>
            <a:chOff x="951919" y="5486400"/>
            <a:chExt cx="920012" cy="533400"/>
          </a:xfrm>
        </p:grpSpPr>
        <p:sp>
          <p:nvSpPr>
            <p:cNvPr id="26" name="Rectangle 2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8" name="Group 27"/>
          <p:cNvGrpSpPr/>
          <p:nvPr/>
        </p:nvGrpSpPr>
        <p:grpSpPr>
          <a:xfrm>
            <a:off x="1413924" y="4280649"/>
            <a:ext cx="920012" cy="533400"/>
            <a:chOff x="951919" y="5486400"/>
            <a:chExt cx="920012" cy="533400"/>
          </a:xfrm>
        </p:grpSpPr>
        <p:sp>
          <p:nvSpPr>
            <p:cNvPr id="29" name="Rectangle 2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0" name="Rectangle 2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1" name="TextBox 30"/>
          <p:cNvSpPr txBox="1"/>
          <p:nvPr/>
        </p:nvSpPr>
        <p:spPr>
          <a:xfrm>
            <a:off x="1426789" y="4312318"/>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2" name="TextBox 31"/>
          <p:cNvSpPr txBox="1"/>
          <p:nvPr/>
        </p:nvSpPr>
        <p:spPr>
          <a:xfrm>
            <a:off x="3409971" y="3630475"/>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3" name="TextBox 32"/>
          <p:cNvSpPr txBox="1"/>
          <p:nvPr/>
        </p:nvSpPr>
        <p:spPr>
          <a:xfrm>
            <a:off x="1540012" y="4814049"/>
            <a:ext cx="612668" cy="369332"/>
          </a:xfrm>
          <a:prstGeom prst="rect">
            <a:avLst/>
          </a:prstGeom>
          <a:noFill/>
        </p:spPr>
        <p:txBody>
          <a:bodyPr wrap="none" rtlCol="0">
            <a:spAutoFit/>
          </a:bodyPr>
          <a:lstStyle/>
          <a:p>
            <a:pPr algn="ctr"/>
            <a:r>
              <a:rPr lang="en-IN" b="1" dirty="0"/>
              <a:t>NEW</a:t>
            </a:r>
            <a:endParaRPr lang="en-US" b="1" dirty="0"/>
          </a:p>
        </p:txBody>
      </p:sp>
      <p:sp>
        <p:nvSpPr>
          <p:cNvPr id="34" name="TextBox 33"/>
          <p:cNvSpPr txBox="1"/>
          <p:nvPr/>
        </p:nvSpPr>
        <p:spPr>
          <a:xfrm>
            <a:off x="3519233" y="3181583"/>
            <a:ext cx="612668" cy="369332"/>
          </a:xfrm>
          <a:prstGeom prst="rect">
            <a:avLst/>
          </a:prstGeom>
          <a:noFill/>
        </p:spPr>
        <p:txBody>
          <a:bodyPr wrap="none" rtlCol="0">
            <a:spAutoFit/>
          </a:bodyPr>
          <a:lstStyle/>
          <a:p>
            <a:pPr algn="ctr"/>
            <a:r>
              <a:rPr lang="en-IN" b="1" dirty="0"/>
              <a:t>NEW</a:t>
            </a:r>
            <a:endParaRPr lang="en-US" b="1" dirty="0"/>
          </a:p>
        </p:txBody>
      </p:sp>
      <p:sp>
        <p:nvSpPr>
          <p:cNvPr id="35" name="Freeform 34"/>
          <p:cNvSpPr/>
          <p:nvPr/>
        </p:nvSpPr>
        <p:spPr>
          <a:xfrm>
            <a:off x="1030946" y="4520136"/>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6" name="TextBox 35"/>
          <p:cNvSpPr txBox="1"/>
          <p:nvPr/>
        </p:nvSpPr>
        <p:spPr>
          <a:xfrm>
            <a:off x="1168945" y="353031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37" name="TextBox 36"/>
          <p:cNvSpPr txBox="1"/>
          <p:nvPr/>
        </p:nvSpPr>
        <p:spPr>
          <a:xfrm>
            <a:off x="1829757" y="3518649"/>
            <a:ext cx="683200" cy="369332"/>
          </a:xfrm>
          <a:prstGeom prst="rect">
            <a:avLst/>
          </a:prstGeom>
          <a:noFill/>
        </p:spPr>
        <p:txBody>
          <a:bodyPr wrap="none" rtlCol="0">
            <a:spAutoFit/>
          </a:bodyPr>
          <a:lstStyle/>
          <a:p>
            <a:pPr algn="ctr"/>
            <a:r>
              <a:rPr lang="en-IN" b="1" dirty="0"/>
              <a:t>LAST</a:t>
            </a:r>
            <a:endParaRPr lang="en-US" b="1" dirty="0"/>
          </a:p>
        </p:txBody>
      </p:sp>
      <p:cxnSp>
        <p:nvCxnSpPr>
          <p:cNvPr id="38" name="Straight Arrow Connector 37"/>
          <p:cNvCxnSpPr>
            <a:stCxn id="36" idx="2"/>
          </p:cNvCxnSpPr>
          <p:nvPr/>
        </p:nvCxnSpPr>
        <p:spPr>
          <a:xfrm>
            <a:off x="1536193" y="3899649"/>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flipH="1">
            <a:off x="2175924" y="3899649"/>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a:off x="8803542" y="3921317"/>
            <a:ext cx="683200" cy="369332"/>
          </a:xfrm>
          <a:prstGeom prst="rect">
            <a:avLst/>
          </a:prstGeom>
          <a:noFill/>
        </p:spPr>
        <p:txBody>
          <a:bodyPr wrap="none" rtlCol="0">
            <a:spAutoFit/>
          </a:bodyPr>
          <a:lstStyle/>
          <a:p>
            <a:pPr algn="ctr"/>
            <a:r>
              <a:rPr lang="en-IN" b="1" dirty="0"/>
              <a:t>LAST</a:t>
            </a:r>
            <a:endParaRPr lang="en-US" b="1" dirty="0"/>
          </a:p>
        </p:txBody>
      </p:sp>
      <p:cxnSp>
        <p:nvCxnSpPr>
          <p:cNvPr id="41" name="Straight Arrow Connector 40"/>
          <p:cNvCxnSpPr/>
          <p:nvPr/>
        </p:nvCxnSpPr>
        <p:spPr>
          <a:xfrm flipH="1">
            <a:off x="9149709" y="4302317"/>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2" name="Freeform 41"/>
          <p:cNvSpPr/>
          <p:nvPr/>
        </p:nvSpPr>
        <p:spPr>
          <a:xfrm>
            <a:off x="3164546" y="3878868"/>
            <a:ext cx="6703621" cy="1947553"/>
          </a:xfrm>
          <a:custGeom>
            <a:avLst/>
            <a:gdLst>
              <a:gd name="connsiteX0" fmla="*/ 5462650 w 5830785"/>
              <a:gd name="connsiteY0" fmla="*/ 1104405 h 1947553"/>
              <a:gd name="connsiteX1" fmla="*/ 5830785 w 5830785"/>
              <a:gd name="connsiteY1" fmla="*/ 1104405 h 1947553"/>
              <a:gd name="connsiteX2" fmla="*/ 5830785 w 5830785"/>
              <a:gd name="connsiteY2" fmla="*/ 1947553 h 1947553"/>
              <a:gd name="connsiteX3" fmla="*/ 0 w 5830785"/>
              <a:gd name="connsiteY3" fmla="*/ 1947553 h 1947553"/>
              <a:gd name="connsiteX4" fmla="*/ 0 w 5830785"/>
              <a:gd name="connsiteY4" fmla="*/ 0 h 1947553"/>
              <a:gd name="connsiteX5" fmla="*/ 190006 w 5830785"/>
              <a:gd name="connsiteY5" fmla="*/ 0 h 194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30785" h="1947553">
                <a:moveTo>
                  <a:pt x="5462650" y="1104405"/>
                </a:moveTo>
                <a:lnTo>
                  <a:pt x="5830785" y="1104405"/>
                </a:lnTo>
                <a:lnTo>
                  <a:pt x="5830785" y="1947553"/>
                </a:lnTo>
                <a:lnTo>
                  <a:pt x="0" y="1947553"/>
                </a:lnTo>
                <a:lnTo>
                  <a:pt x="0" y="0"/>
                </a:lnTo>
                <a:lnTo>
                  <a:pt x="190006"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3" name="Freeform 42"/>
          <p:cNvSpPr/>
          <p:nvPr/>
        </p:nvSpPr>
        <p:spPr>
          <a:xfrm>
            <a:off x="3716748" y="3855118"/>
            <a:ext cx="1116280" cy="1163781"/>
          </a:xfrm>
          <a:custGeom>
            <a:avLst/>
            <a:gdLst>
              <a:gd name="connsiteX0" fmla="*/ 581891 w 1116280"/>
              <a:gd name="connsiteY0" fmla="*/ 0 h 1163781"/>
              <a:gd name="connsiteX1" fmla="*/ 1116280 w 1116280"/>
              <a:gd name="connsiteY1" fmla="*/ 0 h 1163781"/>
              <a:gd name="connsiteX2" fmla="*/ 1116280 w 1116280"/>
              <a:gd name="connsiteY2" fmla="*/ 498763 h 1163781"/>
              <a:gd name="connsiteX3" fmla="*/ 0 w 1116280"/>
              <a:gd name="connsiteY3" fmla="*/ 498763 h 1163781"/>
              <a:gd name="connsiteX4" fmla="*/ 0 w 1116280"/>
              <a:gd name="connsiteY4" fmla="*/ 1163781 h 1163781"/>
              <a:gd name="connsiteX5" fmla="*/ 736270 w 1116280"/>
              <a:gd name="connsiteY5" fmla="*/ 1163781 h 116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6280" h="1163781">
                <a:moveTo>
                  <a:pt x="581891" y="0"/>
                </a:moveTo>
                <a:lnTo>
                  <a:pt x="1116280" y="0"/>
                </a:lnTo>
                <a:lnTo>
                  <a:pt x="1116280" y="498763"/>
                </a:lnTo>
                <a:lnTo>
                  <a:pt x="0" y="498763"/>
                </a:lnTo>
                <a:lnTo>
                  <a:pt x="0" y="1163781"/>
                </a:lnTo>
                <a:lnTo>
                  <a:pt x="736270" y="1163781"/>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3806115" y="2830455"/>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45" name="Straight Arrow Connector 44"/>
          <p:cNvCxnSpPr>
            <a:stCxn id="44" idx="2"/>
          </p:cNvCxnSpPr>
          <p:nvPr/>
        </p:nvCxnSpPr>
        <p:spPr>
          <a:xfrm>
            <a:off x="4173363" y="3199787"/>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6" name="TextBox 45"/>
          <p:cNvSpPr txBox="1"/>
          <p:nvPr/>
        </p:nvSpPr>
        <p:spPr>
          <a:xfrm>
            <a:off x="6162584" y="869700"/>
            <a:ext cx="576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solidFill>
                  <a:schemeClr val="tx2">
                    <a:lumMod val="75000"/>
                  </a:schemeClr>
                </a:solidFill>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LAST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dirty="0">
                <a:latin typeface="Consolas" pitchFamily="49" charset="0"/>
                <a:cs typeface="Consolas" pitchFamily="49" charset="0"/>
              </a:rPr>
              <a:t>        LINK (LAST)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a:t>
            </a:r>
            <a:r>
              <a:rPr lang="en-IN" sz="2000" dirty="0" smtClean="0">
                <a:latin typeface="Consolas" pitchFamily="49" charset="0"/>
                <a:cs typeface="Consolas" pitchFamily="49" charset="0"/>
              </a:rPr>
              <a:t>NEW</a:t>
            </a:r>
          </a:p>
          <a:p>
            <a:endParaRPr lang="en-IN" sz="2000" dirty="0">
              <a:latin typeface="Consolas" pitchFamily="49" charset="0"/>
              <a:cs typeface="Consolas" pitchFamily="49" charset="0"/>
            </a:endParaRP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358026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heel(1)">
                                      <p:cBhvr>
                                        <p:cTn id="43" dur="20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6">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6">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6">
                                            <p:txEl>
                                              <p:pRg st="5" end="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9"/>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2"/>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9"/>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0"/>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4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3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wipe(up)">
                                      <p:cBhvr>
                                        <p:cTn id="108" dur="500"/>
                                        <p:tgtEl>
                                          <p:spTgt spid="43"/>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1" presetClass="entr" presetSubtype="1"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heel(1)">
                                      <p:cBhvr>
                                        <p:cTn id="117" dur="2000"/>
                                        <p:tgtEl>
                                          <p:spTgt spid="42"/>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nodeType="clickEffect">
                                  <p:stCondLst>
                                    <p:cond delay="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23"/>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44"/>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4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animBg="1"/>
      <p:bldP spid="21" grpId="1" animBg="1"/>
      <p:bldP spid="23" grpId="0"/>
      <p:bldP spid="23" grpId="1"/>
      <p:bldP spid="31" grpId="0"/>
      <p:bldP spid="32" grpId="0"/>
      <p:bldP spid="33" grpId="0"/>
      <p:bldP spid="34" grpId="0"/>
      <p:bldP spid="35" grpId="0" animBg="1"/>
      <p:bldP spid="36" grpId="0"/>
      <p:bldP spid="37" grpId="0"/>
      <p:bldP spid="40" grpId="0"/>
      <p:bldP spid="42" grpId="0" animBg="1"/>
      <p:bldP spid="43" grpId="0" animBg="1"/>
      <p:bldP spid="4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Procedure: CIR_INS_LAST(X,FIRST,LAST)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 at the</a:t>
            </a:r>
            <a:r>
              <a:rPr lang="en-IN" b="1" dirty="0">
                <a:solidFill>
                  <a:srgbClr val="FF0000"/>
                </a:solidFill>
              </a:rPr>
              <a:t> </a:t>
            </a:r>
            <a:r>
              <a:rPr lang="en-IN" b="1" dirty="0">
                <a:solidFill>
                  <a:srgbClr val="C00000"/>
                </a:solidFill>
              </a:rPr>
              <a:t>last position</a:t>
            </a:r>
            <a:r>
              <a:rPr lang="en-IN" b="1" dirty="0">
                <a:solidFill>
                  <a:srgbClr val="FF0000"/>
                </a:solidFill>
              </a:rPr>
              <a:t> </a:t>
            </a:r>
            <a:r>
              <a:rPr lang="en-IN" dirty="0"/>
              <a:t>of Circular linked list. </a:t>
            </a:r>
          </a:p>
          <a:p>
            <a:r>
              <a:rPr lang="en-IN" b="1" dirty="0">
                <a:solidFill>
                  <a:srgbClr val="C00000"/>
                </a:solidFill>
              </a:rPr>
              <a:t>X</a:t>
            </a:r>
            <a:r>
              <a:rPr lang="en-IN" dirty="0"/>
              <a:t> 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38051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CIR_INS_LAST( X,FIRST,LAST)</a:t>
            </a:r>
          </a:p>
        </p:txBody>
      </p:sp>
      <p:sp>
        <p:nvSpPr>
          <p:cNvPr id="4" name="TextBox 3"/>
          <p:cNvSpPr txBox="1"/>
          <p:nvPr/>
        </p:nvSpPr>
        <p:spPr>
          <a:xfrm>
            <a:off x="313771" y="860735"/>
            <a:ext cx="5760000" cy="178510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[Creates a new empty node]</a:t>
            </a:r>
          </a:p>
          <a:p>
            <a:r>
              <a:rPr lang="en-IN" sz="2200" dirty="0">
                <a:latin typeface="Consolas" pitchFamily="49" charset="0"/>
                <a:cs typeface="Consolas" pitchFamily="49" charset="0"/>
              </a:rPr>
              <a:t>   NEW     NODE</a:t>
            </a:r>
          </a:p>
          <a:p>
            <a:r>
              <a:rPr lang="en-IN" sz="2200" b="1" dirty="0">
                <a:solidFill>
                  <a:schemeClr val="tx2"/>
                </a:solidFill>
                <a:latin typeface="Consolas" pitchFamily="49" charset="0"/>
                <a:cs typeface="Consolas" pitchFamily="49" charset="0"/>
              </a:rPr>
              <a:t>2. [Initialize fields of new node and its link]</a:t>
            </a:r>
          </a:p>
          <a:p>
            <a:r>
              <a:rPr lang="en-IN" sz="2200" dirty="0">
                <a:latin typeface="Consolas" pitchFamily="49" charset="0"/>
                <a:cs typeface="Consolas" pitchFamily="49" charset="0"/>
              </a:rPr>
              <a:t>   INFO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a:t>
            </a:r>
            <a:r>
              <a:rPr lang="en-IN" sz="2200" dirty="0" smtClean="0">
                <a:latin typeface="Consolas" pitchFamily="49" charset="0"/>
                <a:cs typeface="Consolas" pitchFamily="49" charset="0"/>
              </a:rPr>
              <a:t>X</a:t>
            </a:r>
            <a:endParaRPr lang="en-IN" sz="2200" dirty="0">
              <a:latin typeface="Consolas" pitchFamily="49" charset="0"/>
              <a:cs typeface="Consolas" pitchFamily="49" charset="0"/>
            </a:endParaRPr>
          </a:p>
        </p:txBody>
      </p:sp>
      <p:sp>
        <p:nvSpPr>
          <p:cNvPr id="5" name="Left Arrow 4"/>
          <p:cNvSpPr/>
          <p:nvPr/>
        </p:nvSpPr>
        <p:spPr>
          <a:xfrm>
            <a:off x="1500579" y="129358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221507" y="860735"/>
            <a:ext cx="5760000" cy="246221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dirty="0" smtClean="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LINK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FIRST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LINK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FIRST</a:t>
            </a:r>
          </a:p>
          <a:p>
            <a:r>
              <a:rPr lang="en-IN" sz="2200" dirty="0">
                <a:latin typeface="Consolas" pitchFamily="49" charset="0"/>
                <a:cs typeface="Consolas" pitchFamily="49" charset="0"/>
              </a:rPr>
              <a:t>        LINK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a:t>
            </a:r>
            <a:r>
              <a:rPr lang="en-IN" sz="2200" dirty="0" smtClean="0">
                <a:latin typeface="Consolas" pitchFamily="49" charset="0"/>
                <a:cs typeface="Consolas" pitchFamily="49" charset="0"/>
              </a:rPr>
              <a:t>NEW</a:t>
            </a:r>
            <a:endParaRPr lang="en-IN" sz="2200" dirty="0">
              <a:latin typeface="Consolas" pitchFamily="49" charset="0"/>
              <a:cs typeface="Consolas" pitchFamily="49" charset="0"/>
            </a:endParaRPr>
          </a:p>
          <a:p>
            <a:r>
              <a:rPr lang="en-IN" sz="2200" dirty="0">
                <a:latin typeface="Consolas" pitchFamily="49" charset="0"/>
                <a:cs typeface="Consolas" pitchFamily="49" charset="0"/>
              </a:rPr>
              <a:t>   Return</a:t>
            </a:r>
          </a:p>
        </p:txBody>
      </p:sp>
      <p:grpSp>
        <p:nvGrpSpPr>
          <p:cNvPr id="7" name="Group 6"/>
          <p:cNvGrpSpPr/>
          <p:nvPr/>
        </p:nvGrpSpPr>
        <p:grpSpPr>
          <a:xfrm>
            <a:off x="3099576" y="5292226"/>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471176" y="5292226"/>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842776" y="5292226"/>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7214376" y="5292226"/>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9" name="Straight Arrow Connector 18"/>
          <p:cNvCxnSpPr>
            <a:stCxn id="9" idx="3"/>
            <a:endCxn id="11" idx="1"/>
          </p:cNvCxnSpPr>
          <p:nvPr/>
        </p:nvCxnSpPr>
        <p:spPr>
          <a:xfrm>
            <a:off x="40195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2" idx="3"/>
            <a:endCxn id="14" idx="1"/>
          </p:cNvCxnSpPr>
          <p:nvPr/>
        </p:nvCxnSpPr>
        <p:spPr>
          <a:xfrm>
            <a:off x="53911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5" idx="3"/>
            <a:endCxn id="17" idx="1"/>
          </p:cNvCxnSpPr>
          <p:nvPr/>
        </p:nvCxnSpPr>
        <p:spPr>
          <a:xfrm>
            <a:off x="67627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2" name="Freeform 21"/>
          <p:cNvSpPr/>
          <p:nvPr/>
        </p:nvSpPr>
        <p:spPr>
          <a:xfrm>
            <a:off x="3870936" y="5537065"/>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3" name="Straight Arrow Connector 22"/>
          <p:cNvCxnSpPr/>
          <p:nvPr/>
        </p:nvCxnSpPr>
        <p:spPr>
          <a:xfrm flipV="1">
            <a:off x="3333788" y="5825628"/>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2969950" y="6031468"/>
            <a:ext cx="734496" cy="369332"/>
          </a:xfrm>
          <a:prstGeom prst="rect">
            <a:avLst/>
          </a:prstGeom>
          <a:noFill/>
          <a:ln w="28575">
            <a:noFill/>
          </a:ln>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25" name="Straight Connector 24"/>
          <p:cNvCxnSpPr/>
          <p:nvPr/>
        </p:nvCxnSpPr>
        <p:spPr>
          <a:xfrm>
            <a:off x="2758822" y="3810000"/>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8563029" y="4038600"/>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9" name="Group 28"/>
          <p:cNvGrpSpPr/>
          <p:nvPr/>
        </p:nvGrpSpPr>
        <p:grpSpPr>
          <a:xfrm>
            <a:off x="1236801" y="4724400"/>
            <a:ext cx="920012" cy="533400"/>
            <a:chOff x="951919" y="5486400"/>
            <a:chExt cx="920012" cy="533400"/>
          </a:xfrm>
        </p:grpSpPr>
        <p:sp>
          <p:nvSpPr>
            <p:cNvPr id="30" name="Rectangle 2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1" name="Rectangle 3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2" name="TextBox 31"/>
          <p:cNvSpPr txBox="1"/>
          <p:nvPr/>
        </p:nvSpPr>
        <p:spPr>
          <a:xfrm>
            <a:off x="1249666" y="4756069"/>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3" name="TextBox 32"/>
          <p:cNvSpPr txBox="1"/>
          <p:nvPr/>
        </p:nvSpPr>
        <p:spPr>
          <a:xfrm>
            <a:off x="8579855" y="4074226"/>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4" name="TextBox 33"/>
          <p:cNvSpPr txBox="1"/>
          <p:nvPr/>
        </p:nvSpPr>
        <p:spPr>
          <a:xfrm>
            <a:off x="1362889" y="5257800"/>
            <a:ext cx="612668" cy="369332"/>
          </a:xfrm>
          <a:prstGeom prst="rect">
            <a:avLst/>
          </a:prstGeom>
          <a:noFill/>
        </p:spPr>
        <p:txBody>
          <a:bodyPr wrap="none" rtlCol="0">
            <a:spAutoFit/>
          </a:bodyPr>
          <a:lstStyle/>
          <a:p>
            <a:pPr algn="ctr"/>
            <a:r>
              <a:rPr lang="en-IN" b="1" dirty="0"/>
              <a:t>NEW</a:t>
            </a:r>
            <a:endParaRPr lang="en-US" b="1" dirty="0"/>
          </a:p>
        </p:txBody>
      </p:sp>
      <p:sp>
        <p:nvSpPr>
          <p:cNvPr id="35" name="TextBox 34"/>
          <p:cNvSpPr txBox="1"/>
          <p:nvPr/>
        </p:nvSpPr>
        <p:spPr>
          <a:xfrm>
            <a:off x="8689117" y="3625334"/>
            <a:ext cx="612668" cy="369332"/>
          </a:xfrm>
          <a:prstGeom prst="rect">
            <a:avLst/>
          </a:prstGeom>
          <a:noFill/>
        </p:spPr>
        <p:txBody>
          <a:bodyPr wrap="none" rtlCol="0">
            <a:spAutoFit/>
          </a:bodyPr>
          <a:lstStyle/>
          <a:p>
            <a:pPr algn="ctr"/>
            <a:r>
              <a:rPr lang="en-IN" b="1" dirty="0"/>
              <a:t>NEW</a:t>
            </a:r>
            <a:endParaRPr lang="en-US" b="1" dirty="0"/>
          </a:p>
        </p:txBody>
      </p:sp>
      <p:sp>
        <p:nvSpPr>
          <p:cNvPr id="36" name="Freeform 35"/>
          <p:cNvSpPr/>
          <p:nvPr/>
        </p:nvSpPr>
        <p:spPr>
          <a:xfrm>
            <a:off x="853823" y="4963887"/>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TextBox 36"/>
          <p:cNvSpPr txBox="1"/>
          <p:nvPr/>
        </p:nvSpPr>
        <p:spPr>
          <a:xfrm>
            <a:off x="991822" y="3920280"/>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38" name="TextBox 37"/>
          <p:cNvSpPr txBox="1"/>
          <p:nvPr/>
        </p:nvSpPr>
        <p:spPr>
          <a:xfrm>
            <a:off x="1652634" y="3908612"/>
            <a:ext cx="683200" cy="369332"/>
          </a:xfrm>
          <a:prstGeom prst="rect">
            <a:avLst/>
          </a:prstGeom>
          <a:noFill/>
        </p:spPr>
        <p:txBody>
          <a:bodyPr wrap="none" rtlCol="0">
            <a:spAutoFit/>
          </a:bodyPr>
          <a:lstStyle/>
          <a:p>
            <a:pPr algn="ctr"/>
            <a:r>
              <a:rPr lang="en-IN" b="1" dirty="0"/>
              <a:t>LAST</a:t>
            </a:r>
            <a:endParaRPr lang="en-US" b="1" dirty="0"/>
          </a:p>
        </p:txBody>
      </p:sp>
      <p:cxnSp>
        <p:nvCxnSpPr>
          <p:cNvPr id="39" name="Straight Arrow Connector 38"/>
          <p:cNvCxnSpPr>
            <a:stCxn id="37" idx="2"/>
          </p:cNvCxnSpPr>
          <p:nvPr/>
        </p:nvCxnSpPr>
        <p:spPr>
          <a:xfrm>
            <a:off x="1359070" y="4289612"/>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H="1">
            <a:off x="1998801" y="4289612"/>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7448785" y="4475694"/>
            <a:ext cx="683200" cy="369332"/>
          </a:xfrm>
          <a:prstGeom prst="rect">
            <a:avLst/>
          </a:prstGeom>
          <a:noFill/>
        </p:spPr>
        <p:txBody>
          <a:bodyPr wrap="none" rtlCol="0">
            <a:spAutoFit/>
          </a:bodyPr>
          <a:lstStyle/>
          <a:p>
            <a:pPr algn="ctr"/>
            <a:r>
              <a:rPr lang="en-IN" b="1" dirty="0"/>
              <a:t>LAST</a:t>
            </a:r>
            <a:endParaRPr lang="en-US" b="1" dirty="0"/>
          </a:p>
        </p:txBody>
      </p:sp>
      <p:cxnSp>
        <p:nvCxnSpPr>
          <p:cNvPr id="42" name="Straight Arrow Connector 41"/>
          <p:cNvCxnSpPr/>
          <p:nvPr/>
        </p:nvCxnSpPr>
        <p:spPr>
          <a:xfrm flipH="1">
            <a:off x="7794952" y="4856694"/>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9001647" y="3307627"/>
            <a:ext cx="683200" cy="369332"/>
          </a:xfrm>
          <a:prstGeom prst="rect">
            <a:avLst/>
          </a:prstGeom>
          <a:noFill/>
        </p:spPr>
        <p:txBody>
          <a:bodyPr wrap="none" rtlCol="0">
            <a:spAutoFit/>
          </a:bodyPr>
          <a:lstStyle/>
          <a:p>
            <a:pPr algn="ctr"/>
            <a:r>
              <a:rPr lang="en-IN" b="1" dirty="0">
                <a:solidFill>
                  <a:srgbClr val="C00000"/>
                </a:solidFill>
              </a:rPr>
              <a:t>LAST</a:t>
            </a:r>
            <a:endParaRPr lang="en-US" b="1" dirty="0">
              <a:solidFill>
                <a:srgbClr val="C00000"/>
              </a:solidFill>
            </a:endParaRPr>
          </a:p>
        </p:txBody>
      </p:sp>
      <p:cxnSp>
        <p:nvCxnSpPr>
          <p:cNvPr id="44" name="Straight Arrow Connector 43"/>
          <p:cNvCxnSpPr/>
          <p:nvPr/>
        </p:nvCxnSpPr>
        <p:spPr>
          <a:xfrm>
            <a:off x="9343247" y="3608003"/>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5" name="Freeform 44"/>
          <p:cNvSpPr/>
          <p:nvPr/>
        </p:nvSpPr>
        <p:spPr>
          <a:xfrm>
            <a:off x="3746179" y="4562272"/>
            <a:ext cx="5544766" cy="1770434"/>
          </a:xfrm>
          <a:custGeom>
            <a:avLst/>
            <a:gdLst>
              <a:gd name="connsiteX0" fmla="*/ 5544766 w 5544766"/>
              <a:gd name="connsiteY0" fmla="*/ 0 h 1770434"/>
              <a:gd name="connsiteX1" fmla="*/ 5544766 w 5544766"/>
              <a:gd name="connsiteY1" fmla="*/ 1770434 h 1770434"/>
              <a:gd name="connsiteX2" fmla="*/ 0 w 5544766"/>
              <a:gd name="connsiteY2" fmla="*/ 1770434 h 1770434"/>
              <a:gd name="connsiteX3" fmla="*/ 0 w 5544766"/>
              <a:gd name="connsiteY3" fmla="*/ 1264596 h 1770434"/>
            </a:gdLst>
            <a:ahLst/>
            <a:cxnLst>
              <a:cxn ang="0">
                <a:pos x="connsiteX0" y="connsiteY0"/>
              </a:cxn>
              <a:cxn ang="0">
                <a:pos x="connsiteX1" y="connsiteY1"/>
              </a:cxn>
              <a:cxn ang="0">
                <a:pos x="connsiteX2" y="connsiteY2"/>
              </a:cxn>
              <a:cxn ang="0">
                <a:pos x="connsiteX3" y="connsiteY3"/>
              </a:cxn>
            </a:cxnLst>
            <a:rect l="l" t="t" r="r" b="b"/>
            <a:pathLst>
              <a:path w="5544766" h="1770434">
                <a:moveTo>
                  <a:pt x="5544766" y="0"/>
                </a:moveTo>
                <a:lnTo>
                  <a:pt x="5544766" y="1770434"/>
                </a:lnTo>
                <a:lnTo>
                  <a:pt x="0" y="1770434"/>
                </a:lnTo>
                <a:lnTo>
                  <a:pt x="0" y="1264596"/>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Freeform 45"/>
          <p:cNvSpPr/>
          <p:nvPr/>
        </p:nvSpPr>
        <p:spPr>
          <a:xfrm>
            <a:off x="7977711" y="4357991"/>
            <a:ext cx="593388" cy="914400"/>
          </a:xfrm>
          <a:custGeom>
            <a:avLst/>
            <a:gdLst>
              <a:gd name="connsiteX0" fmla="*/ 0 w 593388"/>
              <a:gd name="connsiteY0" fmla="*/ 914400 h 914400"/>
              <a:gd name="connsiteX1" fmla="*/ 0 w 593388"/>
              <a:gd name="connsiteY1" fmla="*/ 0 h 914400"/>
              <a:gd name="connsiteX2" fmla="*/ 593388 w 593388"/>
              <a:gd name="connsiteY2" fmla="*/ 0 h 914400"/>
            </a:gdLst>
            <a:ahLst/>
            <a:cxnLst>
              <a:cxn ang="0">
                <a:pos x="connsiteX0" y="connsiteY0"/>
              </a:cxn>
              <a:cxn ang="0">
                <a:pos x="connsiteX1" y="connsiteY1"/>
              </a:cxn>
              <a:cxn ang="0">
                <a:pos x="connsiteX2" y="connsiteY2"/>
              </a:cxn>
            </a:cxnLst>
            <a:rect l="l" t="t" r="r" b="b"/>
            <a:pathLst>
              <a:path w="593388" h="914400">
                <a:moveTo>
                  <a:pt x="0" y="914400"/>
                </a:moveTo>
                <a:lnTo>
                  <a:pt x="0" y="0"/>
                </a:lnTo>
                <a:lnTo>
                  <a:pt x="593388"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74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heel(1)">
                                      <p:cBhvr>
                                        <p:cTn id="43" dur="20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4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1" presetClass="entr" presetSubtype="1" fill="hold" grpId="0" nodeType="click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wheel(1)">
                                      <p:cBhvr>
                                        <p:cTn id="106" dur="2000"/>
                                        <p:tgtEl>
                                          <p:spTgt spid="45"/>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wipe(down)">
                                      <p:cBhvr>
                                        <p:cTn id="115" dur="500"/>
                                        <p:tgtEl>
                                          <p:spTgt spid="46"/>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42"/>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41"/>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2" grpId="1" animBg="1"/>
      <p:bldP spid="24" grpId="0"/>
      <p:bldP spid="32" grpId="0"/>
      <p:bldP spid="33" grpId="0"/>
      <p:bldP spid="34" grpId="0"/>
      <p:bldP spid="35" grpId="0"/>
      <p:bldP spid="36" grpId="0" animBg="1"/>
      <p:bldP spid="37" grpId="0"/>
      <p:bldP spid="38" grpId="0"/>
      <p:bldP spid="41" grpId="0"/>
      <p:bldP spid="41" grpId="1"/>
      <p:bldP spid="43" grpId="0"/>
      <p:bldP spid="45" grpId="0" animBg="1"/>
      <p:bldP spid="4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CIR_INS_ORD(X,FIRST,LAST)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a:t>
            </a:r>
            <a:r>
              <a:rPr lang="en-IN" dirty="0">
                <a:solidFill>
                  <a:srgbClr val="C00000"/>
                </a:solidFill>
              </a:rPr>
              <a:t> </a:t>
            </a:r>
            <a:r>
              <a:rPr lang="en-IN" dirty="0"/>
              <a:t>a new node such that linked list preserves the ordering of the terms in </a:t>
            </a:r>
            <a:r>
              <a:rPr lang="en-IN" b="1" dirty="0">
                <a:solidFill>
                  <a:srgbClr val="C00000"/>
                </a:solidFill>
              </a:rPr>
              <a:t>increasing order</a:t>
            </a:r>
            <a:r>
              <a:rPr lang="en-IN" b="1" dirty="0">
                <a:solidFill>
                  <a:srgbClr val="FF0000"/>
                </a:solidFill>
              </a:rPr>
              <a:t> </a:t>
            </a:r>
            <a:r>
              <a:rPr lang="en-IN" dirty="0"/>
              <a:t>of their </a:t>
            </a:r>
            <a:r>
              <a:rPr lang="en-IN" b="1" dirty="0">
                <a:solidFill>
                  <a:srgbClr val="C00000"/>
                </a:solidFill>
              </a:rPr>
              <a:t>INFO</a:t>
            </a:r>
            <a:r>
              <a:rPr lang="en-IN" dirty="0">
                <a:solidFill>
                  <a:srgbClr val="C00000"/>
                </a:solidFill>
              </a:rPr>
              <a:t> </a:t>
            </a:r>
            <a:r>
              <a:rPr lang="en-IN" dirty="0"/>
              <a:t>field.</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27528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a:t>
            </a:r>
            <a:r>
              <a:rPr lang="en-US" dirty="0" smtClean="0"/>
              <a:t>CIR_INS_ORD(X,FIRST,LAST</a:t>
            </a:r>
            <a:r>
              <a:rPr lang="en-US" dirty="0"/>
              <a:t>)</a:t>
            </a:r>
          </a:p>
        </p:txBody>
      </p:sp>
      <p:sp>
        <p:nvSpPr>
          <p:cNvPr id="4" name="TextBox 3"/>
          <p:cNvSpPr txBox="1"/>
          <p:nvPr/>
        </p:nvSpPr>
        <p:spPr>
          <a:xfrm>
            <a:off x="313588" y="883024"/>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 </a:t>
            </a:r>
          </a:p>
          <a:p>
            <a:pPr marL="450850" indent="-450850"/>
            <a:r>
              <a:rPr lang="en-IN" sz="2000" b="1" dirty="0">
                <a:solidFill>
                  <a:schemeClr val="tx2"/>
                </a:solidFill>
                <a:latin typeface="Consolas" pitchFamily="49" charset="0"/>
                <a:cs typeface="Consolas" pitchFamily="49" charset="0"/>
              </a:rPr>
              <a:t>2. [Copy information content </a:t>
            </a:r>
            <a:r>
              <a:rPr lang="en-IN" sz="2000" b="1" dirty="0" smtClean="0">
                <a:solidFill>
                  <a:schemeClr val="tx2"/>
                </a:solidFill>
                <a:latin typeface="Consolas" pitchFamily="49" charset="0"/>
                <a:cs typeface="Consolas" pitchFamily="49" charset="0"/>
              </a:rPr>
              <a:t>into </a:t>
            </a:r>
            <a:r>
              <a:rPr lang="en-IN" sz="2000" b="1" dirty="0">
                <a:solidFill>
                  <a:schemeClr val="tx2"/>
                </a:solidFill>
                <a:latin typeface="Consolas" pitchFamily="49" charset="0"/>
                <a:cs typeface="Consolas" pitchFamily="49" charset="0"/>
              </a:rPr>
              <a:t>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3. [Is Linked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a:p>
            <a:pPr marL="450850" indent="-450850"/>
            <a:r>
              <a:rPr lang="en-IN" sz="2000" b="1" dirty="0">
                <a:solidFill>
                  <a:schemeClr val="tx2"/>
                </a:solidFill>
                <a:latin typeface="Consolas" pitchFamily="49" charset="0"/>
                <a:cs typeface="Consolas" pitchFamily="49" charset="0"/>
              </a:rPr>
              <a:t>4. [Does new node precedes all </a:t>
            </a:r>
            <a:r>
              <a:rPr lang="en-IN" sz="2000" b="1" dirty="0" smtClean="0">
                <a:solidFill>
                  <a:schemeClr val="tx2"/>
                </a:solidFill>
                <a:latin typeface="Consolas" pitchFamily="49" charset="0"/>
                <a:cs typeface="Consolas" pitchFamily="49" charset="0"/>
              </a:rPr>
              <a:t>other </a:t>
            </a:r>
            <a:r>
              <a:rPr lang="en-IN" sz="2000" b="1" dirty="0">
                <a:solidFill>
                  <a:schemeClr val="tx2"/>
                </a:solidFill>
                <a:latin typeface="Consolas" pitchFamily="49" charset="0"/>
                <a:cs typeface="Consolas" pitchFamily="49" charset="0"/>
              </a:rPr>
              <a:t>nodes in List?]</a:t>
            </a:r>
          </a:p>
          <a:p>
            <a:r>
              <a:rPr lang="en-IN" sz="2000" dirty="0" smtClean="0">
                <a:latin typeface="Consolas" pitchFamily="49" charset="0"/>
                <a:cs typeface="Consolas" pitchFamily="49" charset="0"/>
              </a:rPr>
              <a:t>    IF    </a:t>
            </a:r>
            <a:r>
              <a:rPr lang="en-IN" sz="2000" dirty="0">
                <a:latin typeface="Consolas" pitchFamily="49" charset="0"/>
                <a:cs typeface="Consolas" pitchFamily="49" charset="0"/>
              </a:rPr>
              <a:t>INFO(NEW)≤ INFO(FIRST)</a:t>
            </a:r>
          </a:p>
          <a:p>
            <a:r>
              <a:rPr lang="en-IN" sz="2000" dirty="0" smtClean="0">
                <a:latin typeface="Consolas" pitchFamily="49" charset="0"/>
                <a:cs typeface="Consolas" pitchFamily="49" charset="0"/>
              </a:rPr>
              <a:t>    THEN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LINK(LAST</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a:t>
            </a:r>
            <a:endParaRPr lang="en-IN" sz="2000" dirty="0">
              <a:latin typeface="Consolas" pitchFamily="49" charset="0"/>
              <a:cs typeface="Consolas" pitchFamily="49" charset="0"/>
            </a:endParaRPr>
          </a:p>
        </p:txBody>
      </p:sp>
      <p:sp>
        <p:nvSpPr>
          <p:cNvPr id="5" name="Left Arrow 4"/>
          <p:cNvSpPr/>
          <p:nvPr/>
        </p:nvSpPr>
        <p:spPr>
          <a:xfrm>
            <a:off x="1355438" y="1270817"/>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256606" y="883023"/>
            <a:ext cx="5760000" cy="440120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[Initialize </a:t>
            </a:r>
            <a:r>
              <a:rPr lang="en-IN" sz="2000" b="1" dirty="0" smtClean="0">
                <a:solidFill>
                  <a:schemeClr val="tx2"/>
                </a:solidFill>
                <a:latin typeface="Consolas" pitchFamily="49" charset="0"/>
                <a:cs typeface="Consolas" pitchFamily="49" charset="0"/>
              </a:rPr>
              <a:t>Temporary Pointer</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 </a:t>
            </a:r>
          </a:p>
          <a:p>
            <a:pPr marL="450850" indent="-450850"/>
            <a:r>
              <a:rPr lang="en-IN" sz="2000" b="1" dirty="0">
                <a:solidFill>
                  <a:schemeClr val="tx2"/>
                </a:solidFill>
                <a:latin typeface="Consolas" pitchFamily="49" charset="0"/>
                <a:cs typeface="Consolas" pitchFamily="49" charset="0"/>
              </a:rPr>
              <a:t>6. [Search for Predecessor of </a:t>
            </a:r>
            <a:r>
              <a:rPr lang="en-IN" sz="2000" b="1" dirty="0" smtClean="0">
                <a:solidFill>
                  <a:schemeClr val="tx2"/>
                </a:solidFill>
                <a:latin typeface="Consolas" pitchFamily="49" charset="0"/>
                <a:cs typeface="Consolas" pitchFamily="49" charset="0"/>
              </a:rPr>
              <a:t>new </a:t>
            </a:r>
            <a:r>
              <a:rPr lang="en-IN" sz="2000" b="1" dirty="0">
                <a:solidFill>
                  <a:schemeClr val="tx2"/>
                </a:solidFill>
                <a:latin typeface="Consolas" pitchFamily="49" charset="0"/>
                <a:cs typeface="Consolas" pitchFamily="49" charset="0"/>
              </a:rPr>
              <a:t>node]</a:t>
            </a:r>
          </a:p>
          <a:p>
            <a:r>
              <a:rPr lang="en-IN" sz="2000" b="1" dirty="0" smtClean="0">
                <a:solidFill>
                  <a:schemeClr val="accent2">
                    <a:lumMod val="75000"/>
                  </a:schemeClr>
                </a:solidFill>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Repeat </a:t>
            </a:r>
            <a:r>
              <a:rPr lang="en-IN" sz="2000" b="1" dirty="0">
                <a:solidFill>
                  <a:schemeClr val="tx2">
                    <a:lumMod val="75000"/>
                  </a:schemeClr>
                </a:solidFill>
                <a:latin typeface="Consolas" pitchFamily="49" charset="0"/>
                <a:cs typeface="Consolas" pitchFamily="49" charset="0"/>
              </a:rPr>
              <a:t>while </a:t>
            </a:r>
            <a:r>
              <a:rPr lang="en-IN" sz="2000" dirty="0">
                <a:latin typeface="Consolas" pitchFamily="49" charset="0"/>
                <a:cs typeface="Consolas" pitchFamily="49" charset="0"/>
              </a:rPr>
              <a:t>SAVE ≠ LAST &amp;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INFO(NEW</a:t>
            </a:r>
            <a:r>
              <a:rPr lang="en-IN" sz="2000" dirty="0">
                <a:latin typeface="Consolas" pitchFamily="49" charset="0"/>
                <a:cs typeface="Consolas" pitchFamily="49" charset="0"/>
              </a:rPr>
              <a:t>) ≥ INFO(LINK(SAVE))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a:p>
            <a:pPr marL="450850" indent="-450850"/>
            <a:r>
              <a:rPr lang="en-IN" sz="2000" b="1" dirty="0">
                <a:solidFill>
                  <a:schemeClr val="tx2"/>
                </a:solidFill>
                <a:latin typeface="Consolas" pitchFamily="49" charset="0"/>
                <a:cs typeface="Consolas" pitchFamily="49" charset="0"/>
              </a:rPr>
              <a:t>7. [Set link field of </a:t>
            </a:r>
            <a:r>
              <a:rPr lang="en-IN" sz="2000" b="1" dirty="0" smtClean="0">
                <a:solidFill>
                  <a:schemeClr val="tx2"/>
                </a:solidFill>
                <a:latin typeface="Consolas" pitchFamily="49" charset="0"/>
                <a:cs typeface="Consolas" pitchFamily="49" charset="0"/>
              </a:rPr>
              <a:t>NEW node </a:t>
            </a:r>
            <a:r>
              <a:rPr lang="en-IN" sz="2000" b="1" dirty="0">
                <a:solidFill>
                  <a:schemeClr val="tx2"/>
                </a:solidFill>
                <a:latin typeface="Consolas" pitchFamily="49" charset="0"/>
                <a:cs typeface="Consolas" pitchFamily="49" charset="0"/>
              </a:rPr>
              <a:t>and its Predecessor]</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LINK(NEW</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LINK(SAVE</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NEW</a:t>
            </a:r>
            <a:endParaRPr lang="en-IN" sz="2000" dirty="0">
              <a:latin typeface="Consolas" pitchFamily="49" charset="0"/>
              <a:cs typeface="Consolas" pitchFamily="49" charset="0"/>
            </a:endParaRPr>
          </a:p>
          <a:p>
            <a:r>
              <a:rPr lang="en-IN" sz="2000" dirty="0" smtClean="0">
                <a:latin typeface="Consolas" pitchFamily="49" charset="0"/>
                <a:cs typeface="Consolas" pitchFamily="49" charset="0"/>
              </a:rPr>
              <a:t>    </a:t>
            </a:r>
            <a:r>
              <a:rPr lang="en-IN" sz="2000" dirty="0">
                <a:latin typeface="Consolas" pitchFamily="49" charset="0"/>
                <a:cs typeface="Consolas" pitchFamily="49" charset="0"/>
              </a:rPr>
              <a:t>IF   SAVE = LAST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THEN 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8. [Finished]</a:t>
            </a: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355561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9" end="9"/>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a:t>
            </a:r>
            <a:r>
              <a:rPr lang="en-US" dirty="0" smtClean="0"/>
              <a:t>CIR_INS_ORD(3,FIRST,LAST</a:t>
            </a:r>
            <a:r>
              <a:rPr lang="en-US" dirty="0"/>
              <a:t>)</a:t>
            </a:r>
          </a:p>
        </p:txBody>
      </p:sp>
      <p:sp>
        <p:nvSpPr>
          <p:cNvPr id="4" name="TextBox 3"/>
          <p:cNvSpPr txBox="1"/>
          <p:nvPr/>
        </p:nvSpPr>
        <p:spPr>
          <a:xfrm>
            <a:off x="153010" y="886107"/>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NEW     </a:t>
            </a:r>
            <a:r>
              <a:rPr lang="en-IN" sz="2000" dirty="0">
                <a:latin typeface="Consolas" pitchFamily="49" charset="0"/>
                <a:cs typeface="Consolas" pitchFamily="49" charset="0"/>
              </a:rPr>
              <a:t>NODE </a:t>
            </a:r>
          </a:p>
          <a:p>
            <a:pPr marL="444500" indent="-444500"/>
            <a:r>
              <a:rPr lang="en-IN" sz="2000" b="1" dirty="0">
                <a:solidFill>
                  <a:schemeClr val="tx2"/>
                </a:solidFill>
                <a:latin typeface="Consolas" pitchFamily="49" charset="0"/>
                <a:cs typeface="Consolas" pitchFamily="49" charset="0"/>
              </a:rPr>
              <a:t>2. [Copy information content </a:t>
            </a:r>
            <a:r>
              <a:rPr lang="en-IN" sz="2000" b="1" dirty="0" smtClean="0">
                <a:solidFill>
                  <a:schemeClr val="tx2"/>
                </a:solidFill>
                <a:latin typeface="Consolas" pitchFamily="49" charset="0"/>
                <a:cs typeface="Consolas" pitchFamily="49" charset="0"/>
              </a:rPr>
              <a:t>into </a:t>
            </a:r>
            <a:r>
              <a:rPr lang="en-IN" sz="2000" b="1" dirty="0">
                <a:solidFill>
                  <a:schemeClr val="tx2"/>
                </a:solidFill>
                <a:latin typeface="Consolas" pitchFamily="49" charset="0"/>
                <a:cs typeface="Consolas" pitchFamily="49" charset="0"/>
              </a:rPr>
              <a:t>new node]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INFO(NEW</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3. [Is Linked List Empty?]</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FIRST = 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Return</a:t>
            </a:r>
          </a:p>
        </p:txBody>
      </p:sp>
      <p:sp>
        <p:nvSpPr>
          <p:cNvPr id="5" name="TextBox 4"/>
          <p:cNvSpPr txBox="1"/>
          <p:nvPr/>
        </p:nvSpPr>
        <p:spPr>
          <a:xfrm>
            <a:off x="6096000" y="886107"/>
            <a:ext cx="5760000" cy="224676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[Does new node precedes all </a:t>
            </a:r>
            <a:r>
              <a:rPr lang="en-IN" sz="2000" b="1" dirty="0" smtClean="0">
                <a:solidFill>
                  <a:schemeClr val="tx2"/>
                </a:solidFill>
                <a:latin typeface="Consolas" pitchFamily="49" charset="0"/>
                <a:cs typeface="Consolas" pitchFamily="49" charset="0"/>
              </a:rPr>
              <a:t>other </a:t>
            </a:r>
            <a:r>
              <a:rPr lang="en-IN" sz="2000" b="1" dirty="0">
                <a:solidFill>
                  <a:schemeClr val="tx2"/>
                </a:solidFill>
                <a:latin typeface="Consolas" pitchFamily="49" charset="0"/>
                <a:cs typeface="Consolas" pitchFamily="49" charset="0"/>
              </a:rPr>
              <a:t>nodes in List?]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INFO(NEW)≤ INFO(FIRST)</a:t>
            </a:r>
          </a:p>
          <a:p>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LINK(LAST</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a:t>
            </a:r>
            <a:endParaRPr lang="en-IN" sz="2000" dirty="0">
              <a:latin typeface="Consolas" pitchFamily="49" charset="0"/>
              <a:cs typeface="Consolas" pitchFamily="49" charset="0"/>
            </a:endParaRPr>
          </a:p>
        </p:txBody>
      </p:sp>
      <p:sp>
        <p:nvSpPr>
          <p:cNvPr id="6" name="Left Arrow 5"/>
          <p:cNvSpPr/>
          <p:nvPr/>
        </p:nvSpPr>
        <p:spPr>
          <a:xfrm>
            <a:off x="1311786" y="1246831"/>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5" name="Group 44"/>
          <p:cNvGrpSpPr/>
          <p:nvPr/>
        </p:nvGrpSpPr>
        <p:grpSpPr>
          <a:xfrm>
            <a:off x="4080887" y="5508175"/>
            <a:ext cx="920012" cy="533400"/>
            <a:chOff x="951919" y="5486400"/>
            <a:chExt cx="920012" cy="533400"/>
          </a:xfrm>
        </p:grpSpPr>
        <p:sp>
          <p:nvSpPr>
            <p:cNvPr id="46" name="Rectangle 4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47" name="Rectangle 4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8" name="Group 47"/>
          <p:cNvGrpSpPr/>
          <p:nvPr/>
        </p:nvGrpSpPr>
        <p:grpSpPr>
          <a:xfrm>
            <a:off x="5452487" y="5508175"/>
            <a:ext cx="920012" cy="533400"/>
            <a:chOff x="951919" y="5486400"/>
            <a:chExt cx="920012" cy="533400"/>
          </a:xfrm>
        </p:grpSpPr>
        <p:sp>
          <p:nvSpPr>
            <p:cNvPr id="49" name="Rectangle 4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50" name="Rectangle 4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1" name="Group 50"/>
          <p:cNvGrpSpPr/>
          <p:nvPr/>
        </p:nvGrpSpPr>
        <p:grpSpPr>
          <a:xfrm>
            <a:off x="6824087" y="5508175"/>
            <a:ext cx="920012" cy="533400"/>
            <a:chOff x="951919" y="5486400"/>
            <a:chExt cx="920012" cy="533400"/>
          </a:xfrm>
        </p:grpSpPr>
        <p:sp>
          <p:nvSpPr>
            <p:cNvPr id="52" name="Rectangle 5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53" name="Rectangle 5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4" name="Group 53"/>
          <p:cNvGrpSpPr/>
          <p:nvPr/>
        </p:nvGrpSpPr>
        <p:grpSpPr>
          <a:xfrm>
            <a:off x="8195687" y="5508175"/>
            <a:ext cx="920012" cy="533400"/>
            <a:chOff x="951919" y="5486400"/>
            <a:chExt cx="920012" cy="533400"/>
          </a:xfrm>
        </p:grpSpPr>
        <p:sp>
          <p:nvSpPr>
            <p:cNvPr id="55" name="Rectangle 5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56" name="Rectangle 5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7" name="Straight Arrow Connector 56"/>
          <p:cNvCxnSpPr>
            <a:stCxn id="47" idx="3"/>
            <a:endCxn id="49" idx="1"/>
          </p:cNvCxnSpPr>
          <p:nvPr/>
        </p:nvCxnSpPr>
        <p:spPr>
          <a:xfrm>
            <a:off x="50008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a:stCxn id="50" idx="3"/>
            <a:endCxn id="52" idx="1"/>
          </p:cNvCxnSpPr>
          <p:nvPr/>
        </p:nvCxnSpPr>
        <p:spPr>
          <a:xfrm>
            <a:off x="63724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53" idx="3"/>
            <a:endCxn id="55" idx="1"/>
          </p:cNvCxnSpPr>
          <p:nvPr/>
        </p:nvCxnSpPr>
        <p:spPr>
          <a:xfrm>
            <a:off x="77440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0" name="Freeform 59"/>
          <p:cNvSpPr/>
          <p:nvPr/>
        </p:nvSpPr>
        <p:spPr>
          <a:xfrm>
            <a:off x="4852247" y="5753014"/>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61" name="Straight Arrow Connector 60"/>
          <p:cNvCxnSpPr/>
          <p:nvPr/>
        </p:nvCxnSpPr>
        <p:spPr>
          <a:xfrm flipV="1">
            <a:off x="4315099" y="6041577"/>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3951261" y="624741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63" name="Straight Connector 62"/>
          <p:cNvCxnSpPr/>
          <p:nvPr/>
        </p:nvCxnSpPr>
        <p:spPr>
          <a:xfrm>
            <a:off x="3095899" y="4734107"/>
            <a:ext cx="0" cy="1788617"/>
          </a:xfrm>
          <a:prstGeom prst="line">
            <a:avLst/>
          </a:prstGeom>
        </p:spPr>
        <p:style>
          <a:lnRef idx="3">
            <a:schemeClr val="dk1"/>
          </a:lnRef>
          <a:fillRef idx="0">
            <a:schemeClr val="dk1"/>
          </a:fillRef>
          <a:effectRef idx="2">
            <a:schemeClr val="dk1"/>
          </a:effectRef>
          <a:fontRef idx="minor">
            <a:schemeClr val="tx1"/>
          </a:fontRef>
        </p:style>
      </p:cxnSp>
      <p:grpSp>
        <p:nvGrpSpPr>
          <p:cNvPr id="64" name="Group 63"/>
          <p:cNvGrpSpPr/>
          <p:nvPr/>
        </p:nvGrpSpPr>
        <p:grpSpPr>
          <a:xfrm>
            <a:off x="5623506" y="4365175"/>
            <a:ext cx="920012" cy="533400"/>
            <a:chOff x="951919" y="5486400"/>
            <a:chExt cx="920012" cy="533400"/>
          </a:xfrm>
        </p:grpSpPr>
        <p:sp>
          <p:nvSpPr>
            <p:cNvPr id="65" name="Rectangle 6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7" name="Group 66"/>
          <p:cNvGrpSpPr/>
          <p:nvPr/>
        </p:nvGrpSpPr>
        <p:grpSpPr>
          <a:xfrm>
            <a:off x="1116678" y="5311440"/>
            <a:ext cx="920012" cy="533400"/>
            <a:chOff x="951919" y="5486400"/>
            <a:chExt cx="920012" cy="533400"/>
          </a:xfrm>
        </p:grpSpPr>
        <p:sp>
          <p:nvSpPr>
            <p:cNvPr id="68" name="Rectangle 6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9" name="Rectangle 6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70" name="TextBox 69"/>
          <p:cNvSpPr txBox="1"/>
          <p:nvPr/>
        </p:nvSpPr>
        <p:spPr>
          <a:xfrm>
            <a:off x="1231741" y="5343109"/>
            <a:ext cx="340158" cy="461665"/>
          </a:xfrm>
          <a:prstGeom prst="rect">
            <a:avLst/>
          </a:prstGeom>
          <a:noFill/>
        </p:spPr>
        <p:txBody>
          <a:bodyPr wrap="none" rtlCol="0">
            <a:spAutoFit/>
          </a:bodyPr>
          <a:lstStyle/>
          <a:p>
            <a:r>
              <a:rPr lang="en-IN" sz="2400" b="1" dirty="0">
                <a:solidFill>
                  <a:srgbClr val="FFFF00"/>
                </a:solidFill>
              </a:rPr>
              <a:t>3</a:t>
            </a:r>
            <a:endParaRPr lang="en-US" sz="2400" b="1" dirty="0">
              <a:solidFill>
                <a:srgbClr val="FFFF00"/>
              </a:solidFill>
            </a:endParaRPr>
          </a:p>
        </p:txBody>
      </p:sp>
      <p:sp>
        <p:nvSpPr>
          <p:cNvPr id="71" name="TextBox 70"/>
          <p:cNvSpPr txBox="1"/>
          <p:nvPr/>
        </p:nvSpPr>
        <p:spPr>
          <a:xfrm>
            <a:off x="5727541" y="4400801"/>
            <a:ext cx="340158" cy="461665"/>
          </a:xfrm>
          <a:prstGeom prst="rect">
            <a:avLst/>
          </a:prstGeom>
          <a:noFill/>
        </p:spPr>
        <p:txBody>
          <a:bodyPr wrap="none" rtlCol="0">
            <a:spAutoFit/>
          </a:bodyPr>
          <a:lstStyle/>
          <a:p>
            <a:r>
              <a:rPr lang="en-IN" sz="2400" b="1" dirty="0">
                <a:solidFill>
                  <a:srgbClr val="FFFF00"/>
                </a:solidFill>
              </a:rPr>
              <a:t>3</a:t>
            </a:r>
            <a:endParaRPr lang="en-US" sz="2400" b="1" dirty="0">
              <a:solidFill>
                <a:srgbClr val="FFFF00"/>
              </a:solidFill>
            </a:endParaRPr>
          </a:p>
        </p:txBody>
      </p:sp>
      <p:sp>
        <p:nvSpPr>
          <p:cNvPr id="72" name="TextBox 71"/>
          <p:cNvSpPr txBox="1"/>
          <p:nvPr/>
        </p:nvSpPr>
        <p:spPr>
          <a:xfrm>
            <a:off x="1242766" y="5844840"/>
            <a:ext cx="612668" cy="369332"/>
          </a:xfrm>
          <a:prstGeom prst="rect">
            <a:avLst/>
          </a:prstGeom>
          <a:noFill/>
        </p:spPr>
        <p:txBody>
          <a:bodyPr wrap="none" rtlCol="0">
            <a:spAutoFit/>
          </a:bodyPr>
          <a:lstStyle/>
          <a:p>
            <a:pPr algn="ctr"/>
            <a:r>
              <a:rPr lang="en-IN" b="1" dirty="0"/>
              <a:t>NEW</a:t>
            </a:r>
            <a:endParaRPr lang="en-US" b="1" dirty="0"/>
          </a:p>
        </p:txBody>
      </p:sp>
      <p:sp>
        <p:nvSpPr>
          <p:cNvPr id="73" name="TextBox 72"/>
          <p:cNvSpPr txBox="1"/>
          <p:nvPr/>
        </p:nvSpPr>
        <p:spPr>
          <a:xfrm>
            <a:off x="5749594" y="3951909"/>
            <a:ext cx="612668" cy="369332"/>
          </a:xfrm>
          <a:prstGeom prst="rect">
            <a:avLst/>
          </a:prstGeom>
          <a:noFill/>
        </p:spPr>
        <p:txBody>
          <a:bodyPr wrap="none" rtlCol="0">
            <a:spAutoFit/>
          </a:bodyPr>
          <a:lstStyle/>
          <a:p>
            <a:pPr algn="ctr"/>
            <a:r>
              <a:rPr lang="en-IN" b="1" dirty="0"/>
              <a:t>NEW</a:t>
            </a:r>
            <a:endParaRPr lang="en-US" b="1" dirty="0"/>
          </a:p>
        </p:txBody>
      </p:sp>
      <p:sp>
        <p:nvSpPr>
          <p:cNvPr id="74" name="Freeform 73"/>
          <p:cNvSpPr/>
          <p:nvPr/>
        </p:nvSpPr>
        <p:spPr>
          <a:xfrm>
            <a:off x="733700" y="5550927"/>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5" name="TextBox 74"/>
          <p:cNvSpPr txBox="1"/>
          <p:nvPr/>
        </p:nvSpPr>
        <p:spPr>
          <a:xfrm>
            <a:off x="871699" y="4509099"/>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76" name="TextBox 75"/>
          <p:cNvSpPr txBox="1"/>
          <p:nvPr/>
        </p:nvSpPr>
        <p:spPr>
          <a:xfrm>
            <a:off x="1532511" y="4509099"/>
            <a:ext cx="683200" cy="369332"/>
          </a:xfrm>
          <a:prstGeom prst="rect">
            <a:avLst/>
          </a:prstGeom>
          <a:noFill/>
        </p:spPr>
        <p:txBody>
          <a:bodyPr wrap="none" rtlCol="0">
            <a:spAutoFit/>
          </a:bodyPr>
          <a:lstStyle/>
          <a:p>
            <a:pPr algn="ctr"/>
            <a:r>
              <a:rPr lang="en-IN" b="1" dirty="0"/>
              <a:t>LAST</a:t>
            </a:r>
            <a:endParaRPr lang="en-US" b="1" dirty="0"/>
          </a:p>
        </p:txBody>
      </p:sp>
      <p:cxnSp>
        <p:nvCxnSpPr>
          <p:cNvPr id="77" name="Straight Arrow Connector 76"/>
          <p:cNvCxnSpPr>
            <a:stCxn id="75" idx="2"/>
          </p:cNvCxnSpPr>
          <p:nvPr/>
        </p:nvCxnSpPr>
        <p:spPr>
          <a:xfrm>
            <a:off x="1238947" y="4878431"/>
            <a:ext cx="0" cy="4243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H="1">
            <a:off x="1878678" y="4890099"/>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79" name="TextBox 78"/>
          <p:cNvSpPr txBox="1"/>
          <p:nvPr/>
        </p:nvSpPr>
        <p:spPr>
          <a:xfrm>
            <a:off x="8430096" y="4691643"/>
            <a:ext cx="683200" cy="369332"/>
          </a:xfrm>
          <a:prstGeom prst="rect">
            <a:avLst/>
          </a:prstGeom>
          <a:noFill/>
        </p:spPr>
        <p:txBody>
          <a:bodyPr wrap="none" rtlCol="0">
            <a:spAutoFit/>
          </a:bodyPr>
          <a:lstStyle/>
          <a:p>
            <a:pPr algn="ctr"/>
            <a:r>
              <a:rPr lang="en-IN" b="1" dirty="0"/>
              <a:t>LAST</a:t>
            </a:r>
            <a:endParaRPr lang="en-US" b="1" dirty="0"/>
          </a:p>
        </p:txBody>
      </p:sp>
      <p:cxnSp>
        <p:nvCxnSpPr>
          <p:cNvPr id="80" name="Straight Arrow Connector 79"/>
          <p:cNvCxnSpPr/>
          <p:nvPr/>
        </p:nvCxnSpPr>
        <p:spPr>
          <a:xfrm flipH="1">
            <a:off x="8776263" y="5072643"/>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3" name="TextBox 82"/>
          <p:cNvSpPr txBox="1"/>
          <p:nvPr/>
        </p:nvSpPr>
        <p:spPr>
          <a:xfrm>
            <a:off x="6036476" y="3600781"/>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84" name="Straight Arrow Connector 83"/>
          <p:cNvCxnSpPr>
            <a:stCxn id="83" idx="2"/>
          </p:cNvCxnSpPr>
          <p:nvPr/>
        </p:nvCxnSpPr>
        <p:spPr>
          <a:xfrm>
            <a:off x="6403724" y="3970113"/>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7" name="Freeform 86"/>
          <p:cNvSpPr/>
          <p:nvPr/>
        </p:nvSpPr>
        <p:spPr>
          <a:xfrm>
            <a:off x="4305203" y="4910451"/>
            <a:ext cx="2030680" cy="593767"/>
          </a:xfrm>
          <a:custGeom>
            <a:avLst/>
            <a:gdLst>
              <a:gd name="connsiteX0" fmla="*/ 2030680 w 2030680"/>
              <a:gd name="connsiteY0" fmla="*/ 0 h 593767"/>
              <a:gd name="connsiteX1" fmla="*/ 2030680 w 2030680"/>
              <a:gd name="connsiteY1" fmla="*/ 178130 h 593767"/>
              <a:gd name="connsiteX2" fmla="*/ 0 w 2030680"/>
              <a:gd name="connsiteY2" fmla="*/ 178130 h 593767"/>
              <a:gd name="connsiteX3" fmla="*/ 0 w 2030680"/>
              <a:gd name="connsiteY3" fmla="*/ 593767 h 593767"/>
            </a:gdLst>
            <a:ahLst/>
            <a:cxnLst>
              <a:cxn ang="0">
                <a:pos x="connsiteX0" y="connsiteY0"/>
              </a:cxn>
              <a:cxn ang="0">
                <a:pos x="connsiteX1" y="connsiteY1"/>
              </a:cxn>
              <a:cxn ang="0">
                <a:pos x="connsiteX2" y="connsiteY2"/>
              </a:cxn>
              <a:cxn ang="0">
                <a:pos x="connsiteX3" y="connsiteY3"/>
              </a:cxn>
            </a:cxnLst>
            <a:rect l="l" t="t" r="r" b="b"/>
            <a:pathLst>
              <a:path w="2030680" h="593767">
                <a:moveTo>
                  <a:pt x="2030680" y="0"/>
                </a:moveTo>
                <a:lnTo>
                  <a:pt x="2030680" y="178130"/>
                </a:lnTo>
                <a:lnTo>
                  <a:pt x="0" y="178130"/>
                </a:lnTo>
                <a:lnTo>
                  <a:pt x="0" y="593767"/>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8" name="Freeform 87"/>
          <p:cNvSpPr/>
          <p:nvPr/>
        </p:nvSpPr>
        <p:spPr>
          <a:xfrm>
            <a:off x="6537765" y="4530440"/>
            <a:ext cx="2861953" cy="1092530"/>
          </a:xfrm>
          <a:custGeom>
            <a:avLst/>
            <a:gdLst>
              <a:gd name="connsiteX0" fmla="*/ 2565070 w 2861953"/>
              <a:gd name="connsiteY0" fmla="*/ 1092530 h 1092530"/>
              <a:gd name="connsiteX1" fmla="*/ 2861953 w 2861953"/>
              <a:gd name="connsiteY1" fmla="*/ 1092530 h 1092530"/>
              <a:gd name="connsiteX2" fmla="*/ 2861953 w 2861953"/>
              <a:gd name="connsiteY2" fmla="*/ 0 h 1092530"/>
              <a:gd name="connsiteX3" fmla="*/ 0 w 2861953"/>
              <a:gd name="connsiteY3" fmla="*/ 0 h 1092530"/>
            </a:gdLst>
            <a:ahLst/>
            <a:cxnLst>
              <a:cxn ang="0">
                <a:pos x="connsiteX0" y="connsiteY0"/>
              </a:cxn>
              <a:cxn ang="0">
                <a:pos x="connsiteX1" y="connsiteY1"/>
              </a:cxn>
              <a:cxn ang="0">
                <a:pos x="connsiteX2" y="connsiteY2"/>
              </a:cxn>
              <a:cxn ang="0">
                <a:pos x="connsiteX3" y="connsiteY3"/>
              </a:cxn>
            </a:cxnLst>
            <a:rect l="l" t="t" r="r" b="b"/>
            <a:pathLst>
              <a:path w="2861953" h="1092530">
                <a:moveTo>
                  <a:pt x="2565070" y="1092530"/>
                </a:moveTo>
                <a:lnTo>
                  <a:pt x="2861953" y="1092530"/>
                </a:lnTo>
                <a:lnTo>
                  <a:pt x="2861953" y="0"/>
                </a:lnTo>
                <a:lnTo>
                  <a:pt x="0"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2009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wheel(1)">
                                      <p:cBhvr>
                                        <p:cTn id="61" dur="2000"/>
                                        <p:tgtEl>
                                          <p:spTgt spid="7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5"/>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wipe(up)">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wipe(down)">
                                      <p:cBhvr>
                                        <p:cTn id="87" dur="500"/>
                                        <p:tgtEl>
                                          <p:spTgt spid="88"/>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61"/>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62"/>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8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0" grpId="0" animBg="1"/>
      <p:bldP spid="60" grpId="1" animBg="1"/>
      <p:bldP spid="62" grpId="0"/>
      <p:bldP spid="62" grpId="1"/>
      <p:bldP spid="70" grpId="0"/>
      <p:bldP spid="71" grpId="0"/>
      <p:bldP spid="72" grpId="0"/>
      <p:bldP spid="73" grpId="0"/>
      <p:bldP spid="74" grpId="0" animBg="1"/>
      <p:bldP spid="75" grpId="0"/>
      <p:bldP spid="76" grpId="0"/>
      <p:bldP spid="79" grpId="0"/>
      <p:bldP spid="83" grpId="0"/>
      <p:bldP spid="87" grpId="0" animBg="1"/>
      <p:bldP spid="8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t>
            </a:r>
            <a:r>
              <a:rPr lang="en-IN" dirty="0" smtClean="0"/>
              <a:t>Allocation Cont.</a:t>
            </a:r>
            <a:endParaRPr lang="en-US" dirty="0"/>
          </a:p>
        </p:txBody>
      </p:sp>
      <p:sp>
        <p:nvSpPr>
          <p:cNvPr id="3" name="Content Placeholder 2"/>
          <p:cNvSpPr>
            <a:spLocks noGrp="1"/>
          </p:cNvSpPr>
          <p:nvPr>
            <p:ph idx="1"/>
          </p:nvPr>
        </p:nvSpPr>
        <p:spPr>
          <a:xfrm>
            <a:off x="131180" y="876145"/>
            <a:ext cx="11929641" cy="1645114"/>
          </a:xfrm>
        </p:spPr>
        <p:txBody>
          <a:bodyPr/>
          <a:lstStyle/>
          <a:p>
            <a:r>
              <a:rPr lang="en-US" dirty="0">
                <a:solidFill>
                  <a:srgbClr val="C00000"/>
                </a:solidFill>
              </a:rPr>
              <a:t>Insertion </a:t>
            </a:r>
            <a:r>
              <a:rPr lang="en-US" dirty="0" smtClean="0">
                <a:solidFill>
                  <a:srgbClr val="C00000"/>
                </a:solidFill>
              </a:rPr>
              <a:t>Operation</a:t>
            </a:r>
          </a:p>
          <a:p>
            <a:pPr lvl="1"/>
            <a:r>
              <a:rPr lang="en-US" dirty="0"/>
              <a:t>We have an </a:t>
            </a:r>
            <a:r>
              <a:rPr lang="en-US" i="1" dirty="0"/>
              <a:t>n</a:t>
            </a:r>
            <a:r>
              <a:rPr lang="en-US" dirty="0"/>
              <a:t> elements in list and it is required to insert a new element between the first and second element, what to do with sequential allocation &amp; linked allocation?</a:t>
            </a:r>
          </a:p>
          <a:p>
            <a:pPr lvl="1"/>
            <a:r>
              <a:rPr lang="en-US" dirty="0"/>
              <a:t>Insertion operation is more efficient in Linked allocation.</a:t>
            </a:r>
            <a:endParaRPr lang="en-IN" dirty="0"/>
          </a:p>
          <a:p>
            <a:endParaRPr lang="en-US" dirty="0">
              <a:solidFill>
                <a:srgbClr val="C00000"/>
              </a:solidFill>
            </a:endParaRPr>
          </a:p>
          <a:p>
            <a:endParaRPr lang="en-US" dirty="0"/>
          </a:p>
        </p:txBody>
      </p:sp>
      <p:grpSp>
        <p:nvGrpSpPr>
          <p:cNvPr id="4" name="Group 3"/>
          <p:cNvGrpSpPr/>
          <p:nvPr/>
        </p:nvGrpSpPr>
        <p:grpSpPr>
          <a:xfrm>
            <a:off x="2190468" y="30480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125907" y="30480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030907" y="30480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935907" y="30480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722711" y="331470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33147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33147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304800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4570829" y="3521766"/>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1" name="TextBox 20"/>
          <p:cNvSpPr txBox="1"/>
          <p:nvPr/>
        </p:nvSpPr>
        <p:spPr>
          <a:xfrm>
            <a:off x="6477444" y="3535017"/>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8405562" y="3535017"/>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2640939" y="3533434"/>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3024207" y="31358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4949085" y="31242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6860712" y="31242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27" name="Group 26"/>
          <p:cNvGrpSpPr/>
          <p:nvPr/>
        </p:nvGrpSpPr>
        <p:grpSpPr>
          <a:xfrm>
            <a:off x="2131363" y="4169252"/>
            <a:ext cx="1532242" cy="533400"/>
            <a:chOff x="951919" y="5486400"/>
            <a:chExt cx="1532242" cy="533400"/>
          </a:xfrm>
        </p:grpSpPr>
        <p:sp>
          <p:nvSpPr>
            <p:cNvPr id="28" name="Rectangle 2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29" name="Rectangle 2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0" name="Group 29"/>
          <p:cNvGrpSpPr/>
          <p:nvPr/>
        </p:nvGrpSpPr>
        <p:grpSpPr>
          <a:xfrm>
            <a:off x="4948070" y="4169252"/>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2" name="Rectangle 3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3" name="Group 32"/>
          <p:cNvGrpSpPr/>
          <p:nvPr/>
        </p:nvGrpSpPr>
        <p:grpSpPr>
          <a:xfrm>
            <a:off x="6853070" y="4169252"/>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5" name="Rectangle 3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6" name="Group 35"/>
          <p:cNvGrpSpPr/>
          <p:nvPr/>
        </p:nvGrpSpPr>
        <p:grpSpPr>
          <a:xfrm>
            <a:off x="8758070" y="4169252"/>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8" name="Rectangle 37"/>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39" name="Straight Arrow Connector 38"/>
          <p:cNvCxnSpPr>
            <a:stCxn id="32" idx="3"/>
            <a:endCxn id="34" idx="1"/>
          </p:cNvCxnSpPr>
          <p:nvPr/>
        </p:nvCxnSpPr>
        <p:spPr>
          <a:xfrm>
            <a:off x="6480312" y="443595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5" idx="3"/>
            <a:endCxn id="37" idx="1"/>
          </p:cNvCxnSpPr>
          <p:nvPr/>
        </p:nvCxnSpPr>
        <p:spPr>
          <a:xfrm>
            <a:off x="8385312" y="443595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1" name="Straight Connector 40"/>
          <p:cNvCxnSpPr/>
          <p:nvPr/>
        </p:nvCxnSpPr>
        <p:spPr>
          <a:xfrm flipH="1">
            <a:off x="9520070" y="4169252"/>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2" name="TextBox 41"/>
          <p:cNvSpPr txBox="1"/>
          <p:nvPr/>
        </p:nvSpPr>
        <p:spPr>
          <a:xfrm>
            <a:off x="5392992" y="4643018"/>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3" name="TextBox 42"/>
          <p:cNvSpPr txBox="1"/>
          <p:nvPr/>
        </p:nvSpPr>
        <p:spPr>
          <a:xfrm>
            <a:off x="7299607" y="4656269"/>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4" name="TextBox 43"/>
          <p:cNvSpPr txBox="1"/>
          <p:nvPr/>
        </p:nvSpPr>
        <p:spPr>
          <a:xfrm>
            <a:off x="9227725" y="4656269"/>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5" name="TextBox 44"/>
          <p:cNvSpPr txBox="1"/>
          <p:nvPr/>
        </p:nvSpPr>
        <p:spPr>
          <a:xfrm>
            <a:off x="2407023" y="4654686"/>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46" name="TextBox 45"/>
          <p:cNvSpPr txBox="1"/>
          <p:nvPr/>
        </p:nvSpPr>
        <p:spPr>
          <a:xfrm>
            <a:off x="2965102" y="4257120"/>
            <a:ext cx="652743" cy="369332"/>
          </a:xfrm>
          <a:prstGeom prst="rect">
            <a:avLst/>
          </a:prstGeom>
          <a:noFill/>
        </p:spPr>
        <p:txBody>
          <a:bodyPr wrap="none" rtlCol="0">
            <a:spAutoFit/>
          </a:bodyPr>
          <a:lstStyle/>
          <a:p>
            <a:r>
              <a:rPr lang="en-IN" b="1" dirty="0">
                <a:solidFill>
                  <a:srgbClr val="FFFF00"/>
                </a:solidFill>
              </a:rPr>
              <a:t>2100</a:t>
            </a:r>
            <a:endParaRPr lang="en-US" b="1" dirty="0">
              <a:solidFill>
                <a:srgbClr val="FFFF00"/>
              </a:solidFill>
            </a:endParaRPr>
          </a:p>
        </p:txBody>
      </p:sp>
      <p:sp>
        <p:nvSpPr>
          <p:cNvPr id="47" name="TextBox 46"/>
          <p:cNvSpPr txBox="1"/>
          <p:nvPr/>
        </p:nvSpPr>
        <p:spPr>
          <a:xfrm>
            <a:off x="5771248" y="4245452"/>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48" name="TextBox 47"/>
          <p:cNvSpPr txBox="1"/>
          <p:nvPr/>
        </p:nvSpPr>
        <p:spPr>
          <a:xfrm>
            <a:off x="7682875" y="4245452"/>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49" name="Group 48"/>
          <p:cNvGrpSpPr/>
          <p:nvPr/>
        </p:nvGrpSpPr>
        <p:grpSpPr>
          <a:xfrm>
            <a:off x="3451197" y="5325503"/>
            <a:ext cx="1532242" cy="533400"/>
            <a:chOff x="951919" y="5486400"/>
            <a:chExt cx="1532242" cy="533400"/>
          </a:xfrm>
        </p:grpSpPr>
        <p:sp>
          <p:nvSpPr>
            <p:cNvPr id="50" name="Rectangle 49"/>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X</a:t>
              </a:r>
              <a:endParaRPr lang="en-US" sz="2400" b="1" dirty="0"/>
            </a:p>
          </p:txBody>
        </p:sp>
        <p:sp>
          <p:nvSpPr>
            <p:cNvPr id="51" name="Rectangle 50"/>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2" name="Straight Arrow Connector 51"/>
          <p:cNvCxnSpPr>
            <a:endCxn id="50" idx="1"/>
          </p:cNvCxnSpPr>
          <p:nvPr/>
        </p:nvCxnSpPr>
        <p:spPr>
          <a:xfrm>
            <a:off x="3024207" y="5592203"/>
            <a:ext cx="426991"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3896119" y="5799269"/>
            <a:ext cx="652743" cy="369332"/>
          </a:xfrm>
          <a:prstGeom prst="rect">
            <a:avLst/>
          </a:prstGeom>
          <a:noFill/>
        </p:spPr>
        <p:txBody>
          <a:bodyPr wrap="none" rtlCol="0">
            <a:spAutoFit/>
          </a:bodyPr>
          <a:lstStyle/>
          <a:p>
            <a:r>
              <a:rPr lang="en-IN" b="1" dirty="0">
                <a:solidFill>
                  <a:srgbClr val="C00000"/>
                </a:solidFill>
              </a:rPr>
              <a:t>2100</a:t>
            </a:r>
            <a:endParaRPr lang="en-US" b="1" dirty="0">
              <a:solidFill>
                <a:srgbClr val="C00000"/>
              </a:solidFill>
            </a:endParaRPr>
          </a:p>
        </p:txBody>
      </p:sp>
      <p:sp>
        <p:nvSpPr>
          <p:cNvPr id="54" name="TextBox 53"/>
          <p:cNvSpPr txBox="1"/>
          <p:nvPr/>
        </p:nvSpPr>
        <p:spPr>
          <a:xfrm>
            <a:off x="4274375" y="5401703"/>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cxnSp>
        <p:nvCxnSpPr>
          <p:cNvPr id="55" name="Straight Connector 54"/>
          <p:cNvCxnSpPr/>
          <p:nvPr/>
        </p:nvCxnSpPr>
        <p:spPr>
          <a:xfrm>
            <a:off x="3674847" y="4430118"/>
            <a:ext cx="306464"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3981311" y="4430119"/>
            <a:ext cx="0" cy="4108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7" name="Straight Connector 56"/>
          <p:cNvCxnSpPr/>
          <p:nvPr/>
        </p:nvCxnSpPr>
        <p:spPr>
          <a:xfrm flipH="1">
            <a:off x="3024207" y="4827684"/>
            <a:ext cx="957105"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p:nvPr/>
        </p:nvCxnSpPr>
        <p:spPr>
          <a:xfrm>
            <a:off x="3024206" y="4827685"/>
            <a:ext cx="0" cy="764519"/>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9" name="Straight Connector 58"/>
          <p:cNvCxnSpPr>
            <a:stCxn id="51" idx="3"/>
          </p:cNvCxnSpPr>
          <p:nvPr/>
        </p:nvCxnSpPr>
        <p:spPr>
          <a:xfrm flipV="1">
            <a:off x="4983439" y="5586369"/>
            <a:ext cx="211490"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0" name="Straight Connector 59"/>
          <p:cNvCxnSpPr/>
          <p:nvPr/>
        </p:nvCxnSpPr>
        <p:spPr>
          <a:xfrm flipV="1">
            <a:off x="5194929" y="5178001"/>
            <a:ext cx="0" cy="408368"/>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1" name="Straight Connector 60"/>
          <p:cNvCxnSpPr/>
          <p:nvPr/>
        </p:nvCxnSpPr>
        <p:spPr>
          <a:xfrm flipH="1">
            <a:off x="4600745" y="5178001"/>
            <a:ext cx="594184"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2" name="Straight Connector 61"/>
          <p:cNvCxnSpPr/>
          <p:nvPr/>
        </p:nvCxnSpPr>
        <p:spPr>
          <a:xfrm flipV="1">
            <a:off x="4600745" y="4441787"/>
            <a:ext cx="0" cy="736215"/>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a:off x="4602440" y="4441961"/>
            <a:ext cx="331431"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7706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1" grpId="0"/>
      <p:bldP spid="22" grpId="0"/>
      <p:bldP spid="23" grpId="0"/>
      <p:bldP spid="24" grpId="0"/>
      <p:bldP spid="25" grpId="0"/>
      <p:bldP spid="26" grpId="0"/>
      <p:bldP spid="42" grpId="0"/>
      <p:bldP spid="43" grpId="0"/>
      <p:bldP spid="44" grpId="0"/>
      <p:bldP spid="45" grpId="0"/>
      <p:bldP spid="46" grpId="0"/>
      <p:bldP spid="47" grpId="0"/>
      <p:bldP spid="48" grpId="0"/>
      <p:bldP spid="53" grpId="0"/>
      <p:bldP spid="5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a:t>
            </a:r>
            <a:r>
              <a:rPr lang="en-US" dirty="0" smtClean="0"/>
              <a:t>CIR_INS_ORD(18,FIRST,LAST</a:t>
            </a:r>
            <a:r>
              <a:rPr lang="en-US" dirty="0"/>
              <a:t>)</a:t>
            </a:r>
          </a:p>
        </p:txBody>
      </p:sp>
      <p:sp>
        <p:nvSpPr>
          <p:cNvPr id="4" name="TextBox 3"/>
          <p:cNvSpPr txBox="1"/>
          <p:nvPr/>
        </p:nvSpPr>
        <p:spPr>
          <a:xfrm>
            <a:off x="6172200" y="956040"/>
            <a:ext cx="576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7. [Set link field of NEW </a:t>
            </a:r>
            <a:r>
              <a:rPr lang="en-IN" sz="2000" b="1" dirty="0" smtClean="0">
                <a:solidFill>
                  <a:schemeClr val="tx2"/>
                </a:solidFill>
                <a:latin typeface="Consolas" pitchFamily="49" charset="0"/>
                <a:cs typeface="Consolas" pitchFamily="49" charset="0"/>
              </a:rPr>
              <a:t>node </a:t>
            </a:r>
            <a:r>
              <a:rPr lang="en-IN" sz="2000" b="1" dirty="0">
                <a:solidFill>
                  <a:schemeClr val="tx2"/>
                </a:solidFill>
                <a:latin typeface="Consolas" pitchFamily="49" charset="0"/>
                <a:cs typeface="Consolas" pitchFamily="49" charset="0"/>
              </a:rPr>
              <a:t>and its Predecessor]</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LINK(NEW</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LINK(SAVE</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SAVE = LAST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8. [Finished]</a:t>
            </a:r>
          </a:p>
          <a:p>
            <a:r>
              <a:rPr lang="en-IN" sz="2000" dirty="0">
                <a:latin typeface="Consolas" pitchFamily="49" charset="0"/>
                <a:cs typeface="Consolas" pitchFamily="49" charset="0"/>
              </a:rPr>
              <a:t>   Return</a:t>
            </a:r>
          </a:p>
        </p:txBody>
      </p:sp>
      <p:sp>
        <p:nvSpPr>
          <p:cNvPr id="5" name="TextBox 4"/>
          <p:cNvSpPr txBox="1"/>
          <p:nvPr/>
        </p:nvSpPr>
        <p:spPr>
          <a:xfrm>
            <a:off x="221700" y="956040"/>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[Initialize Temporary </a:t>
            </a:r>
            <a:r>
              <a:rPr lang="en-IN" sz="2000" b="1" dirty="0" smtClean="0">
                <a:solidFill>
                  <a:schemeClr val="tx2"/>
                </a:solidFill>
                <a:latin typeface="Consolas" pitchFamily="49" charset="0"/>
                <a:cs typeface="Consolas" pitchFamily="49" charset="0"/>
              </a:rPr>
              <a:t>Pointer</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 </a:t>
            </a:r>
          </a:p>
          <a:p>
            <a:r>
              <a:rPr lang="en-IN" sz="2000" b="1" dirty="0">
                <a:solidFill>
                  <a:schemeClr val="tx2"/>
                </a:solidFill>
                <a:latin typeface="Consolas" pitchFamily="49" charset="0"/>
                <a:cs typeface="Consolas" pitchFamily="49" charset="0"/>
              </a:rPr>
              <a:t>6. [Search for Predecessor of </a:t>
            </a:r>
            <a:r>
              <a:rPr lang="en-IN" sz="2000" b="1" dirty="0" smtClean="0">
                <a:solidFill>
                  <a:schemeClr val="tx2"/>
                </a:solidFill>
                <a:latin typeface="Consolas" pitchFamily="49" charset="0"/>
                <a:cs typeface="Consolas" pitchFamily="49" charset="0"/>
              </a:rPr>
              <a:t>new </a:t>
            </a:r>
            <a:r>
              <a:rPr lang="en-IN" sz="2000" b="1" dirty="0">
                <a:solidFill>
                  <a:schemeClr val="tx2"/>
                </a:solidFill>
                <a:latin typeface="Consolas" pitchFamily="49" charset="0"/>
                <a:cs typeface="Consolas" pitchFamily="49" charset="0"/>
              </a:rPr>
              <a:t>node]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Repeat</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while SAVE ≠ LAST &amp;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INFO(NEW</a:t>
            </a:r>
            <a:r>
              <a:rPr lang="en-IN" sz="2000" dirty="0">
                <a:latin typeface="Consolas" pitchFamily="49" charset="0"/>
                <a:cs typeface="Consolas" pitchFamily="49" charset="0"/>
              </a:rPr>
              <a:t>) ≥ INFO(LINK(SAVE))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p:txBody>
      </p:sp>
      <p:grpSp>
        <p:nvGrpSpPr>
          <p:cNvPr id="6" name="Group 5"/>
          <p:cNvGrpSpPr/>
          <p:nvPr/>
        </p:nvGrpSpPr>
        <p:grpSpPr>
          <a:xfrm>
            <a:off x="587291" y="5059145"/>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227737" y="505914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980337" y="505914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870325" y="505914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8" name="Straight Arrow Connector 17"/>
          <p:cNvCxnSpPr>
            <a:stCxn id="8" idx="3"/>
            <a:endCxn id="10" idx="1"/>
          </p:cNvCxnSpPr>
          <p:nvPr/>
        </p:nvCxnSpPr>
        <p:spPr>
          <a:xfrm>
            <a:off x="1507303" y="5325845"/>
            <a:ext cx="72043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3" idx="1"/>
          </p:cNvCxnSpPr>
          <p:nvPr/>
        </p:nvCxnSpPr>
        <p:spPr>
          <a:xfrm>
            <a:off x="3147749" y="5325845"/>
            <a:ext cx="832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3"/>
            <a:endCxn id="16" idx="1"/>
          </p:cNvCxnSpPr>
          <p:nvPr/>
        </p:nvCxnSpPr>
        <p:spPr>
          <a:xfrm>
            <a:off x="4900349" y="5325845"/>
            <a:ext cx="1969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1" name="Freeform 20"/>
          <p:cNvSpPr/>
          <p:nvPr/>
        </p:nvSpPr>
        <p:spPr>
          <a:xfrm>
            <a:off x="1396531" y="5330878"/>
            <a:ext cx="6888886"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p:nvPr/>
        </p:nvCxnSpPr>
        <p:spPr>
          <a:xfrm flipV="1">
            <a:off x="821503" y="5592547"/>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457665" y="579838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24" name="Group 23"/>
          <p:cNvGrpSpPr/>
          <p:nvPr/>
        </p:nvGrpSpPr>
        <p:grpSpPr>
          <a:xfrm>
            <a:off x="4889125" y="3609185"/>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7" name="TextBox 26"/>
          <p:cNvSpPr txBox="1"/>
          <p:nvPr/>
        </p:nvSpPr>
        <p:spPr>
          <a:xfrm>
            <a:off x="4938247" y="3633421"/>
            <a:ext cx="495649" cy="461665"/>
          </a:xfrm>
          <a:prstGeom prst="rect">
            <a:avLst/>
          </a:prstGeom>
          <a:noFill/>
        </p:spPr>
        <p:txBody>
          <a:bodyPr wrap="none" rtlCol="0">
            <a:spAutoFit/>
          </a:bodyPr>
          <a:lstStyle/>
          <a:p>
            <a:r>
              <a:rPr lang="en-IN" sz="2400" b="1" dirty="0">
                <a:solidFill>
                  <a:srgbClr val="FFFF00"/>
                </a:solidFill>
              </a:rPr>
              <a:t>18</a:t>
            </a:r>
            <a:endParaRPr lang="en-US" sz="2400" b="1" dirty="0">
              <a:solidFill>
                <a:srgbClr val="FFFF00"/>
              </a:solidFill>
            </a:endParaRPr>
          </a:p>
        </p:txBody>
      </p:sp>
      <p:sp>
        <p:nvSpPr>
          <p:cNvPr id="28" name="TextBox 27"/>
          <p:cNvSpPr txBox="1"/>
          <p:nvPr/>
        </p:nvSpPr>
        <p:spPr>
          <a:xfrm>
            <a:off x="5097025" y="3195919"/>
            <a:ext cx="612668" cy="369332"/>
          </a:xfrm>
          <a:prstGeom prst="rect">
            <a:avLst/>
          </a:prstGeom>
          <a:noFill/>
        </p:spPr>
        <p:txBody>
          <a:bodyPr wrap="none" rtlCol="0">
            <a:spAutoFit/>
          </a:bodyPr>
          <a:lstStyle/>
          <a:p>
            <a:pPr algn="ctr"/>
            <a:r>
              <a:rPr lang="en-IN" b="1" dirty="0"/>
              <a:t>NEW</a:t>
            </a:r>
            <a:endParaRPr lang="en-US" b="1" dirty="0"/>
          </a:p>
        </p:txBody>
      </p:sp>
      <p:sp>
        <p:nvSpPr>
          <p:cNvPr id="29" name="TextBox 28"/>
          <p:cNvSpPr txBox="1"/>
          <p:nvPr/>
        </p:nvSpPr>
        <p:spPr>
          <a:xfrm>
            <a:off x="7279895" y="4242613"/>
            <a:ext cx="683200" cy="369332"/>
          </a:xfrm>
          <a:prstGeom prst="rect">
            <a:avLst/>
          </a:prstGeom>
          <a:noFill/>
        </p:spPr>
        <p:txBody>
          <a:bodyPr wrap="none" rtlCol="0">
            <a:spAutoFit/>
          </a:bodyPr>
          <a:lstStyle/>
          <a:p>
            <a:pPr algn="ctr"/>
            <a:r>
              <a:rPr lang="en-IN" b="1" dirty="0"/>
              <a:t>LAST</a:t>
            </a:r>
            <a:endParaRPr lang="en-US" b="1" dirty="0"/>
          </a:p>
        </p:txBody>
      </p:sp>
      <p:cxnSp>
        <p:nvCxnSpPr>
          <p:cNvPr id="30" name="Straight Arrow Connector 29"/>
          <p:cNvCxnSpPr/>
          <p:nvPr/>
        </p:nvCxnSpPr>
        <p:spPr>
          <a:xfrm flipH="1">
            <a:off x="7626062" y="4623613"/>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7" name="Group 36"/>
          <p:cNvGrpSpPr/>
          <p:nvPr/>
        </p:nvGrpSpPr>
        <p:grpSpPr>
          <a:xfrm>
            <a:off x="522638" y="4386938"/>
            <a:ext cx="694421" cy="645313"/>
            <a:chOff x="733300" y="4736560"/>
            <a:chExt cx="694421" cy="645313"/>
          </a:xfrm>
        </p:grpSpPr>
        <p:sp>
          <p:nvSpPr>
            <p:cNvPr id="34" name="TextBox 33"/>
            <p:cNvSpPr txBox="1"/>
            <p:nvPr/>
          </p:nvSpPr>
          <p:spPr>
            <a:xfrm>
              <a:off x="733300" y="4736560"/>
              <a:ext cx="694421" cy="369332"/>
            </a:xfrm>
            <a:prstGeom prst="rect">
              <a:avLst/>
            </a:prstGeom>
            <a:noFill/>
          </p:spPr>
          <p:txBody>
            <a:bodyPr wrap="none" rtlCol="0">
              <a:spAutoFit/>
            </a:bodyPr>
            <a:lstStyle/>
            <a:p>
              <a:r>
                <a:rPr lang="en-IN" b="1" dirty="0">
                  <a:solidFill>
                    <a:srgbClr val="C00000"/>
                  </a:solidFill>
                </a:rPr>
                <a:t>SAVE</a:t>
              </a:r>
              <a:endParaRPr lang="en-US" b="1" dirty="0">
                <a:solidFill>
                  <a:srgbClr val="C00000"/>
                </a:solidFill>
              </a:endParaRPr>
            </a:p>
          </p:txBody>
        </p:sp>
        <p:cxnSp>
          <p:nvCxnSpPr>
            <p:cNvPr id="36" name="Straight Arrow Connector 35"/>
            <p:cNvCxnSpPr>
              <a:stCxn id="34" idx="2"/>
              <a:endCxn id="7" idx="0"/>
            </p:cNvCxnSpPr>
            <p:nvPr/>
          </p:nvCxnSpPr>
          <p:spPr>
            <a:xfrm flipH="1">
              <a:off x="1064653" y="5105892"/>
              <a:ext cx="15858" cy="27598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8" name="Freeform 37"/>
          <p:cNvSpPr/>
          <p:nvPr/>
        </p:nvSpPr>
        <p:spPr>
          <a:xfrm>
            <a:off x="5798251" y="3847084"/>
            <a:ext cx="1306286" cy="1199407"/>
          </a:xfrm>
          <a:custGeom>
            <a:avLst/>
            <a:gdLst>
              <a:gd name="connsiteX0" fmla="*/ 0 w 1306286"/>
              <a:gd name="connsiteY0" fmla="*/ 0 h 1199407"/>
              <a:gd name="connsiteX1" fmla="*/ 1104405 w 1306286"/>
              <a:gd name="connsiteY1" fmla="*/ 0 h 1199407"/>
              <a:gd name="connsiteX2" fmla="*/ 1306286 w 1306286"/>
              <a:gd name="connsiteY2" fmla="*/ 0 h 1199407"/>
              <a:gd name="connsiteX3" fmla="*/ 1306286 w 1306286"/>
              <a:gd name="connsiteY3" fmla="*/ 1199407 h 1199407"/>
            </a:gdLst>
            <a:ahLst/>
            <a:cxnLst>
              <a:cxn ang="0">
                <a:pos x="connsiteX0" y="connsiteY0"/>
              </a:cxn>
              <a:cxn ang="0">
                <a:pos x="connsiteX1" y="connsiteY1"/>
              </a:cxn>
              <a:cxn ang="0">
                <a:pos x="connsiteX2" y="connsiteY2"/>
              </a:cxn>
              <a:cxn ang="0">
                <a:pos x="connsiteX3" y="connsiteY3"/>
              </a:cxn>
            </a:cxnLst>
            <a:rect l="l" t="t" r="r" b="b"/>
            <a:pathLst>
              <a:path w="1306286" h="1199407">
                <a:moveTo>
                  <a:pt x="0" y="0"/>
                </a:moveTo>
                <a:lnTo>
                  <a:pt x="1104405" y="0"/>
                </a:lnTo>
                <a:lnTo>
                  <a:pt x="1306286" y="0"/>
                </a:lnTo>
                <a:lnTo>
                  <a:pt x="1306286" y="119940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9" name="Freeform 38"/>
          <p:cNvSpPr/>
          <p:nvPr/>
        </p:nvSpPr>
        <p:spPr>
          <a:xfrm>
            <a:off x="4670096" y="3823333"/>
            <a:ext cx="201881" cy="1211283"/>
          </a:xfrm>
          <a:custGeom>
            <a:avLst/>
            <a:gdLst>
              <a:gd name="connsiteX0" fmla="*/ 0 w 201881"/>
              <a:gd name="connsiteY0" fmla="*/ 1211283 h 1211283"/>
              <a:gd name="connsiteX1" fmla="*/ 0 w 201881"/>
              <a:gd name="connsiteY1" fmla="*/ 0 h 1211283"/>
              <a:gd name="connsiteX2" fmla="*/ 201881 w 201881"/>
              <a:gd name="connsiteY2" fmla="*/ 0 h 1211283"/>
            </a:gdLst>
            <a:ahLst/>
            <a:cxnLst>
              <a:cxn ang="0">
                <a:pos x="connsiteX0" y="connsiteY0"/>
              </a:cxn>
              <a:cxn ang="0">
                <a:pos x="connsiteX1" y="connsiteY1"/>
              </a:cxn>
              <a:cxn ang="0">
                <a:pos x="connsiteX2" y="connsiteY2"/>
              </a:cxn>
            </a:cxnLst>
            <a:rect l="l" t="t" r="r" b="b"/>
            <a:pathLst>
              <a:path w="201881" h="1211283">
                <a:moveTo>
                  <a:pt x="0" y="1211283"/>
                </a:moveTo>
                <a:lnTo>
                  <a:pt x="0" y="0"/>
                </a:lnTo>
                <a:lnTo>
                  <a:pt x="201881"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46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3.125E-6 -4.07407E-6 L 0.14818 -4.07407E-6 " pathEditMode="relative" rAng="0" ptsTypes="AA">
                                      <p:cBhvr>
                                        <p:cTn id="52" dur="2000" fill="hold"/>
                                        <p:tgtEl>
                                          <p:spTgt spid="37"/>
                                        </p:tgtEl>
                                        <p:attrNameLst>
                                          <p:attrName>ppt_x</p:attrName>
                                          <p:attrName>ppt_y</p:attrName>
                                        </p:attrNameLst>
                                      </p:cBhvr>
                                      <p:rCtr x="7435" y="0"/>
                                    </p:animMotion>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nodeType="clickEffect">
                                  <p:stCondLst>
                                    <p:cond delay="0"/>
                                  </p:stCondLst>
                                  <p:childTnLst>
                                    <p:animMotion origin="layout" path="M 0.14818 -4.07407E-6 L 0.29883 -4.07407E-6 " pathEditMode="relative" rAng="0" ptsTypes="AA">
                                      <p:cBhvr>
                                        <p:cTn id="56" dur="2000" fill="hold"/>
                                        <p:tgtEl>
                                          <p:spTgt spid="37"/>
                                        </p:tgtEl>
                                        <p:attrNameLst>
                                          <p:attrName>ppt_x</p:attrName>
                                          <p:attrName>ppt_y</p:attrName>
                                        </p:attrNameLst>
                                      </p:cBhvr>
                                      <p:rCtr x="7526" y="0"/>
                                    </p:animMotion>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up)">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par>
                                <p:cTn id="67" presetID="1" presetClass="exit" presetSubtype="0" fill="hold" nodeType="withEffect">
                                  <p:stCondLst>
                                    <p:cond delay="0"/>
                                  </p:stCondLst>
                                  <p:childTnLst>
                                    <p:set>
                                      <p:cBhvr>
                                        <p:cTn id="6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3" grpId="0"/>
      <p:bldP spid="27" grpId="0"/>
      <p:bldP spid="28" grpId="0"/>
      <p:bldP spid="29" grpId="0"/>
      <p:bldP spid="38" grpId="0" animBg="1"/>
      <p:bldP spid="3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CIR_DELETE(X,FIRST,LAST)</a:t>
            </a:r>
          </a:p>
        </p:txBody>
      </p:sp>
      <p:sp>
        <p:nvSpPr>
          <p:cNvPr id="3" name="Content Placeholder 2"/>
          <p:cNvSpPr>
            <a:spLocks noGrp="1"/>
          </p:cNvSpPr>
          <p:nvPr>
            <p:ph idx="1"/>
          </p:nvPr>
        </p:nvSpPr>
        <p:spPr/>
        <p:txBody>
          <a:bodyPr/>
          <a:lstStyle/>
          <a:p>
            <a:r>
              <a:rPr lang="en-IN" dirty="0"/>
              <a:t>This algorithm </a:t>
            </a:r>
            <a:r>
              <a:rPr lang="en-IN" b="1" dirty="0">
                <a:solidFill>
                  <a:srgbClr val="C00000"/>
                </a:solidFill>
              </a:rPr>
              <a:t>delete</a:t>
            </a:r>
            <a:r>
              <a:rPr lang="en-IN" dirty="0">
                <a:solidFill>
                  <a:srgbClr val="C00000"/>
                </a:solidFill>
              </a:rPr>
              <a:t> </a:t>
            </a:r>
            <a:r>
              <a:rPr lang="en-IN" dirty="0"/>
              <a:t>a node whose address is given by variable </a:t>
            </a:r>
            <a:r>
              <a:rPr lang="en-IN" b="1" dirty="0">
                <a:solidFill>
                  <a:srgbClr val="C00000"/>
                </a:solidFill>
              </a:rPr>
              <a:t>X</a:t>
            </a:r>
            <a:r>
              <a:rPr lang="en-IN" dirty="0"/>
              <a:t>.</a:t>
            </a:r>
          </a:p>
          <a:p>
            <a:r>
              <a:rPr lang="en-IN" b="1" dirty="0">
                <a:solidFill>
                  <a:srgbClr val="C00000"/>
                </a:solidFill>
              </a:rPr>
              <a:t>FIRST</a:t>
            </a:r>
            <a:r>
              <a:rPr lang="en-IN" dirty="0">
                <a:solidFill>
                  <a:srgbClr val="C00000"/>
                </a:solidFill>
              </a:rPr>
              <a:t> </a:t>
            </a:r>
            <a:r>
              <a:rPr lang="en-IN" dirty="0"/>
              <a:t>&amp; </a:t>
            </a:r>
            <a:r>
              <a:rPr lang="en-IN" b="1" dirty="0">
                <a:solidFill>
                  <a:srgbClr val="C00000"/>
                </a:solidFill>
              </a:rPr>
              <a:t>LAST</a:t>
            </a:r>
            <a:r>
              <a:rPr lang="en-IN" dirty="0">
                <a:solidFill>
                  <a:srgbClr val="C00000"/>
                </a:solidFill>
              </a:rPr>
              <a:t> </a:t>
            </a:r>
            <a:r>
              <a:rPr lang="en-IN" dirty="0"/>
              <a:t>are </a:t>
            </a:r>
            <a:r>
              <a:rPr lang="en-IN" b="1" dirty="0"/>
              <a:t>pointers to the First &amp; Last elements</a:t>
            </a:r>
            <a:r>
              <a:rPr lang="en-IN" dirty="0"/>
              <a:t> of a Circular  linked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a:t>
            </a:r>
            <a:r>
              <a:rPr lang="en-IN" b="1" dirty="0">
                <a:solidFill>
                  <a:srgbClr val="FF0000"/>
                </a:solidFill>
              </a:rPr>
              <a:t> </a:t>
            </a:r>
            <a:r>
              <a:rPr lang="en-IN" b="1" dirty="0">
                <a:solidFill>
                  <a:schemeClr val="tx1">
                    <a:lumMod val="95000"/>
                    <a:lumOff val="5000"/>
                  </a:schemeClr>
                </a:solidFill>
              </a:rPr>
              <a:t>&amp;</a:t>
            </a:r>
            <a:r>
              <a:rPr lang="en-IN" b="1" dirty="0">
                <a:solidFill>
                  <a:srgbClr val="FF0000"/>
                </a:solidFill>
              </a:rPr>
              <a:t> </a:t>
            </a:r>
            <a:r>
              <a:rPr lang="en-IN" b="1" dirty="0">
                <a:solidFill>
                  <a:srgbClr val="C00000"/>
                </a:solidFill>
              </a:rPr>
              <a:t>PRED</a:t>
            </a:r>
            <a:r>
              <a:rPr lang="en-IN" b="1" dirty="0">
                <a:solidFill>
                  <a:srgbClr val="FF0000"/>
                </a:solidFill>
              </a:rPr>
              <a:t> </a:t>
            </a:r>
            <a:r>
              <a:rPr lang="en-IN" dirty="0"/>
              <a:t>are temporary pointer variable.</a:t>
            </a:r>
          </a:p>
          <a:p>
            <a:endParaRPr lang="en-US" dirty="0"/>
          </a:p>
        </p:txBody>
      </p:sp>
    </p:spTree>
    <p:extLst>
      <p:ext uri="{BB962C8B-B14F-4D97-AF65-F5344CB8AC3E}">
        <p14:creationId xmlns:p14="http://schemas.microsoft.com/office/powerpoint/2010/main" val="171732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CIR_DELETE(X,FIRST,LAST)</a:t>
            </a:r>
          </a:p>
        </p:txBody>
      </p:sp>
      <p:sp>
        <p:nvSpPr>
          <p:cNvPr id="4" name="TextBox 3"/>
          <p:cNvSpPr txBox="1"/>
          <p:nvPr/>
        </p:nvSpPr>
        <p:spPr>
          <a:xfrm>
            <a:off x="246529" y="839679"/>
            <a:ext cx="5760000" cy="48320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Empty List?]</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FIRST = NULL</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write(‘Linked List is </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Empty</a:t>
            </a:r>
            <a:r>
              <a:rPr lang="en-IN" sz="2200" dirty="0">
                <a:latin typeface="Consolas" pitchFamily="49" charset="0"/>
                <a:cs typeface="Consolas" pitchFamily="49" charset="0"/>
              </a:rPr>
              <a:t>’)</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Return</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2. [Initialize Search for X]</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FIRST</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3. [Find X]</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Repeat</a:t>
            </a:r>
            <a:r>
              <a:rPr lang="en-IN" sz="2200" dirty="0" smtClean="0">
                <a:latin typeface="Consolas" pitchFamily="49" charset="0"/>
                <a:cs typeface="Consolas" pitchFamily="49" charset="0"/>
              </a:rPr>
              <a:t> </a:t>
            </a:r>
            <a:r>
              <a:rPr lang="en-IN" sz="2200" dirty="0">
                <a:latin typeface="Consolas" pitchFamily="49" charset="0"/>
                <a:cs typeface="Consolas" pitchFamily="49" charset="0"/>
              </a:rPr>
              <a:t>thru step 5 </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while </a:t>
            </a:r>
            <a:r>
              <a:rPr lang="en-IN" sz="2200" dirty="0">
                <a:latin typeface="Consolas" pitchFamily="49" charset="0"/>
                <a:cs typeface="Consolas" pitchFamily="49" charset="0"/>
              </a:rPr>
              <a:t>SAVE≠X &amp; SAVE≠LAST</a:t>
            </a:r>
          </a:p>
          <a:p>
            <a:r>
              <a:rPr lang="en-IN" sz="2200" b="1" dirty="0">
                <a:solidFill>
                  <a:schemeClr val="tx2"/>
                </a:solidFill>
                <a:latin typeface="Consolas" pitchFamily="49" charset="0"/>
                <a:cs typeface="Consolas" pitchFamily="49" charset="0"/>
              </a:rPr>
              <a:t>4. [Update predecessor marker]</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PRED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SAVE</a:t>
            </a:r>
          </a:p>
          <a:p>
            <a:r>
              <a:rPr lang="en-IN" sz="2200" b="1" dirty="0">
                <a:solidFill>
                  <a:schemeClr val="tx2"/>
                </a:solidFill>
                <a:latin typeface="Consolas" pitchFamily="49" charset="0"/>
                <a:cs typeface="Consolas" pitchFamily="49" charset="0"/>
              </a:rPr>
              <a:t>5. [Move to next node]</a:t>
            </a:r>
          </a:p>
          <a:p>
            <a:r>
              <a:rPr lang="en-IN" sz="2200" b="1" dirty="0">
                <a:solidFill>
                  <a:schemeClr val="tx2">
                    <a:lumMod val="60000"/>
                    <a:lumOff val="40000"/>
                  </a:schemeClr>
                </a:solidFill>
                <a:latin typeface="Consolas" pitchFamily="49" charset="0"/>
                <a:cs typeface="Consolas" pitchFamily="49" charset="0"/>
              </a:rPr>
              <a:t>   </a:t>
            </a:r>
            <a:r>
              <a:rPr lang="en-IN" sz="2200" b="1" dirty="0" smtClean="0">
                <a:solidFill>
                  <a:schemeClr val="tx2">
                    <a:lumMod val="60000"/>
                    <a:lumOff val="40000"/>
                  </a:schemeClr>
                </a:solidFill>
                <a:latin typeface="Consolas" pitchFamily="49" charset="0"/>
                <a:cs typeface="Consolas" pitchFamily="49" charset="0"/>
              </a:rPr>
              <a:t> </a:t>
            </a:r>
            <a:r>
              <a:rPr lang="en-IN" sz="2200" dirty="0" smtClean="0">
                <a:latin typeface="Consolas" pitchFamily="49" charset="0"/>
                <a:cs typeface="Consolas" pitchFamily="49" charset="0"/>
              </a:rPr>
              <a:t>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LINK(SAVE)</a:t>
            </a:r>
          </a:p>
        </p:txBody>
      </p:sp>
      <p:sp>
        <p:nvSpPr>
          <p:cNvPr id="5" name="TextBox 4"/>
          <p:cNvSpPr txBox="1"/>
          <p:nvPr/>
        </p:nvSpPr>
        <p:spPr>
          <a:xfrm>
            <a:off x="6181341" y="839679"/>
            <a:ext cx="5760000" cy="5170646"/>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6. [End of Linked List?]</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SAVE ≠ X</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smtClean="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	write(‘Node not found’)</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Return </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7. [Delete X]</a:t>
            </a:r>
          </a:p>
          <a:p>
            <a:r>
              <a:rPr lang="en-IN" sz="2200" dirty="0" smtClean="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a:t>
            </a:r>
            <a:r>
              <a:rPr lang="en-IN" sz="2200" dirty="0" smtClean="0">
                <a:latin typeface="Consolas" pitchFamily="49" charset="0"/>
                <a:cs typeface="Consolas" pitchFamily="49" charset="0"/>
              </a:rPr>
              <a:t>  FIRST =LAST </a:t>
            </a:r>
            <a:r>
              <a:rPr lang="en-IN" sz="1600" dirty="0" smtClean="0">
                <a:latin typeface="Consolas" pitchFamily="49" charset="0"/>
                <a:cs typeface="Consolas" pitchFamily="49" charset="0"/>
              </a:rPr>
              <a:t>(Only One Node)</a:t>
            </a:r>
            <a:r>
              <a:rPr lang="en-IN" sz="2200" dirty="0" smtClean="0">
                <a:latin typeface="Consolas" pitchFamily="49" charset="0"/>
                <a:cs typeface="Consolas" pitchFamily="49" charset="0"/>
              </a:rPr>
              <a:t>          </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smtClean="0">
                <a:latin typeface="Consolas" pitchFamily="49" charset="0"/>
                <a:cs typeface="Consolas" pitchFamily="49" charset="0"/>
              </a:rPr>
              <a:t> FIRST </a:t>
            </a:r>
            <a:r>
              <a:rPr lang="en-IN" sz="2200" dirty="0" smtClean="0">
                <a:latin typeface="Consolas" pitchFamily="49" charset="0"/>
                <a:cs typeface="Consolas" pitchFamily="49" charset="0"/>
                <a:sym typeface="Wingdings" panose="05000000000000000000" pitchFamily="2" charset="2"/>
              </a:rPr>
              <a:t> LAST  NULL</a:t>
            </a:r>
            <a:r>
              <a:rPr lang="en-IN" sz="2200" dirty="0" smtClean="0">
                <a:latin typeface="Consolas" pitchFamily="49" charset="0"/>
                <a:cs typeface="Consolas" pitchFamily="49" charset="0"/>
              </a:rPr>
              <a:t>	 </a:t>
            </a:r>
          </a:p>
          <a:p>
            <a:r>
              <a:rPr lang="en-IN" sz="2200" b="1" dirty="0">
                <a:solidFill>
                  <a:schemeClr val="tx2">
                    <a:lumMod val="75000"/>
                  </a:schemeClr>
                </a:solidFill>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   ELSE IF</a:t>
            </a:r>
            <a:r>
              <a:rPr lang="en-IN" sz="2200" dirty="0" smtClean="0">
                <a:latin typeface="Consolas" pitchFamily="49" charset="0"/>
                <a:cs typeface="Consolas" pitchFamily="49" charset="0"/>
              </a:rPr>
              <a:t>  X </a:t>
            </a:r>
            <a:r>
              <a:rPr lang="en-IN" sz="2200" dirty="0">
                <a:latin typeface="Consolas" pitchFamily="49" charset="0"/>
                <a:cs typeface="Consolas" pitchFamily="49" charset="0"/>
              </a:rPr>
              <a:t>= </a:t>
            </a:r>
            <a:r>
              <a:rPr lang="en-IN" sz="2200" dirty="0" smtClean="0">
                <a:latin typeface="Consolas" pitchFamily="49" charset="0"/>
                <a:cs typeface="Consolas" pitchFamily="49" charset="0"/>
              </a:rPr>
              <a:t>FIRST </a:t>
            </a:r>
            <a:r>
              <a:rPr lang="en-IN" sz="1400" dirty="0" smtClean="0">
                <a:latin typeface="Consolas" pitchFamily="49" charset="0"/>
                <a:cs typeface="Consolas" pitchFamily="49" charset="0"/>
              </a:rPr>
              <a:t>(First Node</a:t>
            </a:r>
            <a:r>
              <a:rPr lang="en-IN" sz="1400" dirty="0">
                <a:latin typeface="Consolas" pitchFamily="49" charset="0"/>
                <a:cs typeface="Consolas" pitchFamily="49" charset="0"/>
              </a:rPr>
              <a:t>)</a:t>
            </a:r>
            <a:endParaRPr lang="en-IN" sz="2200" dirty="0">
              <a:latin typeface="Consolas" pitchFamily="49" charset="0"/>
              <a:cs typeface="Consolas" pitchFamily="49" charset="0"/>
            </a:endParaRP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smtClean="0">
                <a:solidFill>
                  <a:schemeClr val="tx2">
                    <a:lumMod val="75000"/>
                  </a:schemeClr>
                </a:solidFill>
                <a:latin typeface="Consolas" pitchFamily="49" charset="0"/>
                <a:cs typeface="Consolas" pitchFamily="49" charset="0"/>
              </a:rPr>
              <a:t> </a:t>
            </a:r>
            <a:r>
              <a:rPr lang="en-IN" sz="2200" dirty="0" smtClean="0">
                <a:latin typeface="Consolas" pitchFamily="49" charset="0"/>
                <a:cs typeface="Consolas" pitchFamily="49" charset="0"/>
              </a:rPr>
              <a:t>FIRST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LINK(FIRST)</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LINK(LAST</a:t>
            </a:r>
            <a:r>
              <a:rPr lang="en-IN" sz="2200" dirty="0">
                <a:latin typeface="Consolas" pitchFamily="49" charset="0"/>
                <a:cs typeface="Consolas" pitchFamily="49" charset="0"/>
              </a:rPr>
              <a: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FIRST</a:t>
            </a:r>
          </a:p>
          <a:p>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ELSE </a:t>
            </a:r>
            <a:r>
              <a:rPr lang="en-IN" sz="2200" dirty="0" smtClean="0">
                <a:latin typeface="Consolas" pitchFamily="49" charset="0"/>
                <a:cs typeface="Consolas" pitchFamily="49" charset="0"/>
              </a:rPr>
              <a:t>LINK(PRED</a:t>
            </a:r>
            <a:r>
              <a:rPr lang="en-IN" sz="2200" dirty="0">
                <a:latin typeface="Consolas" pitchFamily="49" charset="0"/>
                <a:cs typeface="Consolas" pitchFamily="49" charset="0"/>
              </a:rPr>
              <a: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LINK(X)</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a:t>
            </a:r>
            <a:r>
              <a:rPr lang="en-IN" sz="2200" dirty="0" smtClean="0">
                <a:latin typeface="Consolas" pitchFamily="49" charset="0"/>
                <a:cs typeface="Consolas" pitchFamily="49" charset="0"/>
              </a:rPr>
              <a:t>  X </a:t>
            </a:r>
            <a:r>
              <a:rPr lang="en-IN" sz="2200" dirty="0">
                <a:latin typeface="Consolas" pitchFamily="49" charset="0"/>
                <a:cs typeface="Consolas" pitchFamily="49" charset="0"/>
              </a:rPr>
              <a:t>= LAST</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a:t>
            </a:r>
            <a:r>
              <a:rPr lang="en-IN" sz="2200" b="1" dirty="0" smtClean="0">
                <a:solidFill>
                  <a:schemeClr val="tx2">
                    <a:lumMod val="75000"/>
                  </a:schemeClr>
                </a:solidFill>
                <a:latin typeface="Consolas" pitchFamily="49" charset="0"/>
                <a:cs typeface="Consolas" pitchFamily="49" charset="0"/>
              </a:rPr>
              <a:t>THEN</a:t>
            </a:r>
            <a:r>
              <a:rPr lang="en-IN" sz="2200" dirty="0" smtClean="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PRED </a:t>
            </a:r>
          </a:p>
          <a:p>
            <a:r>
              <a:rPr lang="en-IN" sz="2200" b="1" dirty="0">
                <a:solidFill>
                  <a:schemeClr val="tx2"/>
                </a:solidFill>
                <a:latin typeface="Consolas" pitchFamily="49" charset="0"/>
                <a:cs typeface="Consolas" pitchFamily="49" charset="0"/>
              </a:rPr>
              <a:t>8. [Free Deleted Node]</a:t>
            </a:r>
          </a:p>
          <a:p>
            <a:r>
              <a:rPr lang="en-IN" sz="2200" dirty="0">
                <a:latin typeface="Consolas" pitchFamily="49" charset="0"/>
                <a:cs typeface="Consolas" pitchFamily="49" charset="0"/>
              </a:rPr>
              <a:t>   </a:t>
            </a:r>
            <a:r>
              <a:rPr lang="en-IN" sz="2200" dirty="0" smtClean="0">
                <a:latin typeface="Consolas" pitchFamily="49" charset="0"/>
                <a:cs typeface="Consolas" pitchFamily="49" charset="0"/>
              </a:rPr>
              <a:t> Free </a:t>
            </a:r>
            <a:r>
              <a:rPr lang="en-IN" sz="2200" dirty="0">
                <a:latin typeface="Consolas" pitchFamily="49" charset="0"/>
                <a:cs typeface="Consolas" pitchFamily="49" charset="0"/>
              </a:rPr>
              <a:t>(X)</a:t>
            </a:r>
          </a:p>
        </p:txBody>
      </p:sp>
    </p:spTree>
    <p:extLst>
      <p:ext uri="{BB962C8B-B14F-4D97-AF65-F5344CB8AC3E}">
        <p14:creationId xmlns:p14="http://schemas.microsoft.com/office/powerpoint/2010/main" val="295610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7" end="7"/>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
                                            <p:txEl>
                                              <p:pRg st="8" end="8"/>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0" end="10"/>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
                                            <p:txEl>
                                              <p:pRg st="11" end="11"/>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a:t>
            </a:r>
            <a:r>
              <a:rPr lang="en-US" dirty="0" smtClean="0"/>
              <a:t>CIR_DELETE(7541,FIRST,LAST</a:t>
            </a:r>
            <a:r>
              <a:rPr lang="en-US" dirty="0"/>
              <a:t>)</a:t>
            </a:r>
          </a:p>
        </p:txBody>
      </p:sp>
      <p:grpSp>
        <p:nvGrpSpPr>
          <p:cNvPr id="4" name="Group 3"/>
          <p:cNvGrpSpPr/>
          <p:nvPr/>
        </p:nvGrpSpPr>
        <p:grpSpPr>
          <a:xfrm>
            <a:off x="498563" y="50408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1793963" y="50408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089363" y="50408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836351" y="50408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817551" y="50408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8126701" y="50408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418575" y="530756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2713975" y="530756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009375" y="5307568"/>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756363" y="5307568"/>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737563" y="5307568"/>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469988" y="610766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a:stCxn id="28" idx="0"/>
          </p:cNvCxnSpPr>
          <p:nvPr/>
        </p:nvCxnSpPr>
        <p:spPr>
          <a:xfrm flipH="1" flipV="1">
            <a:off x="817114" y="5574268"/>
            <a:ext cx="20123"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0" name="Straight Connector 29"/>
          <p:cNvCxnSpPr/>
          <p:nvPr/>
        </p:nvCxnSpPr>
        <p:spPr>
          <a:xfrm>
            <a:off x="3818875" y="5574268"/>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3818875" y="6172200"/>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endCxn id="17" idx="2"/>
          </p:cNvCxnSpPr>
          <p:nvPr/>
        </p:nvCxnSpPr>
        <p:spPr>
          <a:xfrm flipV="1">
            <a:off x="7084251" y="5574268"/>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498564" y="5715000"/>
            <a:ext cx="652743" cy="369332"/>
          </a:xfrm>
          <a:prstGeom prst="rect">
            <a:avLst/>
          </a:prstGeom>
          <a:noFill/>
        </p:spPr>
        <p:txBody>
          <a:bodyPr wrap="none" rtlCol="0">
            <a:spAutoFit/>
          </a:bodyPr>
          <a:lstStyle/>
          <a:p>
            <a:r>
              <a:rPr lang="en-IN" dirty="0"/>
              <a:t>5000</a:t>
            </a:r>
            <a:endParaRPr lang="en-US" dirty="0"/>
          </a:p>
        </p:txBody>
      </p:sp>
      <p:sp>
        <p:nvSpPr>
          <p:cNvPr id="34" name="TextBox 33"/>
          <p:cNvSpPr txBox="1"/>
          <p:nvPr/>
        </p:nvSpPr>
        <p:spPr>
          <a:xfrm>
            <a:off x="1793964" y="5618202"/>
            <a:ext cx="652743" cy="369332"/>
          </a:xfrm>
          <a:prstGeom prst="rect">
            <a:avLst/>
          </a:prstGeom>
          <a:noFill/>
        </p:spPr>
        <p:txBody>
          <a:bodyPr wrap="none" rtlCol="0">
            <a:spAutoFit/>
          </a:bodyPr>
          <a:lstStyle/>
          <a:p>
            <a:r>
              <a:rPr lang="en-IN" dirty="0"/>
              <a:t>4455</a:t>
            </a:r>
            <a:endParaRPr lang="en-US" dirty="0"/>
          </a:p>
        </p:txBody>
      </p:sp>
      <p:sp>
        <p:nvSpPr>
          <p:cNvPr id="35" name="TextBox 34"/>
          <p:cNvSpPr txBox="1"/>
          <p:nvPr/>
        </p:nvSpPr>
        <p:spPr>
          <a:xfrm>
            <a:off x="3089364" y="5583793"/>
            <a:ext cx="652743" cy="369332"/>
          </a:xfrm>
          <a:prstGeom prst="rect">
            <a:avLst/>
          </a:prstGeom>
          <a:noFill/>
        </p:spPr>
        <p:txBody>
          <a:bodyPr wrap="none" rtlCol="0">
            <a:spAutoFit/>
          </a:bodyPr>
          <a:lstStyle/>
          <a:p>
            <a:r>
              <a:rPr lang="en-IN" dirty="0"/>
              <a:t>8564</a:t>
            </a:r>
            <a:endParaRPr lang="en-US" dirty="0"/>
          </a:p>
        </p:txBody>
      </p:sp>
      <p:sp>
        <p:nvSpPr>
          <p:cNvPr id="36" name="TextBox 35"/>
          <p:cNvSpPr txBox="1"/>
          <p:nvPr/>
        </p:nvSpPr>
        <p:spPr>
          <a:xfrm>
            <a:off x="4836352" y="5574268"/>
            <a:ext cx="652743" cy="369332"/>
          </a:xfrm>
          <a:prstGeom prst="rect">
            <a:avLst/>
          </a:prstGeom>
          <a:noFill/>
        </p:spPr>
        <p:txBody>
          <a:bodyPr wrap="none" rtlCol="0">
            <a:spAutoFit/>
          </a:bodyPr>
          <a:lstStyle/>
          <a:p>
            <a:r>
              <a:rPr lang="en-IN" dirty="0"/>
              <a:t>7541</a:t>
            </a:r>
            <a:endParaRPr lang="en-US" dirty="0"/>
          </a:p>
        </p:txBody>
      </p:sp>
      <p:sp>
        <p:nvSpPr>
          <p:cNvPr id="37" name="TextBox 36"/>
          <p:cNvSpPr txBox="1"/>
          <p:nvPr/>
        </p:nvSpPr>
        <p:spPr>
          <a:xfrm>
            <a:off x="6766014" y="5608677"/>
            <a:ext cx="652743" cy="369332"/>
          </a:xfrm>
          <a:prstGeom prst="rect">
            <a:avLst/>
          </a:prstGeom>
          <a:noFill/>
        </p:spPr>
        <p:txBody>
          <a:bodyPr wrap="none" rtlCol="0">
            <a:spAutoFit/>
          </a:bodyPr>
          <a:lstStyle/>
          <a:p>
            <a:r>
              <a:rPr lang="en-IN" dirty="0"/>
              <a:t>1254</a:t>
            </a:r>
            <a:endParaRPr lang="en-US" dirty="0"/>
          </a:p>
        </p:txBody>
      </p:sp>
      <p:sp>
        <p:nvSpPr>
          <p:cNvPr id="38" name="TextBox 37"/>
          <p:cNvSpPr txBox="1"/>
          <p:nvPr/>
        </p:nvSpPr>
        <p:spPr>
          <a:xfrm>
            <a:off x="8126702" y="5574268"/>
            <a:ext cx="652743" cy="369332"/>
          </a:xfrm>
          <a:prstGeom prst="rect">
            <a:avLst/>
          </a:prstGeom>
          <a:noFill/>
        </p:spPr>
        <p:txBody>
          <a:bodyPr wrap="none" rtlCol="0">
            <a:spAutoFit/>
          </a:bodyPr>
          <a:lstStyle/>
          <a:p>
            <a:r>
              <a:rPr lang="en-IN" dirty="0"/>
              <a:t>3254</a:t>
            </a:r>
            <a:endParaRPr lang="en-US" dirty="0"/>
          </a:p>
        </p:txBody>
      </p:sp>
      <p:grpSp>
        <p:nvGrpSpPr>
          <p:cNvPr id="39" name="Group 38"/>
          <p:cNvGrpSpPr/>
          <p:nvPr/>
        </p:nvGrpSpPr>
        <p:grpSpPr>
          <a:xfrm>
            <a:off x="508738" y="4179750"/>
            <a:ext cx="694422" cy="861119"/>
            <a:chOff x="238775" y="4179749"/>
            <a:chExt cx="694422" cy="861119"/>
          </a:xfrm>
        </p:grpSpPr>
        <p:sp>
          <p:nvSpPr>
            <p:cNvPr id="40" name="TextBox 39"/>
            <p:cNvSpPr txBox="1"/>
            <p:nvPr/>
          </p:nvSpPr>
          <p:spPr>
            <a:xfrm>
              <a:off x="238775" y="4179749"/>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1" name="Straight Arrow Connector 40"/>
            <p:cNvCxnSpPr>
              <a:stCxn id="40" idx="2"/>
            </p:cNvCxnSpPr>
            <p:nvPr/>
          </p:nvCxnSpPr>
          <p:spPr>
            <a:xfrm>
              <a:off x="585986" y="4549081"/>
              <a:ext cx="0" cy="4917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879563" y="4495800"/>
            <a:ext cx="696024" cy="545068"/>
            <a:chOff x="609600" y="4495800"/>
            <a:chExt cx="696024" cy="545068"/>
          </a:xfrm>
        </p:grpSpPr>
        <p:sp>
          <p:nvSpPr>
            <p:cNvPr id="43" name="TextBox 42"/>
            <p:cNvSpPr txBox="1"/>
            <p:nvPr/>
          </p:nvSpPr>
          <p:spPr>
            <a:xfrm>
              <a:off x="609600" y="4495800"/>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cxnSp>
          <p:nvCxnSpPr>
            <p:cNvPr id="44" name="Straight Arrow Connector 43"/>
            <p:cNvCxnSpPr>
              <a:stCxn id="43" idx="2"/>
              <a:endCxn id="6" idx="0"/>
            </p:cNvCxnSpPr>
            <p:nvPr/>
          </p:nvCxnSpPr>
          <p:spPr>
            <a:xfrm flipH="1">
              <a:off x="945049" y="4865132"/>
              <a:ext cx="12563" cy="1757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5" name="TextBox 44"/>
          <p:cNvSpPr txBox="1"/>
          <p:nvPr/>
        </p:nvSpPr>
        <p:spPr>
          <a:xfrm>
            <a:off x="8771479" y="6075402"/>
            <a:ext cx="683200" cy="369332"/>
          </a:xfrm>
          <a:prstGeom prst="rect">
            <a:avLst/>
          </a:prstGeom>
          <a:noFill/>
        </p:spPr>
        <p:txBody>
          <a:bodyPr wrap="none" rtlCol="0">
            <a:spAutoFit/>
          </a:bodyPr>
          <a:lstStyle/>
          <a:p>
            <a:r>
              <a:rPr lang="en-IN" b="1" dirty="0">
                <a:solidFill>
                  <a:srgbClr val="C00000"/>
                </a:solidFill>
              </a:rPr>
              <a:t>LAST</a:t>
            </a:r>
            <a:endParaRPr lang="en-US" b="1" dirty="0">
              <a:solidFill>
                <a:srgbClr val="C00000"/>
              </a:solidFill>
            </a:endParaRPr>
          </a:p>
        </p:txBody>
      </p:sp>
      <p:cxnSp>
        <p:nvCxnSpPr>
          <p:cNvPr id="46" name="Straight Arrow Connector 45"/>
          <p:cNvCxnSpPr>
            <a:stCxn id="45" idx="0"/>
          </p:cNvCxnSpPr>
          <p:nvPr/>
        </p:nvCxnSpPr>
        <p:spPr>
          <a:xfrm flipV="1">
            <a:off x="9113080" y="5542002"/>
            <a:ext cx="5525"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235235" y="848694"/>
            <a:ext cx="5760000" cy="304698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1600" b="1" dirty="0" smtClean="0">
                <a:solidFill>
                  <a:schemeClr val="tx2"/>
                </a:solidFill>
                <a:latin typeface="Consolas" pitchFamily="49" charset="0"/>
                <a:cs typeface="Consolas" pitchFamily="49" charset="0"/>
              </a:rPr>
              <a:t>1. [</a:t>
            </a:r>
            <a:r>
              <a:rPr lang="en-IN" sz="1600" b="1" dirty="0">
                <a:solidFill>
                  <a:schemeClr val="tx2"/>
                </a:solidFill>
                <a:latin typeface="Consolas" pitchFamily="49" charset="0"/>
                <a:cs typeface="Consolas" pitchFamily="49" charset="0"/>
              </a:rPr>
              <a:t>Is Empty List</a:t>
            </a:r>
            <a:r>
              <a:rPr lang="en-IN" sz="1600" b="1" dirty="0" smtClean="0">
                <a:solidFill>
                  <a:schemeClr val="tx2"/>
                </a:solidFill>
                <a:latin typeface="Consolas" pitchFamily="49" charset="0"/>
                <a:cs typeface="Consolas" pitchFamily="49" charset="0"/>
              </a:rPr>
              <a:t>?]</a:t>
            </a:r>
          </a:p>
          <a:p>
            <a:pPr marL="444500"/>
            <a:r>
              <a:rPr lang="en-IN" sz="1600" b="1" dirty="0" smtClean="0">
                <a:solidFill>
                  <a:schemeClr val="tx2">
                    <a:lumMod val="75000"/>
                  </a:schemeClr>
                </a:solidFill>
                <a:latin typeface="Consolas" pitchFamily="49" charset="0"/>
                <a:cs typeface="Consolas" pitchFamily="49" charset="0"/>
              </a:rPr>
              <a:t>IF</a:t>
            </a:r>
            <a:r>
              <a:rPr lang="en-IN" sz="1600" dirty="0" smtClean="0">
                <a:latin typeface="Consolas" pitchFamily="49" charset="0"/>
                <a:cs typeface="Consolas" pitchFamily="49" charset="0"/>
              </a:rPr>
              <a:t>   </a:t>
            </a:r>
            <a:r>
              <a:rPr lang="en-IN" sz="1600" dirty="0">
                <a:latin typeface="Consolas" pitchFamily="49" charset="0"/>
                <a:cs typeface="Consolas" pitchFamily="49" charset="0"/>
              </a:rPr>
              <a:t>FIRST = </a:t>
            </a:r>
            <a:r>
              <a:rPr lang="en-IN" sz="1600" dirty="0" smtClean="0">
                <a:latin typeface="Consolas" pitchFamily="49" charset="0"/>
                <a:cs typeface="Consolas" pitchFamily="49" charset="0"/>
              </a:rPr>
              <a:t>NULL</a:t>
            </a:r>
          </a:p>
          <a:p>
            <a:pPr marL="444500"/>
            <a:r>
              <a:rPr lang="en-IN" sz="1600" b="1" dirty="0" smtClean="0">
                <a:solidFill>
                  <a:schemeClr val="tx2">
                    <a:lumMod val="75000"/>
                  </a:schemeClr>
                </a:solidFill>
                <a:latin typeface="Consolas" pitchFamily="49" charset="0"/>
                <a:cs typeface="Consolas" pitchFamily="49" charset="0"/>
              </a:rPr>
              <a:t>THEN</a:t>
            </a:r>
            <a:r>
              <a:rPr lang="en-IN" sz="1600" dirty="0" smtClean="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write(‘Linked List is </a:t>
            </a:r>
            <a:r>
              <a:rPr lang="en-IN" sz="1600" dirty="0" smtClean="0">
                <a:latin typeface="Consolas" pitchFamily="49" charset="0"/>
                <a:cs typeface="Consolas" pitchFamily="49" charset="0"/>
              </a:rPr>
              <a:t>Empty’)</a:t>
            </a:r>
          </a:p>
          <a:p>
            <a:pPr marL="444500"/>
            <a:r>
              <a:rPr lang="en-IN" sz="1600" dirty="0" smtClean="0">
                <a:latin typeface="Consolas" pitchFamily="49" charset="0"/>
                <a:cs typeface="Consolas" pitchFamily="49" charset="0"/>
              </a:rPr>
              <a:t>Return</a:t>
            </a:r>
            <a:endParaRPr lang="en-IN" sz="1600" dirty="0">
              <a:latin typeface="Consolas" pitchFamily="49" charset="0"/>
              <a:cs typeface="Consolas" pitchFamily="49" charset="0"/>
            </a:endParaRPr>
          </a:p>
          <a:p>
            <a:r>
              <a:rPr lang="en-IN" sz="1600" b="1" dirty="0">
                <a:solidFill>
                  <a:schemeClr val="tx2"/>
                </a:solidFill>
                <a:latin typeface="Consolas" pitchFamily="49" charset="0"/>
                <a:cs typeface="Consolas" pitchFamily="49" charset="0"/>
              </a:rPr>
              <a:t>2. [Initialize Search for X]</a:t>
            </a:r>
          </a:p>
          <a:p>
            <a:pPr marL="444500"/>
            <a:r>
              <a:rPr lang="en-IN" sz="1600" dirty="0" smtClean="0">
                <a:latin typeface="Consolas" pitchFamily="49" charset="0"/>
                <a:cs typeface="Consolas" pitchFamily="49" charset="0"/>
              </a:rPr>
              <a:t>SAVE </a:t>
            </a:r>
            <a:r>
              <a:rPr lang="en-IN" sz="1600" dirty="0">
                <a:latin typeface="Consolas" pitchFamily="49" charset="0"/>
                <a:cs typeface="Consolas" pitchFamily="49" charset="0"/>
                <a:sym typeface="Wingdings" pitchFamily="2" charset="2"/>
              </a:rPr>
              <a:t> FIRST</a:t>
            </a:r>
            <a:endParaRPr lang="en-IN" sz="1600" dirty="0">
              <a:latin typeface="Consolas" pitchFamily="49" charset="0"/>
              <a:cs typeface="Consolas" pitchFamily="49" charset="0"/>
            </a:endParaRPr>
          </a:p>
          <a:p>
            <a:r>
              <a:rPr lang="en-IN" sz="1600" b="1" dirty="0">
                <a:solidFill>
                  <a:schemeClr val="tx2"/>
                </a:solidFill>
                <a:latin typeface="Consolas" pitchFamily="49" charset="0"/>
                <a:cs typeface="Consolas" pitchFamily="49" charset="0"/>
              </a:rPr>
              <a:t>3. [Find X]</a:t>
            </a:r>
          </a:p>
          <a:p>
            <a:pPr marL="444500"/>
            <a:r>
              <a:rPr lang="en-IN" sz="1600" b="1" dirty="0">
                <a:solidFill>
                  <a:schemeClr val="tx2">
                    <a:lumMod val="75000"/>
                  </a:schemeClr>
                </a:solidFill>
                <a:latin typeface="Consolas" pitchFamily="49" charset="0"/>
                <a:cs typeface="Consolas" pitchFamily="49" charset="0"/>
              </a:rPr>
              <a:t>Repeat</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thru step5 while SAVE≠X &amp; SAVE≠LAST</a:t>
            </a:r>
          </a:p>
          <a:p>
            <a:r>
              <a:rPr lang="en-IN" sz="1600" b="1" dirty="0">
                <a:solidFill>
                  <a:schemeClr val="tx2"/>
                </a:solidFill>
                <a:latin typeface="Consolas" pitchFamily="49" charset="0"/>
                <a:cs typeface="Consolas" pitchFamily="49" charset="0"/>
              </a:rPr>
              <a:t>4. [Update predecessor marker]</a:t>
            </a:r>
          </a:p>
          <a:p>
            <a:r>
              <a:rPr lang="en-IN" sz="1600" dirty="0">
                <a:latin typeface="Consolas" pitchFamily="49" charset="0"/>
                <a:cs typeface="Consolas" pitchFamily="49" charset="0"/>
              </a:rPr>
              <a:t>   </a:t>
            </a:r>
            <a:r>
              <a:rPr lang="en-IN" sz="1600" dirty="0" smtClean="0">
                <a:latin typeface="Consolas" pitchFamily="49" charset="0"/>
                <a:cs typeface="Consolas" pitchFamily="49" charset="0"/>
              </a:rPr>
              <a:t> PRED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SAVE</a:t>
            </a:r>
          </a:p>
          <a:p>
            <a:r>
              <a:rPr lang="en-IN" sz="1600" b="1" dirty="0">
                <a:solidFill>
                  <a:schemeClr val="tx2"/>
                </a:solidFill>
                <a:latin typeface="Consolas" pitchFamily="49" charset="0"/>
                <a:cs typeface="Consolas" pitchFamily="49" charset="0"/>
              </a:rPr>
              <a:t>5. [Move to next node]</a:t>
            </a:r>
          </a:p>
          <a:p>
            <a:r>
              <a:rPr lang="en-IN" sz="1600" b="1" dirty="0">
                <a:solidFill>
                  <a:schemeClr val="tx2">
                    <a:lumMod val="60000"/>
                    <a:lumOff val="40000"/>
                  </a:schemeClr>
                </a:solidFill>
                <a:latin typeface="Consolas" pitchFamily="49" charset="0"/>
                <a:cs typeface="Consolas" pitchFamily="49" charset="0"/>
              </a:rPr>
              <a:t>   </a:t>
            </a:r>
            <a:r>
              <a:rPr lang="en-IN" sz="1600" b="1" dirty="0" smtClean="0">
                <a:solidFill>
                  <a:schemeClr val="tx2">
                    <a:lumMod val="60000"/>
                    <a:lumOff val="40000"/>
                  </a:schemeClr>
                </a:solidFill>
                <a:latin typeface="Consolas" pitchFamily="49" charset="0"/>
                <a:cs typeface="Consolas" pitchFamily="49" charset="0"/>
              </a:rPr>
              <a:t> </a:t>
            </a:r>
            <a:r>
              <a:rPr lang="en-IN" sz="1600" dirty="0" smtClean="0">
                <a:latin typeface="Consolas" pitchFamily="49" charset="0"/>
                <a:cs typeface="Consolas" pitchFamily="49" charset="0"/>
              </a:rPr>
              <a:t>SAVE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LINK(SAVE)</a:t>
            </a:r>
          </a:p>
        </p:txBody>
      </p:sp>
      <p:sp>
        <p:nvSpPr>
          <p:cNvPr id="48" name="TextBox 47"/>
          <p:cNvSpPr txBox="1"/>
          <p:nvPr/>
        </p:nvSpPr>
        <p:spPr>
          <a:xfrm>
            <a:off x="6166588" y="848694"/>
            <a:ext cx="5760000" cy="338554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1600" b="1" dirty="0">
                <a:solidFill>
                  <a:schemeClr val="tx2"/>
                </a:solidFill>
                <a:latin typeface="Consolas" pitchFamily="49" charset="0"/>
                <a:cs typeface="Consolas" pitchFamily="49" charset="0"/>
              </a:rPr>
              <a:t>6. [End of Linked List?]</a:t>
            </a:r>
          </a:p>
          <a:p>
            <a:r>
              <a:rPr lang="en-IN" sz="1600" dirty="0" smtClean="0">
                <a:latin typeface="Consolas" pitchFamily="49" charset="0"/>
                <a:cs typeface="Consolas" pitchFamily="49" charset="0"/>
              </a:rPr>
              <a:t>    </a:t>
            </a:r>
            <a:r>
              <a:rPr lang="en-IN" sz="1600" b="1" dirty="0" smtClean="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a:t>
            </a:r>
            <a:r>
              <a:rPr lang="en-IN" sz="1600" dirty="0" smtClean="0">
                <a:latin typeface="Consolas" pitchFamily="49" charset="0"/>
                <a:cs typeface="Consolas" pitchFamily="49" charset="0"/>
              </a:rPr>
              <a:t> SAVE </a:t>
            </a:r>
            <a:r>
              <a:rPr lang="en-IN" sz="1600" dirty="0">
                <a:latin typeface="Consolas" pitchFamily="49" charset="0"/>
                <a:cs typeface="Consolas" pitchFamily="49" charset="0"/>
              </a:rPr>
              <a:t>≠ X</a:t>
            </a:r>
          </a:p>
          <a:p>
            <a:r>
              <a:rPr lang="en-IN" sz="1600" dirty="0" smtClean="0">
                <a:latin typeface="Consolas" pitchFamily="49" charset="0"/>
                <a:cs typeface="Consolas" pitchFamily="49" charset="0"/>
              </a:rPr>
              <a:t>    </a:t>
            </a:r>
            <a:r>
              <a:rPr lang="en-IN" sz="1600" b="1" dirty="0" smtClean="0">
                <a:solidFill>
                  <a:schemeClr val="tx2">
                    <a:lumMod val="75000"/>
                  </a:schemeClr>
                </a:solidFill>
                <a:latin typeface="Consolas" pitchFamily="49" charset="0"/>
                <a:cs typeface="Consolas" pitchFamily="49" charset="0"/>
              </a:rPr>
              <a:t>THEN</a:t>
            </a:r>
            <a:r>
              <a:rPr lang="en-IN" sz="1600" dirty="0" smtClean="0">
                <a:solidFill>
                  <a:schemeClr val="tx2">
                    <a:lumMod val="75000"/>
                  </a:schemeClr>
                </a:solidFill>
                <a:latin typeface="Consolas" pitchFamily="49" charset="0"/>
                <a:cs typeface="Consolas" pitchFamily="49" charset="0"/>
              </a:rPr>
              <a:t> </a:t>
            </a:r>
            <a:r>
              <a:rPr lang="en-IN" sz="1600" dirty="0" smtClean="0">
                <a:latin typeface="Consolas" pitchFamily="49" charset="0"/>
                <a:cs typeface="Consolas" pitchFamily="49" charset="0"/>
              </a:rPr>
              <a:t>write</a:t>
            </a:r>
            <a:r>
              <a:rPr lang="en-IN" sz="1600" dirty="0">
                <a:latin typeface="Consolas" pitchFamily="49" charset="0"/>
                <a:cs typeface="Consolas" pitchFamily="49" charset="0"/>
              </a:rPr>
              <a:t>(‘Node not found’)</a:t>
            </a:r>
          </a:p>
          <a:p>
            <a:r>
              <a:rPr lang="en-IN" sz="1600" dirty="0">
                <a:latin typeface="Consolas" pitchFamily="49" charset="0"/>
                <a:cs typeface="Consolas" pitchFamily="49" charset="0"/>
              </a:rPr>
              <a:t> 	</a:t>
            </a:r>
            <a:r>
              <a:rPr lang="en-IN" sz="1600" dirty="0" smtClean="0">
                <a:latin typeface="Consolas" pitchFamily="49" charset="0"/>
                <a:cs typeface="Consolas" pitchFamily="49" charset="0"/>
              </a:rPr>
              <a:t> Return </a:t>
            </a:r>
            <a:endParaRPr lang="en-IN" sz="1600" dirty="0">
              <a:latin typeface="Consolas" pitchFamily="49" charset="0"/>
              <a:cs typeface="Consolas" pitchFamily="49" charset="0"/>
            </a:endParaRPr>
          </a:p>
          <a:p>
            <a:r>
              <a:rPr lang="en-IN" sz="1600" b="1" dirty="0">
                <a:solidFill>
                  <a:schemeClr val="tx2"/>
                </a:solidFill>
                <a:latin typeface="Consolas" pitchFamily="49" charset="0"/>
                <a:cs typeface="Consolas" pitchFamily="49" charset="0"/>
              </a:rPr>
              <a:t>7. [Delete X]</a:t>
            </a:r>
          </a:p>
          <a:p>
            <a:r>
              <a:rPr lang="en-IN" sz="1600" dirty="0" smtClean="0">
                <a:latin typeface="Consolas" pitchFamily="49" charset="0"/>
                <a:cs typeface="Consolas" pitchFamily="49" charset="0"/>
              </a:rPr>
              <a:t>    </a:t>
            </a:r>
            <a:r>
              <a:rPr lang="en-IN" sz="1600" b="1" dirty="0" smtClean="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a:t>
            </a:r>
            <a:r>
              <a:rPr lang="en-IN" sz="1600" dirty="0" smtClean="0">
                <a:latin typeface="Consolas" pitchFamily="49" charset="0"/>
                <a:cs typeface="Consolas" pitchFamily="49" charset="0"/>
              </a:rPr>
              <a:t> X </a:t>
            </a:r>
            <a:r>
              <a:rPr lang="en-IN" sz="1600" dirty="0">
                <a:latin typeface="Consolas" pitchFamily="49" charset="0"/>
                <a:cs typeface="Consolas" pitchFamily="49" charset="0"/>
              </a:rPr>
              <a:t>= FIRST</a:t>
            </a:r>
          </a:p>
          <a:p>
            <a:r>
              <a:rPr lang="en-IN" sz="1600" dirty="0" smtClean="0">
                <a:latin typeface="Consolas" pitchFamily="49" charset="0"/>
                <a:cs typeface="Consolas" pitchFamily="49" charset="0"/>
              </a:rPr>
              <a:t>    </a:t>
            </a:r>
            <a:r>
              <a:rPr lang="en-IN" sz="1600" b="1" dirty="0" smtClean="0">
                <a:solidFill>
                  <a:schemeClr val="tx2">
                    <a:lumMod val="75000"/>
                  </a:schemeClr>
                </a:solidFill>
                <a:latin typeface="Consolas" pitchFamily="49" charset="0"/>
                <a:cs typeface="Consolas" pitchFamily="49" charset="0"/>
              </a:rPr>
              <a:t>THEN</a:t>
            </a:r>
            <a:r>
              <a:rPr lang="en-IN" sz="1600" dirty="0" smtClean="0">
                <a:solidFill>
                  <a:schemeClr val="tx2">
                    <a:lumMod val="75000"/>
                  </a:schemeClr>
                </a:solidFill>
                <a:latin typeface="Consolas" pitchFamily="49" charset="0"/>
                <a:cs typeface="Consolas" pitchFamily="49" charset="0"/>
              </a:rPr>
              <a:t> </a:t>
            </a:r>
            <a:r>
              <a:rPr lang="en-IN" sz="1600" dirty="0" smtClean="0">
                <a:latin typeface="Consolas" pitchFamily="49" charset="0"/>
                <a:cs typeface="Consolas" pitchFamily="49" charset="0"/>
              </a:rPr>
              <a:t>FIRST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LINK(FIRST)</a:t>
            </a:r>
          </a:p>
          <a:p>
            <a:r>
              <a:rPr lang="en-IN" sz="1600" dirty="0">
                <a:latin typeface="Consolas" pitchFamily="49" charset="0"/>
                <a:cs typeface="Consolas" pitchFamily="49" charset="0"/>
              </a:rPr>
              <a:t> 	</a:t>
            </a:r>
            <a:r>
              <a:rPr lang="en-IN" sz="1600" dirty="0" smtClean="0">
                <a:latin typeface="Consolas" pitchFamily="49" charset="0"/>
                <a:cs typeface="Consolas" pitchFamily="49" charset="0"/>
              </a:rPr>
              <a:t> LINK(LAST</a:t>
            </a:r>
            <a:r>
              <a:rPr lang="en-IN" sz="1600" dirty="0">
                <a:latin typeface="Consolas" pitchFamily="49" charset="0"/>
                <a:cs typeface="Consolas" pitchFamily="49" charset="0"/>
              </a:rPr>
              <a: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FIRST</a:t>
            </a:r>
          </a:p>
          <a:p>
            <a:r>
              <a:rPr lang="en-IN" sz="1600" dirty="0" smtClean="0">
                <a:latin typeface="Consolas" pitchFamily="49" charset="0"/>
                <a:cs typeface="Consolas" pitchFamily="49" charset="0"/>
              </a:rPr>
              <a:t>    </a:t>
            </a:r>
            <a:r>
              <a:rPr lang="en-IN" sz="1600" b="1" dirty="0" smtClean="0">
                <a:solidFill>
                  <a:schemeClr val="tx2">
                    <a:lumMod val="75000"/>
                  </a:schemeClr>
                </a:solidFill>
                <a:latin typeface="Consolas" pitchFamily="49" charset="0"/>
                <a:cs typeface="Consolas" pitchFamily="49" charset="0"/>
              </a:rPr>
              <a:t>ELSE</a:t>
            </a:r>
            <a:r>
              <a:rPr lang="en-IN" sz="1600" dirty="0" smtClean="0">
                <a:solidFill>
                  <a:schemeClr val="tx2">
                    <a:lumMod val="75000"/>
                  </a:schemeClr>
                </a:solidFill>
                <a:latin typeface="Consolas" pitchFamily="49" charset="0"/>
                <a:cs typeface="Consolas" pitchFamily="49" charset="0"/>
              </a:rPr>
              <a:t> </a:t>
            </a:r>
            <a:r>
              <a:rPr lang="en-IN" sz="1600" dirty="0" smtClean="0">
                <a:latin typeface="Consolas" pitchFamily="49" charset="0"/>
                <a:cs typeface="Consolas" pitchFamily="49" charset="0"/>
              </a:rPr>
              <a:t>LINK(PRED</a:t>
            </a:r>
            <a:r>
              <a:rPr lang="en-IN" sz="1600" dirty="0">
                <a:latin typeface="Consolas" pitchFamily="49" charset="0"/>
                <a:cs typeface="Consolas" pitchFamily="49" charset="0"/>
              </a:rPr>
              <a: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LINK(X)</a:t>
            </a:r>
          </a:p>
          <a:p>
            <a:r>
              <a:rPr lang="en-IN" sz="1600" dirty="0">
                <a:latin typeface="Consolas" pitchFamily="49" charset="0"/>
                <a:cs typeface="Consolas" pitchFamily="49" charset="0"/>
              </a:rPr>
              <a:t> 	</a:t>
            </a:r>
            <a:r>
              <a:rPr lang="en-IN" sz="1600" dirty="0" smtClean="0">
                <a:latin typeface="Consolas" pitchFamily="49" charset="0"/>
                <a:cs typeface="Consolas" pitchFamily="49" charset="0"/>
              </a:rPr>
              <a:t> </a:t>
            </a:r>
            <a:r>
              <a:rPr lang="en-IN" sz="1600" b="1" dirty="0" smtClean="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X = LAST</a:t>
            </a:r>
          </a:p>
          <a:p>
            <a:r>
              <a:rPr lang="en-IN" sz="1600" dirty="0">
                <a:latin typeface="Consolas" pitchFamily="49" charset="0"/>
                <a:cs typeface="Consolas" pitchFamily="49" charset="0"/>
              </a:rPr>
              <a:t> 	</a:t>
            </a:r>
            <a:r>
              <a:rPr lang="en-IN" sz="1600" dirty="0" smtClean="0">
                <a:latin typeface="Consolas" pitchFamily="49" charset="0"/>
                <a:cs typeface="Consolas" pitchFamily="49" charset="0"/>
              </a:rPr>
              <a:t> </a:t>
            </a:r>
            <a:r>
              <a:rPr lang="en-IN" sz="1600" b="1" dirty="0" smtClean="0">
                <a:solidFill>
                  <a:schemeClr val="tx2">
                    <a:lumMod val="75000"/>
                  </a:schemeClr>
                </a:solidFill>
                <a:latin typeface="Consolas" pitchFamily="49" charset="0"/>
                <a:cs typeface="Consolas" pitchFamily="49" charset="0"/>
              </a:rPr>
              <a:t>THEN</a:t>
            </a:r>
            <a:r>
              <a:rPr lang="en-IN" sz="1600" dirty="0">
                <a:latin typeface="Consolas" pitchFamily="49" charset="0"/>
                <a:cs typeface="Consolas" pitchFamily="49" charset="0"/>
              </a:rPr>
              <a:t>	LAST </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 PRED </a:t>
            </a:r>
          </a:p>
          <a:p>
            <a:r>
              <a:rPr lang="en-IN" sz="1600" b="1" dirty="0">
                <a:solidFill>
                  <a:schemeClr val="tx2"/>
                </a:solidFill>
                <a:latin typeface="Consolas" pitchFamily="49" charset="0"/>
                <a:cs typeface="Consolas" pitchFamily="49" charset="0"/>
              </a:rPr>
              <a:t>8. [Free Deleted Node]</a:t>
            </a:r>
          </a:p>
          <a:p>
            <a:r>
              <a:rPr lang="en-IN" sz="1600" dirty="0" smtClean="0">
                <a:latin typeface="Consolas" pitchFamily="49" charset="0"/>
                <a:cs typeface="Consolas" pitchFamily="49" charset="0"/>
              </a:rPr>
              <a:t>    </a:t>
            </a:r>
            <a:r>
              <a:rPr lang="en-IN" sz="1600" dirty="0">
                <a:latin typeface="Consolas" pitchFamily="49" charset="0"/>
                <a:cs typeface="Consolas" pitchFamily="49" charset="0"/>
              </a:rPr>
              <a:t>Free (X)</a:t>
            </a:r>
          </a:p>
        </p:txBody>
      </p:sp>
      <p:sp>
        <p:nvSpPr>
          <p:cNvPr id="49" name="Freeform 48"/>
          <p:cNvSpPr/>
          <p:nvPr/>
        </p:nvSpPr>
        <p:spPr>
          <a:xfrm>
            <a:off x="1184363" y="5581404"/>
            <a:ext cx="7564582" cy="855023"/>
          </a:xfrm>
          <a:custGeom>
            <a:avLst/>
            <a:gdLst>
              <a:gd name="connsiteX0" fmla="*/ 7564582 w 7564582"/>
              <a:gd name="connsiteY0" fmla="*/ 11875 h 855023"/>
              <a:gd name="connsiteX1" fmla="*/ 7564582 w 7564582"/>
              <a:gd name="connsiteY1" fmla="*/ 855023 h 855023"/>
              <a:gd name="connsiteX2" fmla="*/ 0 w 7564582"/>
              <a:gd name="connsiteY2" fmla="*/ 855023 h 855023"/>
              <a:gd name="connsiteX3" fmla="*/ 0 w 7564582"/>
              <a:gd name="connsiteY3" fmla="*/ 0 h 855023"/>
            </a:gdLst>
            <a:ahLst/>
            <a:cxnLst>
              <a:cxn ang="0">
                <a:pos x="connsiteX0" y="connsiteY0"/>
              </a:cxn>
              <a:cxn ang="0">
                <a:pos x="connsiteX1" y="connsiteY1"/>
              </a:cxn>
              <a:cxn ang="0">
                <a:pos x="connsiteX2" y="connsiteY2"/>
              </a:cxn>
              <a:cxn ang="0">
                <a:pos x="connsiteX3" y="connsiteY3"/>
              </a:cxn>
            </a:cxnLst>
            <a:rect l="l" t="t" r="r" b="b"/>
            <a:pathLst>
              <a:path w="7564582" h="855023">
                <a:moveTo>
                  <a:pt x="7564582" y="11875"/>
                </a:moveTo>
                <a:lnTo>
                  <a:pt x="7564582" y="855023"/>
                </a:lnTo>
                <a:lnTo>
                  <a:pt x="0" y="855023"/>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9554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46"/>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01068 0.00486 L 0.13412 0.00486 " pathEditMode="relative" rAng="0" ptsTypes="AA">
                                      <p:cBhvr>
                                        <p:cTn id="68" dur="2000" fill="hold"/>
                                        <p:tgtEl>
                                          <p:spTgt spid="39"/>
                                        </p:tgtEl>
                                        <p:attrNameLst>
                                          <p:attrName>ppt_x</p:attrName>
                                          <p:attrName>ppt_y</p:attrName>
                                        </p:attrNameLst>
                                      </p:cBhvr>
                                      <p:rCtr x="6172"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1.04167E-6 1.11111E-6 L 0.07149 1.11111E-6 " pathEditMode="relative" rAng="0" ptsTypes="AA">
                                      <p:cBhvr>
                                        <p:cTn id="72" dur="2000" fill="hold"/>
                                        <p:tgtEl>
                                          <p:spTgt spid="42"/>
                                        </p:tgtEl>
                                        <p:attrNameLst>
                                          <p:attrName>ppt_x</p:attrName>
                                          <p:attrName>ppt_y</p:attrName>
                                        </p:attrNameLst>
                                      </p:cBhvr>
                                      <p:rCtr x="3568"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13412 0.00209 L 0.23347 0.00209 " pathEditMode="relative" rAng="0" ptsTypes="AA">
                                      <p:cBhvr>
                                        <p:cTn id="76" dur="2000" fill="hold"/>
                                        <p:tgtEl>
                                          <p:spTgt spid="39"/>
                                        </p:tgtEl>
                                        <p:attrNameLst>
                                          <p:attrName>ppt_x</p:attrName>
                                          <p:attrName>ppt_y</p:attrName>
                                        </p:attrNameLst>
                                      </p:cBhvr>
                                      <p:rCtr x="4961" y="0"/>
                                    </p:animMotion>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0.07149 1.11111E-6 L 0.16927 1.11111E-6 " pathEditMode="relative" rAng="0" ptsTypes="AA">
                                      <p:cBhvr>
                                        <p:cTn id="80" dur="2000" fill="hold"/>
                                        <p:tgtEl>
                                          <p:spTgt spid="42"/>
                                        </p:tgtEl>
                                        <p:attrNameLst>
                                          <p:attrName>ppt_x</p:attrName>
                                          <p:attrName>ppt_y</p:attrName>
                                        </p:attrNameLst>
                                      </p:cBhvr>
                                      <p:rCtr x="4883" y="0"/>
                                    </p:animMotion>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nodeType="clickEffect">
                                  <p:stCondLst>
                                    <p:cond delay="0"/>
                                  </p:stCondLst>
                                  <p:childTnLst>
                                    <p:animMotion origin="layout" path="M 0.22383 0.00093 L 0.36706 0.00093 " pathEditMode="relative" rAng="0" ptsTypes="AA">
                                      <p:cBhvr>
                                        <p:cTn id="84" dur="2000" fill="hold"/>
                                        <p:tgtEl>
                                          <p:spTgt spid="39"/>
                                        </p:tgtEl>
                                        <p:attrNameLst>
                                          <p:attrName>ppt_x</p:attrName>
                                          <p:attrName>ppt_y</p:attrName>
                                        </p:attrNameLst>
                                      </p:cBhvr>
                                      <p:rCtr x="7161"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6"/>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P spid="35" grpId="0"/>
      <p:bldP spid="36" grpId="0"/>
      <p:bldP spid="36" grpId="1"/>
      <p:bldP spid="37" grpId="0"/>
      <p:bldP spid="38" grpId="0"/>
      <p:bldP spid="45" grpId="0"/>
      <p:bldP spid="47" grpId="0" animBg="1"/>
      <p:bldP spid="48" grpId="0" animBg="1"/>
      <p:bldP spid="4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List with Header Node</a:t>
            </a:r>
            <a:endParaRPr lang="en-US" dirty="0"/>
          </a:p>
        </p:txBody>
      </p:sp>
      <p:sp>
        <p:nvSpPr>
          <p:cNvPr id="3" name="Content Placeholder 2"/>
          <p:cNvSpPr>
            <a:spLocks noGrp="1"/>
          </p:cNvSpPr>
          <p:nvPr>
            <p:ph idx="1"/>
          </p:nvPr>
        </p:nvSpPr>
        <p:spPr>
          <a:xfrm>
            <a:off x="131180" y="876144"/>
            <a:ext cx="11929641" cy="2330043"/>
          </a:xfrm>
        </p:spPr>
        <p:txBody>
          <a:bodyPr/>
          <a:lstStyle/>
          <a:p>
            <a:r>
              <a:rPr lang="en-IN" dirty="0"/>
              <a:t>We can have special node, often referred to as </a:t>
            </a:r>
            <a:r>
              <a:rPr lang="en-IN" b="1" dirty="0">
                <a:solidFill>
                  <a:srgbClr val="C00000"/>
                </a:solidFill>
              </a:rPr>
              <a:t>Head node</a:t>
            </a:r>
            <a:r>
              <a:rPr lang="en-IN" b="1" dirty="0">
                <a:solidFill>
                  <a:srgbClr val="FF0000"/>
                </a:solidFill>
              </a:rPr>
              <a:t> </a:t>
            </a:r>
            <a:r>
              <a:rPr lang="en-IN" dirty="0"/>
              <a:t>of Circular Linked List.</a:t>
            </a:r>
          </a:p>
          <a:p>
            <a:r>
              <a:rPr lang="en-IN" dirty="0"/>
              <a:t>Head node does not have any value.</a:t>
            </a:r>
          </a:p>
          <a:p>
            <a:r>
              <a:rPr lang="en-IN" dirty="0"/>
              <a:t>Head node is always pointing to the first node if any of the linked list.</a:t>
            </a:r>
          </a:p>
          <a:p>
            <a:r>
              <a:rPr lang="en-IN" dirty="0"/>
              <a:t>One advantage of this technique is Linked list is never be empty.</a:t>
            </a:r>
          </a:p>
          <a:p>
            <a:r>
              <a:rPr lang="en-IN" dirty="0"/>
              <a:t>Pointer variable </a:t>
            </a:r>
            <a:r>
              <a:rPr lang="en-IN" b="1" dirty="0">
                <a:solidFill>
                  <a:srgbClr val="C00000"/>
                </a:solidFill>
              </a:rPr>
              <a:t>HEAD</a:t>
            </a:r>
            <a:r>
              <a:rPr lang="en-IN" dirty="0">
                <a:solidFill>
                  <a:srgbClr val="C00000"/>
                </a:solidFill>
              </a:rPr>
              <a:t> </a:t>
            </a:r>
            <a:r>
              <a:rPr lang="en-IN" dirty="0"/>
              <a:t>contains the address of head node.</a:t>
            </a:r>
            <a:endParaRPr lang="en-US" dirty="0"/>
          </a:p>
          <a:p>
            <a:endParaRPr lang="en-US" dirty="0"/>
          </a:p>
        </p:txBody>
      </p:sp>
      <p:grpSp>
        <p:nvGrpSpPr>
          <p:cNvPr id="4" name="Group 3"/>
          <p:cNvGrpSpPr/>
          <p:nvPr/>
        </p:nvGrpSpPr>
        <p:grpSpPr>
          <a:xfrm>
            <a:off x="2371725" y="4179332"/>
            <a:ext cx="920012" cy="533400"/>
            <a:chOff x="951919" y="5486400"/>
            <a:chExt cx="920012" cy="533400"/>
          </a:xfrm>
        </p:grpSpPr>
        <p:sp>
          <p:nvSpPr>
            <p:cNvPr id="5" name="Rectangle 4"/>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593555" y="4179332"/>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812755" y="4179332"/>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031955" y="4179332"/>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7251155" y="4179332"/>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8470355" y="4179332"/>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3291737" y="4446032"/>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45135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7327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9519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1711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TextBox 26"/>
          <p:cNvSpPr txBox="1"/>
          <p:nvPr/>
        </p:nvSpPr>
        <p:spPr>
          <a:xfrm>
            <a:off x="2375975" y="3810000"/>
            <a:ext cx="725263" cy="369332"/>
          </a:xfrm>
          <a:prstGeom prst="rect">
            <a:avLst/>
          </a:prstGeom>
          <a:noFill/>
        </p:spPr>
        <p:txBody>
          <a:bodyPr wrap="none" rtlCol="0">
            <a:spAutoFit/>
          </a:bodyPr>
          <a:lstStyle/>
          <a:p>
            <a:r>
              <a:rPr lang="en-IN" b="1" dirty="0">
                <a:solidFill>
                  <a:srgbClr val="C00000"/>
                </a:solidFill>
              </a:rPr>
              <a:t>HEAD</a:t>
            </a:r>
            <a:endParaRPr lang="en-US" b="1" dirty="0">
              <a:solidFill>
                <a:srgbClr val="C00000"/>
              </a:solidFill>
            </a:endParaRPr>
          </a:p>
        </p:txBody>
      </p:sp>
      <p:sp>
        <p:nvSpPr>
          <p:cNvPr id="28" name="Freeform 27"/>
          <p:cNvSpPr/>
          <p:nvPr/>
        </p:nvSpPr>
        <p:spPr>
          <a:xfrm>
            <a:off x="2638426" y="4465082"/>
            <a:ext cx="749617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29" name="Group 28"/>
          <p:cNvGrpSpPr/>
          <p:nvPr/>
        </p:nvGrpSpPr>
        <p:grpSpPr>
          <a:xfrm>
            <a:off x="6529369" y="5562600"/>
            <a:ext cx="920012" cy="533400"/>
            <a:chOff x="951919" y="5486400"/>
            <a:chExt cx="920012" cy="533400"/>
          </a:xfrm>
        </p:grpSpPr>
        <p:sp>
          <p:nvSpPr>
            <p:cNvPr id="30" name="Rectangle 29"/>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1" name="Rectangle 3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2" name="Freeform 31"/>
          <p:cNvSpPr/>
          <p:nvPr/>
        </p:nvSpPr>
        <p:spPr>
          <a:xfrm>
            <a:off x="6318664" y="5783283"/>
            <a:ext cx="1377537" cy="522514"/>
          </a:xfrm>
          <a:custGeom>
            <a:avLst/>
            <a:gdLst>
              <a:gd name="connsiteX0" fmla="*/ 1128155 w 1377537"/>
              <a:gd name="connsiteY0" fmla="*/ 0 h 522514"/>
              <a:gd name="connsiteX1" fmla="*/ 1377537 w 1377537"/>
              <a:gd name="connsiteY1" fmla="*/ 0 h 522514"/>
              <a:gd name="connsiteX2" fmla="*/ 1377537 w 1377537"/>
              <a:gd name="connsiteY2" fmla="*/ 522514 h 522514"/>
              <a:gd name="connsiteX3" fmla="*/ 0 w 1377537"/>
              <a:gd name="connsiteY3" fmla="*/ 522514 h 522514"/>
              <a:gd name="connsiteX4" fmla="*/ 0 w 1377537"/>
              <a:gd name="connsiteY4" fmla="*/ 0 h 522514"/>
              <a:gd name="connsiteX5" fmla="*/ 190005 w 1377537"/>
              <a:gd name="connsiteY5"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537" h="522514">
                <a:moveTo>
                  <a:pt x="1128155" y="0"/>
                </a:moveTo>
                <a:lnTo>
                  <a:pt x="1377537" y="0"/>
                </a:lnTo>
                <a:lnTo>
                  <a:pt x="1377537" y="522514"/>
                </a:lnTo>
                <a:lnTo>
                  <a:pt x="0" y="522514"/>
                </a:lnTo>
                <a:lnTo>
                  <a:pt x="0" y="0"/>
                </a:lnTo>
                <a:lnTo>
                  <a:pt x="190005"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3" name="TextBox 32"/>
          <p:cNvSpPr txBox="1"/>
          <p:nvPr/>
        </p:nvSpPr>
        <p:spPr>
          <a:xfrm>
            <a:off x="6681769" y="5193268"/>
            <a:ext cx="725263" cy="369332"/>
          </a:xfrm>
          <a:prstGeom prst="rect">
            <a:avLst/>
          </a:prstGeom>
          <a:noFill/>
        </p:spPr>
        <p:txBody>
          <a:bodyPr wrap="none" rtlCol="0">
            <a:spAutoFit/>
          </a:bodyPr>
          <a:lstStyle/>
          <a:p>
            <a:r>
              <a:rPr lang="en-IN" b="1" dirty="0">
                <a:solidFill>
                  <a:srgbClr val="C00000"/>
                </a:solidFill>
              </a:rPr>
              <a:t>HEAD</a:t>
            </a:r>
            <a:endParaRPr lang="en-US" b="1" dirty="0">
              <a:solidFill>
                <a:srgbClr val="C00000"/>
              </a:solidFill>
            </a:endParaRPr>
          </a:p>
        </p:txBody>
      </p:sp>
      <p:sp>
        <p:nvSpPr>
          <p:cNvPr id="34" name="TextBox 33"/>
          <p:cNvSpPr txBox="1"/>
          <p:nvPr/>
        </p:nvSpPr>
        <p:spPr>
          <a:xfrm>
            <a:off x="2638425" y="5829301"/>
            <a:ext cx="2839688" cy="461665"/>
          </a:xfrm>
          <a:prstGeom prst="rect">
            <a:avLst/>
          </a:prstGeom>
          <a:noFill/>
        </p:spPr>
        <p:txBody>
          <a:bodyPr wrap="none" rtlCol="0">
            <a:spAutoFit/>
          </a:bodyPr>
          <a:lstStyle/>
          <a:p>
            <a:r>
              <a:rPr lang="en-IN" sz="2400" b="1" dirty="0"/>
              <a:t>LINK(HEAD) </a:t>
            </a:r>
            <a:r>
              <a:rPr lang="en-IN" sz="2400" b="1" dirty="0">
                <a:sym typeface="Wingdings" pitchFamily="2" charset="2"/>
              </a:rPr>
              <a:t> HEAD</a:t>
            </a:r>
            <a:endParaRPr lang="en-US" sz="2400" b="1" dirty="0"/>
          </a:p>
        </p:txBody>
      </p:sp>
      <p:sp>
        <p:nvSpPr>
          <p:cNvPr id="35" name="TextBox 34"/>
          <p:cNvSpPr txBox="1"/>
          <p:nvPr/>
        </p:nvSpPr>
        <p:spPr>
          <a:xfrm>
            <a:off x="3476342" y="5562600"/>
            <a:ext cx="1171859" cy="369332"/>
          </a:xfrm>
          <a:prstGeom prst="rect">
            <a:avLst/>
          </a:prstGeom>
          <a:noFill/>
        </p:spPr>
        <p:txBody>
          <a:bodyPr wrap="none" rtlCol="0">
            <a:spAutoFit/>
          </a:bodyPr>
          <a:lstStyle/>
          <a:p>
            <a:r>
              <a:rPr lang="en-IN" b="1" dirty="0">
                <a:solidFill>
                  <a:schemeClr val="accent6">
                    <a:lumMod val="75000"/>
                  </a:schemeClr>
                </a:solidFill>
              </a:rPr>
              <a:t>Empty List</a:t>
            </a:r>
            <a:endParaRPr lang="en-US" b="1" dirty="0">
              <a:solidFill>
                <a:schemeClr val="accent6">
                  <a:lumMod val="75000"/>
                </a:schemeClr>
              </a:solidFill>
            </a:endParaRPr>
          </a:p>
        </p:txBody>
      </p:sp>
    </p:spTree>
    <p:extLst>
      <p:ext uri="{BB962C8B-B14F-4D97-AF65-F5344CB8AC3E}">
        <p14:creationId xmlns:p14="http://schemas.microsoft.com/office/powerpoint/2010/main" val="67727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heel(1)">
                                      <p:cBhvr>
                                        <p:cTn id="69"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7" grpId="0"/>
      <p:bldP spid="28" grpId="0" animBg="1"/>
      <p:bldP spid="32" grpId="0" animBg="1"/>
      <p:bldP spid="33" grpId="0"/>
      <p:bldP spid="34" grpId="0"/>
      <p:bldP spid="3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Procedure: CIR_HEAD_INS_FIRST(X,FIRST,LAST)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 at the first position</a:t>
            </a:r>
            <a:r>
              <a:rPr lang="en-IN" b="1" dirty="0">
                <a:solidFill>
                  <a:srgbClr val="FF0000"/>
                </a:solidFill>
              </a:rPr>
              <a:t> </a:t>
            </a:r>
            <a:r>
              <a:rPr lang="en-IN" dirty="0"/>
              <a:t>of Circular linked list with Head node.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HEAD</a:t>
            </a:r>
            <a:r>
              <a:rPr lang="en-IN" dirty="0">
                <a:solidFill>
                  <a:srgbClr val="C00000"/>
                </a:solidFill>
              </a:rPr>
              <a:t> </a:t>
            </a:r>
            <a:r>
              <a:rPr lang="en-IN" dirty="0"/>
              <a:t>is pointer variable pointing to Head node of Linked List.</a:t>
            </a:r>
            <a:endParaRPr lang="en-US" dirty="0"/>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12646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CIR_HEAD_INS_FIRST(X,FIRST,LAST)</a:t>
            </a:r>
            <a:endParaRPr lang="en-US" sz="3200" dirty="0"/>
          </a:p>
        </p:txBody>
      </p:sp>
      <p:sp>
        <p:nvSpPr>
          <p:cNvPr id="4" name="TextBox 3"/>
          <p:cNvSpPr txBox="1"/>
          <p:nvPr/>
        </p:nvSpPr>
        <p:spPr>
          <a:xfrm>
            <a:off x="336000" y="823792"/>
            <a:ext cx="11520000" cy="21236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[Create New Empty Node]</a:t>
            </a:r>
          </a:p>
          <a:p>
            <a:r>
              <a:rPr lang="en-IN" sz="2200" dirty="0">
                <a:latin typeface="Consolas" pitchFamily="49" charset="0"/>
                <a:cs typeface="Consolas" pitchFamily="49" charset="0"/>
              </a:rPr>
              <a:t>   NEW     </a:t>
            </a:r>
            <a:r>
              <a:rPr lang="en-IN" sz="2200" dirty="0" smtClean="0">
                <a:latin typeface="Consolas" pitchFamily="49" charset="0"/>
                <a:cs typeface="Consolas" pitchFamily="49" charset="0"/>
              </a:rPr>
              <a:t>NODE</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2. [Initialize fields of new node and its link to the list]</a:t>
            </a:r>
          </a:p>
          <a:p>
            <a:r>
              <a:rPr lang="en-IN" sz="2200" dirty="0">
                <a:latin typeface="Consolas" pitchFamily="49" charset="0"/>
                <a:cs typeface="Consolas" pitchFamily="49" charset="0"/>
              </a:rPr>
              <a:t>   INFO(NEW) </a:t>
            </a:r>
            <a:r>
              <a:rPr lang="en-IN" sz="2200" dirty="0">
                <a:latin typeface="Consolas" pitchFamily="49" charset="0"/>
                <a:cs typeface="Consolas" pitchFamily="49" charset="0"/>
                <a:sym typeface="Wingdings" pitchFamily="2" charset="2"/>
              </a:rPr>
              <a:t> X</a:t>
            </a:r>
          </a:p>
          <a:p>
            <a:r>
              <a:rPr lang="en-IN" sz="2200" dirty="0">
                <a:latin typeface="Consolas" pitchFamily="49" charset="0"/>
                <a:cs typeface="Consolas" pitchFamily="49" charset="0"/>
                <a:sym typeface="Wingdings" pitchFamily="2" charset="2"/>
              </a:rPr>
              <a:t>   LINK(NEW)  LINK(HEAD)</a:t>
            </a:r>
          </a:p>
          <a:p>
            <a:r>
              <a:rPr lang="en-IN" sz="2200" dirty="0">
                <a:latin typeface="Consolas" pitchFamily="49" charset="0"/>
                <a:cs typeface="Consolas" pitchFamily="49" charset="0"/>
                <a:sym typeface="Wingdings" pitchFamily="2" charset="2"/>
              </a:rPr>
              <a:t>   LINK(HEAD)  NEW</a:t>
            </a:r>
            <a:endParaRPr lang="en-IN" sz="2200" dirty="0">
              <a:latin typeface="Consolas" pitchFamily="49" charset="0"/>
              <a:cs typeface="Consolas" pitchFamily="49" charset="0"/>
            </a:endParaRPr>
          </a:p>
        </p:txBody>
      </p:sp>
      <p:sp>
        <p:nvSpPr>
          <p:cNvPr id="5" name="Left Arrow 4"/>
          <p:cNvSpPr/>
          <p:nvPr/>
        </p:nvSpPr>
        <p:spPr>
          <a:xfrm>
            <a:off x="1479177" y="1258414"/>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810871" y="4675095"/>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3804226" y="467509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5023426" y="467509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242626" y="467509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7461826" y="4675095"/>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8681026" y="4675095"/>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730884" y="4941795"/>
            <a:ext cx="1073343"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47242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9434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71626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83818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3129514" y="3162763"/>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sp>
        <p:nvSpPr>
          <p:cNvPr id="30" name="Freeform 29"/>
          <p:cNvSpPr/>
          <p:nvPr/>
        </p:nvSpPr>
        <p:spPr>
          <a:xfrm>
            <a:off x="2077572" y="4960845"/>
            <a:ext cx="8267700"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32" name="Group 31"/>
          <p:cNvGrpSpPr/>
          <p:nvPr/>
        </p:nvGrpSpPr>
        <p:grpSpPr>
          <a:xfrm>
            <a:off x="2953871" y="3532095"/>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34" name="Rectangle 3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1734672" y="4294095"/>
            <a:ext cx="725263" cy="369332"/>
          </a:xfrm>
          <a:prstGeom prst="rect">
            <a:avLst/>
          </a:prstGeom>
          <a:noFill/>
        </p:spPr>
        <p:txBody>
          <a:bodyPr wrap="none" rtlCol="0">
            <a:spAutoFit/>
          </a:bodyPr>
          <a:lstStyle/>
          <a:p>
            <a:pPr algn="ctr"/>
            <a:r>
              <a:rPr lang="en-IN" b="1" dirty="0">
                <a:solidFill>
                  <a:srgbClr val="C00000"/>
                </a:solidFill>
              </a:rPr>
              <a:t>HEAD</a:t>
            </a:r>
            <a:endParaRPr lang="en-US" b="1" dirty="0">
              <a:solidFill>
                <a:srgbClr val="C00000"/>
              </a:solidFill>
            </a:endParaRPr>
          </a:p>
        </p:txBody>
      </p:sp>
      <p:sp>
        <p:nvSpPr>
          <p:cNvPr id="36" name="Freeform 35"/>
          <p:cNvSpPr/>
          <p:nvPr/>
        </p:nvSpPr>
        <p:spPr>
          <a:xfrm>
            <a:off x="3864314" y="3776530"/>
            <a:ext cx="356259" cy="890649"/>
          </a:xfrm>
          <a:custGeom>
            <a:avLst/>
            <a:gdLst>
              <a:gd name="connsiteX0" fmla="*/ 0 w 356259"/>
              <a:gd name="connsiteY0" fmla="*/ 0 h 890649"/>
              <a:gd name="connsiteX1" fmla="*/ 356259 w 356259"/>
              <a:gd name="connsiteY1" fmla="*/ 0 h 890649"/>
              <a:gd name="connsiteX2" fmla="*/ 356259 w 356259"/>
              <a:gd name="connsiteY2" fmla="*/ 890649 h 890649"/>
            </a:gdLst>
            <a:ahLst/>
            <a:cxnLst>
              <a:cxn ang="0">
                <a:pos x="connsiteX0" y="connsiteY0"/>
              </a:cxn>
              <a:cxn ang="0">
                <a:pos x="connsiteX1" y="connsiteY1"/>
              </a:cxn>
              <a:cxn ang="0">
                <a:pos x="connsiteX2" y="connsiteY2"/>
              </a:cxn>
            </a:cxnLst>
            <a:rect l="l" t="t" r="r" b="b"/>
            <a:pathLst>
              <a:path w="356259" h="890649">
                <a:moveTo>
                  <a:pt x="0" y="0"/>
                </a:moveTo>
                <a:lnTo>
                  <a:pt x="356259" y="0"/>
                </a:lnTo>
                <a:lnTo>
                  <a:pt x="356259" y="89064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Freeform 36"/>
          <p:cNvSpPr/>
          <p:nvPr/>
        </p:nvSpPr>
        <p:spPr>
          <a:xfrm>
            <a:off x="2486775" y="3788404"/>
            <a:ext cx="463138" cy="878774"/>
          </a:xfrm>
          <a:custGeom>
            <a:avLst/>
            <a:gdLst>
              <a:gd name="connsiteX0" fmla="*/ 0 w 463138"/>
              <a:gd name="connsiteY0" fmla="*/ 878774 h 878774"/>
              <a:gd name="connsiteX1" fmla="*/ 0 w 463138"/>
              <a:gd name="connsiteY1" fmla="*/ 0 h 878774"/>
              <a:gd name="connsiteX2" fmla="*/ 463138 w 463138"/>
              <a:gd name="connsiteY2" fmla="*/ 0 h 878774"/>
            </a:gdLst>
            <a:ahLst/>
            <a:cxnLst>
              <a:cxn ang="0">
                <a:pos x="connsiteX0" y="connsiteY0"/>
              </a:cxn>
              <a:cxn ang="0">
                <a:pos x="connsiteX1" y="connsiteY1"/>
              </a:cxn>
              <a:cxn ang="0">
                <a:pos x="connsiteX2" y="connsiteY2"/>
              </a:cxn>
            </a:cxnLst>
            <a:rect l="l" t="t" r="r" b="b"/>
            <a:pathLst>
              <a:path w="463138" h="878774">
                <a:moveTo>
                  <a:pt x="0" y="878774"/>
                </a:moveTo>
                <a:lnTo>
                  <a:pt x="0" y="0"/>
                </a:lnTo>
                <a:lnTo>
                  <a:pt x="463138"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7082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up)">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par>
                                <p:cTn id="73" presetID="1" presetClass="exit" presetSubtype="0" fill="hold" nodeType="withEffect">
                                  <p:stCondLst>
                                    <p:cond delay="0"/>
                                  </p:stCondLst>
                                  <p:childTnLst>
                                    <p:set>
                                      <p:cBhvr>
                                        <p:cTn id="7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P spid="30" grpId="0" animBg="1"/>
      <p:bldP spid="35" grpId="0"/>
      <p:bldP spid="36" grpId="0" animBg="1"/>
      <p:bldP spid="3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Procedure: CIR_HEAD_INS_LAST(X,FIRST,LAST)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 at the</a:t>
            </a:r>
            <a:r>
              <a:rPr lang="en-IN" b="1" dirty="0">
                <a:solidFill>
                  <a:srgbClr val="FF0000"/>
                </a:solidFill>
              </a:rPr>
              <a:t> </a:t>
            </a:r>
            <a:r>
              <a:rPr lang="en-IN" b="1" dirty="0">
                <a:solidFill>
                  <a:srgbClr val="C00000"/>
                </a:solidFill>
              </a:rPr>
              <a:t>last position</a:t>
            </a:r>
            <a:r>
              <a:rPr lang="en-IN" b="1" dirty="0">
                <a:solidFill>
                  <a:srgbClr val="FF0000"/>
                </a:solidFill>
              </a:rPr>
              <a:t> </a:t>
            </a:r>
            <a:r>
              <a:rPr lang="en-IN" dirty="0"/>
              <a:t>of Circular linked list with Head node.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HEAD</a:t>
            </a:r>
            <a:r>
              <a:rPr lang="en-IN" dirty="0">
                <a:solidFill>
                  <a:srgbClr val="C00000"/>
                </a:solidFill>
              </a:rPr>
              <a:t> </a:t>
            </a:r>
            <a:r>
              <a:rPr lang="en-IN" dirty="0"/>
              <a:t>is pointer variable pointing to Head node of Linked List.</a:t>
            </a:r>
            <a:endParaRPr lang="en-US" dirty="0"/>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a:p>
            <a:endParaRPr lang="en-US" dirty="0"/>
          </a:p>
        </p:txBody>
      </p:sp>
    </p:spTree>
    <p:extLst>
      <p:ext uri="{BB962C8B-B14F-4D97-AF65-F5344CB8AC3E}">
        <p14:creationId xmlns:p14="http://schemas.microsoft.com/office/powerpoint/2010/main" val="1251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CIR_HEAD_INS_LAST(X,FIRST,LAST)</a:t>
            </a:r>
            <a:endParaRPr lang="en-US" sz="3200" dirty="0"/>
          </a:p>
        </p:txBody>
      </p:sp>
      <p:sp>
        <p:nvSpPr>
          <p:cNvPr id="4" name="TextBox 3"/>
          <p:cNvSpPr txBox="1"/>
          <p:nvPr/>
        </p:nvSpPr>
        <p:spPr>
          <a:xfrm>
            <a:off x="336000" y="927188"/>
            <a:ext cx="11520000" cy="224676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a:t>
            </a:r>
          </a:p>
          <a:p>
            <a:r>
              <a:rPr lang="en-IN" sz="2000" b="1" dirty="0">
                <a:solidFill>
                  <a:schemeClr val="tx2"/>
                </a:solidFill>
                <a:latin typeface="Consolas" pitchFamily="49" charset="0"/>
                <a:cs typeface="Consolas" pitchFamily="49" charset="0"/>
              </a:rPr>
              <a:t>2. [Initialize fields of new node and its link to the list]</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dirty="0">
                <a:latin typeface="Consolas" pitchFamily="49" charset="0"/>
                <a:cs typeface="Consolas" pitchFamily="49" charset="0"/>
                <a:sym typeface="Wingdings" pitchFamily="2" charset="2"/>
              </a:rPr>
              <a:t>   LINK(NEW)  HEAD</a:t>
            </a:r>
          </a:p>
          <a:p>
            <a:r>
              <a:rPr lang="en-IN" sz="2000" dirty="0">
                <a:latin typeface="Consolas" pitchFamily="49" charset="0"/>
                <a:cs typeface="Consolas" pitchFamily="49" charset="0"/>
                <a:sym typeface="Wingdings" pitchFamily="2" charset="2"/>
              </a:rPr>
              <a:t>   LINK(LAST)  NEW</a:t>
            </a:r>
          </a:p>
          <a:p>
            <a:r>
              <a:rPr lang="en-IN" sz="2000" dirty="0">
                <a:latin typeface="Consolas" pitchFamily="49" charset="0"/>
                <a:cs typeface="Consolas" pitchFamily="49" charset="0"/>
                <a:sym typeface="Wingdings" pitchFamily="2" charset="2"/>
              </a:rPr>
              <a:t>   LAST  NEW</a:t>
            </a:r>
            <a:endParaRPr lang="en-IN" sz="2000" dirty="0">
              <a:latin typeface="Consolas" pitchFamily="49" charset="0"/>
              <a:cs typeface="Consolas" pitchFamily="49" charset="0"/>
            </a:endParaRPr>
          </a:p>
        </p:txBody>
      </p:sp>
      <p:sp>
        <p:nvSpPr>
          <p:cNvPr id="5" name="Left Arrow 4"/>
          <p:cNvSpPr/>
          <p:nvPr/>
        </p:nvSpPr>
        <p:spPr>
          <a:xfrm>
            <a:off x="1374646" y="1325052"/>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581501" y="4572000"/>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961239" y="4572000"/>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180439" y="4572000"/>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5399639" y="4572000"/>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6618839" y="4572000"/>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501513" y="4838700"/>
            <a:ext cx="45972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38812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1004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63196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8747973" y="3364468"/>
            <a:ext cx="612668" cy="369332"/>
          </a:xfrm>
          <a:prstGeom prst="rect">
            <a:avLst/>
          </a:prstGeom>
          <a:noFill/>
        </p:spPr>
        <p:txBody>
          <a:bodyPr wrap="none" rtlCol="0">
            <a:spAutoFit/>
          </a:bodyPr>
          <a:lstStyle/>
          <a:p>
            <a:pPr algn="ctr"/>
            <a:r>
              <a:rPr lang="en-IN" b="1" dirty="0">
                <a:solidFill>
                  <a:srgbClr val="FF0000"/>
                </a:solidFill>
              </a:rPr>
              <a:t>NEW</a:t>
            </a:r>
            <a:endParaRPr lang="en-US" b="1" dirty="0">
              <a:solidFill>
                <a:srgbClr val="FF0000"/>
              </a:solidFill>
            </a:endParaRPr>
          </a:p>
        </p:txBody>
      </p:sp>
      <p:grpSp>
        <p:nvGrpSpPr>
          <p:cNvPr id="31" name="Group 30"/>
          <p:cNvGrpSpPr/>
          <p:nvPr/>
        </p:nvGrpSpPr>
        <p:grpSpPr>
          <a:xfrm>
            <a:off x="8572330" y="3733800"/>
            <a:ext cx="920012" cy="533400"/>
            <a:chOff x="951919" y="5486400"/>
            <a:chExt cx="920012" cy="533400"/>
          </a:xfrm>
        </p:grpSpPr>
        <p:sp>
          <p:nvSpPr>
            <p:cNvPr id="32" name="Rectangle 3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33" name="Rectangle 3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4" name="TextBox 33"/>
          <p:cNvSpPr txBox="1"/>
          <p:nvPr/>
        </p:nvSpPr>
        <p:spPr>
          <a:xfrm>
            <a:off x="1505302" y="4191000"/>
            <a:ext cx="725263" cy="369332"/>
          </a:xfrm>
          <a:prstGeom prst="rect">
            <a:avLst/>
          </a:prstGeom>
          <a:noFill/>
        </p:spPr>
        <p:txBody>
          <a:bodyPr wrap="none" rtlCol="0">
            <a:spAutoFit/>
          </a:bodyPr>
          <a:lstStyle/>
          <a:p>
            <a:pPr algn="ctr"/>
            <a:r>
              <a:rPr lang="en-IN" b="1" dirty="0">
                <a:solidFill>
                  <a:srgbClr val="FF0000"/>
                </a:solidFill>
              </a:rPr>
              <a:t>HEAD</a:t>
            </a:r>
            <a:endParaRPr lang="en-US" b="1" dirty="0">
              <a:solidFill>
                <a:srgbClr val="FF0000"/>
              </a:solidFill>
            </a:endParaRPr>
          </a:p>
        </p:txBody>
      </p:sp>
      <p:sp>
        <p:nvSpPr>
          <p:cNvPr id="37" name="Freeform 36"/>
          <p:cNvSpPr/>
          <p:nvPr/>
        </p:nvSpPr>
        <p:spPr>
          <a:xfrm>
            <a:off x="1334984" y="4789714"/>
            <a:ext cx="6709559" cy="837418"/>
          </a:xfrm>
          <a:custGeom>
            <a:avLst/>
            <a:gdLst>
              <a:gd name="connsiteX0" fmla="*/ 6210795 w 6709559"/>
              <a:gd name="connsiteY0" fmla="*/ 0 h 902525"/>
              <a:gd name="connsiteX1" fmla="*/ 6709559 w 6709559"/>
              <a:gd name="connsiteY1" fmla="*/ 0 h 902525"/>
              <a:gd name="connsiteX2" fmla="*/ 6709559 w 6709559"/>
              <a:gd name="connsiteY2" fmla="*/ 902525 h 902525"/>
              <a:gd name="connsiteX3" fmla="*/ 0 w 6709559"/>
              <a:gd name="connsiteY3" fmla="*/ 902525 h 902525"/>
              <a:gd name="connsiteX4" fmla="*/ 0 w 6709559"/>
              <a:gd name="connsiteY4" fmla="*/ 23751 h 902525"/>
              <a:gd name="connsiteX5" fmla="*/ 225632 w 6709559"/>
              <a:gd name="connsiteY5" fmla="*/ 23751 h 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9559" h="902525">
                <a:moveTo>
                  <a:pt x="6210795" y="0"/>
                </a:moveTo>
                <a:lnTo>
                  <a:pt x="6709559" y="0"/>
                </a:lnTo>
                <a:lnTo>
                  <a:pt x="6709559" y="902525"/>
                </a:lnTo>
                <a:lnTo>
                  <a:pt x="0" y="902525"/>
                </a:lnTo>
                <a:lnTo>
                  <a:pt x="0" y="23751"/>
                </a:lnTo>
                <a:lnTo>
                  <a:pt x="225632" y="2375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2831719" y="5257800"/>
            <a:ext cx="734496"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cxnSp>
        <p:nvCxnSpPr>
          <p:cNvPr id="40" name="Straight Arrow Connector 39"/>
          <p:cNvCxnSpPr/>
          <p:nvPr/>
        </p:nvCxnSpPr>
        <p:spPr>
          <a:xfrm flipV="1">
            <a:off x="3198967" y="5105401"/>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47" name="Group 46"/>
          <p:cNvGrpSpPr/>
          <p:nvPr/>
        </p:nvGrpSpPr>
        <p:grpSpPr>
          <a:xfrm>
            <a:off x="6618877" y="5105400"/>
            <a:ext cx="683200" cy="526682"/>
            <a:chOff x="5813335" y="5105400"/>
            <a:chExt cx="683200" cy="526682"/>
          </a:xfrm>
        </p:grpSpPr>
        <p:sp>
          <p:nvSpPr>
            <p:cNvPr id="41" name="TextBox 40"/>
            <p:cNvSpPr txBox="1"/>
            <p:nvPr/>
          </p:nvSpPr>
          <p:spPr>
            <a:xfrm>
              <a:off x="5813335" y="5262750"/>
              <a:ext cx="683200" cy="369332"/>
            </a:xfrm>
            <a:prstGeom prst="rect">
              <a:avLst/>
            </a:prstGeom>
            <a:noFill/>
          </p:spPr>
          <p:txBody>
            <a:bodyPr wrap="none" rtlCol="0">
              <a:spAutoFit/>
            </a:bodyPr>
            <a:lstStyle/>
            <a:p>
              <a:pPr algn="ctr"/>
              <a:r>
                <a:rPr lang="en-IN" b="1" dirty="0">
                  <a:solidFill>
                    <a:srgbClr val="FF0000"/>
                  </a:solidFill>
                </a:rPr>
                <a:t>LAST</a:t>
              </a:r>
              <a:endParaRPr lang="en-US" b="1" dirty="0">
                <a:solidFill>
                  <a:srgbClr val="FF0000"/>
                </a:solidFill>
              </a:endParaRPr>
            </a:p>
          </p:txBody>
        </p:sp>
        <p:cxnSp>
          <p:nvCxnSpPr>
            <p:cNvPr id="42" name="Straight Arrow Connector 41"/>
            <p:cNvCxnSpPr/>
            <p:nvPr/>
          </p:nvCxnSpPr>
          <p:spPr>
            <a:xfrm flipV="1">
              <a:off x="6154935" y="5105400"/>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5" name="Freeform 44"/>
          <p:cNvSpPr/>
          <p:nvPr/>
        </p:nvSpPr>
        <p:spPr>
          <a:xfrm>
            <a:off x="1043048" y="4263243"/>
            <a:ext cx="8241476" cy="1876301"/>
          </a:xfrm>
          <a:custGeom>
            <a:avLst/>
            <a:gdLst>
              <a:gd name="connsiteX0" fmla="*/ 8241476 w 8241476"/>
              <a:gd name="connsiteY0" fmla="*/ 0 h 1876301"/>
              <a:gd name="connsiteX1" fmla="*/ 8241476 w 8241476"/>
              <a:gd name="connsiteY1" fmla="*/ 1876301 h 1876301"/>
              <a:gd name="connsiteX2" fmla="*/ 0 w 8241476"/>
              <a:gd name="connsiteY2" fmla="*/ 1876301 h 1876301"/>
              <a:gd name="connsiteX3" fmla="*/ 0 w 8241476"/>
              <a:gd name="connsiteY3" fmla="*/ 581890 h 1876301"/>
              <a:gd name="connsiteX4" fmla="*/ 498764 w 8241476"/>
              <a:gd name="connsiteY4" fmla="*/ 581890 h 187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1476" h="1876301">
                <a:moveTo>
                  <a:pt x="8241476" y="0"/>
                </a:moveTo>
                <a:lnTo>
                  <a:pt x="8241476" y="1876301"/>
                </a:lnTo>
                <a:lnTo>
                  <a:pt x="0" y="1876301"/>
                </a:lnTo>
                <a:lnTo>
                  <a:pt x="0" y="581890"/>
                </a:lnTo>
                <a:lnTo>
                  <a:pt x="498764" y="58189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Freeform 45"/>
          <p:cNvSpPr/>
          <p:nvPr/>
        </p:nvSpPr>
        <p:spPr>
          <a:xfrm>
            <a:off x="7313220" y="3990109"/>
            <a:ext cx="1270660" cy="558140"/>
          </a:xfrm>
          <a:custGeom>
            <a:avLst/>
            <a:gdLst>
              <a:gd name="connsiteX0" fmla="*/ 0 w 1270660"/>
              <a:gd name="connsiteY0" fmla="*/ 558140 h 558140"/>
              <a:gd name="connsiteX1" fmla="*/ 0 w 1270660"/>
              <a:gd name="connsiteY1" fmla="*/ 0 h 558140"/>
              <a:gd name="connsiteX2" fmla="*/ 1270660 w 1270660"/>
              <a:gd name="connsiteY2" fmla="*/ 0 h 558140"/>
            </a:gdLst>
            <a:ahLst/>
            <a:cxnLst>
              <a:cxn ang="0">
                <a:pos x="connsiteX0" y="connsiteY0"/>
              </a:cxn>
              <a:cxn ang="0">
                <a:pos x="connsiteX1" y="connsiteY1"/>
              </a:cxn>
              <a:cxn ang="0">
                <a:pos x="connsiteX2" y="connsiteY2"/>
              </a:cxn>
            </a:cxnLst>
            <a:rect l="l" t="t" r="r" b="b"/>
            <a:pathLst>
              <a:path w="1270660" h="558140">
                <a:moveTo>
                  <a:pt x="0" y="558140"/>
                </a:moveTo>
                <a:lnTo>
                  <a:pt x="0" y="0"/>
                </a:lnTo>
                <a:lnTo>
                  <a:pt x="127066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8047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wheel(1)">
                                      <p:cBhvr>
                                        <p:cTn id="69" dur="2000"/>
                                        <p:tgtEl>
                                          <p:spTgt spid="4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down)">
                                      <p:cBhvr>
                                        <p:cTn id="74" dur="500"/>
                                        <p:tgtEl>
                                          <p:spTgt spid="46"/>
                                        </p:tgtEl>
                                      </p:cBhvr>
                                    </p:animEffect>
                                  </p:childTnLst>
                                </p:cTn>
                              </p:par>
                              <p:par>
                                <p:cTn id="75" presetID="1" presetClass="exit" presetSubtype="0" fill="hold" grpId="1" nodeType="withEffect">
                                  <p:stCondLst>
                                    <p:cond delay="0"/>
                                  </p:stCondLst>
                                  <p:childTnLst>
                                    <p:set>
                                      <p:cBhvr>
                                        <p:cTn id="76" dur="1" fill="hold">
                                          <p:stCondLst>
                                            <p:cond delay="0"/>
                                          </p:stCondLst>
                                        </p:cTn>
                                        <p:tgtEl>
                                          <p:spTgt spid="3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50" presetClass="path" presetSubtype="0" accel="50000" decel="50000" fill="hold" nodeType="clickEffect">
                                  <p:stCondLst>
                                    <p:cond delay="0"/>
                                  </p:stCondLst>
                                  <p:childTnLst>
                                    <p:animMotion origin="layout" path="M 0.10196 -3.7037E-7 L 0.15586 -3.7037E-7 C 0.18008 -3.7037E-7 0.21029 -0.03472 0.21029 -0.06273 L 0.21029 -0.125 " pathEditMode="relative" rAng="0" ptsTypes="AAAA">
                                      <p:cBhvr>
                                        <p:cTn id="80" dur="2000" fill="hold"/>
                                        <p:tgtEl>
                                          <p:spTgt spid="47"/>
                                        </p:tgtEl>
                                        <p:attrNameLst>
                                          <p:attrName>ppt_x</p:attrName>
                                          <p:attrName>ppt_y</p:attrName>
                                        </p:attrNameLst>
                                      </p:cBhvr>
                                      <p:rCtr x="5417" y="-6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P spid="34" grpId="0"/>
      <p:bldP spid="37" grpId="0" animBg="1"/>
      <p:bldP spid="37" grpId="1" animBg="1"/>
      <p:bldP spid="38" grpId="0"/>
      <p:bldP spid="45" grpId="0" animBg="1"/>
      <p:bldP spid="4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Procedure: CIR_HEAD_INS_AFTER-P (X,FIRST,LAST)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a:t>
            </a:r>
            <a:r>
              <a:rPr lang="en-IN" b="1" dirty="0">
                <a:solidFill>
                  <a:srgbClr val="FF0000"/>
                </a:solidFill>
              </a:rPr>
              <a:t> </a:t>
            </a:r>
            <a:r>
              <a:rPr lang="en-IN" b="1" dirty="0">
                <a:solidFill>
                  <a:srgbClr val="C00000"/>
                </a:solidFill>
              </a:rPr>
              <a:t> after a node whose address is given by P</a:t>
            </a:r>
            <a:r>
              <a:rPr lang="en-IN" b="1" dirty="0">
                <a:solidFill>
                  <a:srgbClr val="FF0000"/>
                </a:solidFill>
              </a:rPr>
              <a:t> </a:t>
            </a:r>
            <a:r>
              <a:rPr lang="en-IN" dirty="0"/>
              <a:t>of Circular linked list with Head node.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HEAD</a:t>
            </a:r>
            <a:r>
              <a:rPr lang="en-IN" dirty="0">
                <a:solidFill>
                  <a:srgbClr val="C00000"/>
                </a:solidFill>
              </a:rPr>
              <a:t> </a:t>
            </a:r>
            <a:r>
              <a:rPr lang="en-IN" dirty="0"/>
              <a:t>is pointer variable pointing to Head node of Linked List.</a:t>
            </a:r>
            <a:endParaRPr lang="en-US" dirty="0"/>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a:p>
            <a:endParaRPr lang="en-US" dirty="0"/>
          </a:p>
        </p:txBody>
      </p:sp>
    </p:spTree>
    <p:extLst>
      <p:ext uri="{BB962C8B-B14F-4D97-AF65-F5344CB8AC3E}">
        <p14:creationId xmlns:p14="http://schemas.microsoft.com/office/powerpoint/2010/main" val="118194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t>
            </a:r>
            <a:r>
              <a:rPr lang="en-IN" dirty="0" smtClean="0"/>
              <a:t>Allocation Cont.</a:t>
            </a:r>
            <a:endParaRPr lang="en-US" dirty="0"/>
          </a:p>
        </p:txBody>
      </p:sp>
      <p:sp>
        <p:nvSpPr>
          <p:cNvPr id="3" name="Content Placeholder 2"/>
          <p:cNvSpPr>
            <a:spLocks noGrp="1"/>
          </p:cNvSpPr>
          <p:nvPr>
            <p:ph idx="1"/>
          </p:nvPr>
        </p:nvSpPr>
        <p:spPr>
          <a:xfrm>
            <a:off x="131180" y="876144"/>
            <a:ext cx="11929641" cy="1032555"/>
          </a:xfrm>
        </p:spPr>
        <p:txBody>
          <a:bodyPr/>
          <a:lstStyle/>
          <a:p>
            <a:r>
              <a:rPr lang="en-US" dirty="0">
                <a:solidFill>
                  <a:srgbClr val="C00000"/>
                </a:solidFill>
              </a:rPr>
              <a:t>Deletion Operation</a:t>
            </a:r>
          </a:p>
          <a:p>
            <a:pPr lvl="1"/>
            <a:r>
              <a:rPr lang="en-IN" dirty="0"/>
              <a:t>Deletion operation is more efficient in Linked Allocation</a:t>
            </a:r>
            <a:endParaRPr lang="en-US" dirty="0"/>
          </a:p>
          <a:p>
            <a:endParaRPr lang="en-US" dirty="0"/>
          </a:p>
        </p:txBody>
      </p:sp>
      <p:grpSp>
        <p:nvGrpSpPr>
          <p:cNvPr id="4" name="Group 3"/>
          <p:cNvGrpSpPr/>
          <p:nvPr/>
        </p:nvGrpSpPr>
        <p:grpSpPr>
          <a:xfrm>
            <a:off x="2190468" y="22098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125907" y="22098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030907" y="22098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935907" y="22098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722711" y="247650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24765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24765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220980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6477444" y="2696817"/>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1" name="TextBox 20"/>
          <p:cNvSpPr txBox="1"/>
          <p:nvPr/>
        </p:nvSpPr>
        <p:spPr>
          <a:xfrm>
            <a:off x="8405562" y="2696817"/>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2" name="TextBox 21"/>
          <p:cNvSpPr txBox="1"/>
          <p:nvPr/>
        </p:nvSpPr>
        <p:spPr>
          <a:xfrm>
            <a:off x="2640939" y="2695234"/>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3" name="TextBox 22"/>
          <p:cNvSpPr txBox="1"/>
          <p:nvPr/>
        </p:nvSpPr>
        <p:spPr>
          <a:xfrm>
            <a:off x="3024207" y="22976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4" name="TextBox 23"/>
          <p:cNvSpPr txBox="1"/>
          <p:nvPr/>
        </p:nvSpPr>
        <p:spPr>
          <a:xfrm>
            <a:off x="4949085" y="22860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5" name="TextBox 24"/>
          <p:cNvSpPr txBox="1"/>
          <p:nvPr/>
        </p:nvSpPr>
        <p:spPr>
          <a:xfrm>
            <a:off x="6860712" y="22860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26" name="Multiply 25"/>
          <p:cNvSpPr/>
          <p:nvPr/>
        </p:nvSpPr>
        <p:spPr>
          <a:xfrm>
            <a:off x="4253458" y="2209800"/>
            <a:ext cx="1285383" cy="1524000"/>
          </a:xfrm>
          <a:prstGeom prst="mathMultiply">
            <a:avLst/>
          </a:prstGeom>
          <a:solidFill>
            <a:srgbClr val="B84742"/>
          </a:solidFill>
          <a:ln>
            <a:solidFill>
              <a:srgbClr val="B8474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7" name="Group 26"/>
          <p:cNvGrpSpPr/>
          <p:nvPr/>
        </p:nvGrpSpPr>
        <p:grpSpPr>
          <a:xfrm>
            <a:off x="2131363" y="4477651"/>
            <a:ext cx="1532242" cy="533400"/>
            <a:chOff x="951919" y="5486400"/>
            <a:chExt cx="1532242" cy="533400"/>
          </a:xfrm>
        </p:grpSpPr>
        <p:sp>
          <p:nvSpPr>
            <p:cNvPr id="28" name="Rectangle 2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29" name="Rectangle 2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0" name="Group 29"/>
          <p:cNvGrpSpPr/>
          <p:nvPr/>
        </p:nvGrpSpPr>
        <p:grpSpPr>
          <a:xfrm>
            <a:off x="4066802" y="4477651"/>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2" name="Rectangle 3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3" name="Group 32"/>
          <p:cNvGrpSpPr/>
          <p:nvPr/>
        </p:nvGrpSpPr>
        <p:grpSpPr>
          <a:xfrm>
            <a:off x="5971802" y="4477651"/>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5" name="Rectangle 3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6" name="Group 35"/>
          <p:cNvGrpSpPr/>
          <p:nvPr/>
        </p:nvGrpSpPr>
        <p:grpSpPr>
          <a:xfrm>
            <a:off x="7876802" y="4477651"/>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8" name="Rectangle 37"/>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39" name="Straight Arrow Connector 38"/>
          <p:cNvCxnSpPr>
            <a:endCxn id="34" idx="1"/>
          </p:cNvCxnSpPr>
          <p:nvPr/>
        </p:nvCxnSpPr>
        <p:spPr>
          <a:xfrm>
            <a:off x="5715000" y="4744351"/>
            <a:ext cx="25680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5" idx="3"/>
            <a:endCxn id="37" idx="1"/>
          </p:cNvCxnSpPr>
          <p:nvPr/>
        </p:nvCxnSpPr>
        <p:spPr>
          <a:xfrm>
            <a:off x="7504044" y="47443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1" name="Straight Connector 40"/>
          <p:cNvCxnSpPr/>
          <p:nvPr/>
        </p:nvCxnSpPr>
        <p:spPr>
          <a:xfrm flipH="1">
            <a:off x="8638802" y="44776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2" name="TextBox 41"/>
          <p:cNvSpPr txBox="1"/>
          <p:nvPr/>
        </p:nvSpPr>
        <p:spPr>
          <a:xfrm>
            <a:off x="4511724" y="4951417"/>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3" name="TextBox 42"/>
          <p:cNvSpPr txBox="1"/>
          <p:nvPr/>
        </p:nvSpPr>
        <p:spPr>
          <a:xfrm>
            <a:off x="6418339" y="4964668"/>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4" name="TextBox 43"/>
          <p:cNvSpPr txBox="1"/>
          <p:nvPr/>
        </p:nvSpPr>
        <p:spPr>
          <a:xfrm>
            <a:off x="8346457" y="4964668"/>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5" name="TextBox 44"/>
          <p:cNvSpPr txBox="1"/>
          <p:nvPr/>
        </p:nvSpPr>
        <p:spPr>
          <a:xfrm>
            <a:off x="2581834" y="4963085"/>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46" name="TextBox 45"/>
          <p:cNvSpPr txBox="1"/>
          <p:nvPr/>
        </p:nvSpPr>
        <p:spPr>
          <a:xfrm>
            <a:off x="2965102" y="456551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47" name="TextBox 46"/>
          <p:cNvSpPr txBox="1"/>
          <p:nvPr/>
        </p:nvSpPr>
        <p:spPr>
          <a:xfrm>
            <a:off x="4889980" y="45538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48" name="TextBox 47"/>
          <p:cNvSpPr txBox="1"/>
          <p:nvPr/>
        </p:nvSpPr>
        <p:spPr>
          <a:xfrm>
            <a:off x="6801607" y="45538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49" name="Straight Connector 48"/>
          <p:cNvCxnSpPr>
            <a:stCxn id="29" idx="3"/>
          </p:cNvCxnSpPr>
          <p:nvPr/>
        </p:nvCxnSpPr>
        <p:spPr>
          <a:xfrm>
            <a:off x="3663606" y="4744351"/>
            <a:ext cx="146395"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0" name="Straight Connector 49"/>
          <p:cNvCxnSpPr/>
          <p:nvPr/>
        </p:nvCxnSpPr>
        <p:spPr>
          <a:xfrm flipV="1">
            <a:off x="3810000" y="4038601"/>
            <a:ext cx="0" cy="6999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a:off x="3810000" y="4038600"/>
            <a:ext cx="1905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2" name="Straight Connector 51"/>
          <p:cNvCxnSpPr/>
          <p:nvPr/>
        </p:nvCxnSpPr>
        <p:spPr>
          <a:xfrm>
            <a:off x="5715000" y="4038601"/>
            <a:ext cx="0" cy="711585"/>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4570829" y="2683566"/>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Tree>
    <p:extLst>
      <p:ext uri="{BB962C8B-B14F-4D97-AF65-F5344CB8AC3E}">
        <p14:creationId xmlns:p14="http://schemas.microsoft.com/office/powerpoint/2010/main" val="5249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3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2"/>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1" grpId="0"/>
      <p:bldP spid="22" grpId="0"/>
      <p:bldP spid="23" grpId="0"/>
      <p:bldP spid="24" grpId="0"/>
      <p:bldP spid="25" grpId="0"/>
      <p:bldP spid="26" grpId="0" animBg="1"/>
      <p:bldP spid="42" grpId="0"/>
      <p:bldP spid="42" grpId="1"/>
      <p:bldP spid="43" grpId="0"/>
      <p:bldP spid="44" grpId="0"/>
      <p:bldP spid="45" grpId="0"/>
      <p:bldP spid="46" grpId="0"/>
      <p:bldP spid="47" grpId="0"/>
      <p:bldP spid="47" grpId="1"/>
      <p:bldP spid="48" grpId="0"/>
      <p:bldP spid="5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CIR_HEAD_INS_AFTER-P (X,FIRST,LAST)</a:t>
            </a:r>
            <a:endParaRPr lang="en-US" sz="3200" dirty="0"/>
          </a:p>
        </p:txBody>
      </p:sp>
      <p:sp>
        <p:nvSpPr>
          <p:cNvPr id="4" name="TextBox 3"/>
          <p:cNvSpPr txBox="1"/>
          <p:nvPr/>
        </p:nvSpPr>
        <p:spPr>
          <a:xfrm>
            <a:off x="336000" y="889952"/>
            <a:ext cx="1152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NEW     </a:t>
            </a:r>
            <a:r>
              <a:rPr lang="en-IN" sz="2000" dirty="0">
                <a:latin typeface="Consolas" pitchFamily="49" charset="0"/>
                <a:cs typeface="Consolas" pitchFamily="49" charset="0"/>
              </a:rPr>
              <a:t>NODE</a:t>
            </a:r>
          </a:p>
          <a:p>
            <a:r>
              <a:rPr lang="en-IN" sz="2000" b="1" dirty="0">
                <a:solidFill>
                  <a:schemeClr val="tx2"/>
                </a:solidFill>
                <a:latin typeface="Consolas" pitchFamily="49" charset="0"/>
                <a:cs typeface="Consolas" pitchFamily="49" charset="0"/>
              </a:rPr>
              <a:t>2. [Initialize fields of new node and its link to the list]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INFO(NEW</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 X</a:t>
            </a: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LINK(NEW</a:t>
            </a:r>
            <a:r>
              <a:rPr lang="en-IN" sz="2000" dirty="0">
                <a:latin typeface="Consolas" pitchFamily="49" charset="0"/>
                <a:cs typeface="Consolas" pitchFamily="49" charset="0"/>
                <a:sym typeface="Wingdings" pitchFamily="2" charset="2"/>
              </a:rPr>
              <a:t>)  LINK(P)</a:t>
            </a: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LINK(P</a:t>
            </a:r>
            <a:r>
              <a:rPr lang="en-IN" sz="2000" dirty="0">
                <a:latin typeface="Consolas" pitchFamily="49" charset="0"/>
                <a:cs typeface="Consolas" pitchFamily="49" charset="0"/>
                <a:sym typeface="Wingdings" pitchFamily="2" charset="2"/>
              </a:rPr>
              <a:t>)  NEW</a:t>
            </a: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a:t>
            </a:r>
            <a:r>
              <a:rPr lang="en-IN" sz="2000" b="1" dirty="0" smtClean="0">
                <a:solidFill>
                  <a:schemeClr val="tx2">
                    <a:lumMod val="75000"/>
                  </a:schemeClr>
                </a:solidFill>
                <a:latin typeface="Consolas" pitchFamily="49" charset="0"/>
                <a:cs typeface="Consolas" pitchFamily="49" charset="0"/>
                <a:sym typeface="Wingdings" pitchFamily="2" charset="2"/>
              </a:rPr>
              <a:t>IF</a:t>
            </a:r>
            <a:r>
              <a:rPr lang="en-IN" sz="2000" dirty="0" smtClean="0">
                <a:latin typeface="Consolas" pitchFamily="49" charset="0"/>
                <a:cs typeface="Consolas" pitchFamily="49" charset="0"/>
                <a:sym typeface="Wingdings" pitchFamily="2" charset="2"/>
              </a:rPr>
              <a:t>   </a:t>
            </a:r>
            <a:r>
              <a:rPr lang="en-IN" sz="2000" dirty="0">
                <a:latin typeface="Consolas" pitchFamily="49" charset="0"/>
                <a:cs typeface="Consolas" pitchFamily="49" charset="0"/>
                <a:sym typeface="Wingdings" pitchFamily="2" charset="2"/>
              </a:rPr>
              <a:t>P = LAST</a:t>
            </a: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a:t>
            </a:r>
            <a:r>
              <a:rPr lang="en-IN" sz="2000" b="1" dirty="0" smtClean="0">
                <a:solidFill>
                  <a:schemeClr val="tx2">
                    <a:lumMod val="75000"/>
                  </a:schemeClr>
                </a:solidFill>
                <a:latin typeface="Consolas" pitchFamily="49" charset="0"/>
                <a:cs typeface="Consolas" pitchFamily="49" charset="0"/>
                <a:sym typeface="Wingdings" pitchFamily="2" charset="2"/>
              </a:rPr>
              <a:t>THEN</a:t>
            </a:r>
            <a:r>
              <a:rPr lang="en-IN" sz="2000" dirty="0" smtClean="0">
                <a:solidFill>
                  <a:schemeClr val="tx2">
                    <a:lumMod val="75000"/>
                  </a:schemeClr>
                </a:solidFill>
                <a:latin typeface="Consolas" pitchFamily="49" charset="0"/>
                <a:cs typeface="Consolas" pitchFamily="49" charset="0"/>
                <a:sym typeface="Wingdings" pitchFamily="2" charset="2"/>
              </a:rPr>
              <a:t> </a:t>
            </a:r>
            <a:r>
              <a:rPr lang="en-IN" sz="2000" dirty="0">
                <a:latin typeface="Consolas" pitchFamily="49" charset="0"/>
                <a:cs typeface="Consolas" pitchFamily="49" charset="0"/>
                <a:sym typeface="Wingdings" pitchFamily="2" charset="2"/>
              </a:rPr>
              <a:t>LAST  NEW</a:t>
            </a:r>
            <a:endParaRPr lang="en-IN" sz="2000" dirty="0">
              <a:latin typeface="Consolas" pitchFamily="49" charset="0"/>
              <a:cs typeface="Consolas" pitchFamily="49" charset="0"/>
            </a:endParaRPr>
          </a:p>
        </p:txBody>
      </p:sp>
      <p:sp>
        <p:nvSpPr>
          <p:cNvPr id="5" name="Left Arrow 4"/>
          <p:cNvSpPr/>
          <p:nvPr/>
        </p:nvSpPr>
        <p:spPr>
          <a:xfrm>
            <a:off x="1517580" y="1280985"/>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607623" y="4656408"/>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987361" y="465640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206561" y="465640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5425761" y="4656408"/>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6644961" y="4656408"/>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8" idx="3"/>
            <a:endCxn id="10" idx="1"/>
          </p:cNvCxnSpPr>
          <p:nvPr/>
        </p:nvCxnSpPr>
        <p:spPr>
          <a:xfrm>
            <a:off x="2527635" y="4923108"/>
            <a:ext cx="45972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1" idx="3"/>
            <a:endCxn id="13" idx="1"/>
          </p:cNvCxnSpPr>
          <p:nvPr/>
        </p:nvCxnSpPr>
        <p:spPr>
          <a:xfrm>
            <a:off x="39073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4" idx="3"/>
            <a:endCxn id="16" idx="1"/>
          </p:cNvCxnSpPr>
          <p:nvPr/>
        </p:nvCxnSpPr>
        <p:spPr>
          <a:xfrm>
            <a:off x="51265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7" idx="3"/>
            <a:endCxn id="19" idx="1"/>
          </p:cNvCxnSpPr>
          <p:nvPr/>
        </p:nvCxnSpPr>
        <p:spPr>
          <a:xfrm>
            <a:off x="63457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8774095" y="3448876"/>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grpSp>
        <p:nvGrpSpPr>
          <p:cNvPr id="26" name="Group 25"/>
          <p:cNvGrpSpPr/>
          <p:nvPr/>
        </p:nvGrpSpPr>
        <p:grpSpPr>
          <a:xfrm>
            <a:off x="8598452" y="3818208"/>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9" name="TextBox 28"/>
          <p:cNvSpPr txBox="1"/>
          <p:nvPr/>
        </p:nvSpPr>
        <p:spPr>
          <a:xfrm>
            <a:off x="1531424" y="4275408"/>
            <a:ext cx="725263" cy="369332"/>
          </a:xfrm>
          <a:prstGeom prst="rect">
            <a:avLst/>
          </a:prstGeom>
          <a:noFill/>
        </p:spPr>
        <p:txBody>
          <a:bodyPr wrap="none" rtlCol="0">
            <a:spAutoFit/>
          </a:bodyPr>
          <a:lstStyle/>
          <a:p>
            <a:pPr algn="ctr"/>
            <a:r>
              <a:rPr lang="en-IN" b="1" dirty="0">
                <a:solidFill>
                  <a:srgbClr val="C00000"/>
                </a:solidFill>
              </a:rPr>
              <a:t>HEAD</a:t>
            </a:r>
            <a:endParaRPr lang="en-US" b="1" dirty="0">
              <a:solidFill>
                <a:srgbClr val="C00000"/>
              </a:solidFill>
            </a:endParaRPr>
          </a:p>
        </p:txBody>
      </p:sp>
      <p:sp>
        <p:nvSpPr>
          <p:cNvPr id="30" name="Freeform 29"/>
          <p:cNvSpPr/>
          <p:nvPr/>
        </p:nvSpPr>
        <p:spPr>
          <a:xfrm>
            <a:off x="1361106" y="4874122"/>
            <a:ext cx="6709559" cy="837418"/>
          </a:xfrm>
          <a:custGeom>
            <a:avLst/>
            <a:gdLst>
              <a:gd name="connsiteX0" fmla="*/ 6210795 w 6709559"/>
              <a:gd name="connsiteY0" fmla="*/ 0 h 902525"/>
              <a:gd name="connsiteX1" fmla="*/ 6709559 w 6709559"/>
              <a:gd name="connsiteY1" fmla="*/ 0 h 902525"/>
              <a:gd name="connsiteX2" fmla="*/ 6709559 w 6709559"/>
              <a:gd name="connsiteY2" fmla="*/ 902525 h 902525"/>
              <a:gd name="connsiteX3" fmla="*/ 0 w 6709559"/>
              <a:gd name="connsiteY3" fmla="*/ 902525 h 902525"/>
              <a:gd name="connsiteX4" fmla="*/ 0 w 6709559"/>
              <a:gd name="connsiteY4" fmla="*/ 23751 h 902525"/>
              <a:gd name="connsiteX5" fmla="*/ 225632 w 6709559"/>
              <a:gd name="connsiteY5" fmla="*/ 23751 h 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9559" h="902525">
                <a:moveTo>
                  <a:pt x="6210795" y="0"/>
                </a:moveTo>
                <a:lnTo>
                  <a:pt x="6709559" y="0"/>
                </a:lnTo>
                <a:lnTo>
                  <a:pt x="6709559" y="902525"/>
                </a:lnTo>
                <a:lnTo>
                  <a:pt x="0" y="902525"/>
                </a:lnTo>
                <a:lnTo>
                  <a:pt x="0" y="23751"/>
                </a:lnTo>
                <a:lnTo>
                  <a:pt x="225632" y="2375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1" name="TextBox 30"/>
          <p:cNvSpPr txBox="1"/>
          <p:nvPr/>
        </p:nvSpPr>
        <p:spPr>
          <a:xfrm>
            <a:off x="2857841" y="5342208"/>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32" name="Straight Arrow Connector 31"/>
          <p:cNvCxnSpPr/>
          <p:nvPr/>
        </p:nvCxnSpPr>
        <p:spPr>
          <a:xfrm flipV="1">
            <a:off x="3225089" y="5189809"/>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7059706" y="5189808"/>
            <a:ext cx="683200" cy="526682"/>
            <a:chOff x="5813335" y="5105400"/>
            <a:chExt cx="683200" cy="526682"/>
          </a:xfrm>
        </p:grpSpPr>
        <p:sp>
          <p:nvSpPr>
            <p:cNvPr id="34" name="TextBox 33"/>
            <p:cNvSpPr txBox="1"/>
            <p:nvPr/>
          </p:nvSpPr>
          <p:spPr>
            <a:xfrm>
              <a:off x="5813335" y="5262750"/>
              <a:ext cx="683200" cy="369332"/>
            </a:xfrm>
            <a:prstGeom prst="rect">
              <a:avLst/>
            </a:prstGeom>
            <a:noFill/>
          </p:spPr>
          <p:txBody>
            <a:bodyPr wrap="none" rtlCol="0">
              <a:spAutoFit/>
            </a:bodyPr>
            <a:lstStyle/>
            <a:p>
              <a:pPr algn="ctr"/>
              <a:r>
                <a:rPr lang="en-IN" b="1" dirty="0">
                  <a:solidFill>
                    <a:srgbClr val="C00000"/>
                  </a:solidFill>
                </a:rPr>
                <a:t>LAST</a:t>
              </a:r>
              <a:endParaRPr lang="en-US" b="1" dirty="0">
                <a:solidFill>
                  <a:srgbClr val="C00000"/>
                </a:solidFill>
              </a:endParaRPr>
            </a:p>
          </p:txBody>
        </p:sp>
        <p:cxnSp>
          <p:nvCxnSpPr>
            <p:cNvPr id="35" name="Straight Arrow Connector 34"/>
            <p:cNvCxnSpPr/>
            <p:nvPr/>
          </p:nvCxnSpPr>
          <p:spPr>
            <a:xfrm flipV="1">
              <a:off x="6154935" y="5105400"/>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6" name="Freeform 35"/>
          <p:cNvSpPr/>
          <p:nvPr/>
        </p:nvSpPr>
        <p:spPr>
          <a:xfrm>
            <a:off x="1069170" y="4347651"/>
            <a:ext cx="8241476" cy="1876301"/>
          </a:xfrm>
          <a:custGeom>
            <a:avLst/>
            <a:gdLst>
              <a:gd name="connsiteX0" fmla="*/ 8241476 w 8241476"/>
              <a:gd name="connsiteY0" fmla="*/ 0 h 1876301"/>
              <a:gd name="connsiteX1" fmla="*/ 8241476 w 8241476"/>
              <a:gd name="connsiteY1" fmla="*/ 1876301 h 1876301"/>
              <a:gd name="connsiteX2" fmla="*/ 0 w 8241476"/>
              <a:gd name="connsiteY2" fmla="*/ 1876301 h 1876301"/>
              <a:gd name="connsiteX3" fmla="*/ 0 w 8241476"/>
              <a:gd name="connsiteY3" fmla="*/ 581890 h 1876301"/>
              <a:gd name="connsiteX4" fmla="*/ 498764 w 8241476"/>
              <a:gd name="connsiteY4" fmla="*/ 581890 h 187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1476" h="1876301">
                <a:moveTo>
                  <a:pt x="8241476" y="0"/>
                </a:moveTo>
                <a:lnTo>
                  <a:pt x="8241476" y="1876301"/>
                </a:lnTo>
                <a:lnTo>
                  <a:pt x="0" y="1876301"/>
                </a:lnTo>
                <a:lnTo>
                  <a:pt x="0" y="581890"/>
                </a:lnTo>
                <a:lnTo>
                  <a:pt x="498764" y="58189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Freeform 36"/>
          <p:cNvSpPr/>
          <p:nvPr/>
        </p:nvSpPr>
        <p:spPr>
          <a:xfrm>
            <a:off x="7339342" y="4074517"/>
            <a:ext cx="1270660" cy="558140"/>
          </a:xfrm>
          <a:custGeom>
            <a:avLst/>
            <a:gdLst>
              <a:gd name="connsiteX0" fmla="*/ 0 w 1270660"/>
              <a:gd name="connsiteY0" fmla="*/ 558140 h 558140"/>
              <a:gd name="connsiteX1" fmla="*/ 0 w 1270660"/>
              <a:gd name="connsiteY1" fmla="*/ 0 h 558140"/>
              <a:gd name="connsiteX2" fmla="*/ 1270660 w 1270660"/>
              <a:gd name="connsiteY2" fmla="*/ 0 h 558140"/>
            </a:gdLst>
            <a:ahLst/>
            <a:cxnLst>
              <a:cxn ang="0">
                <a:pos x="connsiteX0" y="connsiteY0"/>
              </a:cxn>
              <a:cxn ang="0">
                <a:pos x="connsiteX1" y="connsiteY1"/>
              </a:cxn>
              <a:cxn ang="0">
                <a:pos x="connsiteX2" y="connsiteY2"/>
              </a:cxn>
            </a:cxnLst>
            <a:rect l="l" t="t" r="r" b="b"/>
            <a:pathLst>
              <a:path w="1270660" h="558140">
                <a:moveTo>
                  <a:pt x="0" y="558140"/>
                </a:moveTo>
                <a:lnTo>
                  <a:pt x="0" y="0"/>
                </a:lnTo>
                <a:lnTo>
                  <a:pt x="127066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6807324" y="4255575"/>
            <a:ext cx="316112" cy="369332"/>
          </a:xfrm>
          <a:prstGeom prst="rect">
            <a:avLst/>
          </a:prstGeom>
          <a:noFill/>
        </p:spPr>
        <p:txBody>
          <a:bodyPr wrap="none" rtlCol="0">
            <a:spAutoFit/>
          </a:bodyPr>
          <a:lstStyle/>
          <a:p>
            <a:pPr algn="ctr"/>
            <a:r>
              <a:rPr lang="en-IN" b="1" dirty="0">
                <a:solidFill>
                  <a:srgbClr val="C00000"/>
                </a:solidFill>
              </a:rPr>
              <a:t>P</a:t>
            </a:r>
            <a:endParaRPr lang="en-US" b="1" dirty="0">
              <a:solidFill>
                <a:srgbClr val="C00000"/>
              </a:solidFill>
            </a:endParaRPr>
          </a:p>
        </p:txBody>
      </p:sp>
    </p:spTree>
    <p:extLst>
      <p:ext uri="{BB962C8B-B14F-4D97-AF65-F5344CB8AC3E}">
        <p14:creationId xmlns:p14="http://schemas.microsoft.com/office/powerpoint/2010/main" val="90891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heel(1)">
                                      <p:cBhvr>
                                        <p:cTn id="67" dur="20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down)">
                                      <p:cBhvr>
                                        <p:cTn id="76" dur="500"/>
                                        <p:tgtEl>
                                          <p:spTgt spid="37"/>
                                        </p:tgtEl>
                                      </p:cBhvr>
                                    </p:animEffect>
                                  </p:childTnLst>
                                </p:cTn>
                              </p:par>
                              <p:par>
                                <p:cTn id="77" presetID="1" presetClass="exit" presetSubtype="0" fill="hold" grpId="1"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nodeType="clickEffect">
                                  <p:stCondLst>
                                    <p:cond delay="0"/>
                                  </p:stCondLst>
                                  <p:childTnLst>
                                    <p:animMotion origin="layout" path="M 0.04688 0.00046 C 0.05091 -0.00486 0.05729 -0.01412 0.06211 -0.0162 C 0.06628 -0.02176 0.06771 -0.02662 0.07331 -0.02917 C 0.07969 -0.03773 0.08425 -0.04583 0.09271 -0.04954 C 0.09844 -0.05995 0.10951 -0.06852 0.11914 -0.07176 C 0.12331 -0.07732 0.12604 -0.08033 0.13164 -0.08287 C 0.14336 -0.10394 0.12591 -0.075 0.14414 -0.09583 C 0.14518 -0.09699 0.14466 -0.09977 0.14544 -0.10139 C 0.14649 -0.10324 0.14831 -0.10394 0.14961 -0.10509 C 0.15052 -0.10695 0.15117 -0.10903 0.15248 -0.11065 C 0.15365 -0.11227 0.15664 -0.11435 0.15664 -0.11412 L 0.15664 -0.12732 " pathEditMode="relative" rAng="0" ptsTypes="AAAAAAAAAAAA">
                                      <p:cBhvr>
                                        <p:cTn id="88" dur="2000" fill="hold"/>
                                        <p:tgtEl>
                                          <p:spTgt spid="33"/>
                                        </p:tgtEl>
                                        <p:attrNameLst>
                                          <p:attrName>ppt_x</p:attrName>
                                          <p:attrName>ppt_y</p:attrName>
                                        </p:attrNameLst>
                                      </p:cBhvr>
                                      <p:rCtr x="5482" y="-6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5" grpId="0"/>
      <p:bldP spid="29" grpId="0"/>
      <p:bldP spid="30" grpId="0" animBg="1"/>
      <p:bldP spid="30" grpId="1" animBg="1"/>
      <p:bldP spid="31" grpId="0"/>
      <p:bldP spid="36" grpId="0" animBg="1"/>
      <p:bldP spid="37" grpId="0" animBg="1"/>
      <p:bldP spid="3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Doubly Linked Linear List</a:t>
            </a:r>
            <a:endParaRPr lang="en-US" dirty="0"/>
          </a:p>
        </p:txBody>
      </p:sp>
      <p:sp>
        <p:nvSpPr>
          <p:cNvPr id="3" name="Content Placeholder 2"/>
          <p:cNvSpPr>
            <a:spLocks noGrp="1"/>
          </p:cNvSpPr>
          <p:nvPr>
            <p:ph idx="1"/>
          </p:nvPr>
        </p:nvSpPr>
        <p:spPr/>
        <p:txBody>
          <a:bodyPr/>
          <a:lstStyle/>
          <a:p>
            <a:r>
              <a:rPr lang="en-IN" dirty="0"/>
              <a:t>In certain Applications, it is very desirable that a list be traversed in either forward or reverse direction.</a:t>
            </a:r>
          </a:p>
          <a:p>
            <a:r>
              <a:rPr lang="en-IN" dirty="0"/>
              <a:t>This property implies that each node must contain two link fields instead of usual one.</a:t>
            </a:r>
          </a:p>
          <a:p>
            <a:r>
              <a:rPr lang="en-IN" dirty="0"/>
              <a:t>The links are used to denote </a:t>
            </a:r>
            <a:r>
              <a:rPr lang="en-IN" b="1" dirty="0">
                <a:solidFill>
                  <a:srgbClr val="C00000"/>
                </a:solidFill>
              </a:rPr>
              <a:t>Predecessor</a:t>
            </a:r>
            <a:r>
              <a:rPr lang="en-IN" dirty="0">
                <a:solidFill>
                  <a:srgbClr val="C00000"/>
                </a:solidFill>
              </a:rPr>
              <a:t> </a:t>
            </a:r>
            <a:r>
              <a:rPr lang="en-IN" dirty="0"/>
              <a:t>and </a:t>
            </a:r>
            <a:r>
              <a:rPr lang="en-IN" b="1" dirty="0">
                <a:solidFill>
                  <a:srgbClr val="C00000"/>
                </a:solidFill>
              </a:rPr>
              <a:t>Successor</a:t>
            </a:r>
            <a:r>
              <a:rPr lang="en-IN" dirty="0">
                <a:solidFill>
                  <a:srgbClr val="C00000"/>
                </a:solidFill>
              </a:rPr>
              <a:t> </a:t>
            </a:r>
            <a:r>
              <a:rPr lang="en-IN" dirty="0"/>
              <a:t>of node.</a:t>
            </a:r>
          </a:p>
          <a:p>
            <a:r>
              <a:rPr lang="en-IN" dirty="0"/>
              <a:t>The link denoting its </a:t>
            </a:r>
            <a:r>
              <a:rPr lang="en-IN" b="1" dirty="0">
                <a:solidFill>
                  <a:srgbClr val="C00000"/>
                </a:solidFill>
              </a:rPr>
              <a:t>predecessor</a:t>
            </a:r>
            <a:r>
              <a:rPr lang="en-IN" dirty="0">
                <a:solidFill>
                  <a:srgbClr val="C00000"/>
                </a:solidFill>
              </a:rPr>
              <a:t> </a:t>
            </a:r>
            <a:r>
              <a:rPr lang="en-IN" dirty="0"/>
              <a:t>is called </a:t>
            </a:r>
            <a:r>
              <a:rPr lang="en-IN" b="1" dirty="0">
                <a:solidFill>
                  <a:srgbClr val="C00000"/>
                </a:solidFill>
              </a:rPr>
              <a:t>Left</a:t>
            </a:r>
            <a:r>
              <a:rPr lang="en-IN" b="1" dirty="0">
                <a:solidFill>
                  <a:srgbClr val="FF0000"/>
                </a:solidFill>
              </a:rPr>
              <a:t> </a:t>
            </a:r>
            <a:r>
              <a:rPr lang="en-IN" b="1" dirty="0">
                <a:solidFill>
                  <a:srgbClr val="C00000"/>
                </a:solidFill>
              </a:rPr>
              <a:t>Link</a:t>
            </a:r>
            <a:r>
              <a:rPr lang="en-IN" b="1" dirty="0"/>
              <a:t>.</a:t>
            </a:r>
          </a:p>
          <a:p>
            <a:r>
              <a:rPr lang="en-IN" dirty="0"/>
              <a:t>The link denoting  its </a:t>
            </a:r>
            <a:r>
              <a:rPr lang="en-IN" b="1" dirty="0">
                <a:solidFill>
                  <a:srgbClr val="C00000"/>
                </a:solidFill>
              </a:rPr>
              <a:t>successor</a:t>
            </a:r>
            <a:r>
              <a:rPr lang="en-IN" dirty="0">
                <a:solidFill>
                  <a:srgbClr val="C00000"/>
                </a:solidFill>
              </a:rPr>
              <a:t> </a:t>
            </a:r>
            <a:r>
              <a:rPr lang="en-IN" dirty="0"/>
              <a:t>is called </a:t>
            </a:r>
            <a:r>
              <a:rPr lang="en-IN" b="1" dirty="0">
                <a:solidFill>
                  <a:srgbClr val="C00000"/>
                </a:solidFill>
              </a:rPr>
              <a:t>Right</a:t>
            </a:r>
            <a:r>
              <a:rPr lang="en-IN" b="1" dirty="0">
                <a:solidFill>
                  <a:srgbClr val="FF0000"/>
                </a:solidFill>
              </a:rPr>
              <a:t> </a:t>
            </a:r>
            <a:r>
              <a:rPr lang="en-IN" b="1" dirty="0">
                <a:solidFill>
                  <a:srgbClr val="C00000"/>
                </a:solidFill>
              </a:rPr>
              <a:t>Link</a:t>
            </a:r>
            <a:r>
              <a:rPr lang="en-IN" b="1" dirty="0"/>
              <a:t>.</a:t>
            </a:r>
          </a:p>
          <a:p>
            <a:r>
              <a:rPr lang="en-IN" dirty="0"/>
              <a:t>A list containing this type of node is called </a:t>
            </a:r>
            <a:r>
              <a:rPr lang="en-IN" b="1" dirty="0">
                <a:solidFill>
                  <a:srgbClr val="C00000"/>
                </a:solidFill>
              </a:rPr>
              <a:t>doubly</a:t>
            </a:r>
            <a:r>
              <a:rPr lang="en-IN" b="1" dirty="0">
                <a:solidFill>
                  <a:srgbClr val="FF0000"/>
                </a:solidFill>
              </a:rPr>
              <a:t> </a:t>
            </a:r>
            <a:r>
              <a:rPr lang="en-IN" b="1" dirty="0">
                <a:solidFill>
                  <a:srgbClr val="C00000"/>
                </a:solidFill>
              </a:rPr>
              <a:t>linked</a:t>
            </a:r>
            <a:r>
              <a:rPr lang="en-IN" b="1" dirty="0">
                <a:solidFill>
                  <a:srgbClr val="FF0000"/>
                </a:solidFill>
              </a:rPr>
              <a:t> </a:t>
            </a:r>
            <a:r>
              <a:rPr lang="en-IN" b="1" dirty="0">
                <a:solidFill>
                  <a:srgbClr val="C00000"/>
                </a:solidFill>
              </a:rPr>
              <a:t>list</a:t>
            </a:r>
            <a:r>
              <a:rPr lang="en-IN" dirty="0">
                <a:solidFill>
                  <a:srgbClr val="C00000"/>
                </a:solidFill>
              </a:rPr>
              <a:t> </a:t>
            </a:r>
            <a:r>
              <a:rPr lang="en-IN" dirty="0"/>
              <a:t>or </a:t>
            </a:r>
            <a:r>
              <a:rPr lang="en-IN" b="1" dirty="0">
                <a:solidFill>
                  <a:srgbClr val="C00000"/>
                </a:solidFill>
              </a:rPr>
              <a:t>two</a:t>
            </a:r>
            <a:r>
              <a:rPr lang="en-IN" b="1" dirty="0">
                <a:solidFill>
                  <a:srgbClr val="FF0000"/>
                </a:solidFill>
              </a:rPr>
              <a:t> </a:t>
            </a:r>
            <a:r>
              <a:rPr lang="en-IN" b="1" dirty="0">
                <a:solidFill>
                  <a:srgbClr val="C00000"/>
                </a:solidFill>
              </a:rPr>
              <a:t>way</a:t>
            </a:r>
            <a:r>
              <a:rPr lang="en-IN" b="1" dirty="0">
                <a:solidFill>
                  <a:srgbClr val="FF0000"/>
                </a:solidFill>
              </a:rPr>
              <a:t> </a:t>
            </a:r>
            <a:r>
              <a:rPr lang="en-IN" b="1" dirty="0">
                <a:solidFill>
                  <a:srgbClr val="C00000"/>
                </a:solidFill>
              </a:rPr>
              <a:t>chain</a:t>
            </a:r>
            <a:r>
              <a:rPr lang="en-IN" dirty="0"/>
              <a:t>.</a:t>
            </a:r>
          </a:p>
          <a:p>
            <a:endParaRPr lang="en-US" dirty="0"/>
          </a:p>
        </p:txBody>
      </p:sp>
    </p:spTree>
    <p:extLst>
      <p:ext uri="{BB962C8B-B14F-4D97-AF65-F5344CB8AC3E}">
        <p14:creationId xmlns:p14="http://schemas.microsoft.com/office/powerpoint/2010/main" val="24731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Doubly Linked Linear List</a:t>
            </a:r>
            <a:endParaRPr lang="en-US" dirty="0"/>
          </a:p>
        </p:txBody>
      </p:sp>
      <p:sp>
        <p:nvSpPr>
          <p:cNvPr id="3" name="Content Placeholder 2"/>
          <p:cNvSpPr>
            <a:spLocks noGrp="1"/>
          </p:cNvSpPr>
          <p:nvPr>
            <p:ph idx="1"/>
          </p:nvPr>
        </p:nvSpPr>
        <p:spPr>
          <a:xfrm>
            <a:off x="131180" y="876145"/>
            <a:ext cx="11929641" cy="2669398"/>
          </a:xfrm>
        </p:spPr>
        <p:txBody>
          <a:bodyPr/>
          <a:lstStyle/>
          <a:p>
            <a:r>
              <a:rPr lang="en-IN" dirty="0"/>
              <a:t>Typical node of doubly linked linear list contains INFO, LPTR  RPTR Fields</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dirty="0"/>
              <a:t>Left most node of doubly linked linear list is called </a:t>
            </a:r>
            <a:r>
              <a:rPr lang="en-IN" b="1" dirty="0">
                <a:solidFill>
                  <a:srgbClr val="C00000"/>
                </a:solidFill>
              </a:rPr>
              <a:t>L</a:t>
            </a:r>
            <a:r>
              <a:rPr lang="en-IN" dirty="0"/>
              <a:t>, </a:t>
            </a:r>
            <a:r>
              <a:rPr lang="en-IN" b="1" dirty="0">
                <a:solidFill>
                  <a:srgbClr val="C00000"/>
                </a:solidFill>
              </a:rPr>
              <a:t>LPTR</a:t>
            </a:r>
            <a:r>
              <a:rPr lang="en-IN" dirty="0">
                <a:solidFill>
                  <a:srgbClr val="C00000"/>
                </a:solidFill>
              </a:rPr>
              <a:t> </a:t>
            </a:r>
            <a:r>
              <a:rPr lang="en-IN" dirty="0"/>
              <a:t>of node </a:t>
            </a:r>
            <a:r>
              <a:rPr lang="en-IN" b="1" dirty="0">
                <a:solidFill>
                  <a:srgbClr val="C00000"/>
                </a:solidFill>
              </a:rPr>
              <a:t>L</a:t>
            </a:r>
            <a:r>
              <a:rPr lang="en-IN" b="1" dirty="0">
                <a:solidFill>
                  <a:srgbClr val="FF0000"/>
                </a:solidFill>
              </a:rPr>
              <a:t> </a:t>
            </a:r>
            <a:r>
              <a:rPr lang="en-IN" b="1" dirty="0">
                <a:solidFill>
                  <a:srgbClr val="C00000"/>
                </a:solidFill>
              </a:rPr>
              <a:t>is always NULL</a:t>
            </a:r>
          </a:p>
          <a:p>
            <a:r>
              <a:rPr lang="en-IN" dirty="0"/>
              <a:t>Right most node of doubly linked linear list is called </a:t>
            </a:r>
            <a:r>
              <a:rPr lang="en-IN" b="1" dirty="0">
                <a:solidFill>
                  <a:srgbClr val="C00000"/>
                </a:solidFill>
              </a:rPr>
              <a:t>R</a:t>
            </a:r>
            <a:r>
              <a:rPr lang="en-IN" dirty="0"/>
              <a:t>, </a:t>
            </a:r>
            <a:r>
              <a:rPr lang="en-IN" b="1" dirty="0">
                <a:solidFill>
                  <a:srgbClr val="C00000"/>
                </a:solidFill>
              </a:rPr>
              <a:t>RPTR</a:t>
            </a:r>
            <a:r>
              <a:rPr lang="en-IN" dirty="0">
                <a:solidFill>
                  <a:srgbClr val="C00000"/>
                </a:solidFill>
              </a:rPr>
              <a:t> </a:t>
            </a:r>
            <a:r>
              <a:rPr lang="en-IN" dirty="0"/>
              <a:t>of node </a:t>
            </a:r>
            <a:r>
              <a:rPr lang="en-IN" b="1" dirty="0">
                <a:solidFill>
                  <a:srgbClr val="C00000"/>
                </a:solidFill>
              </a:rPr>
              <a:t>R is always NULL</a:t>
            </a:r>
            <a:endParaRPr lang="en-US" dirty="0"/>
          </a:p>
          <a:p>
            <a:pPr marL="0" indent="0">
              <a:buNone/>
            </a:pPr>
            <a:endParaRPr lang="en-US" dirty="0"/>
          </a:p>
        </p:txBody>
      </p:sp>
      <p:grpSp>
        <p:nvGrpSpPr>
          <p:cNvPr id="4" name="Group 3"/>
          <p:cNvGrpSpPr/>
          <p:nvPr/>
        </p:nvGrpSpPr>
        <p:grpSpPr>
          <a:xfrm>
            <a:off x="4128246" y="3917421"/>
            <a:ext cx="1385047" cy="46632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5728446" y="3917421"/>
            <a:ext cx="1385047" cy="46632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328646" y="3917421"/>
            <a:ext cx="1385047" cy="46632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8928846" y="3917421"/>
            <a:ext cx="1385047" cy="46632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5271247" y="40444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6846047" y="4031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458947" y="4031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458947" y="4260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6846047" y="4260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5271247" y="42730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H="1">
            <a:off x="9918165" y="3917421"/>
            <a:ext cx="395728"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4128245" y="3917421"/>
            <a:ext cx="385916"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4130800" y="4768320"/>
            <a:ext cx="383360" cy="400110"/>
          </a:xfrm>
          <a:prstGeom prst="rect">
            <a:avLst/>
          </a:prstGeom>
          <a:noFill/>
        </p:spPr>
        <p:txBody>
          <a:bodyPr wrap="square" rtlCol="0">
            <a:spAutoFit/>
          </a:bodyPr>
          <a:lstStyle/>
          <a:p>
            <a:pPr algn="ctr"/>
            <a:r>
              <a:rPr lang="en-IN" sz="2000" b="1" dirty="0"/>
              <a:t>L</a:t>
            </a:r>
            <a:endParaRPr lang="en-US" sz="2000" b="1" dirty="0"/>
          </a:p>
        </p:txBody>
      </p:sp>
      <p:sp>
        <p:nvSpPr>
          <p:cNvPr id="29" name="TextBox 28"/>
          <p:cNvSpPr txBox="1"/>
          <p:nvPr/>
        </p:nvSpPr>
        <p:spPr>
          <a:xfrm>
            <a:off x="9909737" y="4768320"/>
            <a:ext cx="408334" cy="400110"/>
          </a:xfrm>
          <a:prstGeom prst="rect">
            <a:avLst/>
          </a:prstGeom>
          <a:noFill/>
        </p:spPr>
        <p:txBody>
          <a:bodyPr wrap="square" rtlCol="0">
            <a:spAutoFit/>
          </a:bodyPr>
          <a:lstStyle/>
          <a:p>
            <a:pPr algn="ctr"/>
            <a:r>
              <a:rPr lang="en-IN" sz="2000" b="1" dirty="0"/>
              <a:t>R</a:t>
            </a:r>
            <a:endParaRPr lang="en-US" sz="2000" b="1" dirty="0"/>
          </a:p>
        </p:txBody>
      </p:sp>
      <p:cxnSp>
        <p:nvCxnSpPr>
          <p:cNvPr id="30" name="Straight Arrow Connector 29"/>
          <p:cNvCxnSpPr>
            <a:stCxn id="28" idx="0"/>
            <a:endCxn id="6" idx="2"/>
          </p:cNvCxnSpPr>
          <p:nvPr/>
        </p:nvCxnSpPr>
        <p:spPr>
          <a:xfrm flipV="1">
            <a:off x="4322480" y="4383741"/>
            <a:ext cx="363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29" idx="0"/>
          </p:cNvCxnSpPr>
          <p:nvPr/>
        </p:nvCxnSpPr>
        <p:spPr>
          <a:xfrm flipV="1">
            <a:off x="10113904" y="4383741"/>
            <a:ext cx="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p:nvPr/>
        </p:nvCxnSpPr>
        <p:spPr>
          <a:xfrm>
            <a:off x="3854824" y="3699312"/>
            <a:ext cx="0" cy="1678752"/>
          </a:xfrm>
          <a:prstGeom prst="line">
            <a:avLst/>
          </a:prstGeom>
          <a:ln w="28575"/>
        </p:spPr>
        <p:style>
          <a:lnRef idx="3">
            <a:schemeClr val="dk1"/>
          </a:lnRef>
          <a:fillRef idx="0">
            <a:schemeClr val="dk1"/>
          </a:fillRef>
          <a:effectRef idx="2">
            <a:schemeClr val="dk1"/>
          </a:effectRef>
          <a:fontRef idx="minor">
            <a:schemeClr val="tx1"/>
          </a:fontRef>
        </p:style>
      </p:cxnSp>
      <p:grpSp>
        <p:nvGrpSpPr>
          <p:cNvPr id="33" name="Group 32"/>
          <p:cNvGrpSpPr/>
          <p:nvPr/>
        </p:nvGrpSpPr>
        <p:grpSpPr>
          <a:xfrm>
            <a:off x="835962" y="3917421"/>
            <a:ext cx="2705573" cy="466320"/>
            <a:chOff x="-76200" y="4191000"/>
            <a:chExt cx="1997075" cy="381000"/>
          </a:xfrm>
        </p:grpSpPr>
        <p:sp>
          <p:nvSpPr>
            <p:cNvPr id="34" name="Rectangle 33"/>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INFO</a:t>
              </a:r>
              <a:endParaRPr lang="en-US" sz="2000" b="1" dirty="0"/>
            </a:p>
          </p:txBody>
        </p:sp>
        <p:sp>
          <p:nvSpPr>
            <p:cNvPr id="35" name="Rectangle 34"/>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LPTR</a:t>
              </a:r>
              <a:endParaRPr lang="en-US" b="1" dirty="0"/>
            </a:p>
          </p:txBody>
        </p:sp>
        <p:sp>
          <p:nvSpPr>
            <p:cNvPr id="36" name="Rectangle 35"/>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RPTR</a:t>
              </a:r>
              <a:endParaRPr lang="en-US" b="1" dirty="0"/>
            </a:p>
          </p:txBody>
        </p:sp>
      </p:grpSp>
      <p:sp>
        <p:nvSpPr>
          <p:cNvPr id="37" name="TextBox 36"/>
          <p:cNvSpPr txBox="1"/>
          <p:nvPr/>
        </p:nvSpPr>
        <p:spPr>
          <a:xfrm>
            <a:off x="5964205" y="4755620"/>
            <a:ext cx="3156530" cy="369332"/>
          </a:xfrm>
          <a:prstGeom prst="rect">
            <a:avLst/>
          </a:prstGeom>
          <a:noFill/>
        </p:spPr>
        <p:txBody>
          <a:bodyPr wrap="square" rtlCol="0">
            <a:spAutoFit/>
          </a:bodyPr>
          <a:lstStyle/>
          <a:p>
            <a:pPr algn="ctr"/>
            <a:r>
              <a:rPr lang="en-IN" b="1" dirty="0"/>
              <a:t>Doubly linked linear list</a:t>
            </a:r>
            <a:endParaRPr lang="en-US" b="1" dirty="0"/>
          </a:p>
        </p:txBody>
      </p:sp>
      <p:sp>
        <p:nvSpPr>
          <p:cNvPr id="38" name="TextBox 37"/>
          <p:cNvSpPr txBox="1"/>
          <p:nvPr/>
        </p:nvSpPr>
        <p:spPr>
          <a:xfrm>
            <a:off x="945558" y="4450822"/>
            <a:ext cx="2486380" cy="646331"/>
          </a:xfrm>
          <a:prstGeom prst="rect">
            <a:avLst/>
          </a:prstGeom>
          <a:noFill/>
        </p:spPr>
        <p:txBody>
          <a:bodyPr wrap="square" rtlCol="0">
            <a:spAutoFit/>
          </a:bodyPr>
          <a:lstStyle/>
          <a:p>
            <a:pPr algn="ctr"/>
            <a:r>
              <a:rPr lang="en-IN" b="1" dirty="0"/>
              <a:t>Typical node of</a:t>
            </a:r>
          </a:p>
          <a:p>
            <a:pPr algn="ctr"/>
            <a:r>
              <a:rPr lang="en-IN" b="1" dirty="0"/>
              <a:t>Doubly Linked List</a:t>
            </a:r>
            <a:endParaRPr lang="en-US" b="1" dirty="0"/>
          </a:p>
        </p:txBody>
      </p:sp>
    </p:spTree>
    <p:extLst>
      <p:ext uri="{BB962C8B-B14F-4D97-AF65-F5344CB8AC3E}">
        <p14:creationId xmlns:p14="http://schemas.microsoft.com/office/powerpoint/2010/main" val="251161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29" grpId="0"/>
      <p:bldP spid="37" grpId="0"/>
      <p:bldP spid="3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 Structure of Doubly Linked List</a:t>
            </a:r>
            <a:endParaRPr lang="en-US" dirty="0"/>
          </a:p>
        </p:txBody>
      </p:sp>
      <p:sp>
        <p:nvSpPr>
          <p:cNvPr id="20" name="Rectangle 19"/>
          <p:cNvSpPr/>
          <p:nvPr/>
        </p:nvSpPr>
        <p:spPr>
          <a:xfrm>
            <a:off x="4223143" y="1423957"/>
            <a:ext cx="5428565" cy="26816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261153" y="1750015"/>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Info</a:t>
            </a:r>
            <a:endParaRPr lang="en-US" sz="2400" b="1" dirty="0"/>
          </a:p>
        </p:txBody>
      </p:sp>
      <p:sp>
        <p:nvSpPr>
          <p:cNvPr id="22" name="Rectangle 21"/>
          <p:cNvSpPr/>
          <p:nvPr/>
        </p:nvSpPr>
        <p:spPr>
          <a:xfrm>
            <a:off x="8031394" y="1750015"/>
            <a:ext cx="868765"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RPTR</a:t>
            </a:r>
            <a:endParaRPr lang="en-US" sz="2400" b="1" dirty="0"/>
          </a:p>
        </p:txBody>
      </p:sp>
      <p:sp>
        <p:nvSpPr>
          <p:cNvPr id="23" name="TextBox 22"/>
          <p:cNvSpPr txBox="1"/>
          <p:nvPr/>
        </p:nvSpPr>
        <p:spPr>
          <a:xfrm>
            <a:off x="7271699" y="2522068"/>
            <a:ext cx="740908" cy="461665"/>
          </a:xfrm>
          <a:prstGeom prst="rect">
            <a:avLst/>
          </a:prstGeom>
          <a:noFill/>
        </p:spPr>
        <p:txBody>
          <a:bodyPr wrap="none" rtlCol="0">
            <a:spAutoFit/>
          </a:bodyPr>
          <a:lstStyle/>
          <a:p>
            <a:r>
              <a:rPr lang="en-IN" sz="2400" b="1" dirty="0"/>
              <a:t>Data</a:t>
            </a:r>
            <a:endParaRPr lang="en-US" sz="2400" b="1" dirty="0"/>
          </a:p>
        </p:txBody>
      </p:sp>
      <p:sp>
        <p:nvSpPr>
          <p:cNvPr id="24" name="TextBox 23"/>
          <p:cNvSpPr txBox="1"/>
          <p:nvPr/>
        </p:nvSpPr>
        <p:spPr>
          <a:xfrm>
            <a:off x="8198255" y="2983733"/>
            <a:ext cx="1476686" cy="830997"/>
          </a:xfrm>
          <a:prstGeom prst="rect">
            <a:avLst/>
          </a:prstGeom>
          <a:noFill/>
        </p:spPr>
        <p:txBody>
          <a:bodyPr wrap="none" rtlCol="0">
            <a:spAutoFit/>
          </a:bodyPr>
          <a:lstStyle/>
          <a:p>
            <a:r>
              <a:rPr lang="en-IN" sz="2400" b="1" dirty="0"/>
              <a:t>Pointer to </a:t>
            </a:r>
            <a:br>
              <a:rPr lang="en-IN" sz="2400" b="1" dirty="0"/>
            </a:br>
            <a:r>
              <a:rPr lang="en-IN" sz="2400" b="1" dirty="0"/>
              <a:t>Next Node</a:t>
            </a:r>
            <a:endParaRPr lang="en-US" sz="2400" b="1" dirty="0"/>
          </a:p>
        </p:txBody>
      </p:sp>
      <p:cxnSp>
        <p:nvCxnSpPr>
          <p:cNvPr id="25" name="Straight Arrow Connector 24"/>
          <p:cNvCxnSpPr>
            <a:endCxn id="21" idx="2"/>
          </p:cNvCxnSpPr>
          <p:nvPr/>
        </p:nvCxnSpPr>
        <p:spPr>
          <a:xfrm flipV="1">
            <a:off x="7630482" y="2283415"/>
            <a:ext cx="11671" cy="31938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8412395" y="2283416"/>
            <a:ext cx="0" cy="7003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4948043" y="1672981"/>
            <a:ext cx="457200" cy="2192899"/>
          </a:xfrm>
          <a:prstGeom prst="leftBrace">
            <a:avLst/>
          </a:pr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4354589" y="2385331"/>
            <a:ext cx="553998" cy="735138"/>
          </a:xfrm>
          <a:prstGeom prst="rect">
            <a:avLst/>
          </a:prstGeom>
          <a:noFill/>
        </p:spPr>
        <p:txBody>
          <a:bodyPr vert="vert270" wrap="none" rtlCol="0">
            <a:spAutoFit/>
          </a:bodyPr>
          <a:lstStyle/>
          <a:p>
            <a:r>
              <a:rPr lang="en-IN" sz="2400" b="1" dirty="0"/>
              <a:t>Node</a:t>
            </a:r>
            <a:endParaRPr lang="en-US" sz="2400" b="1" dirty="0"/>
          </a:p>
        </p:txBody>
      </p:sp>
      <p:cxnSp>
        <p:nvCxnSpPr>
          <p:cNvPr id="29" name="Straight Arrow Connector 28"/>
          <p:cNvCxnSpPr>
            <a:stCxn id="22" idx="3"/>
          </p:cNvCxnSpPr>
          <p:nvPr/>
        </p:nvCxnSpPr>
        <p:spPr>
          <a:xfrm>
            <a:off x="8900159" y="2016715"/>
            <a:ext cx="38330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365662" y="1898820"/>
            <a:ext cx="3528709" cy="1708160"/>
          </a:xfrm>
          <a:prstGeom prst="rect">
            <a:avLst/>
          </a:prstGeom>
          <a:noFill/>
        </p:spPr>
        <p:txBody>
          <a:bodyPr wrap="square" rtlCol="0">
            <a:spAutoFit/>
          </a:bodyPr>
          <a:lstStyle/>
          <a:p>
            <a:pPr algn="ctr"/>
            <a:r>
              <a:rPr lang="en-IN" sz="3500" b="1" dirty="0" smtClean="0"/>
              <a:t>Typical Node</a:t>
            </a:r>
          </a:p>
          <a:p>
            <a:pPr algn="ctr"/>
            <a:r>
              <a:rPr lang="en-IN" sz="3500" b="1" dirty="0"/>
              <a:t>o</a:t>
            </a:r>
            <a:r>
              <a:rPr lang="en-IN" sz="3500" b="1" dirty="0" smtClean="0"/>
              <a:t>f</a:t>
            </a:r>
          </a:p>
          <a:p>
            <a:pPr algn="ctr"/>
            <a:r>
              <a:rPr lang="en-IN" sz="3500" b="1" dirty="0" smtClean="0"/>
              <a:t>Doubly Linked List</a:t>
            </a:r>
            <a:endParaRPr lang="en-IN" sz="3500" b="1" dirty="0"/>
          </a:p>
        </p:txBody>
      </p:sp>
      <p:sp>
        <p:nvSpPr>
          <p:cNvPr id="3" name="TextBox 2"/>
          <p:cNvSpPr txBox="1"/>
          <p:nvPr/>
        </p:nvSpPr>
        <p:spPr>
          <a:xfrm>
            <a:off x="9762772" y="2026133"/>
            <a:ext cx="1633781" cy="1477328"/>
          </a:xfrm>
          <a:prstGeom prst="rect">
            <a:avLst/>
          </a:prstGeom>
          <a:noFill/>
        </p:spPr>
        <p:txBody>
          <a:bodyPr wrap="none" rtlCol="0">
            <a:spAutoFit/>
          </a:bodyPr>
          <a:lstStyle/>
          <a:p>
            <a:pPr algn="ctr"/>
            <a:r>
              <a:rPr lang="en-IN" b="1" dirty="0"/>
              <a:t>Accessing Part </a:t>
            </a:r>
          </a:p>
          <a:p>
            <a:pPr algn="ctr"/>
            <a:r>
              <a:rPr lang="en-IN" b="1" dirty="0"/>
              <a:t>of Node</a:t>
            </a:r>
          </a:p>
          <a:p>
            <a:pPr algn="ctr"/>
            <a:r>
              <a:rPr lang="en-IN" b="1" dirty="0">
                <a:solidFill>
                  <a:srgbClr val="B84742"/>
                </a:solidFill>
              </a:rPr>
              <a:t>Info (Node) </a:t>
            </a:r>
          </a:p>
          <a:p>
            <a:pPr algn="ctr"/>
            <a:r>
              <a:rPr lang="en-IN" b="1" dirty="0" smtClean="0">
                <a:solidFill>
                  <a:srgbClr val="B84742"/>
                </a:solidFill>
              </a:rPr>
              <a:t>LPTR (Node)</a:t>
            </a:r>
          </a:p>
          <a:p>
            <a:pPr algn="ctr"/>
            <a:r>
              <a:rPr lang="en-IN" b="1" dirty="0" smtClean="0">
                <a:solidFill>
                  <a:srgbClr val="B84742"/>
                </a:solidFill>
              </a:rPr>
              <a:t>RPTR </a:t>
            </a:r>
            <a:r>
              <a:rPr lang="en-IN" b="1" dirty="0">
                <a:solidFill>
                  <a:srgbClr val="B84742"/>
                </a:solidFill>
              </a:rPr>
              <a:t>(Node)</a:t>
            </a:r>
            <a:endParaRPr lang="en-US" b="1" dirty="0">
              <a:solidFill>
                <a:srgbClr val="B84742"/>
              </a:solidFill>
            </a:endParaRPr>
          </a:p>
        </p:txBody>
      </p:sp>
      <p:sp>
        <p:nvSpPr>
          <p:cNvPr id="63" name="Rectangle 62"/>
          <p:cNvSpPr/>
          <p:nvPr/>
        </p:nvSpPr>
        <p:spPr>
          <a:xfrm>
            <a:off x="6390640" y="1750015"/>
            <a:ext cx="86227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LPTR</a:t>
            </a:r>
            <a:endParaRPr lang="en-US" sz="2400" b="1" dirty="0"/>
          </a:p>
        </p:txBody>
      </p:sp>
      <p:sp>
        <p:nvSpPr>
          <p:cNvPr id="64" name="TextBox 63"/>
          <p:cNvSpPr txBox="1"/>
          <p:nvPr/>
        </p:nvSpPr>
        <p:spPr>
          <a:xfrm>
            <a:off x="5423304" y="2937007"/>
            <a:ext cx="1983235" cy="830997"/>
          </a:xfrm>
          <a:prstGeom prst="rect">
            <a:avLst/>
          </a:prstGeom>
          <a:noFill/>
        </p:spPr>
        <p:txBody>
          <a:bodyPr wrap="none" rtlCol="0">
            <a:spAutoFit/>
          </a:bodyPr>
          <a:lstStyle/>
          <a:p>
            <a:pPr algn="r"/>
            <a:r>
              <a:rPr lang="en-IN" sz="2400" b="1" dirty="0"/>
              <a:t>Pointer to </a:t>
            </a:r>
            <a:br>
              <a:rPr lang="en-IN" sz="2400" b="1" dirty="0"/>
            </a:br>
            <a:r>
              <a:rPr lang="en-IN" sz="2400" b="1" dirty="0" smtClean="0"/>
              <a:t>Previous Node</a:t>
            </a:r>
            <a:endParaRPr lang="en-US" sz="2400" b="1" dirty="0"/>
          </a:p>
        </p:txBody>
      </p:sp>
      <p:cxnSp>
        <p:nvCxnSpPr>
          <p:cNvPr id="65" name="Straight Arrow Connector 64"/>
          <p:cNvCxnSpPr/>
          <p:nvPr/>
        </p:nvCxnSpPr>
        <p:spPr>
          <a:xfrm flipV="1">
            <a:off x="6823384" y="2283416"/>
            <a:ext cx="0" cy="7003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a:stCxn id="63" idx="1"/>
          </p:cNvCxnSpPr>
          <p:nvPr/>
        </p:nvCxnSpPr>
        <p:spPr>
          <a:xfrm flipH="1" flipV="1">
            <a:off x="6008801" y="2015400"/>
            <a:ext cx="381839" cy="131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67" name="Group 66"/>
          <p:cNvGrpSpPr/>
          <p:nvPr/>
        </p:nvGrpSpPr>
        <p:grpSpPr>
          <a:xfrm>
            <a:off x="2340086" y="4933421"/>
            <a:ext cx="1385047" cy="466320"/>
            <a:chOff x="304800" y="4191000"/>
            <a:chExt cx="1066800" cy="381000"/>
          </a:xfrm>
        </p:grpSpPr>
        <p:sp>
          <p:nvSpPr>
            <p:cNvPr id="68" name="Rectangle 6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9" name="Rectangle 6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0" name="Rectangle 6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71" name="Group 70"/>
          <p:cNvGrpSpPr/>
          <p:nvPr/>
        </p:nvGrpSpPr>
        <p:grpSpPr>
          <a:xfrm>
            <a:off x="3940286" y="4933421"/>
            <a:ext cx="1385047" cy="466320"/>
            <a:chOff x="304800" y="4191000"/>
            <a:chExt cx="1066800" cy="381000"/>
          </a:xfrm>
        </p:grpSpPr>
        <p:sp>
          <p:nvSpPr>
            <p:cNvPr id="72" name="Rectangle 7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3" name="Rectangle 7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4" name="Rectangle 7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75" name="Group 74"/>
          <p:cNvGrpSpPr/>
          <p:nvPr/>
        </p:nvGrpSpPr>
        <p:grpSpPr>
          <a:xfrm>
            <a:off x="5540486" y="4933421"/>
            <a:ext cx="1385047" cy="466320"/>
            <a:chOff x="304800" y="4191000"/>
            <a:chExt cx="1066800" cy="381000"/>
          </a:xfrm>
        </p:grpSpPr>
        <p:sp>
          <p:nvSpPr>
            <p:cNvPr id="76" name="Rectangle 7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7" name="Rectangle 7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8" name="Rectangle 7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79" name="Group 78"/>
          <p:cNvGrpSpPr/>
          <p:nvPr/>
        </p:nvGrpSpPr>
        <p:grpSpPr>
          <a:xfrm>
            <a:off x="7140686" y="4933421"/>
            <a:ext cx="1385047" cy="466320"/>
            <a:chOff x="304800" y="4191000"/>
            <a:chExt cx="1066800" cy="381000"/>
          </a:xfrm>
        </p:grpSpPr>
        <p:sp>
          <p:nvSpPr>
            <p:cNvPr id="80" name="Rectangle 7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1" name="Rectangle 8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2" name="Rectangle 8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3" name="Straight Arrow Connector 82"/>
          <p:cNvCxnSpPr/>
          <p:nvPr/>
        </p:nvCxnSpPr>
        <p:spPr>
          <a:xfrm>
            <a:off x="3483087" y="50604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4" name="Straight Arrow Connector 83"/>
          <p:cNvCxnSpPr/>
          <p:nvPr/>
        </p:nvCxnSpPr>
        <p:spPr>
          <a:xfrm>
            <a:off x="5057887" y="5047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5" name="Straight Arrow Connector 84"/>
          <p:cNvCxnSpPr/>
          <p:nvPr/>
        </p:nvCxnSpPr>
        <p:spPr>
          <a:xfrm>
            <a:off x="6670787" y="5047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p:nvPr/>
        </p:nvCxnSpPr>
        <p:spPr>
          <a:xfrm>
            <a:off x="6670787" y="5276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87" name="Straight Arrow Connector 86"/>
          <p:cNvCxnSpPr/>
          <p:nvPr/>
        </p:nvCxnSpPr>
        <p:spPr>
          <a:xfrm>
            <a:off x="5057887" y="5276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p:nvPr/>
        </p:nvCxnSpPr>
        <p:spPr>
          <a:xfrm>
            <a:off x="3483087" y="52890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89" name="Straight Connector 88"/>
          <p:cNvCxnSpPr/>
          <p:nvPr/>
        </p:nvCxnSpPr>
        <p:spPr>
          <a:xfrm flipH="1">
            <a:off x="8130005" y="4933421"/>
            <a:ext cx="395728"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90" name="Straight Connector 89"/>
          <p:cNvCxnSpPr/>
          <p:nvPr/>
        </p:nvCxnSpPr>
        <p:spPr>
          <a:xfrm flipH="1">
            <a:off x="2340085" y="4933421"/>
            <a:ext cx="385916"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91" name="TextBox 90"/>
          <p:cNvSpPr txBox="1"/>
          <p:nvPr/>
        </p:nvSpPr>
        <p:spPr>
          <a:xfrm>
            <a:off x="2342640" y="5784320"/>
            <a:ext cx="383360" cy="400110"/>
          </a:xfrm>
          <a:prstGeom prst="rect">
            <a:avLst/>
          </a:prstGeom>
          <a:noFill/>
        </p:spPr>
        <p:txBody>
          <a:bodyPr wrap="square" rtlCol="0">
            <a:spAutoFit/>
          </a:bodyPr>
          <a:lstStyle/>
          <a:p>
            <a:pPr algn="ctr"/>
            <a:r>
              <a:rPr lang="en-IN" sz="2000" b="1" dirty="0"/>
              <a:t>L</a:t>
            </a:r>
            <a:endParaRPr lang="en-US" sz="2000" b="1" dirty="0"/>
          </a:p>
        </p:txBody>
      </p:sp>
      <p:sp>
        <p:nvSpPr>
          <p:cNvPr id="92" name="TextBox 91"/>
          <p:cNvSpPr txBox="1"/>
          <p:nvPr/>
        </p:nvSpPr>
        <p:spPr>
          <a:xfrm>
            <a:off x="8121577" y="5784320"/>
            <a:ext cx="408334" cy="400110"/>
          </a:xfrm>
          <a:prstGeom prst="rect">
            <a:avLst/>
          </a:prstGeom>
          <a:noFill/>
        </p:spPr>
        <p:txBody>
          <a:bodyPr wrap="square" rtlCol="0">
            <a:spAutoFit/>
          </a:bodyPr>
          <a:lstStyle/>
          <a:p>
            <a:pPr algn="ctr"/>
            <a:r>
              <a:rPr lang="en-IN" sz="2000" b="1" dirty="0"/>
              <a:t>R</a:t>
            </a:r>
            <a:endParaRPr lang="en-US" sz="2000" b="1" dirty="0"/>
          </a:p>
        </p:txBody>
      </p:sp>
      <p:cxnSp>
        <p:nvCxnSpPr>
          <p:cNvPr id="93" name="Straight Arrow Connector 92"/>
          <p:cNvCxnSpPr>
            <a:stCxn id="91" idx="0"/>
            <a:endCxn id="69" idx="2"/>
          </p:cNvCxnSpPr>
          <p:nvPr/>
        </p:nvCxnSpPr>
        <p:spPr>
          <a:xfrm flipV="1">
            <a:off x="2534320" y="5399741"/>
            <a:ext cx="363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4" name="Straight Arrow Connector 93"/>
          <p:cNvCxnSpPr>
            <a:stCxn id="92" idx="0"/>
          </p:cNvCxnSpPr>
          <p:nvPr/>
        </p:nvCxnSpPr>
        <p:spPr>
          <a:xfrm flipV="1">
            <a:off x="8325744" y="5399741"/>
            <a:ext cx="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95" name="TextBox 94"/>
          <p:cNvSpPr txBox="1"/>
          <p:nvPr/>
        </p:nvSpPr>
        <p:spPr>
          <a:xfrm>
            <a:off x="4176045" y="5771620"/>
            <a:ext cx="3156530" cy="369332"/>
          </a:xfrm>
          <a:prstGeom prst="rect">
            <a:avLst/>
          </a:prstGeom>
          <a:noFill/>
        </p:spPr>
        <p:txBody>
          <a:bodyPr wrap="square" rtlCol="0">
            <a:spAutoFit/>
          </a:bodyPr>
          <a:lstStyle/>
          <a:p>
            <a:pPr algn="ctr"/>
            <a:r>
              <a:rPr lang="en-IN" b="1" dirty="0"/>
              <a:t>Doubly linked linear list</a:t>
            </a:r>
            <a:endParaRPr lang="en-US" b="1" dirty="0"/>
          </a:p>
        </p:txBody>
      </p:sp>
    </p:spTree>
    <p:extLst>
      <p:ext uri="{BB962C8B-B14F-4D97-AF65-F5344CB8AC3E}">
        <p14:creationId xmlns:p14="http://schemas.microsoft.com/office/powerpoint/2010/main" val="333694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4" grpId="0"/>
      <p:bldP spid="27" grpId="0" animBg="1"/>
      <p:bldP spid="28" grpId="0"/>
      <p:bldP spid="43" grpId="0"/>
      <p:bldP spid="3" grpId="0"/>
      <p:bldP spid="63" grpId="0" animBg="1"/>
      <p:bldP spid="64" grpId="0"/>
      <p:bldP spid="91" grpId="0"/>
      <p:bldP spid="92" grpId="0"/>
      <p:bldP spid="9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Node Structure of Doubly Linked List cont.</a:t>
            </a:r>
            <a:endParaRPr lang="en-US" dirty="0"/>
          </a:p>
        </p:txBody>
      </p:sp>
      <p:grpSp>
        <p:nvGrpSpPr>
          <p:cNvPr id="9" name="Group 8"/>
          <p:cNvGrpSpPr/>
          <p:nvPr/>
        </p:nvGrpSpPr>
        <p:grpSpPr>
          <a:xfrm>
            <a:off x="267133" y="1693098"/>
            <a:ext cx="4973975" cy="3046542"/>
            <a:chOff x="3987145" y="3631469"/>
            <a:chExt cx="4973975" cy="3046542"/>
          </a:xfrm>
        </p:grpSpPr>
        <p:sp>
          <p:nvSpPr>
            <p:cNvPr id="19" name="Rectangle 18"/>
            <p:cNvSpPr/>
            <p:nvPr/>
          </p:nvSpPr>
          <p:spPr>
            <a:xfrm>
              <a:off x="3987145" y="3631469"/>
              <a:ext cx="4973975" cy="3046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303280" y="3841447"/>
              <a:ext cx="4464139" cy="2677656"/>
            </a:xfrm>
            <a:prstGeom prst="rect">
              <a:avLst/>
            </a:prstGeom>
            <a:noFill/>
          </p:spPr>
          <p:txBody>
            <a:bodyPr wrap="square" rtlCol="0">
              <a:spAutoFit/>
            </a:bodyPr>
            <a:lstStyle/>
            <a:p>
              <a:r>
                <a:rPr lang="en-US" sz="2400" b="1" dirty="0" err="1">
                  <a:solidFill>
                    <a:schemeClr val="tx2"/>
                  </a:solidFill>
                  <a:latin typeface="Consolas" pitchFamily="49" charset="0"/>
                  <a:cs typeface="Consolas" pitchFamily="49" charset="0"/>
                </a:rPr>
                <a:t>struct</a:t>
              </a:r>
              <a:r>
                <a:rPr lang="en-US" sz="2400" b="1" dirty="0">
                  <a:solidFill>
                    <a:schemeClr val="tx2"/>
                  </a:solidFill>
                  <a:latin typeface="Consolas" pitchFamily="49" charset="0"/>
                  <a:cs typeface="Consolas" pitchFamily="49" charset="0"/>
                </a:rPr>
                <a:t> </a:t>
              </a:r>
              <a:r>
                <a:rPr lang="en-US" sz="2400" b="1" dirty="0">
                  <a:solidFill>
                    <a:schemeClr val="accent6"/>
                  </a:solidFill>
                  <a:latin typeface="Consolas" pitchFamily="49" charset="0"/>
                  <a:cs typeface="Consolas" pitchFamily="49" charset="0"/>
                </a:rPr>
                <a:t>node</a:t>
              </a:r>
            </a:p>
            <a:p>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smtClean="0">
                  <a:solidFill>
                    <a:schemeClr val="accent3">
                      <a:lumMod val="75000"/>
                    </a:schemeClr>
                  </a:solidFill>
                  <a:latin typeface="Consolas" pitchFamily="49" charset="0"/>
                  <a:cs typeface="Consolas" pitchFamily="49" charset="0"/>
                </a:rPr>
                <a:t>int</a:t>
              </a:r>
              <a:r>
                <a:rPr lang="en-US" sz="2400" b="1" dirty="0" smtClean="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info;</a:t>
              </a:r>
            </a:p>
            <a:p>
              <a:r>
                <a:rPr lang="en-US" sz="2400" b="1" dirty="0">
                  <a:latin typeface="Consolas" pitchFamily="49" charset="0"/>
                  <a:cs typeface="Consolas" pitchFamily="49" charset="0"/>
                </a:rPr>
                <a:t>	</a:t>
              </a:r>
              <a:r>
                <a:rPr lang="en-US" sz="2400" b="1" dirty="0" err="1" smtClean="0">
                  <a:solidFill>
                    <a:schemeClr val="accent3">
                      <a:lumMod val="75000"/>
                    </a:schemeClr>
                  </a:solidFill>
                  <a:latin typeface="Consolas" pitchFamily="49" charset="0"/>
                  <a:cs typeface="Consolas" pitchFamily="49" charset="0"/>
                </a:rPr>
                <a:t>struct</a:t>
              </a:r>
              <a:r>
                <a:rPr lang="en-US" sz="2400" b="1" dirty="0" smtClean="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node </a:t>
              </a:r>
              <a:r>
                <a:rPr lang="en-US" sz="2400" b="1" dirty="0" smtClean="0">
                  <a:latin typeface="Consolas" pitchFamily="49" charset="0"/>
                  <a:cs typeface="Consolas" pitchFamily="49" charset="0"/>
                </a:rPr>
                <a:t>*</a:t>
              </a:r>
              <a:r>
                <a:rPr lang="en-US" sz="2400" b="1" dirty="0" err="1" smtClean="0">
                  <a:latin typeface="Consolas" pitchFamily="49" charset="0"/>
                  <a:cs typeface="Consolas" pitchFamily="49" charset="0"/>
                </a:rPr>
                <a:t>lpter</a:t>
              </a:r>
              <a:r>
                <a:rPr lang="en-US" sz="2400" b="1" dirty="0" smtClean="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struct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node </a:t>
              </a:r>
              <a:r>
                <a:rPr lang="en-US" sz="2400" b="1" dirty="0" smtClean="0">
                  <a:latin typeface="Consolas" pitchFamily="49" charset="0"/>
                  <a:cs typeface="Consolas" pitchFamily="49" charset="0"/>
                </a:rPr>
                <a:t>*</a:t>
              </a:r>
              <a:r>
                <a:rPr lang="en-US" sz="2400" b="1" dirty="0" err="1" smtClean="0">
                  <a:latin typeface="Consolas" pitchFamily="49" charset="0"/>
                  <a:cs typeface="Consolas" pitchFamily="49" charset="0"/>
                </a:rPr>
                <a:t>rpter</a:t>
              </a:r>
              <a:r>
                <a:rPr lang="en-US" sz="2400" b="1" dirty="0">
                  <a:latin typeface="Consolas" pitchFamily="49" charset="0"/>
                  <a:cs typeface="Consolas" pitchFamily="49" charset="0"/>
                </a:rPr>
                <a:t>;</a:t>
              </a:r>
            </a:p>
            <a:p>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a:t>
              </a:r>
            </a:p>
          </p:txBody>
        </p:sp>
      </p:grpSp>
      <p:sp>
        <p:nvSpPr>
          <p:cNvPr id="44" name="TextBox 43"/>
          <p:cNvSpPr txBox="1"/>
          <p:nvPr/>
        </p:nvSpPr>
        <p:spPr>
          <a:xfrm>
            <a:off x="267133" y="925150"/>
            <a:ext cx="4973975" cy="553998"/>
          </a:xfrm>
          <a:prstGeom prst="rect">
            <a:avLst/>
          </a:prstGeom>
          <a:noFill/>
        </p:spPr>
        <p:txBody>
          <a:bodyPr wrap="square" rtlCol="0">
            <a:spAutoFit/>
          </a:bodyPr>
          <a:lstStyle/>
          <a:p>
            <a:pPr algn="ctr"/>
            <a:r>
              <a:rPr lang="en-IN" sz="3000" b="1" dirty="0"/>
              <a:t>C Structure </a:t>
            </a:r>
            <a:r>
              <a:rPr lang="en-IN" sz="3000" b="1" dirty="0" smtClean="0"/>
              <a:t>to represent a </a:t>
            </a:r>
            <a:r>
              <a:rPr lang="en-IN" sz="3000" b="1" dirty="0"/>
              <a:t>node</a:t>
            </a:r>
          </a:p>
        </p:txBody>
      </p:sp>
      <p:grpSp>
        <p:nvGrpSpPr>
          <p:cNvPr id="32" name="Group 31"/>
          <p:cNvGrpSpPr/>
          <p:nvPr/>
        </p:nvGrpSpPr>
        <p:grpSpPr>
          <a:xfrm>
            <a:off x="5444762" y="1693097"/>
            <a:ext cx="6409509" cy="4580703"/>
            <a:chOff x="4211776" y="3928792"/>
            <a:chExt cx="3680633" cy="5497048"/>
          </a:xfrm>
        </p:grpSpPr>
        <p:sp>
          <p:nvSpPr>
            <p:cNvPr id="33" name="Rectangle 32"/>
            <p:cNvSpPr/>
            <p:nvPr/>
          </p:nvSpPr>
          <p:spPr>
            <a:xfrm>
              <a:off x="4211776" y="3928792"/>
              <a:ext cx="3680632" cy="54970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265977" y="3998230"/>
              <a:ext cx="3626432" cy="5281644"/>
            </a:xfrm>
            <a:prstGeom prst="rect">
              <a:avLst/>
            </a:prstGeom>
            <a:noFill/>
          </p:spPr>
          <p:txBody>
            <a:bodyPr wrap="square" rtlCol="0">
              <a:spAutoFit/>
            </a:bodyPr>
            <a:lstStyle/>
            <a:p>
              <a:r>
                <a:rPr lang="en-US" sz="2000" b="1" dirty="0" smtClean="0">
                  <a:latin typeface="Consolas" pitchFamily="49" charset="0"/>
                  <a:cs typeface="Consolas" pitchFamily="49" charset="0"/>
                </a:rPr>
                <a:t>static </a:t>
              </a:r>
              <a:r>
                <a:rPr lang="en-US" sz="2000" b="1" dirty="0">
                  <a:solidFill>
                    <a:schemeClr val="tx2"/>
                  </a:solidFill>
                  <a:latin typeface="Consolas" pitchFamily="49" charset="0"/>
                  <a:cs typeface="Consolas" pitchFamily="49" charset="0"/>
                </a:rPr>
                <a:t>class</a:t>
              </a:r>
              <a:r>
                <a:rPr lang="en-US" sz="2000" b="1" dirty="0">
                  <a:latin typeface="Consolas" pitchFamily="49" charset="0"/>
                  <a:cs typeface="Consolas" pitchFamily="49" charset="0"/>
                </a:rPr>
                <a:t> </a:t>
              </a:r>
              <a:r>
                <a:rPr lang="en-US" sz="2000" b="1" dirty="0">
                  <a:solidFill>
                    <a:schemeClr val="accent6"/>
                  </a:solidFill>
                  <a:latin typeface="Consolas" pitchFamily="49" charset="0"/>
                  <a:cs typeface="Consolas" pitchFamily="49" charset="0"/>
                </a:rPr>
                <a:t>Node</a:t>
              </a:r>
              <a:r>
                <a:rPr lang="en-US" sz="2000" b="1" dirty="0">
                  <a:latin typeface="Consolas" pitchFamily="49" charset="0"/>
                  <a:cs typeface="Consolas" pitchFamily="49" charset="0"/>
                </a:rPr>
                <a:t> {</a:t>
              </a:r>
            </a:p>
            <a:p>
              <a:r>
                <a:rPr lang="en-US" sz="2000" b="1" dirty="0" smtClean="0">
                  <a:latin typeface="Consolas" pitchFamily="49" charset="0"/>
                  <a:cs typeface="Consolas" pitchFamily="49" charset="0"/>
                </a:rPr>
                <a:t>	</a:t>
              </a:r>
              <a:r>
                <a:rPr lang="en-US" sz="2000" b="1" dirty="0" err="1" smtClean="0">
                  <a:solidFill>
                    <a:schemeClr val="accent3">
                      <a:lumMod val="75000"/>
                    </a:schemeClr>
                  </a:solidFill>
                  <a:latin typeface="Consolas" pitchFamily="49" charset="0"/>
                  <a:cs typeface="Consolas" pitchFamily="49" charset="0"/>
                </a:rPr>
                <a:t>int</a:t>
              </a:r>
              <a:r>
                <a:rPr lang="en-US" sz="2000" b="1" dirty="0" smtClean="0">
                  <a:solidFill>
                    <a:schemeClr val="accent3">
                      <a:lumMod val="75000"/>
                    </a:schemeClr>
                  </a:solidFill>
                  <a:latin typeface="Consolas" pitchFamily="49" charset="0"/>
                  <a:cs typeface="Consolas" pitchFamily="49" charset="0"/>
                </a:rPr>
                <a:t> </a:t>
              </a:r>
              <a:r>
                <a:rPr lang="en-US" sz="2000" b="1" dirty="0" smtClean="0">
                  <a:latin typeface="Consolas" pitchFamily="49" charset="0"/>
                  <a:cs typeface="Consolas" pitchFamily="49" charset="0"/>
                </a:rPr>
                <a:t>info;</a:t>
              </a:r>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a:t>
              </a:r>
              <a:r>
                <a:rPr lang="en-US" sz="2000" b="1" dirty="0" smtClean="0">
                  <a:solidFill>
                    <a:schemeClr val="accent3">
                      <a:lumMod val="75000"/>
                    </a:schemeClr>
                  </a:solidFill>
                  <a:latin typeface="Consolas" pitchFamily="49" charset="0"/>
                  <a:cs typeface="Consolas" pitchFamily="49" charset="0"/>
                </a:rPr>
                <a:t>Node</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lpter</a:t>
              </a:r>
              <a:r>
                <a:rPr lang="en-US" sz="2000" b="1" dirty="0" smtClean="0">
                  <a:latin typeface="Consolas" pitchFamily="49" charset="0"/>
                  <a:cs typeface="Consolas" pitchFamily="49" charset="0"/>
                </a:rPr>
                <a:t>;</a:t>
              </a:r>
            </a:p>
            <a:p>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Node</a:t>
              </a:r>
              <a:r>
                <a:rPr lang="en-US" sz="2000" b="1" dirty="0">
                  <a:latin typeface="Consolas" pitchFamily="49" charset="0"/>
                  <a:cs typeface="Consolas" pitchFamily="49" charset="0"/>
                </a:rPr>
                <a:t> </a:t>
              </a:r>
              <a:r>
                <a:rPr lang="en-US" sz="2000" b="1" dirty="0" err="1" smtClean="0">
                  <a:latin typeface="Consolas" pitchFamily="49" charset="0"/>
                  <a:cs typeface="Consolas" pitchFamily="49" charset="0"/>
                </a:rPr>
                <a:t>rpter</a:t>
              </a:r>
              <a:r>
                <a:rPr lang="en-US" sz="2000" b="1" dirty="0">
                  <a:latin typeface="Consolas" pitchFamily="49" charset="0"/>
                  <a:cs typeface="Consolas" pitchFamily="49" charset="0"/>
                </a:rPr>
                <a:t>;</a:t>
              </a:r>
            </a:p>
            <a:p>
              <a:endParaRPr lang="en-US" sz="2000" b="1" dirty="0">
                <a:latin typeface="Consolas" pitchFamily="49" charset="0"/>
                <a:cs typeface="Consolas" pitchFamily="49" charset="0"/>
              </a:endParaRP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a:t>
              </a:r>
              <a:r>
                <a:rPr lang="en-US" sz="2000" b="1" i="1" dirty="0" smtClean="0">
                  <a:solidFill>
                    <a:schemeClr val="tx2">
                      <a:lumMod val="40000"/>
                      <a:lumOff val="60000"/>
                    </a:schemeClr>
                  </a:solidFill>
                  <a:latin typeface="Consolas" pitchFamily="49" charset="0"/>
                  <a:cs typeface="Consolas" pitchFamily="49" charset="0"/>
                </a:rPr>
                <a:t>// </a:t>
              </a:r>
              <a:r>
                <a:rPr lang="en-US" sz="2000" b="1" i="1" dirty="0">
                  <a:solidFill>
                    <a:schemeClr val="tx2">
                      <a:lumMod val="40000"/>
                      <a:lumOff val="60000"/>
                    </a:schemeClr>
                  </a:solidFill>
                  <a:latin typeface="Consolas" pitchFamily="49" charset="0"/>
                  <a:cs typeface="Consolas" pitchFamily="49" charset="0"/>
                </a:rPr>
                <a:t>Constructor to create a new node</a:t>
              </a:r>
            </a:p>
            <a:p>
              <a:r>
                <a:rPr lang="en-US" sz="2000" b="1" i="1" dirty="0">
                  <a:solidFill>
                    <a:schemeClr val="tx2">
                      <a:lumMod val="40000"/>
                      <a:lumOff val="60000"/>
                    </a:schemeClr>
                  </a:solidFill>
                  <a:latin typeface="Consolas" pitchFamily="49" charset="0"/>
                  <a:cs typeface="Consolas" pitchFamily="49" charset="0"/>
                </a:rPr>
                <a:t>	</a:t>
              </a:r>
              <a:r>
                <a:rPr lang="en-US" sz="2000" b="1" i="1" dirty="0" smtClean="0">
                  <a:solidFill>
                    <a:schemeClr val="tx2">
                      <a:lumMod val="40000"/>
                      <a:lumOff val="60000"/>
                    </a:schemeClr>
                  </a:solidFill>
                  <a:latin typeface="Consolas" pitchFamily="49" charset="0"/>
                  <a:cs typeface="Consolas" pitchFamily="49" charset="0"/>
                </a:rPr>
                <a:t>//</a:t>
              </a:r>
              <a:r>
                <a:rPr lang="en-US" b="1" i="1" dirty="0" smtClean="0">
                  <a:solidFill>
                    <a:schemeClr val="tx2">
                      <a:lumMod val="40000"/>
                      <a:lumOff val="60000"/>
                    </a:schemeClr>
                  </a:solidFill>
                  <a:latin typeface="Consolas" pitchFamily="49" charset="0"/>
                  <a:cs typeface="Consolas" pitchFamily="49" charset="0"/>
                </a:rPr>
                <a:t> </a:t>
              </a:r>
              <a:r>
                <a:rPr lang="en-US" b="1" i="1" dirty="0" err="1" smtClean="0">
                  <a:solidFill>
                    <a:schemeClr val="tx2">
                      <a:lumMod val="40000"/>
                      <a:lumOff val="60000"/>
                    </a:schemeClr>
                  </a:solidFill>
                  <a:latin typeface="Consolas" pitchFamily="49" charset="0"/>
                  <a:cs typeface="Consolas" pitchFamily="49" charset="0"/>
                </a:rPr>
                <a:t>lpter</a:t>
              </a:r>
              <a:r>
                <a:rPr lang="en-US" b="1" i="1" dirty="0" smtClean="0">
                  <a:solidFill>
                    <a:schemeClr val="tx2">
                      <a:lumMod val="40000"/>
                      <a:lumOff val="60000"/>
                    </a:schemeClr>
                  </a:solidFill>
                  <a:latin typeface="Consolas" pitchFamily="49" charset="0"/>
                  <a:cs typeface="Consolas" pitchFamily="49" charset="0"/>
                </a:rPr>
                <a:t> &amp; </a:t>
              </a:r>
              <a:r>
                <a:rPr lang="en-US" b="1" i="1" dirty="0" err="1" smtClean="0">
                  <a:solidFill>
                    <a:schemeClr val="tx2">
                      <a:lumMod val="40000"/>
                      <a:lumOff val="60000"/>
                    </a:schemeClr>
                  </a:solidFill>
                  <a:latin typeface="Consolas" pitchFamily="49" charset="0"/>
                  <a:cs typeface="Consolas" pitchFamily="49" charset="0"/>
                </a:rPr>
                <a:t>rpter</a:t>
              </a:r>
              <a:r>
                <a:rPr lang="en-US" b="1" i="1" dirty="0" smtClean="0">
                  <a:solidFill>
                    <a:schemeClr val="tx2">
                      <a:lumMod val="40000"/>
                      <a:lumOff val="60000"/>
                    </a:schemeClr>
                  </a:solidFill>
                  <a:latin typeface="Consolas" pitchFamily="49" charset="0"/>
                  <a:cs typeface="Consolas" pitchFamily="49" charset="0"/>
                </a:rPr>
                <a:t> is initialized as </a:t>
              </a:r>
              <a:r>
                <a:rPr lang="en-US" b="1" i="1" dirty="0">
                  <a:solidFill>
                    <a:schemeClr val="tx2">
                      <a:lumMod val="40000"/>
                      <a:lumOff val="60000"/>
                    </a:schemeClr>
                  </a:solidFill>
                  <a:latin typeface="Consolas" pitchFamily="49" charset="0"/>
                  <a:cs typeface="Consolas" pitchFamily="49" charset="0"/>
                </a:rPr>
                <a:t>null</a:t>
              </a:r>
            </a:p>
            <a:p>
              <a:r>
                <a:rPr lang="en-US" sz="2000" b="1" dirty="0">
                  <a:latin typeface="Consolas" pitchFamily="49" charset="0"/>
                  <a:cs typeface="Consolas" pitchFamily="49" charset="0"/>
                </a:rPr>
                <a:t>	</a:t>
              </a:r>
              <a:r>
                <a:rPr lang="en-US" sz="2000" b="1" dirty="0" smtClean="0">
                  <a:solidFill>
                    <a:schemeClr val="accent4">
                      <a:lumMod val="75000"/>
                    </a:schemeClr>
                  </a:solidFill>
                  <a:latin typeface="Consolas" pitchFamily="49" charset="0"/>
                  <a:cs typeface="Consolas" pitchFamily="49" charset="0"/>
                </a:rPr>
                <a:t>Node</a:t>
              </a:r>
              <a:r>
                <a:rPr lang="en-US" sz="2000" b="1" dirty="0" smtClean="0">
                  <a:latin typeface="Consolas" pitchFamily="49" charset="0"/>
                  <a:cs typeface="Consolas" pitchFamily="49" charset="0"/>
                </a:rPr>
                <a:t>(</a:t>
              </a:r>
              <a:r>
                <a:rPr lang="en-US" sz="2000" b="1" dirty="0" err="1" smtClean="0">
                  <a:solidFill>
                    <a:schemeClr val="accent3">
                      <a:lumMod val="75000"/>
                    </a:schemeClr>
                  </a:solidFill>
                  <a:latin typeface="Consolas" pitchFamily="49" charset="0"/>
                  <a:cs typeface="Consolas" pitchFamily="49" charset="0"/>
                </a:rPr>
                <a:t>int</a:t>
              </a:r>
              <a:r>
                <a:rPr lang="en-US" sz="2000" b="1" dirty="0" smtClean="0">
                  <a:latin typeface="Consolas" pitchFamily="49" charset="0"/>
                  <a:cs typeface="Consolas" pitchFamily="49" charset="0"/>
                </a:rPr>
                <a:t> data) </a:t>
              </a:r>
              <a:r>
                <a:rPr lang="en-US" sz="2000" b="1" dirty="0">
                  <a:latin typeface="Consolas" pitchFamily="49" charset="0"/>
                  <a:cs typeface="Consolas" pitchFamily="49" charset="0"/>
                </a:rPr>
                <a:t>{ </a:t>
              </a:r>
              <a:endParaRPr lang="en-US" sz="2000" b="1" dirty="0" smtClean="0">
                <a:latin typeface="Consolas" pitchFamily="49" charset="0"/>
                <a:cs typeface="Consolas" pitchFamily="49" charset="0"/>
              </a:endParaRPr>
            </a:p>
            <a:p>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		info = data; </a:t>
              </a:r>
            </a:p>
            <a:p>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lpter</a:t>
              </a:r>
              <a:r>
                <a:rPr lang="en-US" sz="2000" b="1" dirty="0" smtClean="0">
                  <a:latin typeface="Consolas" pitchFamily="49" charset="0"/>
                  <a:cs typeface="Consolas" pitchFamily="49" charset="0"/>
                </a:rPr>
                <a:t> = null;</a:t>
              </a:r>
            </a:p>
            <a:p>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	</a:t>
              </a:r>
              <a:r>
                <a:rPr lang="en-US" sz="2000" b="1" dirty="0" err="1" smtClean="0">
                  <a:latin typeface="Consolas" pitchFamily="49" charset="0"/>
                  <a:cs typeface="Consolas" pitchFamily="49" charset="0"/>
                </a:rPr>
                <a:t>rpter</a:t>
              </a:r>
              <a:r>
                <a:rPr lang="en-US" sz="2000" b="1" dirty="0" smtClean="0">
                  <a:latin typeface="Consolas" pitchFamily="49" charset="0"/>
                  <a:cs typeface="Consolas" pitchFamily="49" charset="0"/>
                </a:rPr>
                <a:t> = null;	</a:t>
              </a:r>
            </a:p>
            <a:p>
              <a:r>
                <a:rPr lang="en-US" sz="2000" b="1" dirty="0">
                  <a:latin typeface="Consolas" pitchFamily="49" charset="0"/>
                  <a:cs typeface="Consolas" pitchFamily="49" charset="0"/>
                </a:rPr>
                <a:t>	</a:t>
              </a:r>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a:p>
              <a:r>
                <a:rPr lang="en-US" sz="2000" b="1" dirty="0" smtClean="0">
                  <a:latin typeface="Consolas" pitchFamily="49" charset="0"/>
                  <a:cs typeface="Consolas" pitchFamily="49" charset="0"/>
                </a:rPr>
                <a:t>}</a:t>
              </a:r>
              <a:endParaRPr lang="en-US" sz="2000" b="1" dirty="0">
                <a:latin typeface="Consolas" pitchFamily="49" charset="0"/>
                <a:cs typeface="Consolas" pitchFamily="49" charset="0"/>
              </a:endParaRPr>
            </a:p>
          </p:txBody>
        </p:sp>
      </p:grpSp>
      <p:sp>
        <p:nvSpPr>
          <p:cNvPr id="35" name="TextBox 34"/>
          <p:cNvSpPr txBox="1"/>
          <p:nvPr/>
        </p:nvSpPr>
        <p:spPr>
          <a:xfrm>
            <a:off x="5444762" y="925150"/>
            <a:ext cx="6409507" cy="553998"/>
          </a:xfrm>
          <a:prstGeom prst="rect">
            <a:avLst/>
          </a:prstGeom>
          <a:noFill/>
        </p:spPr>
        <p:txBody>
          <a:bodyPr wrap="square" rtlCol="0">
            <a:spAutoFit/>
          </a:bodyPr>
          <a:lstStyle/>
          <a:p>
            <a:pPr algn="ctr"/>
            <a:r>
              <a:rPr lang="en-IN" sz="3000" b="1" dirty="0" smtClean="0"/>
              <a:t>Java class to represent a </a:t>
            </a:r>
            <a:r>
              <a:rPr lang="en-IN" sz="3000" b="1" dirty="0"/>
              <a:t>node</a:t>
            </a:r>
          </a:p>
        </p:txBody>
      </p:sp>
      <p:grpSp>
        <p:nvGrpSpPr>
          <p:cNvPr id="31" name="Group 30"/>
          <p:cNvGrpSpPr/>
          <p:nvPr/>
        </p:nvGrpSpPr>
        <p:grpSpPr>
          <a:xfrm>
            <a:off x="1433596" y="5106141"/>
            <a:ext cx="2705573" cy="466320"/>
            <a:chOff x="-76200" y="4191000"/>
            <a:chExt cx="1997075" cy="381000"/>
          </a:xfrm>
        </p:grpSpPr>
        <p:sp>
          <p:nvSpPr>
            <p:cNvPr id="36" name="Rectangle 35"/>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INFO</a:t>
              </a:r>
              <a:endParaRPr lang="en-US" sz="2000" b="1" dirty="0"/>
            </a:p>
          </p:txBody>
        </p:sp>
        <p:sp>
          <p:nvSpPr>
            <p:cNvPr id="37" name="Rectangle 36"/>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LPTR</a:t>
              </a:r>
              <a:endParaRPr lang="en-US" b="1" dirty="0"/>
            </a:p>
          </p:txBody>
        </p:sp>
        <p:sp>
          <p:nvSpPr>
            <p:cNvPr id="38" name="Rectangle 37"/>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RPTR</a:t>
              </a:r>
              <a:endParaRPr lang="en-US" b="1" dirty="0"/>
            </a:p>
          </p:txBody>
        </p:sp>
      </p:grpSp>
    </p:spTree>
    <p:extLst>
      <p:ext uri="{BB962C8B-B14F-4D97-AF65-F5344CB8AC3E}">
        <p14:creationId xmlns:p14="http://schemas.microsoft.com/office/powerpoint/2010/main" val="336147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 node in Doubly Linked List</a:t>
            </a:r>
            <a:endParaRPr lang="en-US" dirty="0"/>
          </a:p>
        </p:txBody>
      </p:sp>
      <p:grpSp>
        <p:nvGrpSpPr>
          <p:cNvPr id="4" name="Group 3"/>
          <p:cNvGrpSpPr/>
          <p:nvPr/>
        </p:nvGrpSpPr>
        <p:grpSpPr>
          <a:xfrm>
            <a:off x="1828800" y="21219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3429000" y="21219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620000" y="21219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9220200" y="21219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28956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4495800" y="2198132"/>
            <a:ext cx="15240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6868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6868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4495800" y="2426732"/>
            <a:ext cx="15240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28956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982200" y="21219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1828800" y="21219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831353" y="2743200"/>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9972490" y="2731532"/>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a:stCxn id="28" idx="0"/>
            <a:endCxn id="6" idx="2"/>
          </p:cNvCxnSpPr>
          <p:nvPr/>
        </p:nvCxnSpPr>
        <p:spPr>
          <a:xfrm flipV="1">
            <a:off x="1978990" y="25029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10132390" y="25029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6019800" y="21219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70866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70866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40" name="Group 39"/>
          <p:cNvGrpSpPr/>
          <p:nvPr/>
        </p:nvGrpSpPr>
        <p:grpSpPr>
          <a:xfrm>
            <a:off x="4724400" y="2883932"/>
            <a:ext cx="1066800" cy="381000"/>
            <a:chOff x="304800" y="4191000"/>
            <a:chExt cx="1066800" cy="381000"/>
          </a:xfrm>
        </p:grpSpPr>
        <p:sp>
          <p:nvSpPr>
            <p:cNvPr id="41" name="Rectangle 4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2" name="Rectangle 4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3" name="Rectangle 4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4" name="TextBox 43"/>
          <p:cNvSpPr txBox="1"/>
          <p:nvPr/>
        </p:nvSpPr>
        <p:spPr>
          <a:xfrm>
            <a:off x="4900043" y="3276600"/>
            <a:ext cx="612668" cy="369332"/>
          </a:xfrm>
          <a:prstGeom prst="rect">
            <a:avLst/>
          </a:prstGeom>
          <a:noFill/>
        </p:spPr>
        <p:txBody>
          <a:bodyPr wrap="none" rtlCol="0">
            <a:spAutoFit/>
          </a:bodyPr>
          <a:lstStyle/>
          <a:p>
            <a:pPr algn="ctr"/>
            <a:r>
              <a:rPr lang="en-IN" b="1" dirty="0"/>
              <a:t>NEW</a:t>
            </a:r>
            <a:endParaRPr lang="en-US" b="1" dirty="0"/>
          </a:p>
        </p:txBody>
      </p:sp>
      <p:sp>
        <p:nvSpPr>
          <p:cNvPr id="45" name="TextBox 44"/>
          <p:cNvSpPr txBox="1"/>
          <p:nvPr/>
        </p:nvSpPr>
        <p:spPr>
          <a:xfrm>
            <a:off x="6373503" y="1701800"/>
            <a:ext cx="359393" cy="369332"/>
          </a:xfrm>
          <a:prstGeom prst="rect">
            <a:avLst/>
          </a:prstGeom>
          <a:noFill/>
        </p:spPr>
        <p:txBody>
          <a:bodyPr wrap="none" rtlCol="0">
            <a:spAutoFit/>
          </a:bodyPr>
          <a:lstStyle/>
          <a:p>
            <a:pPr algn="ctr"/>
            <a:r>
              <a:rPr lang="en-IN" b="1" dirty="0"/>
              <a:t>M</a:t>
            </a:r>
            <a:endParaRPr lang="en-US" b="1" dirty="0"/>
          </a:p>
        </p:txBody>
      </p:sp>
      <p:sp>
        <p:nvSpPr>
          <p:cNvPr id="46" name="TextBox 45"/>
          <p:cNvSpPr txBox="1"/>
          <p:nvPr/>
        </p:nvSpPr>
        <p:spPr>
          <a:xfrm>
            <a:off x="1752601" y="1524000"/>
            <a:ext cx="2183611" cy="461665"/>
          </a:xfrm>
          <a:prstGeom prst="rect">
            <a:avLst/>
          </a:prstGeom>
          <a:solidFill>
            <a:schemeClr val="bg1">
              <a:lumMod val="95000"/>
            </a:schemeClr>
          </a:solidFill>
        </p:spPr>
        <p:txBody>
          <a:bodyPr wrap="none" rtlCol="0">
            <a:spAutoFit/>
          </a:bodyPr>
          <a:lstStyle/>
          <a:p>
            <a:r>
              <a:rPr lang="en-IN" sz="2400" b="1" dirty="0">
                <a:solidFill>
                  <a:schemeClr val="tx2"/>
                </a:solidFill>
              </a:rPr>
              <a:t>Before Insertion</a:t>
            </a:r>
            <a:endParaRPr lang="en-US" sz="2400" b="1" dirty="0">
              <a:solidFill>
                <a:schemeClr val="tx2"/>
              </a:solidFill>
            </a:endParaRPr>
          </a:p>
        </p:txBody>
      </p:sp>
      <p:sp>
        <p:nvSpPr>
          <p:cNvPr id="47" name="TextBox 46"/>
          <p:cNvSpPr txBox="1"/>
          <p:nvPr/>
        </p:nvSpPr>
        <p:spPr>
          <a:xfrm>
            <a:off x="7226301" y="2922032"/>
            <a:ext cx="2409827" cy="369332"/>
          </a:xfrm>
          <a:prstGeom prst="rect">
            <a:avLst/>
          </a:prstGeom>
          <a:noFill/>
        </p:spPr>
        <p:txBody>
          <a:bodyPr wrap="none" rtlCol="0">
            <a:spAutoFit/>
          </a:bodyPr>
          <a:lstStyle/>
          <a:p>
            <a:r>
              <a:rPr lang="en-IN" b="1" dirty="0"/>
              <a:t>LPTR(NEW) </a:t>
            </a:r>
            <a:r>
              <a:rPr lang="en-IN" b="1" dirty="0">
                <a:sym typeface="Wingdings" pitchFamily="2" charset="2"/>
              </a:rPr>
              <a:t> LPTR(M)</a:t>
            </a:r>
          </a:p>
        </p:txBody>
      </p:sp>
      <p:sp>
        <p:nvSpPr>
          <p:cNvPr id="48" name="TextBox 47"/>
          <p:cNvSpPr txBox="1"/>
          <p:nvPr/>
        </p:nvSpPr>
        <p:spPr>
          <a:xfrm>
            <a:off x="7226301" y="3276600"/>
            <a:ext cx="1833451" cy="369332"/>
          </a:xfrm>
          <a:prstGeom prst="rect">
            <a:avLst/>
          </a:prstGeom>
          <a:noFill/>
        </p:spPr>
        <p:txBody>
          <a:bodyPr wrap="none" rtlCol="0">
            <a:spAutoFit/>
          </a:bodyPr>
          <a:lstStyle/>
          <a:p>
            <a:r>
              <a:rPr lang="en-IN" b="1" dirty="0"/>
              <a:t>RPTR(NEW) </a:t>
            </a:r>
            <a:r>
              <a:rPr lang="en-IN" b="1" dirty="0">
                <a:sym typeface="Wingdings" pitchFamily="2" charset="2"/>
              </a:rPr>
              <a:t> M</a:t>
            </a:r>
          </a:p>
        </p:txBody>
      </p:sp>
      <p:sp>
        <p:nvSpPr>
          <p:cNvPr id="49" name="TextBox 48"/>
          <p:cNvSpPr txBox="1"/>
          <p:nvPr/>
        </p:nvSpPr>
        <p:spPr>
          <a:xfrm>
            <a:off x="7226301" y="3657600"/>
            <a:ext cx="1801391" cy="369332"/>
          </a:xfrm>
          <a:prstGeom prst="rect">
            <a:avLst/>
          </a:prstGeom>
          <a:noFill/>
        </p:spPr>
        <p:txBody>
          <a:bodyPr wrap="none" rtlCol="0">
            <a:spAutoFit/>
          </a:bodyPr>
          <a:lstStyle/>
          <a:p>
            <a:r>
              <a:rPr lang="en-IN" b="1" dirty="0"/>
              <a:t>LPTR(M) </a:t>
            </a:r>
            <a:r>
              <a:rPr lang="en-IN" b="1" dirty="0">
                <a:sym typeface="Wingdings" pitchFamily="2" charset="2"/>
              </a:rPr>
              <a:t></a:t>
            </a:r>
            <a:r>
              <a:rPr lang="en-IN" b="1" dirty="0"/>
              <a:t> NEW</a:t>
            </a:r>
            <a:endParaRPr lang="en-IN" b="1" dirty="0">
              <a:sym typeface="Wingdings" pitchFamily="2" charset="2"/>
            </a:endParaRPr>
          </a:p>
        </p:txBody>
      </p:sp>
      <p:sp>
        <p:nvSpPr>
          <p:cNvPr id="50" name="TextBox 49"/>
          <p:cNvSpPr txBox="1"/>
          <p:nvPr/>
        </p:nvSpPr>
        <p:spPr>
          <a:xfrm>
            <a:off x="7226301" y="4038600"/>
            <a:ext cx="2714397" cy="369332"/>
          </a:xfrm>
          <a:prstGeom prst="rect">
            <a:avLst/>
          </a:prstGeom>
          <a:noFill/>
        </p:spPr>
        <p:txBody>
          <a:bodyPr wrap="none" rtlCol="0">
            <a:spAutoFit/>
          </a:bodyPr>
          <a:lstStyle/>
          <a:p>
            <a:r>
              <a:rPr lang="en-IN" b="1" dirty="0"/>
              <a:t>RPTR(LPTR(NEW)) </a:t>
            </a:r>
            <a:r>
              <a:rPr lang="en-IN" b="1" dirty="0">
                <a:sym typeface="Wingdings" pitchFamily="2" charset="2"/>
              </a:rPr>
              <a:t></a:t>
            </a:r>
            <a:r>
              <a:rPr lang="en-IN" b="1" dirty="0"/>
              <a:t> NEW</a:t>
            </a:r>
            <a:endParaRPr lang="en-IN" b="1" dirty="0">
              <a:sym typeface="Wingdings" pitchFamily="2" charset="2"/>
            </a:endParaRPr>
          </a:p>
        </p:txBody>
      </p:sp>
      <p:grpSp>
        <p:nvGrpSpPr>
          <p:cNvPr id="51" name="Group 50"/>
          <p:cNvGrpSpPr/>
          <p:nvPr/>
        </p:nvGrpSpPr>
        <p:grpSpPr>
          <a:xfrm>
            <a:off x="1828800" y="4876800"/>
            <a:ext cx="1066800" cy="381000"/>
            <a:chOff x="304800" y="4191000"/>
            <a:chExt cx="1066800" cy="381000"/>
          </a:xfrm>
        </p:grpSpPr>
        <p:sp>
          <p:nvSpPr>
            <p:cNvPr id="52" name="Rectangle 5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4" name="Rectangle 5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5" name="Group 54"/>
          <p:cNvGrpSpPr/>
          <p:nvPr/>
        </p:nvGrpSpPr>
        <p:grpSpPr>
          <a:xfrm>
            <a:off x="3429000" y="48768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7620000" y="48768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9220200" y="48768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67" name="Straight Arrow Connector 66"/>
          <p:cNvCxnSpPr/>
          <p:nvPr/>
        </p:nvCxnSpPr>
        <p:spPr>
          <a:xfrm>
            <a:off x="28956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a:off x="4495800" y="4953000"/>
            <a:ext cx="15240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86868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p:nvPr/>
        </p:nvCxnSpPr>
        <p:spPr>
          <a:xfrm>
            <a:off x="86868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p:nvPr/>
        </p:nvCxnSpPr>
        <p:spPr>
          <a:xfrm>
            <a:off x="4495800" y="5181600"/>
            <a:ext cx="15240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28956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flipV="1">
            <a:off x="9982200" y="48768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4" name="Straight Connector 73"/>
          <p:cNvCxnSpPr/>
          <p:nvPr/>
        </p:nvCxnSpPr>
        <p:spPr>
          <a:xfrm flipH="1">
            <a:off x="1828800" y="48768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1831353" y="5498068"/>
            <a:ext cx="295274" cy="369332"/>
          </a:xfrm>
          <a:prstGeom prst="rect">
            <a:avLst/>
          </a:prstGeom>
          <a:noFill/>
        </p:spPr>
        <p:txBody>
          <a:bodyPr wrap="none" rtlCol="0">
            <a:spAutoFit/>
          </a:bodyPr>
          <a:lstStyle/>
          <a:p>
            <a:pPr algn="ctr"/>
            <a:r>
              <a:rPr lang="en-IN" b="1" dirty="0"/>
              <a:t>L</a:t>
            </a:r>
            <a:endParaRPr lang="en-US" b="1" dirty="0"/>
          </a:p>
        </p:txBody>
      </p:sp>
      <p:sp>
        <p:nvSpPr>
          <p:cNvPr id="76" name="TextBox 75"/>
          <p:cNvSpPr txBox="1"/>
          <p:nvPr/>
        </p:nvSpPr>
        <p:spPr>
          <a:xfrm>
            <a:off x="9972490" y="5486400"/>
            <a:ext cx="314510" cy="369332"/>
          </a:xfrm>
          <a:prstGeom prst="rect">
            <a:avLst/>
          </a:prstGeom>
          <a:noFill/>
        </p:spPr>
        <p:txBody>
          <a:bodyPr wrap="none" rtlCol="0">
            <a:spAutoFit/>
          </a:bodyPr>
          <a:lstStyle/>
          <a:p>
            <a:pPr algn="ctr"/>
            <a:r>
              <a:rPr lang="en-IN" b="1" dirty="0"/>
              <a:t>R</a:t>
            </a:r>
            <a:endParaRPr lang="en-US" b="1" dirty="0"/>
          </a:p>
        </p:txBody>
      </p:sp>
      <p:cxnSp>
        <p:nvCxnSpPr>
          <p:cNvPr id="77" name="Straight Arrow Connector 76"/>
          <p:cNvCxnSpPr>
            <a:stCxn id="75" idx="0"/>
            <a:endCxn id="53" idx="2"/>
          </p:cNvCxnSpPr>
          <p:nvPr/>
        </p:nvCxnSpPr>
        <p:spPr>
          <a:xfrm flipV="1">
            <a:off x="1978990" y="52578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V="1">
            <a:off x="10132390" y="52578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79" name="Group 78"/>
          <p:cNvGrpSpPr/>
          <p:nvPr/>
        </p:nvGrpSpPr>
        <p:grpSpPr>
          <a:xfrm>
            <a:off x="6019800" y="4876800"/>
            <a:ext cx="1066800" cy="381000"/>
            <a:chOff x="304800" y="4191000"/>
            <a:chExt cx="1066800" cy="381000"/>
          </a:xfrm>
        </p:grpSpPr>
        <p:sp>
          <p:nvSpPr>
            <p:cNvPr id="80" name="Rectangle 7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1" name="Rectangle 8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2" name="Rectangle 8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3" name="Straight Arrow Connector 82"/>
          <p:cNvCxnSpPr/>
          <p:nvPr/>
        </p:nvCxnSpPr>
        <p:spPr>
          <a:xfrm>
            <a:off x="70866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4" name="Straight Arrow Connector 83"/>
          <p:cNvCxnSpPr/>
          <p:nvPr/>
        </p:nvCxnSpPr>
        <p:spPr>
          <a:xfrm>
            <a:off x="70866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85" name="Group 84"/>
          <p:cNvGrpSpPr/>
          <p:nvPr/>
        </p:nvGrpSpPr>
        <p:grpSpPr>
          <a:xfrm>
            <a:off x="4724400" y="5638800"/>
            <a:ext cx="1066800" cy="381000"/>
            <a:chOff x="304800" y="4191000"/>
            <a:chExt cx="1066800" cy="381000"/>
          </a:xfrm>
        </p:grpSpPr>
        <p:sp>
          <p:nvSpPr>
            <p:cNvPr id="86" name="Rectangle 8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7" name="Rectangle 8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8" name="Rectangle 8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89" name="TextBox 88"/>
          <p:cNvSpPr txBox="1"/>
          <p:nvPr/>
        </p:nvSpPr>
        <p:spPr>
          <a:xfrm>
            <a:off x="4900043" y="6031468"/>
            <a:ext cx="612668" cy="369332"/>
          </a:xfrm>
          <a:prstGeom prst="rect">
            <a:avLst/>
          </a:prstGeom>
          <a:noFill/>
        </p:spPr>
        <p:txBody>
          <a:bodyPr wrap="none" rtlCol="0">
            <a:spAutoFit/>
          </a:bodyPr>
          <a:lstStyle/>
          <a:p>
            <a:pPr algn="ctr"/>
            <a:r>
              <a:rPr lang="en-IN" b="1" dirty="0"/>
              <a:t>NEW</a:t>
            </a:r>
            <a:endParaRPr lang="en-US" b="1" dirty="0"/>
          </a:p>
        </p:txBody>
      </p:sp>
      <p:sp>
        <p:nvSpPr>
          <p:cNvPr id="92" name="TextBox 91"/>
          <p:cNvSpPr txBox="1"/>
          <p:nvPr/>
        </p:nvSpPr>
        <p:spPr>
          <a:xfrm>
            <a:off x="1752600" y="4103132"/>
            <a:ext cx="1988045" cy="461665"/>
          </a:xfrm>
          <a:prstGeom prst="rect">
            <a:avLst/>
          </a:prstGeom>
          <a:solidFill>
            <a:schemeClr val="bg1">
              <a:lumMod val="95000"/>
            </a:schemeClr>
          </a:solidFill>
        </p:spPr>
        <p:txBody>
          <a:bodyPr wrap="none" rtlCol="0">
            <a:spAutoFit/>
          </a:bodyPr>
          <a:lstStyle/>
          <a:p>
            <a:r>
              <a:rPr lang="en-IN" sz="2400" b="1" dirty="0">
                <a:solidFill>
                  <a:schemeClr val="tx2"/>
                </a:solidFill>
              </a:rPr>
              <a:t>After Insertion</a:t>
            </a:r>
            <a:endParaRPr lang="en-US" sz="2400" b="1" dirty="0">
              <a:solidFill>
                <a:schemeClr val="tx2"/>
              </a:solidFill>
            </a:endParaRPr>
          </a:p>
        </p:txBody>
      </p:sp>
      <p:sp>
        <p:nvSpPr>
          <p:cNvPr id="99" name="Freeform 98"/>
          <p:cNvSpPr/>
          <p:nvPr/>
        </p:nvSpPr>
        <p:spPr>
          <a:xfrm>
            <a:off x="5791200" y="5263150"/>
            <a:ext cx="342232" cy="417095"/>
          </a:xfrm>
          <a:custGeom>
            <a:avLst/>
            <a:gdLst>
              <a:gd name="connsiteX0" fmla="*/ 0 w 342232"/>
              <a:gd name="connsiteY0" fmla="*/ 417095 h 417095"/>
              <a:gd name="connsiteX1" fmla="*/ 342232 w 342232"/>
              <a:gd name="connsiteY1" fmla="*/ 417095 h 417095"/>
              <a:gd name="connsiteX2" fmla="*/ 342232 w 342232"/>
              <a:gd name="connsiteY2" fmla="*/ 0 h 417095"/>
            </a:gdLst>
            <a:ahLst/>
            <a:cxnLst>
              <a:cxn ang="0">
                <a:pos x="connsiteX0" y="connsiteY0"/>
              </a:cxn>
              <a:cxn ang="0">
                <a:pos x="connsiteX1" y="connsiteY1"/>
              </a:cxn>
              <a:cxn ang="0">
                <a:pos x="connsiteX2" y="connsiteY2"/>
              </a:cxn>
            </a:cxnLst>
            <a:rect l="l" t="t" r="r" b="b"/>
            <a:pathLst>
              <a:path w="342232" h="417095">
                <a:moveTo>
                  <a:pt x="0" y="417095"/>
                </a:moveTo>
                <a:lnTo>
                  <a:pt x="342232" y="417095"/>
                </a:lnTo>
                <a:lnTo>
                  <a:pt x="342232"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2" name="Freeform 101"/>
          <p:cNvSpPr/>
          <p:nvPr/>
        </p:nvSpPr>
        <p:spPr>
          <a:xfrm>
            <a:off x="5807242" y="5273843"/>
            <a:ext cx="491958" cy="673769"/>
          </a:xfrm>
          <a:custGeom>
            <a:avLst/>
            <a:gdLst>
              <a:gd name="connsiteX0" fmla="*/ 491958 w 491958"/>
              <a:gd name="connsiteY0" fmla="*/ 0 h 673769"/>
              <a:gd name="connsiteX1" fmla="*/ 491958 w 491958"/>
              <a:gd name="connsiteY1" fmla="*/ 673769 h 673769"/>
              <a:gd name="connsiteX2" fmla="*/ 0 w 491958"/>
              <a:gd name="connsiteY2" fmla="*/ 673769 h 673769"/>
            </a:gdLst>
            <a:ahLst/>
            <a:cxnLst>
              <a:cxn ang="0">
                <a:pos x="connsiteX0" y="connsiteY0"/>
              </a:cxn>
              <a:cxn ang="0">
                <a:pos x="connsiteX1" y="connsiteY1"/>
              </a:cxn>
              <a:cxn ang="0">
                <a:pos x="connsiteX2" y="connsiteY2"/>
              </a:cxn>
            </a:cxnLst>
            <a:rect l="l" t="t" r="r" b="b"/>
            <a:pathLst>
              <a:path w="491958" h="673769">
                <a:moveTo>
                  <a:pt x="491958" y="0"/>
                </a:moveTo>
                <a:lnTo>
                  <a:pt x="491958" y="673769"/>
                </a:lnTo>
                <a:lnTo>
                  <a:pt x="0" y="67376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3" name="Freeform 102"/>
          <p:cNvSpPr/>
          <p:nvPr/>
        </p:nvSpPr>
        <p:spPr>
          <a:xfrm>
            <a:off x="4427621" y="5268496"/>
            <a:ext cx="288758" cy="449179"/>
          </a:xfrm>
          <a:custGeom>
            <a:avLst/>
            <a:gdLst>
              <a:gd name="connsiteX0" fmla="*/ 0 w 288758"/>
              <a:gd name="connsiteY0" fmla="*/ 0 h 449179"/>
              <a:gd name="connsiteX1" fmla="*/ 0 w 288758"/>
              <a:gd name="connsiteY1" fmla="*/ 449179 h 449179"/>
              <a:gd name="connsiteX2" fmla="*/ 288758 w 288758"/>
              <a:gd name="connsiteY2" fmla="*/ 449179 h 449179"/>
            </a:gdLst>
            <a:ahLst/>
            <a:cxnLst>
              <a:cxn ang="0">
                <a:pos x="connsiteX0" y="connsiteY0"/>
              </a:cxn>
              <a:cxn ang="0">
                <a:pos x="connsiteX1" y="connsiteY1"/>
              </a:cxn>
              <a:cxn ang="0">
                <a:pos x="connsiteX2" y="connsiteY2"/>
              </a:cxn>
            </a:cxnLst>
            <a:rect l="l" t="t" r="r" b="b"/>
            <a:pathLst>
              <a:path w="288758" h="449179">
                <a:moveTo>
                  <a:pt x="0" y="0"/>
                </a:moveTo>
                <a:lnTo>
                  <a:pt x="0" y="449179"/>
                </a:lnTo>
                <a:lnTo>
                  <a:pt x="288758" y="44917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4" name="Freeform 103"/>
          <p:cNvSpPr/>
          <p:nvPr/>
        </p:nvSpPr>
        <p:spPr>
          <a:xfrm>
            <a:off x="4090738" y="5279189"/>
            <a:ext cx="630989" cy="695158"/>
          </a:xfrm>
          <a:custGeom>
            <a:avLst/>
            <a:gdLst>
              <a:gd name="connsiteX0" fmla="*/ 630989 w 630989"/>
              <a:gd name="connsiteY0" fmla="*/ 695158 h 695158"/>
              <a:gd name="connsiteX1" fmla="*/ 0 w 630989"/>
              <a:gd name="connsiteY1" fmla="*/ 695158 h 695158"/>
              <a:gd name="connsiteX2" fmla="*/ 0 w 630989"/>
              <a:gd name="connsiteY2" fmla="*/ 0 h 695158"/>
            </a:gdLst>
            <a:ahLst/>
            <a:cxnLst>
              <a:cxn ang="0">
                <a:pos x="connsiteX0" y="connsiteY0"/>
              </a:cxn>
              <a:cxn ang="0">
                <a:pos x="connsiteX1" y="connsiteY1"/>
              </a:cxn>
              <a:cxn ang="0">
                <a:pos x="connsiteX2" y="connsiteY2"/>
              </a:cxn>
            </a:cxnLst>
            <a:rect l="l" t="t" r="r" b="b"/>
            <a:pathLst>
              <a:path w="630989" h="695158">
                <a:moveTo>
                  <a:pt x="630989" y="695158"/>
                </a:moveTo>
                <a:lnTo>
                  <a:pt x="0" y="695158"/>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5" name="TextBox 104"/>
          <p:cNvSpPr txBox="1"/>
          <p:nvPr/>
        </p:nvSpPr>
        <p:spPr>
          <a:xfrm>
            <a:off x="6398235" y="4493736"/>
            <a:ext cx="359393" cy="369332"/>
          </a:xfrm>
          <a:prstGeom prst="rect">
            <a:avLst/>
          </a:prstGeom>
          <a:noFill/>
        </p:spPr>
        <p:txBody>
          <a:bodyPr wrap="none" rtlCol="0">
            <a:spAutoFit/>
          </a:bodyPr>
          <a:lstStyle/>
          <a:p>
            <a:pPr algn="ctr"/>
            <a:r>
              <a:rPr lang="en-IN" b="1" dirty="0"/>
              <a:t>M</a:t>
            </a:r>
            <a:endParaRPr lang="en-US" b="1" dirty="0"/>
          </a:p>
        </p:txBody>
      </p:sp>
      <p:sp>
        <p:nvSpPr>
          <p:cNvPr id="93" name="TextBox 92"/>
          <p:cNvSpPr txBox="1"/>
          <p:nvPr/>
        </p:nvSpPr>
        <p:spPr>
          <a:xfrm>
            <a:off x="2344813" y="825669"/>
            <a:ext cx="7502375" cy="523220"/>
          </a:xfrm>
          <a:prstGeom prst="rect">
            <a:avLst/>
          </a:prstGeom>
          <a:noFill/>
        </p:spPr>
        <p:txBody>
          <a:bodyPr wrap="none" rtlCol="0">
            <a:spAutoFit/>
          </a:bodyPr>
          <a:lstStyle/>
          <a:p>
            <a:pPr algn="ctr"/>
            <a:r>
              <a:rPr lang="en-IN" sz="2800" b="1" dirty="0">
                <a:solidFill>
                  <a:srgbClr val="C00000"/>
                </a:solidFill>
              </a:rPr>
              <a:t>Insertion in the middle of Doubly Linked Linear List</a:t>
            </a:r>
            <a:endParaRPr lang="en-IN" sz="2800" b="1" dirty="0">
              <a:solidFill>
                <a:srgbClr val="C00000"/>
              </a:solidFill>
              <a:sym typeface="Wingdings" pitchFamily="2" charset="2"/>
            </a:endParaRPr>
          </a:p>
        </p:txBody>
      </p:sp>
    </p:spTree>
    <p:extLst>
      <p:ext uri="{BB962C8B-B14F-4D97-AF65-F5344CB8AC3E}">
        <p14:creationId xmlns:p14="http://schemas.microsoft.com/office/powerpoint/2010/main" val="22014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68"/>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7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104"/>
                                        </p:tgtEl>
                                        <p:attrNameLst>
                                          <p:attrName>style.visibility</p:attrName>
                                        </p:attrNameLst>
                                      </p:cBhvr>
                                      <p:to>
                                        <p:strVal val="visible"/>
                                      </p:to>
                                    </p:set>
                                    <p:animEffect transition="in" filter="wipe(down)">
                                      <p:cBhvr>
                                        <p:cTn id="123" dur="500"/>
                                        <p:tgtEl>
                                          <p:spTgt spid="104"/>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99"/>
                                        </p:tgtEl>
                                        <p:attrNameLst>
                                          <p:attrName>style.visibility</p:attrName>
                                        </p:attrNameLst>
                                      </p:cBhvr>
                                      <p:to>
                                        <p:strVal val="visible"/>
                                      </p:to>
                                    </p:set>
                                    <p:animEffect transition="in" filter="wipe(down)">
                                      <p:cBhvr>
                                        <p:cTn id="132" dur="500"/>
                                        <p:tgtEl>
                                          <p:spTgt spid="99"/>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102"/>
                                        </p:tgtEl>
                                        <p:attrNameLst>
                                          <p:attrName>style.visibility</p:attrName>
                                        </p:attrNameLst>
                                      </p:cBhvr>
                                      <p:to>
                                        <p:strVal val="visible"/>
                                      </p:to>
                                    </p:set>
                                    <p:animEffect transition="in" filter="wipe(up)">
                                      <p:cBhvr>
                                        <p:cTn id="141" dur="500"/>
                                        <p:tgtEl>
                                          <p:spTgt spid="102"/>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5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03"/>
                                        </p:tgtEl>
                                        <p:attrNameLst>
                                          <p:attrName>style.visibility</p:attrName>
                                        </p:attrNameLst>
                                      </p:cBhvr>
                                      <p:to>
                                        <p:strVal val="visible"/>
                                      </p:to>
                                    </p:set>
                                    <p:animEffect transition="in" filter="wipe(up)">
                                      <p:cBhvr>
                                        <p:cTn id="150"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4" grpId="0"/>
      <p:bldP spid="45" grpId="0"/>
      <p:bldP spid="46" grpId="0" animBg="1"/>
      <p:bldP spid="47" grpId="0"/>
      <p:bldP spid="48" grpId="0"/>
      <p:bldP spid="49" grpId="0"/>
      <p:bldP spid="50" grpId="0"/>
      <p:bldP spid="75" grpId="0"/>
      <p:bldP spid="76" grpId="0"/>
      <p:bldP spid="89" grpId="0"/>
      <p:bldP spid="92" grpId="0" animBg="1"/>
      <p:bldP spid="99" grpId="0" animBg="1"/>
      <p:bldP spid="102" grpId="0" animBg="1"/>
      <p:bldP spid="103" grpId="0" animBg="1"/>
      <p:bldP spid="104" grpId="0" animBg="1"/>
      <p:bldP spid="105" grpId="0"/>
      <p:bldP spid="9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node in Doubly Linked List</a:t>
            </a:r>
            <a:endParaRPr lang="en-US" dirty="0"/>
          </a:p>
        </p:txBody>
      </p:sp>
      <p:grpSp>
        <p:nvGrpSpPr>
          <p:cNvPr id="4" name="Group 3"/>
          <p:cNvGrpSpPr/>
          <p:nvPr/>
        </p:nvGrpSpPr>
        <p:grpSpPr>
          <a:xfrm>
            <a:off x="2971800" y="19695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4572000" y="19695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772400" y="19695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9372600" y="19695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40386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8392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8392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40386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10134600" y="19695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2971800" y="19695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3140138" y="2590800"/>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10124890" y="2579132"/>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p:nvPr/>
        </p:nvCxnSpPr>
        <p:spPr>
          <a:xfrm flipV="1">
            <a:off x="3295906" y="23505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10284790" y="23505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6172200" y="19695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72390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72390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38" name="Group 37"/>
          <p:cNvGrpSpPr/>
          <p:nvPr/>
        </p:nvGrpSpPr>
        <p:grpSpPr>
          <a:xfrm>
            <a:off x="1738256" y="3112532"/>
            <a:ext cx="1066800" cy="381000"/>
            <a:chOff x="304800" y="4191000"/>
            <a:chExt cx="1066800" cy="381000"/>
          </a:xfrm>
        </p:grpSpPr>
        <p:sp>
          <p:nvSpPr>
            <p:cNvPr id="39" name="Rectangle 3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0" name="Rectangle 3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1" name="Rectangle 4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2" name="TextBox 41"/>
          <p:cNvSpPr txBox="1"/>
          <p:nvPr/>
        </p:nvSpPr>
        <p:spPr>
          <a:xfrm>
            <a:off x="1913899" y="3505200"/>
            <a:ext cx="612668" cy="369332"/>
          </a:xfrm>
          <a:prstGeom prst="rect">
            <a:avLst/>
          </a:prstGeom>
          <a:noFill/>
        </p:spPr>
        <p:txBody>
          <a:bodyPr wrap="none" rtlCol="0">
            <a:spAutoFit/>
          </a:bodyPr>
          <a:lstStyle/>
          <a:p>
            <a:pPr algn="ctr"/>
            <a:r>
              <a:rPr lang="en-IN" b="1" dirty="0"/>
              <a:t>NEW</a:t>
            </a:r>
            <a:endParaRPr lang="en-US" b="1" dirty="0"/>
          </a:p>
        </p:txBody>
      </p:sp>
      <p:sp>
        <p:nvSpPr>
          <p:cNvPr id="43" name="TextBox 42"/>
          <p:cNvSpPr txBox="1"/>
          <p:nvPr/>
        </p:nvSpPr>
        <p:spPr>
          <a:xfrm>
            <a:off x="2892824" y="1666552"/>
            <a:ext cx="359393" cy="369332"/>
          </a:xfrm>
          <a:prstGeom prst="rect">
            <a:avLst/>
          </a:prstGeom>
          <a:noFill/>
        </p:spPr>
        <p:txBody>
          <a:bodyPr wrap="none" rtlCol="0">
            <a:spAutoFit/>
          </a:bodyPr>
          <a:lstStyle/>
          <a:p>
            <a:pPr algn="ctr"/>
            <a:r>
              <a:rPr lang="en-IN" b="1" dirty="0"/>
              <a:t>M</a:t>
            </a:r>
            <a:endParaRPr lang="en-US" b="1" dirty="0"/>
          </a:p>
        </p:txBody>
      </p:sp>
      <p:sp>
        <p:nvSpPr>
          <p:cNvPr id="44" name="TextBox 43"/>
          <p:cNvSpPr txBox="1"/>
          <p:nvPr/>
        </p:nvSpPr>
        <p:spPr>
          <a:xfrm>
            <a:off x="8390098" y="1419880"/>
            <a:ext cx="2183611" cy="461665"/>
          </a:xfrm>
          <a:prstGeom prst="rect">
            <a:avLst/>
          </a:prstGeom>
          <a:solidFill>
            <a:schemeClr val="bg1">
              <a:lumMod val="95000"/>
            </a:schemeClr>
          </a:solidFill>
        </p:spPr>
        <p:txBody>
          <a:bodyPr wrap="none" rtlCol="0">
            <a:spAutoFit/>
          </a:bodyPr>
          <a:lstStyle>
            <a:defPPr>
              <a:defRPr lang="en-US"/>
            </a:defPPr>
            <a:lvl1pPr>
              <a:defRPr sz="2400" b="1">
                <a:solidFill>
                  <a:schemeClr val="tx2"/>
                </a:solidFill>
              </a:defRPr>
            </a:lvl1pPr>
          </a:lstStyle>
          <a:p>
            <a:r>
              <a:rPr lang="en-IN" dirty="0"/>
              <a:t>Before Insertion</a:t>
            </a:r>
            <a:endParaRPr lang="en-US" dirty="0"/>
          </a:p>
        </p:txBody>
      </p:sp>
      <p:sp>
        <p:nvSpPr>
          <p:cNvPr id="45" name="TextBox 44"/>
          <p:cNvSpPr txBox="1"/>
          <p:nvPr/>
        </p:nvSpPr>
        <p:spPr>
          <a:xfrm>
            <a:off x="7115174" y="2743200"/>
            <a:ext cx="2097947" cy="369332"/>
          </a:xfrm>
          <a:prstGeom prst="rect">
            <a:avLst/>
          </a:prstGeom>
          <a:noFill/>
        </p:spPr>
        <p:txBody>
          <a:bodyPr wrap="none" rtlCol="0">
            <a:spAutoFit/>
          </a:bodyPr>
          <a:lstStyle/>
          <a:p>
            <a:r>
              <a:rPr lang="en-IN" b="1" dirty="0"/>
              <a:t>LPTR(NEW) </a:t>
            </a:r>
            <a:r>
              <a:rPr lang="en-IN" b="1" dirty="0">
                <a:sym typeface="Wingdings" pitchFamily="2" charset="2"/>
              </a:rPr>
              <a:t> NULL</a:t>
            </a:r>
          </a:p>
        </p:txBody>
      </p:sp>
      <p:sp>
        <p:nvSpPr>
          <p:cNvPr id="46" name="TextBox 45"/>
          <p:cNvSpPr txBox="1"/>
          <p:nvPr/>
        </p:nvSpPr>
        <p:spPr>
          <a:xfrm>
            <a:off x="7115174" y="3097768"/>
            <a:ext cx="1833451" cy="369332"/>
          </a:xfrm>
          <a:prstGeom prst="rect">
            <a:avLst/>
          </a:prstGeom>
          <a:noFill/>
        </p:spPr>
        <p:txBody>
          <a:bodyPr wrap="none" rtlCol="0">
            <a:spAutoFit/>
          </a:bodyPr>
          <a:lstStyle/>
          <a:p>
            <a:r>
              <a:rPr lang="en-IN" b="1" dirty="0"/>
              <a:t>RPTR(NEW) </a:t>
            </a:r>
            <a:r>
              <a:rPr lang="en-IN" b="1" dirty="0">
                <a:sym typeface="Wingdings" pitchFamily="2" charset="2"/>
              </a:rPr>
              <a:t> M</a:t>
            </a:r>
          </a:p>
        </p:txBody>
      </p:sp>
      <p:sp>
        <p:nvSpPr>
          <p:cNvPr id="47" name="TextBox 46"/>
          <p:cNvSpPr txBox="1"/>
          <p:nvPr/>
        </p:nvSpPr>
        <p:spPr>
          <a:xfrm>
            <a:off x="7115174" y="3429000"/>
            <a:ext cx="1801391" cy="369332"/>
          </a:xfrm>
          <a:prstGeom prst="rect">
            <a:avLst/>
          </a:prstGeom>
          <a:noFill/>
        </p:spPr>
        <p:txBody>
          <a:bodyPr wrap="none" rtlCol="0">
            <a:spAutoFit/>
          </a:bodyPr>
          <a:lstStyle/>
          <a:p>
            <a:r>
              <a:rPr lang="en-IN" b="1" dirty="0"/>
              <a:t>LPTR(M) </a:t>
            </a:r>
            <a:r>
              <a:rPr lang="en-IN" b="1" dirty="0">
                <a:sym typeface="Wingdings" pitchFamily="2" charset="2"/>
              </a:rPr>
              <a:t></a:t>
            </a:r>
            <a:r>
              <a:rPr lang="en-IN" b="1" dirty="0"/>
              <a:t> NEW</a:t>
            </a:r>
            <a:endParaRPr lang="en-IN" b="1" dirty="0">
              <a:sym typeface="Wingdings" pitchFamily="2" charset="2"/>
            </a:endParaRPr>
          </a:p>
        </p:txBody>
      </p:sp>
      <p:cxnSp>
        <p:nvCxnSpPr>
          <p:cNvPr id="48" name="Straight Arrow Connector 47"/>
          <p:cNvCxnSpPr/>
          <p:nvPr/>
        </p:nvCxnSpPr>
        <p:spPr>
          <a:xfrm>
            <a:off x="5638800" y="2057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p:nvPr/>
        </p:nvCxnSpPr>
        <p:spPr>
          <a:xfrm>
            <a:off x="5638800" y="2286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1898588" y="5029200"/>
            <a:ext cx="295274" cy="369332"/>
          </a:xfrm>
          <a:prstGeom prst="rect">
            <a:avLst/>
          </a:prstGeom>
          <a:noFill/>
        </p:spPr>
        <p:txBody>
          <a:bodyPr wrap="none" rtlCol="0">
            <a:spAutoFit/>
          </a:bodyPr>
          <a:lstStyle/>
          <a:p>
            <a:pPr algn="ctr"/>
            <a:r>
              <a:rPr lang="en-IN" b="1" dirty="0"/>
              <a:t>L</a:t>
            </a:r>
            <a:endParaRPr lang="en-US" b="1" dirty="0"/>
          </a:p>
        </p:txBody>
      </p:sp>
      <p:grpSp>
        <p:nvGrpSpPr>
          <p:cNvPr id="55" name="Group 54"/>
          <p:cNvGrpSpPr/>
          <p:nvPr/>
        </p:nvGrpSpPr>
        <p:grpSpPr>
          <a:xfrm>
            <a:off x="3124200" y="46482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4724400" y="46482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7924800" y="46482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7" name="Group 66"/>
          <p:cNvGrpSpPr/>
          <p:nvPr/>
        </p:nvGrpSpPr>
        <p:grpSpPr>
          <a:xfrm>
            <a:off x="9525000" y="4648200"/>
            <a:ext cx="1066800" cy="381000"/>
            <a:chOff x="304800" y="4191000"/>
            <a:chExt cx="1066800" cy="381000"/>
          </a:xfrm>
        </p:grpSpPr>
        <p:sp>
          <p:nvSpPr>
            <p:cNvPr id="68" name="Rectangle 6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9" name="Rectangle 6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0" name="Rectangle 6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71" name="Straight Arrow Connector 70"/>
          <p:cNvCxnSpPr/>
          <p:nvPr/>
        </p:nvCxnSpPr>
        <p:spPr>
          <a:xfrm>
            <a:off x="41910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89916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3" name="Straight Arrow Connector 72"/>
          <p:cNvCxnSpPr/>
          <p:nvPr/>
        </p:nvCxnSpPr>
        <p:spPr>
          <a:xfrm>
            <a:off x="89916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4" name="Straight Arrow Connector 73"/>
          <p:cNvCxnSpPr/>
          <p:nvPr/>
        </p:nvCxnSpPr>
        <p:spPr>
          <a:xfrm>
            <a:off x="41910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10287000" y="4648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flipH="1">
            <a:off x="3124200" y="4648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7" name="TextBox 76"/>
          <p:cNvSpPr txBox="1"/>
          <p:nvPr/>
        </p:nvSpPr>
        <p:spPr>
          <a:xfrm>
            <a:off x="3214558" y="5285150"/>
            <a:ext cx="295274" cy="369332"/>
          </a:xfrm>
          <a:prstGeom prst="rect">
            <a:avLst/>
          </a:prstGeom>
          <a:noFill/>
        </p:spPr>
        <p:txBody>
          <a:bodyPr wrap="none" rtlCol="0">
            <a:spAutoFit/>
          </a:bodyPr>
          <a:lstStyle/>
          <a:p>
            <a:pPr algn="ctr"/>
            <a:r>
              <a:rPr lang="en-IN" b="1" dirty="0"/>
              <a:t>L</a:t>
            </a:r>
            <a:endParaRPr lang="en-US" b="1" dirty="0"/>
          </a:p>
        </p:txBody>
      </p:sp>
      <p:sp>
        <p:nvSpPr>
          <p:cNvPr id="78" name="TextBox 77"/>
          <p:cNvSpPr txBox="1"/>
          <p:nvPr/>
        </p:nvSpPr>
        <p:spPr>
          <a:xfrm>
            <a:off x="10277290" y="5285150"/>
            <a:ext cx="314510" cy="369332"/>
          </a:xfrm>
          <a:prstGeom prst="rect">
            <a:avLst/>
          </a:prstGeom>
          <a:noFill/>
        </p:spPr>
        <p:txBody>
          <a:bodyPr wrap="none" rtlCol="0">
            <a:spAutoFit/>
          </a:bodyPr>
          <a:lstStyle/>
          <a:p>
            <a:pPr algn="ctr"/>
            <a:r>
              <a:rPr lang="en-IN" b="1" dirty="0"/>
              <a:t>R</a:t>
            </a:r>
            <a:endParaRPr lang="en-US" b="1" dirty="0"/>
          </a:p>
        </p:txBody>
      </p:sp>
      <p:cxnSp>
        <p:nvCxnSpPr>
          <p:cNvPr id="79" name="Straight Arrow Connector 78"/>
          <p:cNvCxnSpPr/>
          <p:nvPr/>
        </p:nvCxnSpPr>
        <p:spPr>
          <a:xfrm flipV="1">
            <a:off x="3370326" y="504488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p:nvPr/>
        </p:nvCxnSpPr>
        <p:spPr>
          <a:xfrm flipV="1">
            <a:off x="10437190" y="5029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81" name="Group 80"/>
          <p:cNvGrpSpPr/>
          <p:nvPr/>
        </p:nvGrpSpPr>
        <p:grpSpPr>
          <a:xfrm>
            <a:off x="6324600" y="4648200"/>
            <a:ext cx="1066800" cy="381000"/>
            <a:chOff x="304800" y="4191000"/>
            <a:chExt cx="1066800" cy="381000"/>
          </a:xfrm>
        </p:grpSpPr>
        <p:sp>
          <p:nvSpPr>
            <p:cNvPr id="82" name="Rectangle 8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3" name="Rectangle 8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4" name="Rectangle 8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5" name="Straight Arrow Connector 84"/>
          <p:cNvCxnSpPr/>
          <p:nvPr/>
        </p:nvCxnSpPr>
        <p:spPr>
          <a:xfrm>
            <a:off x="73914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p:nvPr/>
        </p:nvCxnSpPr>
        <p:spPr>
          <a:xfrm>
            <a:off x="73914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87" name="Group 86"/>
          <p:cNvGrpSpPr/>
          <p:nvPr/>
        </p:nvGrpSpPr>
        <p:grpSpPr>
          <a:xfrm>
            <a:off x="1890656" y="5791200"/>
            <a:ext cx="1066800" cy="381000"/>
            <a:chOff x="304800" y="4191000"/>
            <a:chExt cx="1066800" cy="381000"/>
          </a:xfrm>
        </p:grpSpPr>
        <p:sp>
          <p:nvSpPr>
            <p:cNvPr id="88" name="Rectangle 8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9" name="Rectangle 8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90" name="Rectangle 8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91" name="TextBox 90"/>
          <p:cNvSpPr txBox="1"/>
          <p:nvPr/>
        </p:nvSpPr>
        <p:spPr>
          <a:xfrm>
            <a:off x="2080643" y="6107668"/>
            <a:ext cx="612668" cy="369332"/>
          </a:xfrm>
          <a:prstGeom prst="rect">
            <a:avLst/>
          </a:prstGeom>
          <a:noFill/>
        </p:spPr>
        <p:txBody>
          <a:bodyPr wrap="none" rtlCol="0">
            <a:spAutoFit/>
          </a:bodyPr>
          <a:lstStyle/>
          <a:p>
            <a:pPr algn="ctr"/>
            <a:r>
              <a:rPr lang="en-IN" b="1" dirty="0"/>
              <a:t>NEW</a:t>
            </a:r>
            <a:endParaRPr lang="en-US" b="1" dirty="0"/>
          </a:p>
        </p:txBody>
      </p:sp>
      <p:sp>
        <p:nvSpPr>
          <p:cNvPr id="92" name="TextBox 91"/>
          <p:cNvSpPr txBox="1"/>
          <p:nvPr/>
        </p:nvSpPr>
        <p:spPr>
          <a:xfrm>
            <a:off x="3045224" y="4257352"/>
            <a:ext cx="359393" cy="369332"/>
          </a:xfrm>
          <a:prstGeom prst="rect">
            <a:avLst/>
          </a:prstGeom>
          <a:noFill/>
        </p:spPr>
        <p:txBody>
          <a:bodyPr wrap="none" rtlCol="0">
            <a:spAutoFit/>
          </a:bodyPr>
          <a:lstStyle/>
          <a:p>
            <a:pPr algn="ctr"/>
            <a:r>
              <a:rPr lang="en-IN" b="1" dirty="0"/>
              <a:t>M</a:t>
            </a:r>
            <a:endParaRPr lang="en-US" b="1" dirty="0"/>
          </a:p>
        </p:txBody>
      </p:sp>
      <p:sp>
        <p:nvSpPr>
          <p:cNvPr id="93" name="TextBox 92"/>
          <p:cNvSpPr txBox="1"/>
          <p:nvPr/>
        </p:nvSpPr>
        <p:spPr>
          <a:xfrm>
            <a:off x="8585664" y="4086880"/>
            <a:ext cx="1988045" cy="461665"/>
          </a:xfrm>
          <a:prstGeom prst="rect">
            <a:avLst/>
          </a:prstGeom>
          <a:solidFill>
            <a:schemeClr val="bg1">
              <a:lumMod val="95000"/>
            </a:schemeClr>
          </a:solidFill>
        </p:spPr>
        <p:txBody>
          <a:bodyPr wrap="none" rtlCol="0">
            <a:spAutoFit/>
          </a:bodyPr>
          <a:lstStyle>
            <a:defPPr>
              <a:defRPr lang="en-US"/>
            </a:defPPr>
            <a:lvl1pPr>
              <a:defRPr sz="2400" b="1">
                <a:solidFill>
                  <a:schemeClr val="tx2"/>
                </a:solidFill>
              </a:defRPr>
            </a:lvl1pPr>
          </a:lstStyle>
          <a:p>
            <a:r>
              <a:rPr lang="en-IN" dirty="0"/>
              <a:t>After Insertion</a:t>
            </a:r>
            <a:endParaRPr lang="en-US" dirty="0"/>
          </a:p>
        </p:txBody>
      </p:sp>
      <p:cxnSp>
        <p:nvCxnSpPr>
          <p:cNvPr id="94" name="Straight Arrow Connector 93"/>
          <p:cNvCxnSpPr/>
          <p:nvPr/>
        </p:nvCxnSpPr>
        <p:spPr>
          <a:xfrm>
            <a:off x="5791200" y="4736068"/>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5" name="Straight Arrow Connector 94"/>
          <p:cNvCxnSpPr/>
          <p:nvPr/>
        </p:nvCxnSpPr>
        <p:spPr>
          <a:xfrm>
            <a:off x="5791200" y="4964668"/>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96" name="Freeform 95"/>
          <p:cNvSpPr/>
          <p:nvPr/>
        </p:nvSpPr>
        <p:spPr>
          <a:xfrm>
            <a:off x="3021106" y="5017561"/>
            <a:ext cx="247426" cy="882127"/>
          </a:xfrm>
          <a:custGeom>
            <a:avLst/>
            <a:gdLst>
              <a:gd name="connsiteX0" fmla="*/ 247426 w 247426"/>
              <a:gd name="connsiteY0" fmla="*/ 0 h 882127"/>
              <a:gd name="connsiteX1" fmla="*/ 247426 w 247426"/>
              <a:gd name="connsiteY1" fmla="*/ 882127 h 882127"/>
              <a:gd name="connsiteX2" fmla="*/ 0 w 247426"/>
              <a:gd name="connsiteY2" fmla="*/ 882127 h 882127"/>
            </a:gdLst>
            <a:ahLst/>
            <a:cxnLst>
              <a:cxn ang="0">
                <a:pos x="connsiteX0" y="connsiteY0"/>
              </a:cxn>
              <a:cxn ang="0">
                <a:pos x="connsiteX1" y="connsiteY1"/>
              </a:cxn>
              <a:cxn ang="0">
                <a:pos x="connsiteX2" y="connsiteY2"/>
              </a:cxn>
            </a:cxnLst>
            <a:rect l="l" t="t" r="r" b="b"/>
            <a:pathLst>
              <a:path w="247426" h="882127">
                <a:moveTo>
                  <a:pt x="247426" y="0"/>
                </a:moveTo>
                <a:lnTo>
                  <a:pt x="247426" y="882127"/>
                </a:lnTo>
                <a:lnTo>
                  <a:pt x="0" y="88212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7" name="Freeform 96"/>
          <p:cNvSpPr/>
          <p:nvPr/>
        </p:nvSpPr>
        <p:spPr>
          <a:xfrm>
            <a:off x="2805953" y="4834680"/>
            <a:ext cx="311972" cy="957430"/>
          </a:xfrm>
          <a:custGeom>
            <a:avLst/>
            <a:gdLst>
              <a:gd name="connsiteX0" fmla="*/ 0 w 311972"/>
              <a:gd name="connsiteY0" fmla="*/ 957430 h 957430"/>
              <a:gd name="connsiteX1" fmla="*/ 0 w 311972"/>
              <a:gd name="connsiteY1" fmla="*/ 0 h 957430"/>
              <a:gd name="connsiteX2" fmla="*/ 311972 w 311972"/>
              <a:gd name="connsiteY2" fmla="*/ 0 h 957430"/>
            </a:gdLst>
            <a:ahLst/>
            <a:cxnLst>
              <a:cxn ang="0">
                <a:pos x="connsiteX0" y="connsiteY0"/>
              </a:cxn>
              <a:cxn ang="0">
                <a:pos x="connsiteX1" y="connsiteY1"/>
              </a:cxn>
              <a:cxn ang="0">
                <a:pos x="connsiteX2" y="connsiteY2"/>
              </a:cxn>
            </a:cxnLst>
            <a:rect l="l" t="t" r="r" b="b"/>
            <a:pathLst>
              <a:path w="311972" h="957430">
                <a:moveTo>
                  <a:pt x="0" y="957430"/>
                </a:moveTo>
                <a:lnTo>
                  <a:pt x="0" y="0"/>
                </a:lnTo>
                <a:lnTo>
                  <a:pt x="311972"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98" name="Straight Connector 97"/>
          <p:cNvCxnSpPr/>
          <p:nvPr/>
        </p:nvCxnSpPr>
        <p:spPr>
          <a:xfrm flipH="1">
            <a:off x="1905000" y="5802868"/>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99" name="TextBox 98"/>
          <p:cNvSpPr txBox="1"/>
          <p:nvPr/>
        </p:nvSpPr>
        <p:spPr>
          <a:xfrm>
            <a:off x="2609308" y="838201"/>
            <a:ext cx="6973384" cy="523220"/>
          </a:xfrm>
          <a:prstGeom prst="rect">
            <a:avLst/>
          </a:prstGeom>
          <a:noFill/>
        </p:spPr>
        <p:txBody>
          <a:bodyPr wrap="none" rtlCol="0">
            <a:spAutoFit/>
          </a:bodyPr>
          <a:lstStyle>
            <a:defPPr>
              <a:defRPr lang="en-US"/>
            </a:defPPr>
            <a:lvl1pPr algn="ctr">
              <a:defRPr sz="2800" b="1">
                <a:solidFill>
                  <a:srgbClr val="C00000"/>
                </a:solidFill>
              </a:defRPr>
            </a:lvl1pPr>
          </a:lstStyle>
          <a:p>
            <a:r>
              <a:rPr lang="en-IN" dirty="0"/>
              <a:t>Left most insertion in Doubly Linked Linear List</a:t>
            </a:r>
            <a:endParaRPr lang="en-IN" dirty="0">
              <a:sym typeface="Wingdings" pitchFamily="2" charset="2"/>
            </a:endParaRPr>
          </a:p>
        </p:txBody>
      </p:sp>
      <p:cxnSp>
        <p:nvCxnSpPr>
          <p:cNvPr id="101" name="Straight Arrow Connector 100"/>
          <p:cNvCxnSpPr>
            <a:stCxn id="53" idx="2"/>
            <a:endCxn id="89" idx="0"/>
          </p:cNvCxnSpPr>
          <p:nvPr/>
        </p:nvCxnSpPr>
        <p:spPr>
          <a:xfrm flipH="1">
            <a:off x="2043057" y="5398532"/>
            <a:ext cx="3169" cy="39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02" name="TextBox 101"/>
          <p:cNvSpPr txBox="1"/>
          <p:nvPr/>
        </p:nvSpPr>
        <p:spPr>
          <a:xfrm>
            <a:off x="7118874" y="3733800"/>
            <a:ext cx="1088760" cy="369332"/>
          </a:xfrm>
          <a:prstGeom prst="rect">
            <a:avLst/>
          </a:prstGeom>
          <a:noFill/>
        </p:spPr>
        <p:txBody>
          <a:bodyPr wrap="none" rtlCol="0">
            <a:spAutoFit/>
          </a:bodyPr>
          <a:lstStyle/>
          <a:p>
            <a:r>
              <a:rPr lang="en-IN" b="1" dirty="0"/>
              <a:t>L </a:t>
            </a:r>
            <a:r>
              <a:rPr lang="en-IN" b="1" dirty="0">
                <a:sym typeface="Wingdings" pitchFamily="2" charset="2"/>
              </a:rPr>
              <a:t></a:t>
            </a:r>
            <a:r>
              <a:rPr lang="en-IN" b="1" dirty="0"/>
              <a:t> NEW</a:t>
            </a:r>
            <a:endParaRPr lang="en-IN" b="1" dirty="0">
              <a:sym typeface="Wingdings" pitchFamily="2" charset="2"/>
            </a:endParaRPr>
          </a:p>
        </p:txBody>
      </p:sp>
    </p:spTree>
    <p:extLst>
      <p:ext uri="{BB962C8B-B14F-4D97-AF65-F5344CB8AC3E}">
        <p14:creationId xmlns:p14="http://schemas.microsoft.com/office/powerpoint/2010/main" val="383258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97"/>
                                        </p:tgtEl>
                                        <p:attrNameLst>
                                          <p:attrName>style.visibility</p:attrName>
                                        </p:attrNameLst>
                                      </p:cBhvr>
                                      <p:to>
                                        <p:strVal val="visible"/>
                                      </p:to>
                                    </p:set>
                                    <p:animEffect transition="in" filter="wipe(down)">
                                      <p:cBhvr>
                                        <p:cTn id="119" dur="500"/>
                                        <p:tgtEl>
                                          <p:spTgt spid="97"/>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4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96"/>
                                        </p:tgtEl>
                                        <p:attrNameLst>
                                          <p:attrName>style.visibility</p:attrName>
                                        </p:attrNameLst>
                                      </p:cBhvr>
                                      <p:to>
                                        <p:strVal val="visible"/>
                                      </p:to>
                                    </p:set>
                                    <p:animEffect transition="in" filter="wipe(up)">
                                      <p:cBhvr>
                                        <p:cTn id="128" dur="500"/>
                                        <p:tgtEl>
                                          <p:spTgt spid="96"/>
                                        </p:tgtEl>
                                      </p:cBhvr>
                                    </p:animEffect>
                                  </p:childTnLst>
                                </p:cTn>
                              </p:par>
                              <p:par>
                                <p:cTn id="129" presetID="1" presetClass="exit" presetSubtype="0" fill="hold" nodeType="withEffect">
                                  <p:stCondLst>
                                    <p:cond delay="0"/>
                                  </p:stCondLst>
                                  <p:childTnLst>
                                    <p:set>
                                      <p:cBhvr>
                                        <p:cTn id="130" dur="1" fill="hold">
                                          <p:stCondLst>
                                            <p:cond delay="0"/>
                                          </p:stCondLst>
                                        </p:cTn>
                                        <p:tgtEl>
                                          <p:spTgt spid="7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0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77"/>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79"/>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5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2" grpId="0"/>
      <p:bldP spid="43" grpId="0"/>
      <p:bldP spid="44" grpId="0" animBg="1"/>
      <p:bldP spid="45" grpId="0"/>
      <p:bldP spid="46" grpId="0"/>
      <p:bldP spid="47" grpId="0"/>
      <p:bldP spid="53" grpId="0"/>
      <p:bldP spid="77" grpId="0"/>
      <p:bldP spid="77" grpId="1"/>
      <p:bldP spid="78" grpId="0"/>
      <p:bldP spid="91" grpId="0"/>
      <p:bldP spid="92" grpId="0"/>
      <p:bldP spid="93" grpId="0" animBg="1"/>
      <p:bldP spid="96" grpId="0" animBg="1"/>
      <p:bldP spid="97" grpId="0" animBg="1"/>
      <p:bldP spid="99" grpId="0"/>
      <p:bldP spid="10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DOU_INS (L,R,M,X)</a:t>
            </a:r>
            <a:endParaRPr lang="en-US" dirty="0"/>
          </a:p>
        </p:txBody>
      </p:sp>
      <p:sp>
        <p:nvSpPr>
          <p:cNvPr id="3" name="Content Placeholder 2"/>
          <p:cNvSpPr>
            <a:spLocks noGrp="1"/>
          </p:cNvSpPr>
          <p:nvPr>
            <p:ph idx="1"/>
          </p:nvPr>
        </p:nvSpPr>
        <p:spPr/>
        <p:txBody>
          <a:bodyPr/>
          <a:lstStyle/>
          <a:p>
            <a:r>
              <a:rPr lang="en-IN" dirty="0"/>
              <a:t>This algorithm inserts a new node in doubly linked linear list.</a:t>
            </a:r>
          </a:p>
          <a:p>
            <a:r>
              <a:rPr lang="en-IN" dirty="0"/>
              <a:t>The </a:t>
            </a:r>
            <a:r>
              <a:rPr lang="en-IN" b="1" dirty="0">
                <a:solidFill>
                  <a:srgbClr val="C00000"/>
                </a:solidFill>
              </a:rPr>
              <a:t>insertion</a:t>
            </a:r>
            <a:r>
              <a:rPr lang="en-IN" dirty="0">
                <a:solidFill>
                  <a:srgbClr val="C00000"/>
                </a:solidFill>
              </a:rPr>
              <a:t> </a:t>
            </a:r>
            <a:r>
              <a:rPr lang="en-IN" dirty="0"/>
              <a:t>is to be </a:t>
            </a:r>
            <a:r>
              <a:rPr lang="en-IN" b="1" dirty="0">
                <a:solidFill>
                  <a:srgbClr val="C00000"/>
                </a:solidFill>
              </a:rPr>
              <a:t>performed </a:t>
            </a:r>
            <a:r>
              <a:rPr lang="en-IN" dirty="0"/>
              <a:t>to the </a:t>
            </a:r>
            <a:r>
              <a:rPr lang="en-IN" b="1" dirty="0">
                <a:solidFill>
                  <a:srgbClr val="C00000"/>
                </a:solidFill>
              </a:rPr>
              <a:t>left of a specific node</a:t>
            </a:r>
            <a:r>
              <a:rPr lang="en-IN" dirty="0">
                <a:solidFill>
                  <a:srgbClr val="C00000"/>
                </a:solidFill>
              </a:rPr>
              <a:t> </a:t>
            </a:r>
            <a:r>
              <a:rPr lang="en-IN" b="1" dirty="0"/>
              <a:t>with</a:t>
            </a:r>
            <a:r>
              <a:rPr lang="en-IN" dirty="0"/>
              <a:t> its </a:t>
            </a:r>
            <a:r>
              <a:rPr lang="en-IN" b="1" dirty="0"/>
              <a:t>address</a:t>
            </a:r>
            <a:r>
              <a:rPr lang="en-IN" dirty="0"/>
              <a:t> given by the pointer variable </a:t>
            </a:r>
            <a:r>
              <a:rPr lang="en-IN" b="1" dirty="0">
                <a:solidFill>
                  <a:srgbClr val="C00000"/>
                </a:solidFill>
              </a:rPr>
              <a:t>M</a:t>
            </a:r>
            <a:r>
              <a:rPr lang="en-IN" b="1" dirty="0"/>
              <a:t>.</a:t>
            </a:r>
          </a:p>
          <a:p>
            <a:r>
              <a:rPr lang="en-IN" dirty="0"/>
              <a:t>Typical node of doubly linked list contains following fields </a:t>
            </a:r>
            <a:r>
              <a:rPr lang="en-IN" b="1" dirty="0">
                <a:solidFill>
                  <a:srgbClr val="C00000"/>
                </a:solidFill>
              </a:rPr>
              <a:t>LPTR</a:t>
            </a:r>
            <a:r>
              <a:rPr lang="en-IN" dirty="0"/>
              <a:t>, </a:t>
            </a:r>
            <a:r>
              <a:rPr lang="en-IN" b="1" dirty="0">
                <a:solidFill>
                  <a:srgbClr val="C00000"/>
                </a:solidFill>
              </a:rPr>
              <a:t>RPTR</a:t>
            </a:r>
            <a:r>
              <a:rPr lang="en-IN" dirty="0">
                <a:solidFill>
                  <a:srgbClr val="C00000"/>
                </a:solidFill>
              </a:rPr>
              <a:t> </a:t>
            </a:r>
            <a:r>
              <a:rPr lang="en-IN" dirty="0"/>
              <a:t>and </a:t>
            </a:r>
            <a:r>
              <a:rPr lang="en-IN" b="1" dirty="0">
                <a:solidFill>
                  <a:srgbClr val="C00000"/>
                </a:solidFill>
              </a:rPr>
              <a:t>INFO</a:t>
            </a:r>
            <a:r>
              <a:rPr lang="en-IN" b="1" dirty="0"/>
              <a:t>.</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b="1" dirty="0">
                <a:solidFill>
                  <a:srgbClr val="C00000"/>
                </a:solidFill>
              </a:rPr>
              <a:t>L</a:t>
            </a:r>
            <a:r>
              <a:rPr lang="en-IN" dirty="0">
                <a:solidFill>
                  <a:srgbClr val="C00000"/>
                </a:solidFill>
              </a:rPr>
              <a:t> </a:t>
            </a:r>
            <a:r>
              <a:rPr lang="en-IN" dirty="0"/>
              <a:t>&amp; </a:t>
            </a:r>
            <a:r>
              <a:rPr lang="en-IN" b="1" dirty="0">
                <a:solidFill>
                  <a:srgbClr val="C00000"/>
                </a:solidFill>
              </a:rPr>
              <a:t>R</a:t>
            </a:r>
            <a:r>
              <a:rPr lang="en-IN" dirty="0">
                <a:solidFill>
                  <a:srgbClr val="C00000"/>
                </a:solidFill>
              </a:rPr>
              <a:t> </a:t>
            </a:r>
            <a:r>
              <a:rPr lang="en-IN" dirty="0"/>
              <a:t>are pointer variables pointing for Leftmost and Rightmost node of Linked List.</a:t>
            </a:r>
          </a:p>
          <a:p>
            <a:r>
              <a:rPr lang="en-IN" b="1" dirty="0">
                <a:solidFill>
                  <a:srgbClr val="C00000"/>
                </a:solidFill>
              </a:rPr>
              <a:t>NEW</a:t>
            </a:r>
            <a:r>
              <a:rPr lang="en-IN" dirty="0">
                <a:solidFill>
                  <a:srgbClr val="C00000"/>
                </a:solidFill>
              </a:rPr>
              <a:t> </a:t>
            </a:r>
            <a:r>
              <a:rPr lang="en-IN" dirty="0"/>
              <a:t>is the address of New Node.</a:t>
            </a:r>
          </a:p>
          <a:p>
            <a:r>
              <a:rPr lang="en-IN" b="1" dirty="0">
                <a:solidFill>
                  <a:srgbClr val="C00000"/>
                </a:solidFill>
              </a:rPr>
              <a:t>X</a:t>
            </a:r>
            <a:r>
              <a:rPr lang="en-IN" dirty="0">
                <a:solidFill>
                  <a:srgbClr val="C00000"/>
                </a:solidFill>
              </a:rPr>
              <a:t> </a:t>
            </a:r>
            <a:r>
              <a:rPr lang="en-IN" dirty="0"/>
              <a:t>is value to be inserted</a:t>
            </a:r>
            <a:r>
              <a:rPr lang="en-IN" dirty="0" smtClean="0"/>
              <a:t>.</a:t>
            </a:r>
            <a:endParaRPr lang="en-IN" dirty="0"/>
          </a:p>
        </p:txBody>
      </p:sp>
    </p:spTree>
    <p:extLst>
      <p:ext uri="{BB962C8B-B14F-4D97-AF65-F5344CB8AC3E}">
        <p14:creationId xmlns:p14="http://schemas.microsoft.com/office/powerpoint/2010/main" val="348659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a:t>
            </a:r>
            <a:r>
              <a:rPr lang="en-IN" dirty="0" smtClean="0"/>
              <a:t>DOU_INS (</a:t>
            </a:r>
            <a:r>
              <a:rPr lang="en-IN" dirty="0"/>
              <a:t>L,R,M,X)</a:t>
            </a:r>
            <a:endParaRPr lang="en-US" dirty="0"/>
          </a:p>
        </p:txBody>
      </p:sp>
      <p:sp>
        <p:nvSpPr>
          <p:cNvPr id="4" name="TextBox 3"/>
          <p:cNvSpPr txBox="1"/>
          <p:nvPr/>
        </p:nvSpPr>
        <p:spPr>
          <a:xfrm>
            <a:off x="244200" y="908438"/>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smtClean="0">
                <a:solidFill>
                  <a:schemeClr val="tx2"/>
                </a:solidFill>
                <a:latin typeface="Consolas" pitchFamily="49" charset="0"/>
                <a:cs typeface="Consolas" pitchFamily="49" charset="0"/>
              </a:rPr>
              <a:t>1. [Create </a:t>
            </a:r>
            <a:r>
              <a:rPr lang="en-IN" sz="2000" b="1" dirty="0">
                <a:solidFill>
                  <a:schemeClr val="tx2"/>
                </a:solidFill>
                <a:latin typeface="Consolas" pitchFamily="49" charset="0"/>
                <a:cs typeface="Consolas" pitchFamily="49" charset="0"/>
              </a:rPr>
              <a:t>New Empty Node]</a:t>
            </a:r>
          </a:p>
          <a:p>
            <a:r>
              <a:rPr lang="en-IN" sz="2000" b="1" dirty="0">
                <a:solidFill>
                  <a:schemeClr val="tx2">
                    <a:lumMod val="60000"/>
                    <a:lumOff val="40000"/>
                  </a:schemeClr>
                </a:solidFill>
                <a:latin typeface="Consolas" pitchFamily="49" charset="0"/>
                <a:cs typeface="Consolas" pitchFamily="49" charset="0"/>
              </a:rPr>
              <a:t>    </a:t>
            </a:r>
            <a:r>
              <a:rPr lang="en-IN" sz="2000" dirty="0">
                <a:latin typeface="Consolas" pitchFamily="49" charset="0"/>
                <a:cs typeface="Consolas" pitchFamily="49" charset="0"/>
              </a:rPr>
              <a:t>NEW       NODE</a:t>
            </a:r>
          </a:p>
          <a:p>
            <a:r>
              <a:rPr lang="en-IN" sz="2000" b="1" dirty="0">
                <a:solidFill>
                  <a:schemeClr val="tx2"/>
                </a:solidFill>
                <a:latin typeface="Consolas" pitchFamily="49" charset="0"/>
                <a:cs typeface="Consolas" pitchFamily="49" charset="0"/>
              </a:rPr>
              <a:t>2. [Copy information field]</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b="1" dirty="0">
                <a:solidFill>
                  <a:schemeClr val="tx2"/>
                </a:solidFill>
                <a:latin typeface="Consolas" pitchFamily="49" charset="0"/>
                <a:cs typeface="Consolas" pitchFamily="49" charset="0"/>
              </a:rPr>
              <a:t>3. [Insert into an empty </a:t>
            </a:r>
            <a:r>
              <a:rPr lang="en-IN" sz="2000" b="1" dirty="0" smtClean="0">
                <a:solidFill>
                  <a:schemeClr val="tx2"/>
                </a:solidFill>
                <a:latin typeface="Consolas" pitchFamily="49" charset="0"/>
                <a:cs typeface="Consolas" pitchFamily="49" charset="0"/>
              </a:rPr>
              <a:t>list</a:t>
            </a:r>
            <a:r>
              <a:rPr lang="en-IN" sz="2000" b="1" dirty="0">
                <a:solidFill>
                  <a:schemeClr val="tx2"/>
                </a:solidFill>
                <a:latin typeface="Consolas" pitchFamily="49" charset="0"/>
                <a:cs typeface="Consolas" pitchFamily="49" charset="0"/>
              </a:rPr>
              <a:t>]</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 = 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LPTR(NEW)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endParaRPr lang="en-IN" sz="2000" dirty="0">
              <a:latin typeface="Consolas" pitchFamily="49" charset="0"/>
              <a:cs typeface="Consolas" pitchFamily="49" charset="0"/>
              <a:sym typeface="Wingdings" pitchFamily="2" charset="2"/>
            </a:endParaRPr>
          </a:p>
          <a:p>
            <a:r>
              <a:rPr lang="en-IN" sz="2000" dirty="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sym typeface="Wingdings" pitchFamily="2" charset="2"/>
              </a:rPr>
              <a:t> </a:t>
            </a:r>
            <a:r>
              <a:rPr lang="en-IN" sz="2000" dirty="0" smtClean="0">
                <a:latin typeface="Consolas" pitchFamily="49" charset="0"/>
                <a:cs typeface="Consolas" pitchFamily="49" charset="0"/>
              </a:rPr>
              <a:t>RPTR(NEW</a:t>
            </a:r>
            <a:r>
              <a:rPr lang="en-IN" sz="2000" dirty="0">
                <a:latin typeface="Consolas" pitchFamily="49" charset="0"/>
                <a:cs typeface="Consolas" pitchFamily="49" charset="0"/>
              </a:rPr>
              <a: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L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R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a:t>
            </a:r>
            <a:endParaRPr lang="en-IN" sz="2000" dirty="0">
              <a:latin typeface="Consolas" pitchFamily="49" charset="0"/>
              <a:cs typeface="Consolas" pitchFamily="49" charset="0"/>
            </a:endParaRPr>
          </a:p>
        </p:txBody>
      </p:sp>
      <p:sp>
        <p:nvSpPr>
          <p:cNvPr id="5" name="Left Arrow 4"/>
          <p:cNvSpPr/>
          <p:nvPr/>
        </p:nvSpPr>
        <p:spPr>
          <a:xfrm>
            <a:off x="1571172" y="1280881"/>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172200" y="908438"/>
            <a:ext cx="5760000" cy="409342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[Is left most insertion ?]</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M = 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b="1" dirty="0" smtClean="0">
                <a:solidFill>
                  <a:schemeClr val="tx2">
                    <a:lumMod val="75000"/>
                  </a:schemeClr>
                </a:solidFill>
                <a:latin typeface="Consolas" pitchFamily="49" charset="0"/>
                <a:cs typeface="Consolas" pitchFamily="49" charset="0"/>
              </a:rPr>
              <a:t>THEN</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LPTR(NEW)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M</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LPTR(M)</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a:t>
            </a:r>
            <a:r>
              <a:rPr lang="en-IN" sz="2000" dirty="0">
                <a:latin typeface="Consolas" pitchFamily="49" charset="0"/>
                <a:cs typeface="Consolas" pitchFamily="49" charset="0"/>
              </a:rPr>
              <a:t>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dirty="0" smtClean="0">
                <a:latin typeface="Consolas" pitchFamily="49" charset="0"/>
                <a:cs typeface="Consolas" pitchFamily="49" charset="0"/>
              </a:rPr>
              <a:t>  Return</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5. [Insert in middle]</a:t>
            </a:r>
          </a:p>
          <a:p>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LPTR(M)</a:t>
            </a:r>
          </a:p>
          <a:p>
            <a:r>
              <a:rPr lang="en-IN" sz="2000" dirty="0">
                <a:latin typeface="Consolas" pitchFamily="49" charset="0"/>
                <a:cs typeface="Consolas" pitchFamily="49" charset="0"/>
              </a:rPr>
              <a:t>    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M</a:t>
            </a:r>
          </a:p>
          <a:p>
            <a:r>
              <a:rPr lang="en-IN" sz="2000" dirty="0">
                <a:latin typeface="Consolas" pitchFamily="49" charset="0"/>
                <a:cs typeface="Consolas" pitchFamily="49" charset="0"/>
              </a:rPr>
              <a:t>    LPTR(M)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RPTR(LPTR(NEW))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279602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8" end="8"/>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9" end="9"/>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1" end="1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 _DEL (L, R, OLD)</a:t>
            </a:r>
            <a:endParaRPr lang="en-US" dirty="0"/>
          </a:p>
        </p:txBody>
      </p:sp>
      <p:sp>
        <p:nvSpPr>
          <p:cNvPr id="3" name="Content Placeholder 2"/>
          <p:cNvSpPr>
            <a:spLocks noGrp="1"/>
          </p:cNvSpPr>
          <p:nvPr>
            <p:ph idx="1"/>
          </p:nvPr>
        </p:nvSpPr>
        <p:spPr/>
        <p:txBody>
          <a:bodyPr/>
          <a:lstStyle/>
          <a:p>
            <a:r>
              <a:rPr lang="en-IN" dirty="0"/>
              <a:t>This algorithm </a:t>
            </a:r>
            <a:r>
              <a:rPr lang="en-IN" b="1" dirty="0">
                <a:solidFill>
                  <a:srgbClr val="C00000"/>
                </a:solidFill>
              </a:rPr>
              <a:t>deletes</a:t>
            </a:r>
            <a:r>
              <a:rPr lang="en-IN" b="1" dirty="0">
                <a:solidFill>
                  <a:srgbClr val="FF0000"/>
                </a:solidFill>
              </a:rPr>
              <a:t> </a:t>
            </a:r>
            <a:r>
              <a:rPr lang="en-IN" b="1" dirty="0">
                <a:solidFill>
                  <a:srgbClr val="C00000"/>
                </a:solidFill>
              </a:rPr>
              <a:t>the node</a:t>
            </a:r>
            <a:r>
              <a:rPr lang="en-IN" dirty="0">
                <a:solidFill>
                  <a:srgbClr val="C00000"/>
                </a:solidFill>
              </a:rPr>
              <a:t> </a:t>
            </a:r>
            <a:r>
              <a:rPr lang="en-IN" dirty="0"/>
              <a:t>whose </a:t>
            </a:r>
            <a:r>
              <a:rPr lang="en-IN" b="1" dirty="0">
                <a:solidFill>
                  <a:srgbClr val="C00000"/>
                </a:solidFill>
              </a:rPr>
              <a:t>address</a:t>
            </a:r>
            <a:r>
              <a:rPr lang="en-IN" dirty="0">
                <a:solidFill>
                  <a:srgbClr val="C00000"/>
                </a:solidFill>
              </a:rPr>
              <a:t> </a:t>
            </a:r>
            <a:r>
              <a:rPr lang="en-IN" dirty="0"/>
              <a:t>is contained in the variable </a:t>
            </a:r>
            <a:r>
              <a:rPr lang="en-IN" b="1" dirty="0">
                <a:solidFill>
                  <a:srgbClr val="C00000"/>
                </a:solidFill>
              </a:rPr>
              <a:t>OLD.</a:t>
            </a:r>
          </a:p>
          <a:p>
            <a:r>
              <a:rPr lang="en-IN" dirty="0"/>
              <a:t>Typical node of doubly linked list contains following fields </a:t>
            </a:r>
            <a:r>
              <a:rPr lang="en-IN" b="1" dirty="0">
                <a:solidFill>
                  <a:srgbClr val="C00000"/>
                </a:solidFill>
              </a:rPr>
              <a:t>LPTR</a:t>
            </a:r>
            <a:r>
              <a:rPr lang="en-IN" dirty="0"/>
              <a:t>, </a:t>
            </a:r>
            <a:r>
              <a:rPr lang="en-IN" b="1" dirty="0">
                <a:solidFill>
                  <a:srgbClr val="C00000"/>
                </a:solidFill>
              </a:rPr>
              <a:t>RPTR</a:t>
            </a:r>
            <a:r>
              <a:rPr lang="en-IN" dirty="0">
                <a:solidFill>
                  <a:srgbClr val="C00000"/>
                </a:solidFill>
              </a:rPr>
              <a:t> </a:t>
            </a:r>
            <a:r>
              <a:rPr lang="en-IN" dirty="0"/>
              <a:t>and </a:t>
            </a:r>
            <a:r>
              <a:rPr lang="en-IN" b="1" dirty="0">
                <a:solidFill>
                  <a:srgbClr val="C00000"/>
                </a:solidFill>
              </a:rPr>
              <a:t>INFO.</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b="1" dirty="0">
                <a:solidFill>
                  <a:srgbClr val="C00000"/>
                </a:solidFill>
              </a:rPr>
              <a:t>L</a:t>
            </a:r>
            <a:r>
              <a:rPr lang="en-IN" dirty="0">
                <a:solidFill>
                  <a:srgbClr val="C00000"/>
                </a:solidFill>
              </a:rPr>
              <a:t> </a:t>
            </a:r>
            <a:r>
              <a:rPr lang="en-IN" dirty="0"/>
              <a:t>&amp; </a:t>
            </a:r>
            <a:r>
              <a:rPr lang="en-IN" b="1" dirty="0">
                <a:solidFill>
                  <a:srgbClr val="C00000"/>
                </a:solidFill>
              </a:rPr>
              <a:t>R</a:t>
            </a:r>
            <a:r>
              <a:rPr lang="en-IN" dirty="0">
                <a:solidFill>
                  <a:srgbClr val="C00000"/>
                </a:solidFill>
              </a:rPr>
              <a:t> </a:t>
            </a:r>
            <a:r>
              <a:rPr lang="en-IN" dirty="0"/>
              <a:t>are pointer variables pointing for Leftmost and Rightmost node of Linked List.</a:t>
            </a:r>
          </a:p>
          <a:p>
            <a:endParaRPr lang="en-IN" dirty="0"/>
          </a:p>
          <a:p>
            <a:endParaRPr lang="en-US" dirty="0"/>
          </a:p>
          <a:p>
            <a:endParaRPr lang="en-US" dirty="0"/>
          </a:p>
          <a:p>
            <a:endParaRPr lang="en-US" dirty="0"/>
          </a:p>
        </p:txBody>
      </p:sp>
    </p:spTree>
    <p:extLst>
      <p:ext uri="{BB962C8B-B14F-4D97-AF65-F5344CB8AC3E}">
        <p14:creationId xmlns:p14="http://schemas.microsoft.com/office/powerpoint/2010/main" val="127714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t>
            </a:r>
            <a:r>
              <a:rPr lang="en-IN" dirty="0" smtClean="0"/>
              <a:t>Allocation Cont</a:t>
            </a:r>
            <a:r>
              <a:rPr lang="en-IN" dirty="0"/>
              <a:t>.</a:t>
            </a:r>
            <a:endParaRPr lang="en-US" dirty="0"/>
          </a:p>
        </p:txBody>
      </p:sp>
      <p:sp>
        <p:nvSpPr>
          <p:cNvPr id="3" name="Content Placeholder 2"/>
          <p:cNvSpPr>
            <a:spLocks noGrp="1"/>
          </p:cNvSpPr>
          <p:nvPr>
            <p:ph idx="1"/>
          </p:nvPr>
        </p:nvSpPr>
        <p:spPr>
          <a:xfrm>
            <a:off x="131180" y="876145"/>
            <a:ext cx="11929641" cy="2621658"/>
          </a:xfrm>
        </p:spPr>
        <p:txBody>
          <a:bodyPr/>
          <a:lstStyle/>
          <a:p>
            <a:r>
              <a:rPr lang="en-US" dirty="0">
                <a:solidFill>
                  <a:srgbClr val="C00000"/>
                </a:solidFill>
              </a:rPr>
              <a:t>Search Operation</a:t>
            </a:r>
          </a:p>
          <a:p>
            <a:pPr lvl="1"/>
            <a:r>
              <a:rPr lang="en-IN" b="1" dirty="0">
                <a:solidFill>
                  <a:srgbClr val="34495E"/>
                </a:solidFill>
              </a:rPr>
              <a:t>If particular node in the list is required</a:t>
            </a:r>
            <a:r>
              <a:rPr lang="en-IN" dirty="0"/>
              <a:t>, it is necessary to follow links from the first node onwards until the desired node is found, in this situation </a:t>
            </a:r>
            <a:r>
              <a:rPr lang="en-IN" b="1" dirty="0"/>
              <a:t>it is more time consuming </a:t>
            </a:r>
            <a:r>
              <a:rPr lang="en-IN" dirty="0"/>
              <a:t>to go through linked list than a sequential list.</a:t>
            </a:r>
          </a:p>
          <a:p>
            <a:pPr lvl="1"/>
            <a:r>
              <a:rPr lang="en-IN" dirty="0"/>
              <a:t>Search operation is more time consuming in Linked Allocation.</a:t>
            </a:r>
          </a:p>
          <a:p>
            <a:r>
              <a:rPr lang="en-US" dirty="0">
                <a:solidFill>
                  <a:srgbClr val="C00000"/>
                </a:solidFill>
              </a:rPr>
              <a:t>Join Operation</a:t>
            </a:r>
          </a:p>
          <a:p>
            <a:pPr marL="606425" lvl="2"/>
            <a:r>
              <a:rPr lang="en-IN" dirty="0"/>
              <a:t>Join operation is more efficient in Linked Allocation.</a:t>
            </a:r>
          </a:p>
          <a:p>
            <a:endParaRPr lang="en-US" dirty="0"/>
          </a:p>
        </p:txBody>
      </p:sp>
      <p:grpSp>
        <p:nvGrpSpPr>
          <p:cNvPr id="4" name="Group 3"/>
          <p:cNvGrpSpPr/>
          <p:nvPr/>
        </p:nvGrpSpPr>
        <p:grpSpPr>
          <a:xfrm>
            <a:off x="1007130" y="4020451"/>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942569" y="4020451"/>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847569" y="4020451"/>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752569" y="4020451"/>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539373" y="4287151"/>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474811" y="4287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379811" y="4287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514569" y="40204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3387491" y="454800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1" name="TextBox 20"/>
          <p:cNvSpPr txBox="1"/>
          <p:nvPr/>
        </p:nvSpPr>
        <p:spPr>
          <a:xfrm>
            <a:off x="5294106" y="456125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7222224" y="456125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1457601" y="455967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1840869" y="4108319"/>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3765747" y="40966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5677374" y="40966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27" name="Group 26"/>
          <p:cNvGrpSpPr/>
          <p:nvPr/>
        </p:nvGrpSpPr>
        <p:grpSpPr>
          <a:xfrm>
            <a:off x="1902181" y="5544451"/>
            <a:ext cx="1532242" cy="533400"/>
            <a:chOff x="951919" y="5486400"/>
            <a:chExt cx="1532242" cy="533400"/>
          </a:xfrm>
        </p:grpSpPr>
        <p:sp>
          <p:nvSpPr>
            <p:cNvPr id="28" name="Rectangle 27"/>
            <p:cNvSpPr/>
            <p:nvPr/>
          </p:nvSpPr>
          <p:spPr>
            <a:xfrm>
              <a:off x="951919"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b="1" dirty="0"/>
                <a:t>12</a:t>
              </a:r>
              <a:endParaRPr lang="en-US" sz="2400" b="1" dirty="0"/>
            </a:p>
          </p:txBody>
        </p:sp>
        <p:sp>
          <p:nvSpPr>
            <p:cNvPr id="29" name="Rectangle 28"/>
            <p:cNvSpPr/>
            <p:nvPr/>
          </p:nvSpPr>
          <p:spPr>
            <a:xfrm>
              <a:off x="1722161"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30" name="Group 29"/>
          <p:cNvGrpSpPr/>
          <p:nvPr/>
        </p:nvGrpSpPr>
        <p:grpSpPr>
          <a:xfrm>
            <a:off x="3837620" y="5544451"/>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b="1" dirty="0"/>
                <a:t>52</a:t>
              </a:r>
              <a:endParaRPr lang="en-US" sz="2400" b="1" dirty="0"/>
            </a:p>
          </p:txBody>
        </p:sp>
        <p:sp>
          <p:nvSpPr>
            <p:cNvPr id="32" name="Rectangle 31"/>
            <p:cNvSpPr/>
            <p:nvPr/>
          </p:nvSpPr>
          <p:spPr>
            <a:xfrm>
              <a:off x="1722161"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33" name="Group 32"/>
          <p:cNvGrpSpPr/>
          <p:nvPr/>
        </p:nvGrpSpPr>
        <p:grpSpPr>
          <a:xfrm>
            <a:off x="5742620" y="5544451"/>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b="1" dirty="0"/>
                <a:t>15</a:t>
              </a:r>
              <a:endParaRPr lang="en-US" sz="2400" b="1" dirty="0"/>
            </a:p>
          </p:txBody>
        </p:sp>
        <p:sp>
          <p:nvSpPr>
            <p:cNvPr id="35" name="Rectangle 34"/>
            <p:cNvSpPr/>
            <p:nvPr/>
          </p:nvSpPr>
          <p:spPr>
            <a:xfrm>
              <a:off x="1722161"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36" name="Group 35"/>
          <p:cNvGrpSpPr/>
          <p:nvPr/>
        </p:nvGrpSpPr>
        <p:grpSpPr>
          <a:xfrm>
            <a:off x="7647620" y="5544451"/>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b="1" dirty="0"/>
                <a:t>100</a:t>
              </a:r>
              <a:endParaRPr lang="en-US" sz="2400" b="1" dirty="0"/>
            </a:p>
          </p:txBody>
        </p:sp>
        <p:sp>
          <p:nvSpPr>
            <p:cNvPr id="38" name="Rectangle 37"/>
            <p:cNvSpPr/>
            <p:nvPr/>
          </p:nvSpPr>
          <p:spPr>
            <a:xfrm>
              <a:off x="1722161" y="5486400"/>
              <a:ext cx="762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cxnSp>
        <p:nvCxnSpPr>
          <p:cNvPr id="39" name="Straight Arrow Connector 38"/>
          <p:cNvCxnSpPr>
            <a:stCxn id="29" idx="3"/>
            <a:endCxn id="31" idx="1"/>
          </p:cNvCxnSpPr>
          <p:nvPr/>
        </p:nvCxnSpPr>
        <p:spPr>
          <a:xfrm>
            <a:off x="3434424" y="5811151"/>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2" idx="3"/>
            <a:endCxn id="34" idx="1"/>
          </p:cNvCxnSpPr>
          <p:nvPr/>
        </p:nvCxnSpPr>
        <p:spPr>
          <a:xfrm>
            <a:off x="5369862" y="5811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stCxn id="35" idx="3"/>
            <a:endCxn id="37" idx="1"/>
          </p:cNvCxnSpPr>
          <p:nvPr/>
        </p:nvCxnSpPr>
        <p:spPr>
          <a:xfrm>
            <a:off x="7274862" y="5811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flipH="1">
            <a:off x="8409620" y="55444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4282541" y="6072005"/>
            <a:ext cx="535724" cy="369332"/>
          </a:xfrm>
          <a:prstGeom prst="rect">
            <a:avLst/>
          </a:prstGeom>
          <a:noFill/>
        </p:spPr>
        <p:txBody>
          <a:bodyPr wrap="none" rtlCol="0">
            <a:spAutoFit/>
          </a:bodyPr>
          <a:lstStyle/>
          <a:p>
            <a:r>
              <a:rPr lang="en-IN" b="1" dirty="0">
                <a:solidFill>
                  <a:srgbClr val="C00000"/>
                </a:solidFill>
              </a:rPr>
              <a:t>580</a:t>
            </a:r>
            <a:endParaRPr lang="en-US" b="1" dirty="0">
              <a:solidFill>
                <a:srgbClr val="C00000"/>
              </a:solidFill>
            </a:endParaRPr>
          </a:p>
        </p:txBody>
      </p:sp>
      <p:sp>
        <p:nvSpPr>
          <p:cNvPr id="44" name="TextBox 43"/>
          <p:cNvSpPr txBox="1"/>
          <p:nvPr/>
        </p:nvSpPr>
        <p:spPr>
          <a:xfrm>
            <a:off x="6189157" y="6085256"/>
            <a:ext cx="652743" cy="369332"/>
          </a:xfrm>
          <a:prstGeom prst="rect">
            <a:avLst/>
          </a:prstGeom>
          <a:noFill/>
        </p:spPr>
        <p:txBody>
          <a:bodyPr wrap="none" rtlCol="0">
            <a:spAutoFit/>
          </a:bodyPr>
          <a:lstStyle/>
          <a:p>
            <a:r>
              <a:rPr lang="en-IN" b="1" dirty="0">
                <a:solidFill>
                  <a:srgbClr val="C00000"/>
                </a:solidFill>
              </a:rPr>
              <a:t>5096</a:t>
            </a:r>
            <a:endParaRPr lang="en-US" b="1" dirty="0">
              <a:solidFill>
                <a:srgbClr val="C00000"/>
              </a:solidFill>
            </a:endParaRPr>
          </a:p>
        </p:txBody>
      </p:sp>
      <p:sp>
        <p:nvSpPr>
          <p:cNvPr id="45" name="TextBox 44"/>
          <p:cNvSpPr txBox="1"/>
          <p:nvPr/>
        </p:nvSpPr>
        <p:spPr>
          <a:xfrm>
            <a:off x="8117275" y="6085256"/>
            <a:ext cx="652743" cy="369332"/>
          </a:xfrm>
          <a:prstGeom prst="rect">
            <a:avLst/>
          </a:prstGeom>
          <a:noFill/>
        </p:spPr>
        <p:txBody>
          <a:bodyPr wrap="none" rtlCol="0">
            <a:spAutoFit/>
          </a:bodyPr>
          <a:lstStyle/>
          <a:p>
            <a:r>
              <a:rPr lang="en-IN" b="1" dirty="0">
                <a:solidFill>
                  <a:srgbClr val="C00000"/>
                </a:solidFill>
              </a:rPr>
              <a:t>5145</a:t>
            </a:r>
            <a:endParaRPr lang="en-US" b="1" dirty="0">
              <a:solidFill>
                <a:srgbClr val="C00000"/>
              </a:solidFill>
            </a:endParaRPr>
          </a:p>
        </p:txBody>
      </p:sp>
      <p:sp>
        <p:nvSpPr>
          <p:cNvPr id="46" name="TextBox 45"/>
          <p:cNvSpPr txBox="1"/>
          <p:nvPr/>
        </p:nvSpPr>
        <p:spPr>
          <a:xfrm>
            <a:off x="2352652" y="6083673"/>
            <a:ext cx="652743" cy="369332"/>
          </a:xfrm>
          <a:prstGeom prst="rect">
            <a:avLst/>
          </a:prstGeom>
          <a:noFill/>
        </p:spPr>
        <p:txBody>
          <a:bodyPr wrap="none" rtlCol="0">
            <a:spAutoFit/>
          </a:bodyPr>
          <a:lstStyle/>
          <a:p>
            <a:r>
              <a:rPr lang="en-IN" b="1" dirty="0">
                <a:solidFill>
                  <a:srgbClr val="C00000"/>
                </a:solidFill>
              </a:rPr>
              <a:t>5050</a:t>
            </a:r>
            <a:endParaRPr lang="en-US" b="1" dirty="0">
              <a:solidFill>
                <a:srgbClr val="C00000"/>
              </a:solidFill>
            </a:endParaRPr>
          </a:p>
        </p:txBody>
      </p:sp>
      <p:sp>
        <p:nvSpPr>
          <p:cNvPr id="47" name="TextBox 46"/>
          <p:cNvSpPr txBox="1"/>
          <p:nvPr/>
        </p:nvSpPr>
        <p:spPr>
          <a:xfrm>
            <a:off x="2735919" y="5632319"/>
            <a:ext cx="535724" cy="369332"/>
          </a:xfrm>
          <a:prstGeom prst="rect">
            <a:avLst/>
          </a:prstGeom>
          <a:noFill/>
        </p:spPr>
        <p:txBody>
          <a:bodyPr wrap="none" rtlCol="0">
            <a:spAutoFit/>
          </a:bodyPr>
          <a:lstStyle/>
          <a:p>
            <a:r>
              <a:rPr lang="en-IN" b="1" dirty="0">
                <a:solidFill>
                  <a:srgbClr val="FFFF00"/>
                </a:solidFill>
              </a:rPr>
              <a:t>580</a:t>
            </a:r>
            <a:endParaRPr lang="en-US" b="1" dirty="0">
              <a:solidFill>
                <a:srgbClr val="FFFF00"/>
              </a:solidFill>
            </a:endParaRPr>
          </a:p>
        </p:txBody>
      </p:sp>
      <p:sp>
        <p:nvSpPr>
          <p:cNvPr id="48" name="TextBox 47"/>
          <p:cNvSpPr txBox="1"/>
          <p:nvPr/>
        </p:nvSpPr>
        <p:spPr>
          <a:xfrm>
            <a:off x="4660798" y="5620651"/>
            <a:ext cx="652743" cy="369332"/>
          </a:xfrm>
          <a:prstGeom prst="rect">
            <a:avLst/>
          </a:prstGeom>
          <a:noFill/>
        </p:spPr>
        <p:txBody>
          <a:bodyPr wrap="none" rtlCol="0">
            <a:spAutoFit/>
          </a:bodyPr>
          <a:lstStyle/>
          <a:p>
            <a:r>
              <a:rPr lang="en-IN" b="1" dirty="0">
                <a:solidFill>
                  <a:srgbClr val="FFFF00"/>
                </a:solidFill>
              </a:rPr>
              <a:t>5096</a:t>
            </a:r>
            <a:endParaRPr lang="en-US" b="1" dirty="0">
              <a:solidFill>
                <a:srgbClr val="FFFF00"/>
              </a:solidFill>
            </a:endParaRPr>
          </a:p>
        </p:txBody>
      </p:sp>
      <p:sp>
        <p:nvSpPr>
          <p:cNvPr id="49" name="TextBox 48"/>
          <p:cNvSpPr txBox="1"/>
          <p:nvPr/>
        </p:nvSpPr>
        <p:spPr>
          <a:xfrm>
            <a:off x="6572425" y="5620651"/>
            <a:ext cx="652743" cy="369332"/>
          </a:xfrm>
          <a:prstGeom prst="rect">
            <a:avLst/>
          </a:prstGeom>
          <a:noFill/>
        </p:spPr>
        <p:txBody>
          <a:bodyPr wrap="none" rtlCol="0">
            <a:spAutoFit/>
          </a:bodyPr>
          <a:lstStyle/>
          <a:p>
            <a:r>
              <a:rPr lang="en-IN" b="1" dirty="0">
                <a:solidFill>
                  <a:srgbClr val="FFFF00"/>
                </a:solidFill>
              </a:rPr>
              <a:t>5145</a:t>
            </a:r>
            <a:endParaRPr lang="en-US" b="1" dirty="0">
              <a:solidFill>
                <a:srgbClr val="FFFF00"/>
              </a:solidFill>
            </a:endParaRPr>
          </a:p>
        </p:txBody>
      </p:sp>
      <p:grpSp>
        <p:nvGrpSpPr>
          <p:cNvPr id="50" name="Group 49"/>
          <p:cNvGrpSpPr/>
          <p:nvPr/>
        </p:nvGrpSpPr>
        <p:grpSpPr>
          <a:xfrm>
            <a:off x="1388130" y="4281318"/>
            <a:ext cx="7410732" cy="1529833"/>
            <a:chOff x="1388130" y="4281318"/>
            <a:chExt cx="7410732" cy="1529833"/>
          </a:xfrm>
        </p:grpSpPr>
        <p:cxnSp>
          <p:nvCxnSpPr>
            <p:cNvPr id="51" name="Straight Connector 50"/>
            <p:cNvCxnSpPr>
              <a:stCxn id="15" idx="3"/>
            </p:cNvCxnSpPr>
            <p:nvPr/>
          </p:nvCxnSpPr>
          <p:spPr>
            <a:xfrm>
              <a:off x="8284811" y="4287151"/>
              <a:ext cx="509930"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2" name="Straight Connector 51"/>
            <p:cNvCxnSpPr/>
            <p:nvPr/>
          </p:nvCxnSpPr>
          <p:spPr>
            <a:xfrm>
              <a:off x="8794741" y="4281318"/>
              <a:ext cx="0" cy="82408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p:nvPr/>
          </p:nvCxnSpPr>
          <p:spPr>
            <a:xfrm flipH="1">
              <a:off x="1388130" y="5105400"/>
              <a:ext cx="7410732"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1388130" y="5105401"/>
              <a:ext cx="0" cy="6999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5" name="Straight Arrow Connector 54"/>
            <p:cNvCxnSpPr>
              <a:endCxn id="28" idx="1"/>
            </p:cNvCxnSpPr>
            <p:nvPr/>
          </p:nvCxnSpPr>
          <p:spPr>
            <a:xfrm>
              <a:off x="1388131" y="5805317"/>
              <a:ext cx="514051" cy="58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56" name="TextBox 55"/>
          <p:cNvSpPr txBox="1"/>
          <p:nvPr/>
        </p:nvSpPr>
        <p:spPr>
          <a:xfrm>
            <a:off x="7612720" y="4114800"/>
            <a:ext cx="652743" cy="369332"/>
          </a:xfrm>
          <a:prstGeom prst="rect">
            <a:avLst/>
          </a:prstGeom>
          <a:noFill/>
        </p:spPr>
        <p:txBody>
          <a:bodyPr wrap="none" rtlCol="0">
            <a:spAutoFit/>
          </a:bodyPr>
          <a:lstStyle/>
          <a:p>
            <a:r>
              <a:rPr lang="en-IN" b="1" dirty="0">
                <a:solidFill>
                  <a:srgbClr val="FFFF00"/>
                </a:solidFill>
              </a:rPr>
              <a:t>5050</a:t>
            </a:r>
            <a:endParaRPr lang="en-US" b="1" dirty="0">
              <a:solidFill>
                <a:srgbClr val="FFFF00"/>
              </a:solidFill>
            </a:endParaRPr>
          </a:p>
        </p:txBody>
      </p:sp>
    </p:spTree>
    <p:extLst>
      <p:ext uri="{BB962C8B-B14F-4D97-AF65-F5344CB8AC3E}">
        <p14:creationId xmlns:p14="http://schemas.microsoft.com/office/powerpoint/2010/main" val="359108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9"/>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wipe(up)">
                                      <p:cBhvr>
                                        <p:cTn id="9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P spid="21" grpId="0"/>
      <p:bldP spid="22" grpId="0"/>
      <p:bldP spid="23" grpId="0"/>
      <p:bldP spid="24" grpId="0"/>
      <p:bldP spid="25" grpId="0"/>
      <p:bldP spid="26" grpId="0"/>
      <p:bldP spid="43" grpId="0"/>
      <p:bldP spid="44" grpId="0"/>
      <p:bldP spid="45" grpId="0"/>
      <p:bldP spid="46" grpId="0"/>
      <p:bldP spid="47" grpId="0"/>
      <p:bldP spid="48" grpId="0"/>
      <p:bldP spid="49" grpId="0"/>
      <p:bldP spid="5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Delete from Doubly Linked List</a:t>
            </a:r>
            <a:endParaRPr lang="en-US" dirty="0"/>
          </a:p>
        </p:txBody>
      </p:sp>
      <p:grpSp>
        <p:nvGrpSpPr>
          <p:cNvPr id="4" name="Group 3"/>
          <p:cNvGrpSpPr/>
          <p:nvPr/>
        </p:nvGrpSpPr>
        <p:grpSpPr>
          <a:xfrm>
            <a:off x="2362200" y="2997200"/>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5562600" y="2997200"/>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162800" y="2997200"/>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8763000" y="2997200"/>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1" name="Straight Arrow Connector 20"/>
          <p:cNvCxnSpPr/>
          <p:nvPr/>
        </p:nvCxnSpPr>
        <p:spPr>
          <a:xfrm>
            <a:off x="66294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2296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2296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66294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525000" y="2997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2362200" y="2997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2364753" y="3618468"/>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9515290" y="3606800"/>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a:stCxn id="28" idx="0"/>
            <a:endCxn id="6" idx="2"/>
          </p:cNvCxnSpPr>
          <p:nvPr/>
        </p:nvCxnSpPr>
        <p:spPr>
          <a:xfrm flipV="1">
            <a:off x="251239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967519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3962400" y="2997200"/>
            <a:ext cx="1066800" cy="381000"/>
            <a:chOff x="304800" y="4191000"/>
            <a:chExt cx="1066800" cy="381000"/>
          </a:xfrm>
        </p:grpSpPr>
        <p:sp>
          <p:nvSpPr>
            <p:cNvPr id="34" name="Rectangle 3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tangle 3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41" name="Straight Arrow Connector 40"/>
          <p:cNvCxnSpPr/>
          <p:nvPr/>
        </p:nvCxnSpPr>
        <p:spPr>
          <a:xfrm>
            <a:off x="34290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p:nvPr/>
        </p:nvCxnSpPr>
        <p:spPr>
          <a:xfrm>
            <a:off x="50292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50292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a:off x="34290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5804093" y="2619986"/>
            <a:ext cx="583814" cy="369332"/>
          </a:xfrm>
          <a:prstGeom prst="rect">
            <a:avLst/>
          </a:prstGeom>
          <a:noFill/>
        </p:spPr>
        <p:txBody>
          <a:bodyPr wrap="none" rtlCol="0">
            <a:spAutoFit/>
          </a:bodyPr>
          <a:lstStyle/>
          <a:p>
            <a:pPr algn="ctr"/>
            <a:r>
              <a:rPr lang="en-IN" b="1" dirty="0"/>
              <a:t>OLD</a:t>
            </a:r>
            <a:endParaRPr lang="en-US" b="1" dirty="0"/>
          </a:p>
        </p:txBody>
      </p:sp>
      <p:sp>
        <p:nvSpPr>
          <p:cNvPr id="48" name="TextBox 47"/>
          <p:cNvSpPr txBox="1"/>
          <p:nvPr/>
        </p:nvSpPr>
        <p:spPr>
          <a:xfrm>
            <a:off x="2590800" y="2640584"/>
            <a:ext cx="583814" cy="369332"/>
          </a:xfrm>
          <a:prstGeom prst="rect">
            <a:avLst/>
          </a:prstGeom>
          <a:noFill/>
        </p:spPr>
        <p:txBody>
          <a:bodyPr wrap="none" rtlCol="0">
            <a:spAutoFit/>
          </a:bodyPr>
          <a:lstStyle/>
          <a:p>
            <a:pPr algn="ctr"/>
            <a:r>
              <a:rPr lang="en-IN" b="1" dirty="0"/>
              <a:t>OLD</a:t>
            </a:r>
            <a:endParaRPr lang="en-US" b="1" dirty="0"/>
          </a:p>
        </p:txBody>
      </p:sp>
      <p:sp>
        <p:nvSpPr>
          <p:cNvPr id="49" name="TextBox 48"/>
          <p:cNvSpPr txBox="1"/>
          <p:nvPr/>
        </p:nvSpPr>
        <p:spPr>
          <a:xfrm>
            <a:off x="9017386" y="2627868"/>
            <a:ext cx="583814" cy="369332"/>
          </a:xfrm>
          <a:prstGeom prst="rect">
            <a:avLst/>
          </a:prstGeom>
          <a:noFill/>
        </p:spPr>
        <p:txBody>
          <a:bodyPr wrap="none" rtlCol="0">
            <a:spAutoFit/>
          </a:bodyPr>
          <a:lstStyle/>
          <a:p>
            <a:pPr algn="ctr"/>
            <a:r>
              <a:rPr lang="en-IN" b="1" dirty="0"/>
              <a:t>OLD</a:t>
            </a:r>
            <a:endParaRPr lang="en-US" b="1" dirty="0"/>
          </a:p>
        </p:txBody>
      </p:sp>
      <p:grpSp>
        <p:nvGrpSpPr>
          <p:cNvPr id="50" name="Group 49"/>
          <p:cNvGrpSpPr/>
          <p:nvPr/>
        </p:nvGrpSpPr>
        <p:grpSpPr>
          <a:xfrm>
            <a:off x="4613434" y="1219200"/>
            <a:ext cx="1066800" cy="381000"/>
            <a:chOff x="304800" y="4191000"/>
            <a:chExt cx="1066800" cy="381000"/>
          </a:xfrm>
        </p:grpSpPr>
        <p:sp>
          <p:nvSpPr>
            <p:cNvPr id="51" name="Rectangle 5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52" name="Rectangle 5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4" name="TextBox 53"/>
          <p:cNvSpPr txBox="1"/>
          <p:nvPr/>
        </p:nvSpPr>
        <p:spPr>
          <a:xfrm>
            <a:off x="4877845" y="1611868"/>
            <a:ext cx="583814" cy="369332"/>
          </a:xfrm>
          <a:prstGeom prst="rect">
            <a:avLst/>
          </a:prstGeom>
          <a:noFill/>
        </p:spPr>
        <p:txBody>
          <a:bodyPr wrap="none" rtlCol="0">
            <a:spAutoFit/>
          </a:bodyPr>
          <a:lstStyle/>
          <a:p>
            <a:pPr algn="ctr"/>
            <a:r>
              <a:rPr lang="en-IN" b="1" dirty="0"/>
              <a:t>OLD</a:t>
            </a:r>
            <a:endParaRPr lang="en-US" b="1" dirty="0"/>
          </a:p>
        </p:txBody>
      </p:sp>
      <p:cxnSp>
        <p:nvCxnSpPr>
          <p:cNvPr id="55" name="Straight Connector 54"/>
          <p:cNvCxnSpPr/>
          <p:nvPr/>
        </p:nvCxnSpPr>
        <p:spPr>
          <a:xfrm flipH="1">
            <a:off x="4608952" y="1230868"/>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56" name="Straight Connector 55"/>
          <p:cNvCxnSpPr/>
          <p:nvPr/>
        </p:nvCxnSpPr>
        <p:spPr>
          <a:xfrm flipH="1">
            <a:off x="5375434" y="1219200"/>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57" name="TextBox 56"/>
          <p:cNvSpPr txBox="1"/>
          <p:nvPr/>
        </p:nvSpPr>
        <p:spPr>
          <a:xfrm>
            <a:off x="4602540" y="1809105"/>
            <a:ext cx="295274" cy="369332"/>
          </a:xfrm>
          <a:prstGeom prst="rect">
            <a:avLst/>
          </a:prstGeom>
          <a:noFill/>
        </p:spPr>
        <p:txBody>
          <a:bodyPr wrap="none" rtlCol="0">
            <a:spAutoFit/>
          </a:bodyPr>
          <a:lstStyle/>
          <a:p>
            <a:pPr algn="ctr"/>
            <a:r>
              <a:rPr lang="en-IN" b="1" dirty="0"/>
              <a:t>L</a:t>
            </a:r>
            <a:endParaRPr lang="en-US" b="1" dirty="0"/>
          </a:p>
        </p:txBody>
      </p:sp>
      <p:cxnSp>
        <p:nvCxnSpPr>
          <p:cNvPr id="58" name="Straight Arrow Connector 57"/>
          <p:cNvCxnSpPr>
            <a:stCxn id="57" idx="0"/>
          </p:cNvCxnSpPr>
          <p:nvPr/>
        </p:nvCxnSpPr>
        <p:spPr>
          <a:xfrm flipV="1">
            <a:off x="4750177" y="1568837"/>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5434890" y="1809105"/>
            <a:ext cx="314510" cy="369332"/>
          </a:xfrm>
          <a:prstGeom prst="rect">
            <a:avLst/>
          </a:prstGeom>
          <a:noFill/>
        </p:spPr>
        <p:txBody>
          <a:bodyPr wrap="none" rtlCol="0">
            <a:spAutoFit/>
          </a:bodyPr>
          <a:lstStyle/>
          <a:p>
            <a:pPr algn="ctr"/>
            <a:r>
              <a:rPr lang="en-IN" b="1" dirty="0"/>
              <a:t>R</a:t>
            </a:r>
            <a:endParaRPr lang="en-US" b="1" dirty="0"/>
          </a:p>
        </p:txBody>
      </p:sp>
      <p:cxnSp>
        <p:nvCxnSpPr>
          <p:cNvPr id="60" name="Straight Arrow Connector 59"/>
          <p:cNvCxnSpPr>
            <a:stCxn id="59" idx="0"/>
          </p:cNvCxnSpPr>
          <p:nvPr/>
        </p:nvCxnSpPr>
        <p:spPr>
          <a:xfrm flipV="1">
            <a:off x="5592145" y="1568837"/>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3" name="TextBox 62"/>
          <p:cNvSpPr txBox="1"/>
          <p:nvPr/>
        </p:nvSpPr>
        <p:spPr>
          <a:xfrm>
            <a:off x="6352735" y="1295400"/>
            <a:ext cx="1580882" cy="369332"/>
          </a:xfrm>
          <a:prstGeom prst="rect">
            <a:avLst/>
          </a:prstGeom>
          <a:noFill/>
        </p:spPr>
        <p:txBody>
          <a:bodyPr wrap="none" rtlCol="0">
            <a:spAutoFit/>
          </a:bodyPr>
          <a:lstStyle/>
          <a:p>
            <a:pPr algn="ctr"/>
            <a:r>
              <a:rPr lang="en-IN" b="1" dirty="0"/>
              <a:t>L </a:t>
            </a:r>
            <a:r>
              <a:rPr lang="en-IN" b="1" dirty="0">
                <a:sym typeface="Wingdings" pitchFamily="2" charset="2"/>
              </a:rPr>
              <a:t> R  NULL</a:t>
            </a:r>
            <a:endParaRPr lang="en-US" b="1" dirty="0"/>
          </a:p>
        </p:txBody>
      </p:sp>
      <p:sp>
        <p:nvSpPr>
          <p:cNvPr id="64" name="TextBox 63"/>
          <p:cNvSpPr txBox="1"/>
          <p:nvPr/>
        </p:nvSpPr>
        <p:spPr>
          <a:xfrm>
            <a:off x="1524001" y="4368801"/>
            <a:ext cx="1827039" cy="646331"/>
          </a:xfrm>
          <a:prstGeom prst="rect">
            <a:avLst/>
          </a:prstGeom>
          <a:noFill/>
        </p:spPr>
        <p:txBody>
          <a:bodyPr wrap="none" rtlCol="0">
            <a:spAutoFit/>
          </a:bodyPr>
          <a:lstStyle/>
          <a:p>
            <a:r>
              <a:rPr lang="en-IN" b="1" dirty="0"/>
              <a:t>L </a:t>
            </a:r>
            <a:r>
              <a:rPr lang="en-IN" b="1" dirty="0">
                <a:sym typeface="Wingdings" pitchFamily="2" charset="2"/>
              </a:rPr>
              <a:t></a:t>
            </a:r>
            <a:r>
              <a:rPr lang="en-IN" b="1" dirty="0"/>
              <a:t> RPTR(L)</a:t>
            </a:r>
          </a:p>
          <a:p>
            <a:r>
              <a:rPr lang="en-IN" b="1" dirty="0"/>
              <a:t>LPTR (L) </a:t>
            </a:r>
            <a:r>
              <a:rPr lang="en-IN" b="1" dirty="0">
                <a:sym typeface="Wingdings" pitchFamily="2" charset="2"/>
              </a:rPr>
              <a:t></a:t>
            </a:r>
            <a:r>
              <a:rPr lang="en-IN" b="1" dirty="0"/>
              <a:t> NULL</a:t>
            </a:r>
          </a:p>
        </p:txBody>
      </p:sp>
      <p:sp>
        <p:nvSpPr>
          <p:cNvPr id="65" name="TextBox 64"/>
          <p:cNvSpPr txBox="1"/>
          <p:nvPr/>
        </p:nvSpPr>
        <p:spPr>
          <a:xfrm>
            <a:off x="8840962" y="4368801"/>
            <a:ext cx="1854995" cy="646331"/>
          </a:xfrm>
          <a:prstGeom prst="rect">
            <a:avLst/>
          </a:prstGeom>
          <a:noFill/>
        </p:spPr>
        <p:txBody>
          <a:bodyPr wrap="none" rtlCol="0">
            <a:spAutoFit/>
          </a:bodyPr>
          <a:lstStyle/>
          <a:p>
            <a:r>
              <a:rPr lang="en-IN" b="1" dirty="0"/>
              <a:t>R </a:t>
            </a:r>
            <a:r>
              <a:rPr lang="en-IN" b="1" dirty="0">
                <a:sym typeface="Wingdings" pitchFamily="2" charset="2"/>
              </a:rPr>
              <a:t></a:t>
            </a:r>
            <a:r>
              <a:rPr lang="en-IN" b="1" dirty="0"/>
              <a:t> LPTR(R)</a:t>
            </a:r>
          </a:p>
          <a:p>
            <a:r>
              <a:rPr lang="en-IN" b="1" dirty="0"/>
              <a:t>RPTR (R) </a:t>
            </a:r>
            <a:r>
              <a:rPr lang="en-IN" b="1" dirty="0">
                <a:sym typeface="Wingdings" pitchFamily="2" charset="2"/>
              </a:rPr>
              <a:t></a:t>
            </a:r>
            <a:r>
              <a:rPr lang="en-IN" b="1" dirty="0"/>
              <a:t> NULL</a:t>
            </a:r>
          </a:p>
        </p:txBody>
      </p:sp>
      <p:sp>
        <p:nvSpPr>
          <p:cNvPr id="66" name="TextBox 65"/>
          <p:cNvSpPr txBox="1"/>
          <p:nvPr/>
        </p:nvSpPr>
        <p:spPr>
          <a:xfrm>
            <a:off x="4572001" y="4673600"/>
            <a:ext cx="3231975" cy="369332"/>
          </a:xfrm>
          <a:prstGeom prst="rect">
            <a:avLst/>
          </a:prstGeom>
          <a:noFill/>
        </p:spPr>
        <p:txBody>
          <a:bodyPr wrap="none" rtlCol="0">
            <a:spAutoFit/>
          </a:bodyPr>
          <a:lstStyle/>
          <a:p>
            <a:r>
              <a:rPr lang="en-IN" b="1" dirty="0"/>
              <a:t>LPTR(RTRP(OLD)) </a:t>
            </a:r>
            <a:r>
              <a:rPr lang="en-IN" b="1" dirty="0">
                <a:sym typeface="Wingdings" pitchFamily="2" charset="2"/>
              </a:rPr>
              <a:t> LPTR(OLD)</a:t>
            </a:r>
            <a:endParaRPr lang="en-IN" b="1" dirty="0"/>
          </a:p>
        </p:txBody>
      </p:sp>
      <p:sp>
        <p:nvSpPr>
          <p:cNvPr id="67" name="Freeform 66"/>
          <p:cNvSpPr/>
          <p:nvPr/>
        </p:nvSpPr>
        <p:spPr>
          <a:xfrm>
            <a:off x="4901184" y="2396744"/>
            <a:ext cx="2389632" cy="585216"/>
          </a:xfrm>
          <a:custGeom>
            <a:avLst/>
            <a:gdLst>
              <a:gd name="connsiteX0" fmla="*/ 0 w 2389632"/>
              <a:gd name="connsiteY0" fmla="*/ 585216 h 585216"/>
              <a:gd name="connsiteX1" fmla="*/ 0 w 2389632"/>
              <a:gd name="connsiteY1" fmla="*/ 0 h 585216"/>
              <a:gd name="connsiteX2" fmla="*/ 2389632 w 2389632"/>
              <a:gd name="connsiteY2" fmla="*/ 0 h 585216"/>
              <a:gd name="connsiteX3" fmla="*/ 2389632 w 2389632"/>
              <a:gd name="connsiteY3" fmla="*/ 585216 h 585216"/>
            </a:gdLst>
            <a:ahLst/>
            <a:cxnLst>
              <a:cxn ang="0">
                <a:pos x="connsiteX0" y="connsiteY0"/>
              </a:cxn>
              <a:cxn ang="0">
                <a:pos x="connsiteX1" y="connsiteY1"/>
              </a:cxn>
              <a:cxn ang="0">
                <a:pos x="connsiteX2" y="connsiteY2"/>
              </a:cxn>
              <a:cxn ang="0">
                <a:pos x="connsiteX3" y="connsiteY3"/>
              </a:cxn>
            </a:cxnLst>
            <a:rect l="l" t="t" r="r" b="b"/>
            <a:pathLst>
              <a:path w="2389632" h="585216">
                <a:moveTo>
                  <a:pt x="0" y="585216"/>
                </a:moveTo>
                <a:lnTo>
                  <a:pt x="0" y="0"/>
                </a:lnTo>
                <a:lnTo>
                  <a:pt x="2389632" y="0"/>
                </a:lnTo>
                <a:lnTo>
                  <a:pt x="2389632" y="5852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8" name="Freeform 67"/>
          <p:cNvSpPr/>
          <p:nvPr/>
        </p:nvSpPr>
        <p:spPr>
          <a:xfrm>
            <a:off x="4913376" y="3372104"/>
            <a:ext cx="2401824" cy="512064"/>
          </a:xfrm>
          <a:custGeom>
            <a:avLst/>
            <a:gdLst>
              <a:gd name="connsiteX0" fmla="*/ 2401824 w 2401824"/>
              <a:gd name="connsiteY0" fmla="*/ 12192 h 512064"/>
              <a:gd name="connsiteX1" fmla="*/ 2401824 w 2401824"/>
              <a:gd name="connsiteY1" fmla="*/ 512064 h 512064"/>
              <a:gd name="connsiteX2" fmla="*/ 0 w 2401824"/>
              <a:gd name="connsiteY2" fmla="*/ 512064 h 512064"/>
              <a:gd name="connsiteX3" fmla="*/ 0 w 2401824"/>
              <a:gd name="connsiteY3" fmla="*/ 0 h 512064"/>
            </a:gdLst>
            <a:ahLst/>
            <a:cxnLst>
              <a:cxn ang="0">
                <a:pos x="connsiteX0" y="connsiteY0"/>
              </a:cxn>
              <a:cxn ang="0">
                <a:pos x="connsiteX1" y="connsiteY1"/>
              </a:cxn>
              <a:cxn ang="0">
                <a:pos x="connsiteX2" y="connsiteY2"/>
              </a:cxn>
              <a:cxn ang="0">
                <a:pos x="connsiteX3" y="connsiteY3"/>
              </a:cxn>
            </a:cxnLst>
            <a:rect l="l" t="t" r="r" b="b"/>
            <a:pathLst>
              <a:path w="2401824" h="512064">
                <a:moveTo>
                  <a:pt x="2401824" y="12192"/>
                </a:moveTo>
                <a:lnTo>
                  <a:pt x="2401824" y="512064"/>
                </a:lnTo>
                <a:lnTo>
                  <a:pt x="0" y="512064"/>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9" name="TextBox 68"/>
          <p:cNvSpPr txBox="1"/>
          <p:nvPr/>
        </p:nvSpPr>
        <p:spPr>
          <a:xfrm>
            <a:off x="4572000" y="4368800"/>
            <a:ext cx="3249608" cy="369332"/>
          </a:xfrm>
          <a:prstGeom prst="rect">
            <a:avLst/>
          </a:prstGeom>
          <a:noFill/>
        </p:spPr>
        <p:txBody>
          <a:bodyPr wrap="none" rtlCol="0">
            <a:spAutoFit/>
          </a:bodyPr>
          <a:lstStyle/>
          <a:p>
            <a:r>
              <a:rPr lang="en-IN" b="1" dirty="0"/>
              <a:t>RPTR(LTRP(OLD)) </a:t>
            </a:r>
            <a:r>
              <a:rPr lang="en-IN" b="1" dirty="0">
                <a:sym typeface="Wingdings" pitchFamily="2" charset="2"/>
              </a:rPr>
              <a:t> RPTR(OLD)</a:t>
            </a:r>
            <a:endParaRPr lang="en-IN" b="1" dirty="0"/>
          </a:p>
        </p:txBody>
      </p:sp>
      <p:sp>
        <p:nvSpPr>
          <p:cNvPr id="70" name="TextBox 69"/>
          <p:cNvSpPr txBox="1"/>
          <p:nvPr/>
        </p:nvSpPr>
        <p:spPr>
          <a:xfrm>
            <a:off x="3902138" y="3618468"/>
            <a:ext cx="295274" cy="369332"/>
          </a:xfrm>
          <a:prstGeom prst="rect">
            <a:avLst/>
          </a:prstGeom>
          <a:noFill/>
        </p:spPr>
        <p:txBody>
          <a:bodyPr wrap="none" rtlCol="0">
            <a:spAutoFit/>
          </a:bodyPr>
          <a:lstStyle/>
          <a:p>
            <a:pPr algn="ctr"/>
            <a:r>
              <a:rPr lang="en-IN" b="1" dirty="0"/>
              <a:t>L</a:t>
            </a:r>
            <a:endParaRPr lang="en-US" b="1" dirty="0"/>
          </a:p>
        </p:txBody>
      </p:sp>
      <p:cxnSp>
        <p:nvCxnSpPr>
          <p:cNvPr id="71" name="Straight Arrow Connector 70"/>
          <p:cNvCxnSpPr>
            <a:stCxn id="70" idx="0"/>
          </p:cNvCxnSpPr>
          <p:nvPr/>
        </p:nvCxnSpPr>
        <p:spPr>
          <a:xfrm flipV="1">
            <a:off x="4049775"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2" name="Straight Connector 71"/>
          <p:cNvCxnSpPr/>
          <p:nvPr/>
        </p:nvCxnSpPr>
        <p:spPr>
          <a:xfrm flipH="1">
            <a:off x="3947160" y="300177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7924800" y="3606800"/>
            <a:ext cx="314510" cy="369332"/>
          </a:xfrm>
          <a:prstGeom prst="rect">
            <a:avLst/>
          </a:prstGeom>
          <a:noFill/>
        </p:spPr>
        <p:txBody>
          <a:bodyPr wrap="none" rtlCol="0">
            <a:spAutoFit/>
          </a:bodyPr>
          <a:lstStyle/>
          <a:p>
            <a:pPr algn="ctr"/>
            <a:r>
              <a:rPr lang="en-IN" b="1" dirty="0"/>
              <a:t>R</a:t>
            </a:r>
            <a:endParaRPr lang="en-US" b="1" dirty="0"/>
          </a:p>
        </p:txBody>
      </p:sp>
      <p:cxnSp>
        <p:nvCxnSpPr>
          <p:cNvPr id="74" name="Straight Arrow Connector 73"/>
          <p:cNvCxnSpPr/>
          <p:nvPr/>
        </p:nvCxnSpPr>
        <p:spPr>
          <a:xfrm flipV="1">
            <a:off x="808470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7924800" y="2989318"/>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8923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27"/>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3"/>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29"/>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3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5"/>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2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67"/>
                                        </p:tgtEl>
                                        <p:attrNameLst>
                                          <p:attrName>style.visibility</p:attrName>
                                        </p:attrNameLst>
                                      </p:cBhvr>
                                      <p:to>
                                        <p:strVal val="visible"/>
                                      </p:to>
                                    </p:set>
                                    <p:animEffect transition="in" filter="wipe(left)">
                                      <p:cBhvr>
                                        <p:cTn id="125" dur="500"/>
                                        <p:tgtEl>
                                          <p:spTgt spid="67"/>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1" presetClass="entr" presetSubtype="1" fill="hold" grpId="0" nodeType="click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heel(1)">
                                      <p:cBhvr>
                                        <p:cTn id="134" dur="2000"/>
                                        <p:tgtEl>
                                          <p:spTgt spid="68"/>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8"/>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2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24"/>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42"/>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45"/>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9" grpId="0"/>
      <p:bldP spid="29" grpId="1"/>
      <p:bldP spid="47" grpId="0"/>
      <p:bldP spid="47" grpId="1"/>
      <p:bldP spid="48" grpId="0"/>
      <p:bldP spid="49" grpId="0"/>
      <p:bldP spid="54" grpId="0"/>
      <p:bldP spid="57" grpId="0"/>
      <p:bldP spid="59" grpId="0"/>
      <p:bldP spid="63" grpId="0"/>
      <p:bldP spid="64" grpId="0"/>
      <p:bldP spid="65" grpId="0"/>
      <p:bldP spid="66" grpId="0"/>
      <p:bldP spid="67" grpId="0" animBg="1"/>
      <p:bldP spid="68" grpId="0" animBg="1"/>
      <p:bldP spid="69" grpId="0"/>
      <p:bldP spid="70" grpId="0"/>
      <p:bldP spid="7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 _DEL (L, R, OLD)</a:t>
            </a:r>
            <a:endParaRPr lang="en-US" dirty="0"/>
          </a:p>
        </p:txBody>
      </p:sp>
      <p:sp>
        <p:nvSpPr>
          <p:cNvPr id="4" name="TextBox 3"/>
          <p:cNvSpPr txBox="1"/>
          <p:nvPr/>
        </p:nvSpPr>
        <p:spPr>
          <a:xfrm>
            <a:off x="336000" y="745988"/>
            <a:ext cx="9030069" cy="55861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100" b="1" dirty="0" smtClean="0">
                <a:solidFill>
                  <a:schemeClr val="tx2"/>
                </a:solidFill>
                <a:latin typeface="Consolas" pitchFamily="49" charset="0"/>
                <a:cs typeface="Consolas" pitchFamily="49" charset="0"/>
              </a:rPr>
              <a:t>1. [Is underflow ?]</a:t>
            </a:r>
          </a:p>
          <a:p>
            <a:r>
              <a:rPr lang="en-IN" sz="2100" dirty="0" smtClean="0">
                <a:latin typeface="Consolas" pitchFamily="49" charset="0"/>
                <a:cs typeface="Consolas" pitchFamily="49" charset="0"/>
              </a:rPr>
              <a:t>    </a:t>
            </a:r>
            <a:r>
              <a:rPr lang="en-IN" sz="2100" b="1" dirty="0" smtClean="0">
                <a:solidFill>
                  <a:schemeClr val="tx2">
                    <a:lumMod val="75000"/>
                  </a:schemeClr>
                </a:solidFill>
                <a:latin typeface="Consolas" pitchFamily="49" charset="0"/>
                <a:cs typeface="Consolas" pitchFamily="49" charset="0"/>
              </a:rPr>
              <a:t>IF</a:t>
            </a:r>
            <a:r>
              <a:rPr lang="en-IN" sz="2100" dirty="0" smtClean="0">
                <a:latin typeface="Consolas" pitchFamily="49" charset="0"/>
                <a:cs typeface="Consolas" pitchFamily="49" charset="0"/>
              </a:rPr>
              <a:t>   R=NULL</a:t>
            </a:r>
          </a:p>
          <a:p>
            <a:r>
              <a:rPr lang="en-IN" sz="2100" dirty="0" smtClean="0">
                <a:latin typeface="Consolas" pitchFamily="49" charset="0"/>
                <a:cs typeface="Consolas" pitchFamily="49" charset="0"/>
              </a:rPr>
              <a:t>    </a:t>
            </a:r>
            <a:r>
              <a:rPr lang="en-IN" sz="2100" b="1" dirty="0" smtClean="0">
                <a:solidFill>
                  <a:schemeClr val="tx2">
                    <a:lumMod val="75000"/>
                  </a:schemeClr>
                </a:solidFill>
                <a:latin typeface="Consolas" pitchFamily="49" charset="0"/>
                <a:cs typeface="Consolas" pitchFamily="49" charset="0"/>
              </a:rPr>
              <a:t>THEN</a:t>
            </a:r>
            <a:r>
              <a:rPr lang="en-IN" sz="2100" dirty="0" smtClean="0">
                <a:solidFill>
                  <a:schemeClr val="tx2">
                    <a:lumMod val="75000"/>
                  </a:schemeClr>
                </a:solidFill>
                <a:latin typeface="Consolas" pitchFamily="49" charset="0"/>
                <a:cs typeface="Consolas" pitchFamily="49" charset="0"/>
              </a:rPr>
              <a:t> </a:t>
            </a:r>
            <a:r>
              <a:rPr lang="en-IN" sz="2100" dirty="0" smtClean="0">
                <a:latin typeface="Consolas" pitchFamily="49" charset="0"/>
                <a:cs typeface="Consolas" pitchFamily="49" charset="0"/>
              </a:rPr>
              <a:t>write (‘UNDERFLOW’)</a:t>
            </a:r>
          </a:p>
          <a:p>
            <a:r>
              <a:rPr lang="en-IN" sz="2100" dirty="0" smtClean="0">
                <a:latin typeface="Consolas" pitchFamily="49" charset="0"/>
                <a:cs typeface="Consolas" pitchFamily="49" charset="0"/>
              </a:rPr>
              <a:t>         Return</a:t>
            </a:r>
          </a:p>
          <a:p>
            <a:r>
              <a:rPr lang="en-IN" sz="2100" b="1" dirty="0" smtClean="0">
                <a:solidFill>
                  <a:schemeClr val="tx2"/>
                </a:solidFill>
                <a:latin typeface="Consolas" pitchFamily="49" charset="0"/>
                <a:cs typeface="Consolas" pitchFamily="49" charset="0"/>
              </a:rPr>
              <a:t>2. [Delete node]</a:t>
            </a:r>
          </a:p>
          <a:p>
            <a:pPr marL="536575"/>
            <a:r>
              <a:rPr lang="en-IN" sz="2100" b="1" dirty="0" smtClean="0">
                <a:solidFill>
                  <a:schemeClr val="tx2">
                    <a:lumMod val="75000"/>
                  </a:schemeClr>
                </a:solidFill>
                <a:latin typeface="Consolas" pitchFamily="49" charset="0"/>
                <a:cs typeface="Consolas" pitchFamily="49" charset="0"/>
              </a:rPr>
              <a:t>IF</a:t>
            </a:r>
            <a:r>
              <a:rPr lang="en-IN" sz="2100" dirty="0" smtClean="0">
                <a:latin typeface="Consolas" pitchFamily="49" charset="0"/>
                <a:cs typeface="Consolas" pitchFamily="49" charset="0"/>
              </a:rPr>
              <a:t> L = R (single node in list)</a:t>
            </a:r>
          </a:p>
          <a:p>
            <a:pPr marL="536575"/>
            <a:r>
              <a:rPr lang="en-IN" sz="2100" b="1" dirty="0" smtClean="0">
                <a:solidFill>
                  <a:schemeClr val="tx2">
                    <a:lumMod val="75000"/>
                  </a:schemeClr>
                </a:solidFill>
                <a:latin typeface="Consolas" pitchFamily="49" charset="0"/>
                <a:cs typeface="Consolas" pitchFamily="49" charset="0"/>
              </a:rPr>
              <a:t>THEN</a:t>
            </a:r>
            <a:r>
              <a:rPr lang="en-IN" sz="2100" dirty="0" smtClean="0">
                <a:latin typeface="Consolas" pitchFamily="49" charset="0"/>
                <a:cs typeface="Consolas" pitchFamily="49" charset="0"/>
              </a:rPr>
              <a:t> </a:t>
            </a:r>
            <a:r>
              <a:rPr lang="en-IN" sz="2100" dirty="0">
                <a:latin typeface="Consolas" pitchFamily="49" charset="0"/>
                <a:cs typeface="Consolas" pitchFamily="49" charset="0"/>
              </a:rPr>
              <a:t>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a:t>
            </a:r>
            <a:r>
              <a:rPr lang="en-IN" sz="2100" dirty="0" smtClean="0">
                <a:latin typeface="Consolas" pitchFamily="49" charset="0"/>
                <a:cs typeface="Consolas" pitchFamily="49" charset="0"/>
              </a:rPr>
              <a:t>NULL</a:t>
            </a:r>
          </a:p>
          <a:p>
            <a:pPr marL="536575"/>
            <a:r>
              <a:rPr lang="en-IN" sz="2100" b="1" dirty="0" smtClean="0">
                <a:solidFill>
                  <a:schemeClr val="tx2">
                    <a:lumMod val="75000"/>
                  </a:schemeClr>
                </a:solidFill>
                <a:latin typeface="Consolas" pitchFamily="49" charset="0"/>
                <a:cs typeface="Consolas" pitchFamily="49" charset="0"/>
              </a:rPr>
              <a:t>ELSE</a:t>
            </a:r>
            <a:r>
              <a:rPr lang="en-IN" sz="2100" dirty="0" smtClean="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a:t>
            </a:r>
            <a:r>
              <a:rPr lang="en-IN" sz="2100" dirty="0" smtClean="0">
                <a:latin typeface="Consolas" pitchFamily="49" charset="0"/>
                <a:cs typeface="Consolas" pitchFamily="49" charset="0"/>
              </a:rPr>
              <a:t>OLD </a:t>
            </a:r>
            <a:r>
              <a:rPr lang="en-IN" sz="2100" dirty="0">
                <a:latin typeface="Consolas" pitchFamily="49" charset="0"/>
                <a:cs typeface="Consolas" pitchFamily="49" charset="0"/>
              </a:rPr>
              <a:t>= L (left most node)</a:t>
            </a:r>
          </a:p>
          <a:p>
            <a:r>
              <a:rPr lang="en-IN" sz="2100" dirty="0">
                <a:latin typeface="Consolas" pitchFamily="49" charset="0"/>
                <a:cs typeface="Consolas" pitchFamily="49" charset="0"/>
              </a:rPr>
              <a:t>     </a:t>
            </a:r>
            <a:r>
              <a:rPr lang="en-IN" sz="2100" dirty="0" smtClean="0">
                <a:latin typeface="Consolas" pitchFamily="49" charset="0"/>
                <a:cs typeface="Consolas" pitchFamily="49" charset="0"/>
              </a:rPr>
              <a:t>    </a:t>
            </a:r>
            <a:r>
              <a:rPr lang="en-IN" sz="2100" b="1" dirty="0" smtClean="0">
                <a:solidFill>
                  <a:schemeClr val="tx2">
                    <a:lumMod val="75000"/>
                  </a:schemeClr>
                </a:solidFill>
                <a:latin typeface="Consolas" pitchFamily="49" charset="0"/>
                <a:cs typeface="Consolas" pitchFamily="49" charset="0"/>
              </a:rPr>
              <a:t>THEN</a:t>
            </a:r>
            <a:r>
              <a:rPr lang="en-IN" sz="2100" dirty="0" smtClean="0">
                <a:latin typeface="Consolas" pitchFamily="49" charset="0"/>
                <a:cs typeface="Consolas" pitchFamily="49" charset="0"/>
              </a:rPr>
              <a:t>  </a:t>
            </a:r>
            <a:r>
              <a:rPr lang="en-IN" sz="2100" dirty="0">
                <a:latin typeface="Consolas" pitchFamily="49" charset="0"/>
                <a:cs typeface="Consolas" pitchFamily="49" charset="0"/>
              </a:rPr>
              <a:t>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RPTR(L)</a:t>
            </a:r>
          </a:p>
          <a:p>
            <a:r>
              <a:rPr lang="en-IN" sz="2100" dirty="0">
                <a:latin typeface="Consolas" pitchFamily="49" charset="0"/>
                <a:cs typeface="Consolas" pitchFamily="49" charset="0"/>
              </a:rPr>
              <a:t>         </a:t>
            </a:r>
            <a:r>
              <a:rPr lang="en-IN" sz="2100" dirty="0" smtClean="0">
                <a:latin typeface="Consolas" pitchFamily="49" charset="0"/>
                <a:cs typeface="Consolas" pitchFamily="49" charset="0"/>
              </a:rPr>
              <a:t>      </a:t>
            </a:r>
            <a:r>
              <a:rPr lang="en-IN" sz="2100" dirty="0">
                <a:latin typeface="Consolas" pitchFamily="49" charset="0"/>
                <a:cs typeface="Consolas" pitchFamily="49" charset="0"/>
              </a:rPr>
              <a:t>LPTR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r>
              <a:rPr lang="en-IN" sz="2100" dirty="0">
                <a:latin typeface="Consolas" pitchFamily="49" charset="0"/>
                <a:cs typeface="Consolas" pitchFamily="49" charset="0"/>
              </a:rPr>
              <a:t>     </a:t>
            </a:r>
            <a:r>
              <a:rPr lang="en-IN" sz="2100" dirty="0" smtClean="0">
                <a:latin typeface="Consolas" pitchFamily="49" charset="0"/>
                <a:cs typeface="Consolas" pitchFamily="49" charset="0"/>
              </a:rPr>
              <a:t>    </a:t>
            </a:r>
            <a:r>
              <a:rPr lang="en-IN" sz="2100" b="1" dirty="0" smtClean="0">
                <a:solidFill>
                  <a:schemeClr val="tx2">
                    <a:lumMod val="75000"/>
                  </a:schemeClr>
                </a:solidFill>
                <a:latin typeface="Consolas" pitchFamily="49" charset="0"/>
                <a:cs typeface="Consolas" pitchFamily="49" charset="0"/>
              </a:rPr>
              <a:t>ELSE</a:t>
            </a:r>
            <a:r>
              <a:rPr lang="en-IN" sz="2100" dirty="0" smtClean="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a:t>
            </a:r>
            <a:r>
              <a:rPr lang="en-IN" sz="2100" dirty="0" smtClean="0">
                <a:latin typeface="Consolas" pitchFamily="49" charset="0"/>
                <a:cs typeface="Consolas" pitchFamily="49" charset="0"/>
              </a:rPr>
              <a:t>OLD </a:t>
            </a:r>
            <a:r>
              <a:rPr lang="en-IN" sz="2100" dirty="0">
                <a:latin typeface="Consolas" pitchFamily="49" charset="0"/>
                <a:cs typeface="Consolas" pitchFamily="49" charset="0"/>
              </a:rPr>
              <a:t>= R (right most)</a:t>
            </a:r>
          </a:p>
          <a:p>
            <a:r>
              <a:rPr lang="en-IN" sz="2100" dirty="0">
                <a:latin typeface="Consolas" pitchFamily="49" charset="0"/>
                <a:cs typeface="Consolas" pitchFamily="49" charset="0"/>
              </a:rPr>
              <a:t>         </a:t>
            </a:r>
            <a:r>
              <a:rPr lang="en-IN" sz="2100" dirty="0" smtClean="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LPTR (R)</a:t>
            </a:r>
          </a:p>
          <a:p>
            <a:r>
              <a:rPr lang="en-IN" sz="2100" dirty="0">
                <a:latin typeface="Consolas" pitchFamily="49" charset="0"/>
                <a:cs typeface="Consolas" pitchFamily="49" charset="0"/>
              </a:rPr>
              <a:t>                </a:t>
            </a:r>
            <a:r>
              <a:rPr lang="en-IN" sz="2100" dirty="0" smtClean="0">
                <a:latin typeface="Consolas" pitchFamily="49" charset="0"/>
                <a:cs typeface="Consolas" pitchFamily="49" charset="0"/>
              </a:rPr>
              <a:t>    RPTR </a:t>
            </a:r>
            <a:r>
              <a:rPr lang="en-IN" sz="2100" dirty="0">
                <a:latin typeface="Consolas" pitchFamily="49" charset="0"/>
                <a:cs typeface="Consolas" pitchFamily="49" charset="0"/>
              </a:rPr>
              <a:t>(R)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r>
              <a:rPr lang="en-IN" sz="2100" dirty="0">
                <a:latin typeface="Consolas" pitchFamily="49" charset="0"/>
                <a:cs typeface="Consolas" pitchFamily="49" charset="0"/>
              </a:rPr>
              <a:t>          </a:t>
            </a:r>
            <a:r>
              <a:rPr lang="en-IN" sz="2100" dirty="0" smtClean="0">
                <a:latin typeface="Consolas" pitchFamily="49" charset="0"/>
                <a:cs typeface="Consolas" pitchFamily="49" charset="0"/>
              </a:rPr>
              <a:t>    </a:t>
            </a:r>
            <a:r>
              <a:rPr lang="en-IN" sz="2100" b="1" dirty="0" smtClean="0">
                <a:solidFill>
                  <a:schemeClr val="tx2">
                    <a:lumMod val="75000"/>
                  </a:schemeClr>
                </a:solidFill>
                <a:latin typeface="Consolas" pitchFamily="49" charset="0"/>
                <a:cs typeface="Consolas" pitchFamily="49" charset="0"/>
              </a:rPr>
              <a:t>ELSE</a:t>
            </a:r>
            <a:r>
              <a:rPr lang="en-IN" sz="2100" dirty="0" smtClean="0">
                <a:latin typeface="Consolas" pitchFamily="49" charset="0"/>
                <a:cs typeface="Consolas" pitchFamily="49" charset="0"/>
              </a:rPr>
              <a:t>  </a:t>
            </a:r>
            <a:r>
              <a:rPr lang="en-IN" sz="2100" dirty="0">
                <a:latin typeface="Consolas" pitchFamily="49" charset="0"/>
                <a:cs typeface="Consolas" pitchFamily="49" charset="0"/>
              </a:rPr>
              <a:t>RPTR(LPTR (OLD)) </a:t>
            </a:r>
            <a:r>
              <a:rPr lang="en-IN" sz="2100" dirty="0">
                <a:latin typeface="Consolas" pitchFamily="49" charset="0"/>
                <a:cs typeface="Consolas" pitchFamily="49" charset="0"/>
                <a:sym typeface="Wingdings" pitchFamily="2" charset="2"/>
              </a:rPr>
              <a:t> </a:t>
            </a:r>
            <a:r>
              <a:rPr lang="en-IN" sz="2100" dirty="0">
                <a:latin typeface="Consolas" pitchFamily="49" charset="0"/>
                <a:cs typeface="Consolas" pitchFamily="49" charset="0"/>
              </a:rPr>
              <a:t>RPTR (OLD)</a:t>
            </a:r>
          </a:p>
          <a:p>
            <a:r>
              <a:rPr lang="en-IN" sz="2100" dirty="0">
                <a:latin typeface="Consolas" pitchFamily="49" charset="0"/>
                <a:cs typeface="Consolas" pitchFamily="49" charset="0"/>
              </a:rPr>
              <a:t>              </a:t>
            </a:r>
            <a:r>
              <a:rPr lang="en-IN" sz="2100" dirty="0" smtClean="0">
                <a:latin typeface="Consolas" pitchFamily="49" charset="0"/>
                <a:cs typeface="Consolas" pitchFamily="49" charset="0"/>
              </a:rPr>
              <a:t>      </a:t>
            </a:r>
            <a:r>
              <a:rPr lang="en-IN" sz="2100" dirty="0">
                <a:latin typeface="Consolas" pitchFamily="49" charset="0"/>
                <a:cs typeface="Consolas" pitchFamily="49" charset="0"/>
              </a:rPr>
              <a:t>LPTR(RPTR (OLD)) </a:t>
            </a:r>
            <a:r>
              <a:rPr lang="en-IN" sz="2100" dirty="0">
                <a:latin typeface="Consolas" pitchFamily="49" charset="0"/>
                <a:cs typeface="Consolas" pitchFamily="49" charset="0"/>
                <a:sym typeface="Wingdings" pitchFamily="2" charset="2"/>
              </a:rPr>
              <a:t> </a:t>
            </a:r>
            <a:r>
              <a:rPr lang="en-IN" sz="2100" dirty="0">
                <a:latin typeface="Consolas" pitchFamily="49" charset="0"/>
                <a:cs typeface="Consolas" pitchFamily="49" charset="0"/>
              </a:rPr>
              <a:t>LPTR (OLD)</a:t>
            </a:r>
          </a:p>
          <a:p>
            <a:r>
              <a:rPr lang="en-IN" sz="2100" b="1" dirty="0">
                <a:solidFill>
                  <a:schemeClr val="tx2"/>
                </a:solidFill>
                <a:latin typeface="Consolas" pitchFamily="49" charset="0"/>
                <a:cs typeface="Consolas" pitchFamily="49" charset="0"/>
              </a:rPr>
              <a:t>3. [FREE deleted node ?]</a:t>
            </a:r>
          </a:p>
          <a:p>
            <a:r>
              <a:rPr lang="en-IN" sz="2100" dirty="0">
                <a:latin typeface="Consolas" pitchFamily="49" charset="0"/>
                <a:cs typeface="Consolas" pitchFamily="49" charset="0"/>
              </a:rPr>
              <a:t>   </a:t>
            </a:r>
            <a:r>
              <a:rPr lang="en-IN" sz="2100" dirty="0" smtClean="0">
                <a:latin typeface="Consolas" pitchFamily="49" charset="0"/>
                <a:cs typeface="Consolas" pitchFamily="49" charset="0"/>
              </a:rPr>
              <a:t> FREE(OLD</a:t>
            </a:r>
            <a:r>
              <a:rPr lang="en-IN" sz="2100" dirty="0">
                <a:latin typeface="Consolas" pitchFamily="49" charset="0"/>
                <a:cs typeface="Consolas" pitchFamily="49" charset="0"/>
              </a:rPr>
              <a:t>)</a:t>
            </a:r>
          </a:p>
        </p:txBody>
      </p:sp>
    </p:spTree>
    <p:extLst>
      <p:ext uri="{BB962C8B-B14F-4D97-AF65-F5344CB8AC3E}">
        <p14:creationId xmlns:p14="http://schemas.microsoft.com/office/powerpoint/2010/main" val="406914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a:t>
            </a:r>
            <a:r>
              <a:rPr lang="en-US" dirty="0" smtClean="0"/>
              <a:t>radyuman.jadeja@darshan.ac.in</a:t>
            </a:r>
            <a:endParaRPr lang="en-US" dirty="0"/>
          </a:p>
        </p:txBody>
      </p:sp>
      <p:sp>
        <p:nvSpPr>
          <p:cNvPr id="3" name="Text Placeholder 2"/>
          <p:cNvSpPr>
            <a:spLocks noGrp="1"/>
          </p:cNvSpPr>
          <p:nvPr>
            <p:ph type="body" sz="quarter" idx="12"/>
          </p:nvPr>
        </p:nvSpPr>
        <p:spPr/>
        <p:txBody>
          <a:bodyPr/>
          <a:lstStyle/>
          <a:p>
            <a:r>
              <a:rPr lang="en-US" dirty="0"/>
              <a:t>+91 </a:t>
            </a:r>
            <a:r>
              <a:rPr lang="en-US" dirty="0" smtClean="0"/>
              <a:t>9879461848</a:t>
            </a:r>
            <a:endParaRPr lang="en-US" dirty="0"/>
          </a:p>
        </p:txBody>
      </p:sp>
      <p:sp>
        <p:nvSpPr>
          <p:cNvPr id="4" name="Text Placeholder 3"/>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5" name="Text Placeholder 4"/>
          <p:cNvSpPr>
            <a:spLocks noGrp="1"/>
          </p:cNvSpPr>
          <p:nvPr>
            <p:ph type="body" sz="quarter" idx="14"/>
          </p:nvPr>
        </p:nvSpPr>
        <p:spPr/>
        <p:txBody>
          <a:bodyPr/>
          <a:lstStyle/>
          <a:p>
            <a:r>
              <a:rPr lang="en-IN" dirty="0" err="1" smtClean="0"/>
              <a:t>Dr.</a:t>
            </a:r>
            <a:r>
              <a:rPr lang="en-IN" dirty="0" smtClean="0"/>
              <a:t> </a:t>
            </a:r>
            <a:r>
              <a:rPr lang="en-IN" dirty="0" err="1" smtClean="0"/>
              <a:t>Pradyumansinh</a:t>
            </a:r>
            <a:r>
              <a:rPr lang="en-IN" dirty="0" smtClean="0"/>
              <a:t> </a:t>
            </a:r>
            <a:r>
              <a:rPr lang="en-IN" dirty="0" err="1" smtClean="0"/>
              <a:t>Jadeja</a:t>
            </a:r>
            <a:endParaRPr lang="en-IN" dirty="0"/>
          </a:p>
        </p:txBody>
      </p:sp>
      <p:sp>
        <p:nvSpPr>
          <p:cNvPr id="9"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smtClean="0"/>
              <a:t>Data Structures </a:t>
            </a:r>
            <a:r>
              <a:rPr lang="en-US" dirty="0">
                <a:latin typeface="Roboto Condensed Light" panose="02000000000000000000" pitchFamily="2" charset="0"/>
                <a:ea typeface="Roboto Condensed Light" panose="02000000000000000000" pitchFamily="2" charset="0"/>
              </a:rPr>
              <a:t>(</a:t>
            </a:r>
            <a:r>
              <a:rPr lang="en-US" dirty="0" smtClean="0">
                <a:latin typeface="Roboto Condensed Light" panose="02000000000000000000" pitchFamily="2" charset="0"/>
                <a:ea typeface="Roboto Condensed Light" panose="02000000000000000000" pitchFamily="2" charset="0"/>
              </a:rPr>
              <a:t>DS)</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DU #</a:t>
            </a:r>
            <a:r>
              <a:rPr lang="en-US" dirty="0" smtClean="0">
                <a:latin typeface="Roboto Condensed Light" panose="02000000000000000000" pitchFamily="2" charset="0"/>
                <a:ea typeface="Roboto Condensed Light" panose="02000000000000000000" pitchFamily="2" charset="0"/>
              </a:rPr>
              <a:t>2301CS301</a:t>
            </a:r>
            <a:endParaRPr lang="en-US" dirty="0">
              <a:latin typeface="Roboto Condensed Light" panose="02000000000000000000" pitchFamily="2" charset="0"/>
              <a:ea typeface="Roboto Condensed Light" panose="02000000000000000000" pitchFamily="2" charset="0"/>
            </a:endParaRPr>
          </a:p>
        </p:txBody>
      </p:sp>
      <p:pic>
        <p:nvPicPr>
          <p:cNvPr id="7" name="Picture Placeholder 6"/>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025292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a:xfrm>
            <a:off x="156580" y="901545"/>
            <a:ext cx="11929641" cy="936134"/>
          </a:xfrm>
        </p:spPr>
        <p:txBody>
          <a:bodyPr/>
          <a:lstStyle/>
          <a:p>
            <a:r>
              <a:rPr lang="en-IN" dirty="0">
                <a:solidFill>
                  <a:srgbClr val="C00000"/>
                </a:solidFill>
              </a:rPr>
              <a:t>Split Operation</a:t>
            </a:r>
          </a:p>
          <a:p>
            <a:pPr lvl="1"/>
            <a:r>
              <a:rPr lang="en-IN" dirty="0"/>
              <a:t>Split operation is more efficient in Linked Allocation</a:t>
            </a:r>
          </a:p>
          <a:p>
            <a:endParaRPr lang="en-US" dirty="0"/>
          </a:p>
        </p:txBody>
      </p:sp>
      <p:sp>
        <p:nvSpPr>
          <p:cNvPr id="4" name="Rectangle 3"/>
          <p:cNvSpPr/>
          <p:nvPr/>
        </p:nvSpPr>
        <p:spPr>
          <a:xfrm>
            <a:off x="2190468"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5" name="Rectangle 4"/>
          <p:cNvSpPr/>
          <p:nvPr/>
        </p:nvSpPr>
        <p:spPr>
          <a:xfrm>
            <a:off x="2960710"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 name="Rectangle 5"/>
          <p:cNvSpPr/>
          <p:nvPr/>
        </p:nvSpPr>
        <p:spPr>
          <a:xfrm>
            <a:off x="4125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7" name="Rectangle 6"/>
          <p:cNvSpPr/>
          <p:nvPr/>
        </p:nvSpPr>
        <p:spPr>
          <a:xfrm>
            <a:off x="4896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6030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9" name="Rectangle 8"/>
          <p:cNvSpPr/>
          <p:nvPr/>
        </p:nvSpPr>
        <p:spPr>
          <a:xfrm>
            <a:off x="6801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0" name="Rectangle 9"/>
          <p:cNvSpPr/>
          <p:nvPr/>
        </p:nvSpPr>
        <p:spPr>
          <a:xfrm>
            <a:off x="7935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1" name="Rectangle 10"/>
          <p:cNvSpPr/>
          <p:nvPr/>
        </p:nvSpPr>
        <p:spPr>
          <a:xfrm>
            <a:off x="8706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12" name="Straight Arrow Connector 11"/>
          <p:cNvCxnSpPr>
            <a:stCxn id="5" idx="3"/>
            <a:endCxn id="6" idx="1"/>
          </p:cNvCxnSpPr>
          <p:nvPr/>
        </p:nvCxnSpPr>
        <p:spPr>
          <a:xfrm>
            <a:off x="3722711" y="2451629"/>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7" idx="3"/>
            <a:endCxn id="8" idx="1"/>
          </p:cNvCxnSpPr>
          <p:nvPr/>
        </p:nvCxnSpPr>
        <p:spPr>
          <a:xfrm>
            <a:off x="5658149" y="24516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9" idx="3"/>
            <a:endCxn id="10" idx="1"/>
          </p:cNvCxnSpPr>
          <p:nvPr/>
        </p:nvCxnSpPr>
        <p:spPr>
          <a:xfrm>
            <a:off x="7563149" y="24516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flipH="1">
            <a:off x="8697907" y="2184929"/>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16" name="TextBox 15"/>
          <p:cNvSpPr txBox="1"/>
          <p:nvPr/>
        </p:nvSpPr>
        <p:spPr>
          <a:xfrm>
            <a:off x="3024207" y="2272797"/>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17" name="TextBox 16"/>
          <p:cNvSpPr txBox="1"/>
          <p:nvPr/>
        </p:nvSpPr>
        <p:spPr>
          <a:xfrm>
            <a:off x="4949085" y="226112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18" name="TextBox 17"/>
          <p:cNvSpPr txBox="1"/>
          <p:nvPr/>
        </p:nvSpPr>
        <p:spPr>
          <a:xfrm>
            <a:off x="6860712" y="2261129"/>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19" name="Rectangle 18"/>
          <p:cNvSpPr/>
          <p:nvPr/>
        </p:nvSpPr>
        <p:spPr>
          <a:xfrm>
            <a:off x="2209800"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20" name="Rectangle 19"/>
          <p:cNvSpPr/>
          <p:nvPr/>
        </p:nvSpPr>
        <p:spPr>
          <a:xfrm>
            <a:off x="2980042"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1" name="Rectangle 20"/>
          <p:cNvSpPr/>
          <p:nvPr/>
        </p:nvSpPr>
        <p:spPr>
          <a:xfrm>
            <a:off x="4145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22" name="Rectangle 21"/>
          <p:cNvSpPr/>
          <p:nvPr/>
        </p:nvSpPr>
        <p:spPr>
          <a:xfrm>
            <a:off x="4915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3" name="Rectangle 22"/>
          <p:cNvSpPr/>
          <p:nvPr/>
        </p:nvSpPr>
        <p:spPr>
          <a:xfrm>
            <a:off x="6050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4" name="Rectangle 23"/>
          <p:cNvSpPr/>
          <p:nvPr/>
        </p:nvSpPr>
        <p:spPr>
          <a:xfrm>
            <a:off x="6820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5" name="Rectangle 24"/>
          <p:cNvSpPr/>
          <p:nvPr/>
        </p:nvSpPr>
        <p:spPr>
          <a:xfrm>
            <a:off x="7955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26" name="Rectangle 25"/>
          <p:cNvSpPr/>
          <p:nvPr/>
        </p:nvSpPr>
        <p:spPr>
          <a:xfrm>
            <a:off x="8725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27" name="Straight Arrow Connector 26"/>
          <p:cNvCxnSpPr/>
          <p:nvPr/>
        </p:nvCxnSpPr>
        <p:spPr>
          <a:xfrm>
            <a:off x="3742043" y="3708929"/>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7582481" y="37851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H="1">
            <a:off x="8717239" y="3480329"/>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30" name="TextBox 29"/>
          <p:cNvSpPr txBox="1"/>
          <p:nvPr/>
        </p:nvSpPr>
        <p:spPr>
          <a:xfrm>
            <a:off x="3043539" y="3568197"/>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31" name="TextBox 30"/>
          <p:cNvSpPr txBox="1"/>
          <p:nvPr/>
        </p:nvSpPr>
        <p:spPr>
          <a:xfrm>
            <a:off x="6880044" y="3556529"/>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32" name="TextBox 31"/>
          <p:cNvSpPr txBox="1"/>
          <p:nvPr/>
        </p:nvSpPr>
        <p:spPr>
          <a:xfrm>
            <a:off x="4968417" y="3578563"/>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cxnSp>
        <p:nvCxnSpPr>
          <p:cNvPr id="33" name="Straight Connector 32"/>
          <p:cNvCxnSpPr/>
          <p:nvPr/>
        </p:nvCxnSpPr>
        <p:spPr>
          <a:xfrm flipH="1">
            <a:off x="4915502" y="347987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34" name="TextBox 33"/>
          <p:cNvSpPr txBox="1"/>
          <p:nvPr/>
        </p:nvSpPr>
        <p:spPr>
          <a:xfrm>
            <a:off x="4597723" y="269679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35" name="TextBox 34"/>
          <p:cNvSpPr txBox="1"/>
          <p:nvPr/>
        </p:nvSpPr>
        <p:spPr>
          <a:xfrm>
            <a:off x="6504338" y="271004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36" name="TextBox 35"/>
          <p:cNvSpPr txBox="1"/>
          <p:nvPr/>
        </p:nvSpPr>
        <p:spPr>
          <a:xfrm>
            <a:off x="8432456" y="271004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37" name="TextBox 36"/>
          <p:cNvSpPr txBox="1"/>
          <p:nvPr/>
        </p:nvSpPr>
        <p:spPr>
          <a:xfrm>
            <a:off x="2667833" y="270846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cxnSp>
        <p:nvCxnSpPr>
          <p:cNvPr id="38" name="Straight Arrow Connector 37"/>
          <p:cNvCxnSpPr/>
          <p:nvPr/>
        </p:nvCxnSpPr>
        <p:spPr>
          <a:xfrm>
            <a:off x="5690191" y="37851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4597723" y="399219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0" name="TextBox 39"/>
          <p:cNvSpPr txBox="1"/>
          <p:nvPr/>
        </p:nvSpPr>
        <p:spPr>
          <a:xfrm>
            <a:off x="6504338" y="400544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1" name="TextBox 40"/>
          <p:cNvSpPr txBox="1"/>
          <p:nvPr/>
        </p:nvSpPr>
        <p:spPr>
          <a:xfrm>
            <a:off x="8432456" y="400544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2" name="TextBox 41"/>
          <p:cNvSpPr txBox="1"/>
          <p:nvPr/>
        </p:nvSpPr>
        <p:spPr>
          <a:xfrm>
            <a:off x="2667833" y="400386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43" name="Content Placeholder 2"/>
          <p:cNvSpPr txBox="1">
            <a:spLocks/>
          </p:cNvSpPr>
          <p:nvPr/>
        </p:nvSpPr>
        <p:spPr>
          <a:xfrm>
            <a:off x="156580" y="4720445"/>
            <a:ext cx="11759485" cy="188675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Linked list require </a:t>
            </a:r>
            <a:r>
              <a:rPr lang="en-IN" b="1" dirty="0">
                <a:solidFill>
                  <a:srgbClr val="C00000"/>
                </a:solidFill>
              </a:rPr>
              <a:t>more memory</a:t>
            </a:r>
            <a:r>
              <a:rPr lang="en-IN" b="1" dirty="0">
                <a:solidFill>
                  <a:srgbClr val="FF0000"/>
                </a:solidFill>
              </a:rPr>
              <a:t> </a:t>
            </a:r>
            <a:r>
              <a:rPr lang="en-IN" dirty="0"/>
              <a:t>compared to array because along with value it stores pointer to next node.</a:t>
            </a:r>
          </a:p>
          <a:p>
            <a:r>
              <a:rPr lang="en-IN" dirty="0"/>
              <a:t>Linked lists are among the simplest and most common data structures. They can be used to implement other data structures like stacks, queues, and symbolic expressions, etc…</a:t>
            </a:r>
            <a:endParaRPr lang="en-US" dirty="0"/>
          </a:p>
        </p:txBody>
      </p:sp>
    </p:spTree>
    <p:extLst>
      <p:ext uri="{BB962C8B-B14F-4D97-AF65-F5344CB8AC3E}">
        <p14:creationId xmlns:p14="http://schemas.microsoft.com/office/powerpoint/2010/main" val="313474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32"/>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6" grpId="0"/>
      <p:bldP spid="17" grpId="0"/>
      <p:bldP spid="18" grpId="0"/>
      <p:bldP spid="19" grpId="0" animBg="1"/>
      <p:bldP spid="20" grpId="0" animBg="1"/>
      <p:bldP spid="21" grpId="0" animBg="1"/>
      <p:bldP spid="22" grpId="0" animBg="1"/>
      <p:bldP spid="23" grpId="0" animBg="1"/>
      <p:bldP spid="24" grpId="0" animBg="1"/>
      <p:bldP spid="25" grpId="0" animBg="1"/>
      <p:bldP spid="26" grpId="0" animBg="1"/>
      <p:bldP spid="30" grpId="0"/>
      <p:bldP spid="31" grpId="0"/>
      <p:bldP spid="32" grpId="0"/>
      <p:bldP spid="32" grpId="1"/>
      <p:bldP spid="34" grpId="0"/>
      <p:bldP spid="35" grpId="0"/>
      <p:bldP spid="36" grpId="0"/>
      <p:bldP spid="37" grpId="0"/>
      <p:bldP spid="39" grpId="0"/>
      <p:bldP spid="40" grpId="0"/>
      <p:bldP spid="41" grpId="0"/>
      <p:bldP spid="42" grpId="0"/>
      <p:bldP spid="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 of Array vs. Linked List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18021208"/>
              </p:ext>
            </p:extLst>
          </p:nvPr>
        </p:nvGraphicFramePr>
        <p:xfrm>
          <a:off x="229832" y="923853"/>
          <a:ext cx="11675123" cy="4693920"/>
        </p:xfrm>
        <a:graphic>
          <a:graphicData uri="http://schemas.openxmlformats.org/drawingml/2006/table">
            <a:tbl>
              <a:tblPr firstRow="1" bandRow="1">
                <a:tableStyleId>{5940675A-B579-460E-94D1-54222C63F5DA}</a:tableStyleId>
              </a:tblPr>
              <a:tblGrid>
                <a:gridCol w="480382">
                  <a:extLst>
                    <a:ext uri="{9D8B030D-6E8A-4147-A177-3AD203B41FA5}">
                      <a16:colId xmlns:a16="http://schemas.microsoft.com/office/drawing/2014/main" val="20000"/>
                    </a:ext>
                  </a:extLst>
                </a:gridCol>
                <a:gridCol w="7075503">
                  <a:extLst>
                    <a:ext uri="{9D8B030D-6E8A-4147-A177-3AD203B41FA5}">
                      <a16:colId xmlns:a16="http://schemas.microsoft.com/office/drawing/2014/main" val="20001"/>
                    </a:ext>
                  </a:extLst>
                </a:gridCol>
                <a:gridCol w="1944209">
                  <a:extLst>
                    <a:ext uri="{9D8B030D-6E8A-4147-A177-3AD203B41FA5}">
                      <a16:colId xmlns:a16="http://schemas.microsoft.com/office/drawing/2014/main" val="20002"/>
                    </a:ext>
                  </a:extLst>
                </a:gridCol>
                <a:gridCol w="2175029">
                  <a:extLst>
                    <a:ext uri="{9D8B030D-6E8A-4147-A177-3AD203B41FA5}">
                      <a16:colId xmlns:a16="http://schemas.microsoft.com/office/drawing/2014/main" val="20003"/>
                    </a:ext>
                  </a:extLst>
                </a:gridCol>
              </a:tblGrid>
              <a:tr h="370840">
                <a:tc>
                  <a:txBody>
                    <a:bodyPr/>
                    <a:lstStyle/>
                    <a:p>
                      <a:pPr algn="ctr"/>
                      <a:r>
                        <a:rPr lang="en-US" sz="2200" b="1" dirty="0" smtClean="0"/>
                        <a:t>#</a:t>
                      </a:r>
                      <a:endParaRPr lang="en-US" sz="2200" b="1" dirty="0"/>
                    </a:p>
                  </a:txBody>
                  <a:tcPr>
                    <a:solidFill>
                      <a:schemeClr val="bg1">
                        <a:lumMod val="85000"/>
                      </a:schemeClr>
                    </a:solidFill>
                  </a:tcPr>
                </a:tc>
                <a:tc>
                  <a:txBody>
                    <a:bodyPr/>
                    <a:lstStyle/>
                    <a:p>
                      <a:r>
                        <a:rPr lang="en-US" sz="2200" b="1" dirty="0" smtClean="0"/>
                        <a:t>Point</a:t>
                      </a:r>
                      <a:endParaRPr lang="en-US" sz="2200" b="1" dirty="0"/>
                    </a:p>
                  </a:txBody>
                  <a:tcPr>
                    <a:solidFill>
                      <a:schemeClr val="bg1">
                        <a:lumMod val="85000"/>
                      </a:schemeClr>
                    </a:solidFill>
                  </a:tcPr>
                </a:tc>
                <a:tc>
                  <a:txBody>
                    <a:bodyPr/>
                    <a:lstStyle/>
                    <a:p>
                      <a:pPr algn="ctr"/>
                      <a:r>
                        <a:rPr lang="en-US" sz="2200" b="1" dirty="0" smtClean="0"/>
                        <a:t>Array</a:t>
                      </a:r>
                      <a:endParaRPr lang="en-US" sz="2200" b="1" dirty="0"/>
                    </a:p>
                  </a:txBody>
                  <a:tcPr>
                    <a:solidFill>
                      <a:schemeClr val="bg1">
                        <a:lumMod val="85000"/>
                      </a:schemeClr>
                    </a:solidFill>
                  </a:tcPr>
                </a:tc>
                <a:tc>
                  <a:txBody>
                    <a:bodyPr/>
                    <a:lstStyle/>
                    <a:p>
                      <a:pPr algn="ctr"/>
                      <a:r>
                        <a:rPr lang="en-US" sz="2200" b="1" dirty="0" smtClean="0"/>
                        <a:t>Linked List</a:t>
                      </a:r>
                      <a:endParaRPr lang="en-US" sz="2200" b="1" dirty="0"/>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ctr"/>
                      <a:r>
                        <a:rPr lang="en-US" sz="2200" dirty="0" smtClean="0"/>
                        <a:t>1</a:t>
                      </a:r>
                      <a:endParaRPr lang="en-US" sz="2200" dirty="0"/>
                    </a:p>
                  </a:txBody>
                  <a:tcPr>
                    <a:solidFill>
                      <a:schemeClr val="bg1">
                        <a:lumMod val="85000"/>
                      </a:schemeClr>
                    </a:solidFill>
                  </a:tcPr>
                </a:tc>
                <a:tc>
                  <a:txBody>
                    <a:bodyPr/>
                    <a:lstStyle/>
                    <a:p>
                      <a:r>
                        <a:rPr lang="en-US" sz="2200" dirty="0" smtClean="0"/>
                        <a:t>An existing data structure in the programming language</a:t>
                      </a:r>
                    </a:p>
                  </a:txBody>
                  <a:tcPr/>
                </a:tc>
                <a:tc>
                  <a:txBody>
                    <a:bodyPr/>
                    <a:lstStyle/>
                    <a:p>
                      <a:pPr algn="ctr"/>
                      <a:r>
                        <a:rPr lang="en-US" sz="2200" dirty="0" smtClean="0"/>
                        <a:t>Yes</a:t>
                      </a:r>
                      <a:endParaRPr lang="en-US" sz="2200" dirty="0"/>
                    </a:p>
                  </a:txBody>
                  <a:tcPr>
                    <a:solidFill>
                      <a:schemeClr val="accent3">
                        <a:lumMod val="20000"/>
                        <a:lumOff val="80000"/>
                      </a:schemeClr>
                    </a:solidFill>
                  </a:tcPr>
                </a:tc>
                <a:tc>
                  <a:txBody>
                    <a:bodyPr/>
                    <a:lstStyle/>
                    <a:p>
                      <a:pPr algn="ctr"/>
                      <a:r>
                        <a:rPr lang="en-US" sz="2200" dirty="0" smtClean="0"/>
                        <a:t>No</a:t>
                      </a:r>
                      <a:endParaRPr lang="en-US" sz="2200" dirty="0"/>
                    </a:p>
                  </a:txBody>
                  <a:tcPr>
                    <a:solidFill>
                      <a:schemeClr val="accent6">
                        <a:lumMod val="20000"/>
                        <a:lumOff val="80000"/>
                      </a:schemeClr>
                    </a:solidFill>
                  </a:tcPr>
                </a:tc>
                <a:extLst>
                  <a:ext uri="{0D108BD9-81ED-4DB2-BD59-A6C34878D82A}">
                    <a16:rowId xmlns:a16="http://schemas.microsoft.com/office/drawing/2014/main" val="10001"/>
                  </a:ext>
                </a:extLst>
              </a:tr>
              <a:tr h="370840">
                <a:tc>
                  <a:txBody>
                    <a:bodyPr/>
                    <a:lstStyle/>
                    <a:p>
                      <a:pPr algn="ctr"/>
                      <a:r>
                        <a:rPr lang="en-US" sz="2200" dirty="0" smtClean="0"/>
                        <a:t>2</a:t>
                      </a:r>
                      <a:endParaRPr lang="en-US" sz="2200" dirty="0"/>
                    </a:p>
                  </a:txBody>
                  <a:tcPr>
                    <a:solidFill>
                      <a:schemeClr val="bg1">
                        <a:lumMod val="85000"/>
                      </a:schemeClr>
                    </a:solidFill>
                  </a:tcPr>
                </a:tc>
                <a:tc>
                  <a:txBody>
                    <a:bodyPr/>
                    <a:lstStyle/>
                    <a:p>
                      <a:r>
                        <a:rPr lang="en-US" sz="2200" dirty="0" smtClean="0"/>
                        <a:t>Fixed size in memory</a:t>
                      </a:r>
                    </a:p>
                  </a:txBody>
                  <a:tcPr/>
                </a:tc>
                <a:tc>
                  <a:txBody>
                    <a:bodyPr/>
                    <a:lstStyle/>
                    <a:p>
                      <a:pPr algn="ctr"/>
                      <a:r>
                        <a:rPr lang="en-US" sz="2200" dirty="0" smtClean="0"/>
                        <a:t>Yes</a:t>
                      </a:r>
                      <a:endParaRPr lang="en-US" sz="2200" dirty="0"/>
                    </a:p>
                  </a:txBody>
                  <a:tcPr>
                    <a:solidFill>
                      <a:schemeClr val="accent3">
                        <a:lumMod val="20000"/>
                        <a:lumOff val="80000"/>
                      </a:schemeClr>
                    </a:solidFill>
                  </a:tcPr>
                </a:tc>
                <a:tc>
                  <a:txBody>
                    <a:bodyPr/>
                    <a:lstStyle/>
                    <a:p>
                      <a:pPr algn="ctr"/>
                      <a:r>
                        <a:rPr lang="en-US" sz="2200" dirty="0" smtClean="0"/>
                        <a:t>No</a:t>
                      </a:r>
                      <a:endParaRPr lang="en-US" sz="2200" dirty="0"/>
                    </a:p>
                  </a:txBody>
                  <a:tcP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pPr algn="ctr"/>
                      <a:r>
                        <a:rPr lang="en-US" sz="2200" dirty="0" smtClean="0"/>
                        <a:t>3</a:t>
                      </a:r>
                      <a:endParaRPr lang="en-US" sz="2200" dirty="0"/>
                    </a:p>
                  </a:txBody>
                  <a:tcPr>
                    <a:solidFill>
                      <a:schemeClr val="bg1">
                        <a:lumMod val="85000"/>
                      </a:schemeClr>
                    </a:solidFill>
                  </a:tcPr>
                </a:tc>
                <a:tc>
                  <a:txBody>
                    <a:bodyPr/>
                    <a:lstStyle/>
                    <a:p>
                      <a:r>
                        <a:rPr lang="en-US" sz="2200" dirty="0" smtClean="0"/>
                        <a:t>Elements or nodes are stored contiguously in memory</a:t>
                      </a:r>
                      <a:endParaRPr lang="en-US" sz="2200" dirty="0"/>
                    </a:p>
                  </a:txBody>
                  <a:tcPr/>
                </a:tc>
                <a:tc>
                  <a:txBody>
                    <a:bodyPr/>
                    <a:lstStyle/>
                    <a:p>
                      <a:pPr algn="ctr"/>
                      <a:r>
                        <a:rPr lang="en-US" sz="2200" dirty="0" smtClean="0"/>
                        <a:t>Yes</a:t>
                      </a:r>
                      <a:endParaRPr lang="en-US" sz="2200" dirty="0"/>
                    </a:p>
                  </a:txBody>
                  <a:tcPr>
                    <a:solidFill>
                      <a:schemeClr val="accent3">
                        <a:lumMod val="20000"/>
                        <a:lumOff val="80000"/>
                      </a:schemeClr>
                    </a:solidFill>
                  </a:tcPr>
                </a:tc>
                <a:tc>
                  <a:txBody>
                    <a:bodyPr/>
                    <a:lstStyle/>
                    <a:p>
                      <a:pPr algn="ctr"/>
                      <a:r>
                        <a:rPr lang="en-US" sz="2200" dirty="0" smtClean="0"/>
                        <a:t>No</a:t>
                      </a:r>
                      <a:endParaRPr lang="en-US" sz="2200" dirty="0"/>
                    </a:p>
                  </a:txBody>
                  <a:tcPr>
                    <a:solidFill>
                      <a:schemeClr val="accent6">
                        <a:lumMod val="20000"/>
                        <a:lumOff val="80000"/>
                      </a:schemeClr>
                    </a:solidFill>
                  </a:tcPr>
                </a:tc>
                <a:extLst>
                  <a:ext uri="{0D108BD9-81ED-4DB2-BD59-A6C34878D82A}">
                    <a16:rowId xmlns:a16="http://schemas.microsoft.com/office/drawing/2014/main" val="10003"/>
                  </a:ext>
                </a:extLst>
              </a:tr>
              <a:tr h="370840">
                <a:tc>
                  <a:txBody>
                    <a:bodyPr/>
                    <a:lstStyle/>
                    <a:p>
                      <a:pPr algn="ctr"/>
                      <a:r>
                        <a:rPr lang="en-US" sz="2200" dirty="0" smtClean="0"/>
                        <a:t>4</a:t>
                      </a:r>
                      <a:endParaRPr lang="en-US" sz="2200" dirty="0"/>
                    </a:p>
                  </a:txBody>
                  <a:tcPr>
                    <a:solidFill>
                      <a:schemeClr val="bg1">
                        <a:lumMod val="85000"/>
                      </a:schemeClr>
                    </a:solidFill>
                  </a:tcPr>
                </a:tc>
                <a:tc>
                  <a:txBody>
                    <a:bodyPr/>
                    <a:lstStyle/>
                    <a:p>
                      <a:r>
                        <a:rPr lang="en-US" sz="2200" dirty="0" smtClean="0"/>
                        <a:t>Memory usage</a:t>
                      </a:r>
                      <a:endParaRPr lang="en-US" sz="2200" dirty="0"/>
                    </a:p>
                  </a:txBody>
                  <a:tcPr/>
                </a:tc>
                <a:tc>
                  <a:txBody>
                    <a:bodyPr/>
                    <a:lstStyle/>
                    <a:p>
                      <a:pPr algn="ctr"/>
                      <a:r>
                        <a:rPr lang="en-US" sz="2200" dirty="0" smtClean="0"/>
                        <a:t>Low</a:t>
                      </a:r>
                      <a:endParaRPr lang="en-US" sz="2200" dirty="0"/>
                    </a:p>
                  </a:txBody>
                  <a:tcPr>
                    <a:solidFill>
                      <a:schemeClr val="accent6">
                        <a:lumMod val="20000"/>
                        <a:lumOff val="80000"/>
                      </a:schemeClr>
                    </a:solidFill>
                  </a:tcPr>
                </a:tc>
                <a:tc>
                  <a:txBody>
                    <a:bodyPr/>
                    <a:lstStyle/>
                    <a:p>
                      <a:pPr algn="ctr"/>
                      <a:r>
                        <a:rPr lang="en-US" sz="2200" dirty="0" smtClean="0"/>
                        <a:t>High</a:t>
                      </a:r>
                      <a:endParaRPr lang="en-US" sz="2200" dirty="0"/>
                    </a:p>
                  </a:txBody>
                  <a:tcPr>
                    <a:solidFill>
                      <a:schemeClr val="accent3">
                        <a:lumMod val="20000"/>
                        <a:lumOff val="80000"/>
                      </a:schemeClr>
                    </a:solidFill>
                  </a:tcPr>
                </a:tc>
                <a:extLst>
                  <a:ext uri="{0D108BD9-81ED-4DB2-BD59-A6C34878D82A}">
                    <a16:rowId xmlns:a16="http://schemas.microsoft.com/office/drawing/2014/main" val="10004"/>
                  </a:ext>
                </a:extLst>
              </a:tr>
              <a:tr h="370840">
                <a:tc>
                  <a:txBody>
                    <a:bodyPr/>
                    <a:lstStyle/>
                    <a:p>
                      <a:pPr algn="ctr"/>
                      <a:r>
                        <a:rPr lang="en-US" sz="2200" dirty="0" smtClean="0"/>
                        <a:t>5</a:t>
                      </a:r>
                      <a:endParaRPr lang="en-US" sz="2200" dirty="0"/>
                    </a:p>
                  </a:txBody>
                  <a:tcPr>
                    <a:solidFill>
                      <a:schemeClr val="bg1">
                        <a:lumMod val="85000"/>
                      </a:schemeClr>
                    </a:solidFill>
                  </a:tcPr>
                </a:tc>
                <a:tc>
                  <a:txBody>
                    <a:bodyPr/>
                    <a:lstStyle/>
                    <a:p>
                      <a:r>
                        <a:rPr lang="en-US" sz="2200" dirty="0" smtClean="0"/>
                        <a:t>Direct (random) access to elements</a:t>
                      </a:r>
                    </a:p>
                  </a:txBody>
                  <a:tcPr/>
                </a:tc>
                <a:tc>
                  <a:txBody>
                    <a:bodyPr/>
                    <a:lstStyle/>
                    <a:p>
                      <a:pPr algn="ctr"/>
                      <a:r>
                        <a:rPr lang="en-US" sz="2200" dirty="0" smtClean="0"/>
                        <a:t>No</a:t>
                      </a:r>
                      <a:endParaRPr lang="en-US" sz="2200" dirty="0"/>
                    </a:p>
                  </a:txBody>
                  <a:tcPr>
                    <a:solidFill>
                      <a:schemeClr val="accent6">
                        <a:lumMod val="20000"/>
                        <a:lumOff val="80000"/>
                      </a:schemeClr>
                    </a:solidFill>
                  </a:tcPr>
                </a:tc>
                <a:tc>
                  <a:txBody>
                    <a:bodyPr/>
                    <a:lstStyle/>
                    <a:p>
                      <a:pPr algn="ctr"/>
                      <a:r>
                        <a:rPr lang="en-US" sz="2200" dirty="0" smtClean="0"/>
                        <a:t>Yes</a:t>
                      </a:r>
                      <a:endParaRPr lang="en-US" sz="2200" dirty="0"/>
                    </a:p>
                  </a:txBody>
                  <a:tcPr>
                    <a:solidFill>
                      <a:schemeClr val="accent3">
                        <a:lumMod val="20000"/>
                        <a:lumOff val="80000"/>
                      </a:schemeClr>
                    </a:solidFill>
                  </a:tcPr>
                </a:tc>
                <a:extLst>
                  <a:ext uri="{0D108BD9-81ED-4DB2-BD59-A6C34878D82A}">
                    <a16:rowId xmlns:a16="http://schemas.microsoft.com/office/drawing/2014/main" val="10005"/>
                  </a:ext>
                </a:extLst>
              </a:tr>
              <a:tr h="370840">
                <a:tc>
                  <a:txBody>
                    <a:bodyPr/>
                    <a:lstStyle/>
                    <a:p>
                      <a:pPr algn="ctr"/>
                      <a:r>
                        <a:rPr lang="en-US" sz="2200" dirty="0" smtClean="0"/>
                        <a:t>6</a:t>
                      </a:r>
                      <a:endParaRPr lang="en-US" sz="2200" dirty="0"/>
                    </a:p>
                  </a:txBody>
                  <a:tcPr>
                    <a:solidFill>
                      <a:schemeClr val="bg1">
                        <a:lumMod val="85000"/>
                      </a:schemeClr>
                    </a:solidFill>
                  </a:tcPr>
                </a:tc>
                <a:tc>
                  <a:txBody>
                    <a:bodyPr/>
                    <a:lstStyle/>
                    <a:p>
                      <a:r>
                        <a:rPr lang="en-US" sz="2200" dirty="0" smtClean="0"/>
                        <a:t>Insertion Operation</a:t>
                      </a:r>
                      <a:endParaRPr lang="en-US" sz="2200" dirty="0"/>
                    </a:p>
                  </a:txBody>
                  <a:tcPr/>
                </a:tc>
                <a:tc>
                  <a:txBody>
                    <a:bodyPr/>
                    <a:lstStyle/>
                    <a:p>
                      <a:pPr algn="ctr"/>
                      <a:r>
                        <a:rPr lang="en-US" sz="2200" dirty="0" smtClean="0"/>
                        <a:t>Less efficient</a:t>
                      </a:r>
                      <a:endParaRPr lang="en-US" sz="2200" dirty="0"/>
                    </a:p>
                  </a:txBody>
                  <a:tcPr>
                    <a:solidFill>
                      <a:schemeClr val="accent6">
                        <a:lumMod val="20000"/>
                        <a:lumOff val="80000"/>
                      </a:schemeClr>
                    </a:solidFill>
                  </a:tcPr>
                </a:tc>
                <a:tc>
                  <a:txBody>
                    <a:bodyPr/>
                    <a:lstStyle/>
                    <a:p>
                      <a:pPr algn="ctr"/>
                      <a:r>
                        <a:rPr lang="en-US" sz="2200" dirty="0" smtClean="0"/>
                        <a:t>More</a:t>
                      </a:r>
                      <a:r>
                        <a:rPr lang="en-US" sz="2200" baseline="0" dirty="0" smtClean="0"/>
                        <a:t> </a:t>
                      </a:r>
                      <a:r>
                        <a:rPr lang="en-US" sz="2200" dirty="0" smtClean="0"/>
                        <a:t>efficient</a:t>
                      </a:r>
                      <a:endParaRPr lang="en-US" sz="2200" dirty="0"/>
                    </a:p>
                  </a:txBody>
                  <a:tcPr>
                    <a:solidFill>
                      <a:schemeClr val="accent3">
                        <a:lumMod val="20000"/>
                        <a:lumOff val="80000"/>
                      </a:schemeClr>
                    </a:solidFill>
                  </a:tcPr>
                </a:tc>
                <a:extLst>
                  <a:ext uri="{0D108BD9-81ED-4DB2-BD59-A6C34878D82A}">
                    <a16:rowId xmlns:a16="http://schemas.microsoft.com/office/drawing/2014/main" val="10006"/>
                  </a:ext>
                </a:extLst>
              </a:tr>
              <a:tr h="370840">
                <a:tc>
                  <a:txBody>
                    <a:bodyPr/>
                    <a:lstStyle/>
                    <a:p>
                      <a:pPr algn="ctr"/>
                      <a:r>
                        <a:rPr lang="en-US" sz="2200" dirty="0" smtClean="0"/>
                        <a:t>7</a:t>
                      </a:r>
                      <a:endParaRPr lang="en-US" sz="2200" dirty="0"/>
                    </a:p>
                  </a:txBody>
                  <a:tcPr>
                    <a:solidFill>
                      <a:schemeClr val="bg1">
                        <a:lumMod val="85000"/>
                      </a:schemeClr>
                    </a:solidFill>
                  </a:tcPr>
                </a:tc>
                <a:tc>
                  <a:txBody>
                    <a:bodyPr/>
                    <a:lstStyle/>
                    <a:p>
                      <a:r>
                        <a:rPr lang="en-US" sz="2200" dirty="0" smtClean="0"/>
                        <a:t>Deletion Operation</a:t>
                      </a:r>
                      <a:endParaRPr lang="en-US" sz="2200" dirty="0"/>
                    </a:p>
                  </a:txBody>
                  <a:tcPr/>
                </a:tc>
                <a:tc>
                  <a:txBody>
                    <a:bodyPr/>
                    <a:lstStyle/>
                    <a:p>
                      <a:pPr algn="ctr"/>
                      <a:r>
                        <a:rPr lang="en-US" sz="2200" dirty="0" smtClean="0"/>
                        <a:t>Less efficient</a:t>
                      </a:r>
                      <a:endParaRPr lang="en-US" sz="2200" dirty="0"/>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t>More</a:t>
                      </a:r>
                      <a:r>
                        <a:rPr lang="en-US" sz="2200" baseline="0" dirty="0" smtClean="0"/>
                        <a:t> </a:t>
                      </a:r>
                      <a:r>
                        <a:rPr lang="en-US" sz="2200" dirty="0" smtClean="0"/>
                        <a:t>efficient</a:t>
                      </a:r>
                    </a:p>
                  </a:txBody>
                  <a:tcPr>
                    <a:solidFill>
                      <a:schemeClr val="accent3">
                        <a:lumMod val="20000"/>
                        <a:lumOff val="80000"/>
                      </a:schemeClr>
                    </a:solidFill>
                  </a:tcPr>
                </a:tc>
                <a:extLst>
                  <a:ext uri="{0D108BD9-81ED-4DB2-BD59-A6C34878D82A}">
                    <a16:rowId xmlns:a16="http://schemas.microsoft.com/office/drawing/2014/main" val="10007"/>
                  </a:ext>
                </a:extLst>
              </a:tr>
              <a:tr h="370840">
                <a:tc>
                  <a:txBody>
                    <a:bodyPr/>
                    <a:lstStyle/>
                    <a:p>
                      <a:pPr algn="ctr"/>
                      <a:r>
                        <a:rPr lang="en-US" sz="2200" dirty="0" smtClean="0"/>
                        <a:t>8</a:t>
                      </a:r>
                      <a:endParaRPr lang="en-US" sz="2200" dirty="0"/>
                    </a:p>
                  </a:txBody>
                  <a:tcPr>
                    <a:solidFill>
                      <a:schemeClr val="bg1">
                        <a:lumMod val="85000"/>
                      </a:schemeClr>
                    </a:solidFill>
                  </a:tcPr>
                </a:tc>
                <a:tc>
                  <a:txBody>
                    <a:bodyPr/>
                    <a:lstStyle/>
                    <a:p>
                      <a:r>
                        <a:rPr lang="en-US" sz="2200" dirty="0" smtClean="0"/>
                        <a:t>Search Operation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t>More</a:t>
                      </a:r>
                      <a:r>
                        <a:rPr lang="en-US" sz="2200" baseline="0" dirty="0" smtClean="0"/>
                        <a:t> </a:t>
                      </a:r>
                      <a:r>
                        <a:rPr lang="en-US" sz="2200" dirty="0" smtClean="0"/>
                        <a:t>efficient</a:t>
                      </a:r>
                    </a:p>
                  </a:txBody>
                  <a:tcPr>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t>Less efficient</a:t>
                      </a:r>
                    </a:p>
                  </a:txBody>
                  <a:tcPr>
                    <a:solidFill>
                      <a:schemeClr val="accent6">
                        <a:lumMod val="20000"/>
                        <a:lumOff val="80000"/>
                      </a:schemeClr>
                    </a:solidFill>
                  </a:tcPr>
                </a:tc>
                <a:extLst>
                  <a:ext uri="{0D108BD9-81ED-4DB2-BD59-A6C34878D82A}">
                    <a16:rowId xmlns:a16="http://schemas.microsoft.com/office/drawing/2014/main" val="10008"/>
                  </a:ext>
                </a:extLst>
              </a:tr>
              <a:tr h="370840">
                <a:tc>
                  <a:txBody>
                    <a:bodyPr/>
                    <a:lstStyle/>
                    <a:p>
                      <a:pPr algn="ctr"/>
                      <a:r>
                        <a:rPr lang="en-US" sz="2200" dirty="0" smtClean="0"/>
                        <a:t>9</a:t>
                      </a:r>
                      <a:endParaRPr lang="en-US" sz="2200" dirty="0"/>
                    </a:p>
                  </a:txBody>
                  <a:tcPr>
                    <a:solidFill>
                      <a:schemeClr val="bg1">
                        <a:lumMod val="85000"/>
                      </a:schemeClr>
                    </a:solidFill>
                  </a:tcPr>
                </a:tc>
                <a:tc>
                  <a:txBody>
                    <a:bodyPr/>
                    <a:lstStyle/>
                    <a:p>
                      <a:r>
                        <a:rPr lang="en-US" sz="2200" dirty="0" smtClean="0"/>
                        <a:t>Join Operation</a:t>
                      </a:r>
                      <a:endParaRPr lang="en-US" sz="2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t>Less efficient</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t>More</a:t>
                      </a:r>
                      <a:r>
                        <a:rPr lang="en-US" sz="2200" baseline="0" dirty="0" smtClean="0"/>
                        <a:t> </a:t>
                      </a:r>
                      <a:r>
                        <a:rPr lang="en-US" sz="2200" dirty="0" smtClean="0"/>
                        <a:t>efficient</a:t>
                      </a:r>
                    </a:p>
                  </a:txBody>
                  <a:tcPr>
                    <a:solidFill>
                      <a:schemeClr val="accent3">
                        <a:lumMod val="20000"/>
                        <a:lumOff val="80000"/>
                      </a:schemeClr>
                    </a:solidFill>
                  </a:tcPr>
                </a:tc>
                <a:extLst>
                  <a:ext uri="{0D108BD9-81ED-4DB2-BD59-A6C34878D82A}">
                    <a16:rowId xmlns:a16="http://schemas.microsoft.com/office/drawing/2014/main" val="10009"/>
                  </a:ext>
                </a:extLst>
              </a:tr>
              <a:tr h="370840">
                <a:tc>
                  <a:txBody>
                    <a:bodyPr/>
                    <a:lstStyle/>
                    <a:p>
                      <a:pPr algn="ctr"/>
                      <a:r>
                        <a:rPr lang="en-US" sz="2200" dirty="0" smtClean="0"/>
                        <a:t>10</a:t>
                      </a:r>
                      <a:endParaRPr lang="en-US" sz="2200" dirty="0"/>
                    </a:p>
                  </a:txBody>
                  <a:tcPr>
                    <a:solidFill>
                      <a:schemeClr val="bg1">
                        <a:lumMod val="85000"/>
                      </a:schemeClr>
                    </a:solidFill>
                  </a:tcPr>
                </a:tc>
                <a:tc>
                  <a:txBody>
                    <a:bodyPr/>
                    <a:lstStyle/>
                    <a:p>
                      <a:r>
                        <a:rPr lang="en-US" sz="2200" dirty="0" smtClean="0"/>
                        <a:t>Split Operation</a:t>
                      </a:r>
                      <a:endParaRPr lang="en-US" sz="2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t>Less efficient</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dirty="0" smtClean="0"/>
                        <a:t>More</a:t>
                      </a:r>
                      <a:r>
                        <a:rPr lang="en-US" sz="2200" baseline="0" dirty="0" smtClean="0"/>
                        <a:t> </a:t>
                      </a:r>
                      <a:r>
                        <a:rPr lang="en-US" sz="2200" dirty="0" smtClean="0"/>
                        <a:t>efficient</a:t>
                      </a:r>
                    </a:p>
                  </a:txBody>
                  <a:tcPr>
                    <a:solidFill>
                      <a:schemeClr val="accent3">
                        <a:lumMod val="20000"/>
                        <a:lumOff val="80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91343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5698</TotalTime>
  <Words>5814</Words>
  <Application>Microsoft Office PowerPoint</Application>
  <PresentationFormat>Widescreen</PresentationFormat>
  <Paragraphs>1327</Paragraphs>
  <Slides>72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72</vt:i4>
      </vt:variant>
    </vt:vector>
  </HeadingPairs>
  <TitlesOfParts>
    <vt:vector size="86" baseType="lpstr">
      <vt:lpstr>Open Sans Semibold</vt:lpstr>
      <vt:lpstr>Calibri</vt:lpstr>
      <vt:lpstr>Consolas</vt:lpstr>
      <vt:lpstr>Cascadia Mono</vt:lpstr>
      <vt:lpstr>Arial</vt:lpstr>
      <vt:lpstr>Open Sans</vt:lpstr>
      <vt:lpstr>Wingdings 3</vt:lpstr>
      <vt:lpstr>Roboto Condensed</vt:lpstr>
      <vt:lpstr>Roboto Condensed Light</vt:lpstr>
      <vt:lpstr>Wingdings 2</vt:lpstr>
      <vt:lpstr>Segoe UI Black</vt:lpstr>
      <vt:lpstr>Times New Roman</vt:lpstr>
      <vt:lpstr>Wingdings</vt:lpstr>
      <vt:lpstr>Office Theme</vt:lpstr>
      <vt:lpstr>Unit-2 (Part 2)  Linked List Linear Data Structure</vt:lpstr>
      <vt:lpstr>PowerPoint Presentation</vt:lpstr>
      <vt:lpstr>Linked Storage Representation</vt:lpstr>
      <vt:lpstr>Linked Storage Representation</vt:lpstr>
      <vt:lpstr>Pros &amp; Cons of Linked Allocation Cont.</vt:lpstr>
      <vt:lpstr>Pros &amp; Cons of Linked Allocation Cont.</vt:lpstr>
      <vt:lpstr>Pros &amp; Cons of Linked Allocation Cont.</vt:lpstr>
      <vt:lpstr>Pros &amp; Cons of Linked Allocation</vt:lpstr>
      <vt:lpstr>Summary of Array vs. Linked List</vt:lpstr>
      <vt:lpstr>Applications of Linked Lists</vt:lpstr>
      <vt:lpstr>Applications of Linked Lists Cont.</vt:lpstr>
      <vt:lpstr>Operations &amp; Type of Linked List</vt:lpstr>
      <vt:lpstr>Singly Linked List</vt:lpstr>
      <vt:lpstr>Node Structure of Singly List</vt:lpstr>
      <vt:lpstr>Node Structure of Singly List</vt:lpstr>
      <vt:lpstr>Algorithms for singly linked list</vt:lpstr>
      <vt:lpstr>Availability Stack</vt:lpstr>
      <vt:lpstr>Function: INSERT(X, First)</vt:lpstr>
      <vt:lpstr>Function: INSERT(X,FIRST) Cont…</vt:lpstr>
      <vt:lpstr>Example: INSERT(50, FIRST)</vt:lpstr>
      <vt:lpstr>C code to insert a Node at First Location</vt:lpstr>
      <vt:lpstr>Function: INSEND(X, FIRST)</vt:lpstr>
      <vt:lpstr>Function: INSEND(X, First) Cont…</vt:lpstr>
      <vt:lpstr>Function: INSEND(50, FIRST)</vt:lpstr>
      <vt:lpstr>C code to insert a Node at Last Location</vt:lpstr>
      <vt:lpstr>Function: INSORD(X, FIRST)</vt:lpstr>
      <vt:lpstr>Function: INSORD(X, FIRST)</vt:lpstr>
      <vt:lpstr>Function: INSORD(3, FIRST)</vt:lpstr>
      <vt:lpstr>Function: INSORD(22, FIRST)</vt:lpstr>
      <vt:lpstr>C code to insert a Node in Ordered Linked List</vt:lpstr>
      <vt:lpstr>Procedure: DELETE(X, FIRST)</vt:lpstr>
      <vt:lpstr>Procedure: DELETE( X, FIRST)</vt:lpstr>
      <vt:lpstr>Procedure: DELETE(7541, FIRST)</vt:lpstr>
      <vt:lpstr>C code to delete a Node from linked list</vt:lpstr>
      <vt:lpstr>Function: COUNT_NODES(FIRST)</vt:lpstr>
      <vt:lpstr>Function: COPY (FIRST)</vt:lpstr>
      <vt:lpstr>Function: COPY (FIRST)</vt:lpstr>
      <vt:lpstr>Function: COPY (FIRST)</vt:lpstr>
      <vt:lpstr>Function: COPY (FIRST)</vt:lpstr>
      <vt:lpstr>Reverse a linked list</vt:lpstr>
      <vt:lpstr>Circularly Linked Linear List</vt:lpstr>
      <vt:lpstr>Circularly Linked Linear List Cont…</vt:lpstr>
      <vt:lpstr>Procedure: CIR_INS_FIRST(X,FIRST,LAST)</vt:lpstr>
      <vt:lpstr>Procedure: CIR_INS_FIRST(X,FIRST,LAST)</vt:lpstr>
      <vt:lpstr>Procedure: CIR_INS_LAST(X,FIRST,LAST)</vt:lpstr>
      <vt:lpstr>Procedure: CIR_INS_LAST( X,FIRST,LAST)</vt:lpstr>
      <vt:lpstr>Procedure: CIR_INS_ORD(X,FIRST,LAST)</vt:lpstr>
      <vt:lpstr>Procedure: CIR_INS_ORD(X,FIRST,LAST)</vt:lpstr>
      <vt:lpstr>Procedure: CIR_INS_ORD(3,FIRST,LAST)</vt:lpstr>
      <vt:lpstr>Procedure: CIR_INS_ORD(18,FIRST,LAST)</vt:lpstr>
      <vt:lpstr>Procedure: CIR_DELETE(X,FIRST,LAST)</vt:lpstr>
      <vt:lpstr>Procedure: CIR_DELETE(X,FIRST,LAST)</vt:lpstr>
      <vt:lpstr>Procedure: CIR_DELETE(7541,FIRST,LAST)</vt:lpstr>
      <vt:lpstr>Circularly Linked List with Header Node</vt:lpstr>
      <vt:lpstr>Procedure: CIR_HEAD_INS_FIRST(X,FIRST,LAST)</vt:lpstr>
      <vt:lpstr>Procedure: CIR_HEAD_INS_FIRST(X,FIRST,LAST)</vt:lpstr>
      <vt:lpstr>Procedure: CIR_HEAD_INS_LAST(X,FIRST,LAST)</vt:lpstr>
      <vt:lpstr>Procedure: CIR_HEAD_INS_LAST(X,FIRST,LAST)</vt:lpstr>
      <vt:lpstr>Procedure: CIR_HEAD_INS_AFTER-P (X,FIRST,LAST)</vt:lpstr>
      <vt:lpstr>Procedure: CIR_HEAD_INS_AFTER-P (X,FIRST,LAST)</vt:lpstr>
      <vt:lpstr>Doubly Linked Linear List</vt:lpstr>
      <vt:lpstr>Doubly Linked Linear List</vt:lpstr>
      <vt:lpstr>Node Structure of Doubly Linked List</vt:lpstr>
      <vt:lpstr>Node Structure of Doubly Linked List cont.</vt:lpstr>
      <vt:lpstr>Insert node in Doubly Linked List</vt:lpstr>
      <vt:lpstr>Insert node in Doubly Linked List</vt:lpstr>
      <vt:lpstr>Procedure: DOU_INS (L,R,M,X)</vt:lpstr>
      <vt:lpstr>Procedure: DOU_INS (L,R,M,X)</vt:lpstr>
      <vt:lpstr>PROCEDURE: DOU _DEL (L, R, OLD)</vt:lpstr>
      <vt:lpstr>Delete from Doubly Linked List</vt:lpstr>
      <vt:lpstr>PROCEDURE: DOU _DEL (L, R, OLD)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 - Linear Data Structure</dc:title>
  <dc:creator>ADMIN</dc:creator>
  <cp:keywords>Linked List, Data Structure, Darshan Institute of Engineering &amp; Technology, DIET</cp:keywords>
  <cp:lastModifiedBy>DELL</cp:lastModifiedBy>
  <cp:revision>926</cp:revision>
  <dcterms:created xsi:type="dcterms:W3CDTF">2020-05-01T05:09:15Z</dcterms:created>
  <dcterms:modified xsi:type="dcterms:W3CDTF">2025-06-21T07:51:21Z</dcterms:modified>
</cp:coreProperties>
</file>