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Montserra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1406250" y="653100"/>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MedBot</a:t>
            </a:r>
            <a:endParaRPr>
              <a:latin typeface="Montserrat"/>
              <a:ea typeface="Montserrat"/>
              <a:cs typeface="Montserrat"/>
              <a:sym typeface="Montserrat"/>
            </a:endParaRPr>
          </a:p>
        </p:txBody>
      </p:sp>
      <p:sp>
        <p:nvSpPr>
          <p:cNvPr id="73" name="Shape 73"/>
          <p:cNvSpPr txBox="1"/>
          <p:nvPr>
            <p:ph idx="1" type="subTitle"/>
          </p:nvPr>
        </p:nvSpPr>
        <p:spPr>
          <a:xfrm>
            <a:off x="1406242" y="3177500"/>
            <a:ext cx="6331500" cy="124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Montserrat"/>
                <a:ea typeface="Montserrat"/>
                <a:cs typeface="Montserrat"/>
                <a:sym typeface="Montserrat"/>
              </a:rPr>
              <a:t>Our personal BayMax.</a:t>
            </a:r>
            <a:endParaRPr b="1" sz="2400">
              <a:latin typeface="Montserrat"/>
              <a:ea typeface="Montserrat"/>
              <a:cs typeface="Montserrat"/>
              <a:sym typeface="Montserrat"/>
            </a:endParaRPr>
          </a:p>
        </p:txBody>
      </p:sp>
      <p:pic>
        <p:nvPicPr>
          <p:cNvPr id="74" name="Shape 74"/>
          <p:cNvPicPr preferRelativeResize="0"/>
          <p:nvPr/>
        </p:nvPicPr>
        <p:blipFill>
          <a:blip r:embed="rId3">
            <a:alphaModFix/>
          </a:blip>
          <a:stretch>
            <a:fillRect/>
          </a:stretch>
        </p:blipFill>
        <p:spPr>
          <a:xfrm>
            <a:off x="2346950" y="1565900"/>
            <a:ext cx="4152901" cy="230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260849" y="186375"/>
            <a:ext cx="8622300" cy="38355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t/>
            </a:r>
            <a:endParaRPr sz="3000" u="sng">
              <a:solidFill>
                <a:schemeClr val="accent5"/>
              </a:solidFill>
              <a:latin typeface="Montserrat"/>
              <a:ea typeface="Montserrat"/>
              <a:cs typeface="Montserrat"/>
              <a:sym typeface="Montserrat"/>
            </a:endParaRPr>
          </a:p>
          <a:p>
            <a:pPr indent="0" lvl="0" marL="0" rtl="0" algn="just">
              <a:lnSpc>
                <a:spcPct val="115000"/>
              </a:lnSpc>
              <a:spcBef>
                <a:spcPts val="1800"/>
              </a:spcBef>
              <a:spcAft>
                <a:spcPts val="0"/>
              </a:spcAft>
              <a:buNone/>
            </a:pPr>
            <a:r>
              <a:rPr lang="en" sz="3000" u="sng">
                <a:solidFill>
                  <a:schemeClr val="accent5"/>
                </a:solidFill>
                <a:latin typeface="Montserrat"/>
                <a:ea typeface="Montserrat"/>
                <a:cs typeface="Montserrat"/>
                <a:sym typeface="Montserrat"/>
              </a:rPr>
              <a:t>Online Medical Store</a:t>
            </a:r>
            <a:endParaRPr sz="3000" u="sng">
              <a:solidFill>
                <a:schemeClr val="accent5"/>
              </a:solidFill>
              <a:latin typeface="Montserrat"/>
              <a:ea typeface="Montserrat"/>
              <a:cs typeface="Montserrat"/>
              <a:sym typeface="Montserrat"/>
            </a:endParaRPr>
          </a:p>
          <a:p>
            <a:pPr indent="0" lvl="0" marL="0" rtl="0" algn="just">
              <a:lnSpc>
                <a:spcPct val="115000"/>
              </a:lnSpc>
              <a:spcBef>
                <a:spcPts val="1800"/>
              </a:spcBef>
              <a:spcAft>
                <a:spcPts val="0"/>
              </a:spcAft>
              <a:buNone/>
            </a:pPr>
            <a:r>
              <a:t/>
            </a:r>
            <a:endParaRPr sz="3000" u="sng">
              <a:solidFill>
                <a:schemeClr val="accent5"/>
              </a:solidFill>
              <a:latin typeface="Montserrat"/>
              <a:ea typeface="Montserrat"/>
              <a:cs typeface="Montserrat"/>
              <a:sym typeface="Montserrat"/>
            </a:endParaRPr>
          </a:p>
          <a:p>
            <a:pPr indent="0" lvl="0" marL="0" rtl="0" algn="just">
              <a:lnSpc>
                <a:spcPct val="115000"/>
              </a:lnSpc>
              <a:spcBef>
                <a:spcPts val="400"/>
              </a:spcBef>
              <a:spcAft>
                <a:spcPts val="0"/>
              </a:spcAft>
              <a:buNone/>
            </a:pPr>
            <a:r>
              <a:rPr lang="en" sz="1800">
                <a:solidFill>
                  <a:schemeClr val="accent5"/>
                </a:solidFill>
                <a:latin typeface="Montserrat"/>
                <a:ea typeface="Montserrat"/>
                <a:cs typeface="Montserrat"/>
                <a:sym typeface="Montserrat"/>
              </a:rPr>
              <a:t>This is an online store where users can browse and purchase medicinal items, gym tools and fitness equipments. This would be very helpful as the software can recommend products itself after knowing the physical and medical condition of the user. So it can be a very great experience for the users while purchasing of health equipments.</a:t>
            </a:r>
            <a:endParaRPr sz="1800">
              <a:solidFill>
                <a:schemeClr val="accent5"/>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2"/>
                </a:solidFill>
              </a:rPr>
              <a:t>Report Generation:</a:t>
            </a:r>
            <a:endParaRPr sz="2400">
              <a:solidFill>
                <a:schemeClr val="dk2"/>
              </a:solidFill>
            </a:endParaRPr>
          </a:p>
          <a:p>
            <a:pPr indent="0" lvl="0" marL="0" rtl="0" algn="l">
              <a:spcBef>
                <a:spcPts val="0"/>
              </a:spcBef>
              <a:spcAft>
                <a:spcPts val="0"/>
              </a:spcAft>
              <a:buNone/>
            </a:pPr>
            <a:r>
              <a:t/>
            </a:r>
            <a:endParaRPr sz="2400">
              <a:solidFill>
                <a:schemeClr val="dk2"/>
              </a:solidFill>
            </a:endParaRPr>
          </a:p>
          <a:p>
            <a:pPr indent="0" lvl="0" marL="0" algn="l">
              <a:spcBef>
                <a:spcPts val="0"/>
              </a:spcBef>
              <a:spcAft>
                <a:spcPts val="0"/>
              </a:spcAft>
              <a:buNone/>
            </a:pPr>
            <a:r>
              <a:rPr lang="en" sz="1800">
                <a:solidFill>
                  <a:schemeClr val="dk2"/>
                </a:solidFill>
              </a:rPr>
              <a:t>As we are going to predict the ailment, so we’ll explain the user about 3 of the most probable disease that they might have. The report will include information about disease, severity, and nearby doctors available with respective specialisation.</a:t>
            </a:r>
            <a:endParaRPr sz="1800">
              <a:solidFill>
                <a:schemeClr val="dk2"/>
              </a:solidFill>
            </a:endParaRPr>
          </a:p>
        </p:txBody>
      </p:sp>
      <p:pic>
        <p:nvPicPr>
          <p:cNvPr id="133" name="Shape 133"/>
          <p:cNvPicPr preferRelativeResize="0"/>
          <p:nvPr/>
        </p:nvPicPr>
        <p:blipFill>
          <a:blip r:embed="rId3">
            <a:alphaModFix/>
          </a:blip>
          <a:stretch>
            <a:fillRect/>
          </a:stretch>
        </p:blipFill>
        <p:spPr>
          <a:xfrm>
            <a:off x="4518650" y="0"/>
            <a:ext cx="4676475"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7" name="Shape 137"/>
        <p:cNvGrpSpPr/>
        <p:nvPr/>
      </p:nvGrpSpPr>
      <p:grpSpPr>
        <a:xfrm>
          <a:off x="0" y="0"/>
          <a:ext cx="0" cy="0"/>
          <a:chOff x="0" y="0"/>
          <a:chExt cx="0" cy="0"/>
        </a:xfrm>
      </p:grpSpPr>
      <p:pic>
        <p:nvPicPr>
          <p:cNvPr id="138" name="Shape 13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9" name="Shape 13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40" name="Shape 14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2400">
                <a:solidFill>
                  <a:schemeClr val="lt2"/>
                </a:solidFill>
                <a:latin typeface="Montserrat"/>
                <a:ea typeface="Montserrat"/>
                <a:cs typeface="Montserrat"/>
                <a:sym typeface="Montserrat"/>
              </a:rPr>
              <a:t>3. In near future...</a:t>
            </a:r>
            <a:endParaRPr b="1" sz="2400">
              <a:solidFill>
                <a:schemeClr val="lt2"/>
              </a:solidFill>
              <a:latin typeface="Montserrat"/>
              <a:ea typeface="Montserrat"/>
              <a:cs typeface="Montserrat"/>
              <a:sym typeface="Montserrat"/>
            </a:endParaRPr>
          </a:p>
        </p:txBody>
      </p:sp>
      <p:sp>
        <p:nvSpPr>
          <p:cNvPr id="141" name="Shape 141"/>
          <p:cNvSpPr txBox="1"/>
          <p:nvPr>
            <p:ph idx="4294967295" type="body"/>
          </p:nvPr>
        </p:nvSpPr>
        <p:spPr>
          <a:xfrm>
            <a:off x="2855550" y="1308903"/>
            <a:ext cx="3432900" cy="1633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chemeClr val="dk1"/>
              </a:buClr>
              <a:buSzPts val="1200"/>
              <a:buFont typeface="Montserrat"/>
              <a:buChar char="●"/>
            </a:pPr>
            <a:r>
              <a:rPr b="1" lang="en" sz="1200">
                <a:solidFill>
                  <a:schemeClr val="dk1"/>
                </a:solidFill>
                <a:latin typeface="Montserrat"/>
                <a:ea typeface="Montserrat"/>
                <a:cs typeface="Montserrat"/>
                <a:sym typeface="Montserrat"/>
              </a:rPr>
              <a:t>In future, We are planning to add an application and a desktop software.</a:t>
            </a:r>
            <a:endParaRPr b="1" sz="1200">
              <a:solidFill>
                <a:schemeClr val="dk1"/>
              </a:solidFill>
              <a:latin typeface="Montserrat"/>
              <a:ea typeface="Montserrat"/>
              <a:cs typeface="Montserrat"/>
              <a:sym typeface="Montserrat"/>
            </a:endParaRPr>
          </a:p>
          <a:p>
            <a:pPr indent="-304800" lvl="0" marL="457200" rtl="0">
              <a:spcBef>
                <a:spcPts val="0"/>
              </a:spcBef>
              <a:spcAft>
                <a:spcPts val="0"/>
              </a:spcAft>
              <a:buClr>
                <a:schemeClr val="dk1"/>
              </a:buClr>
              <a:buSzPts val="1200"/>
              <a:buFont typeface="Montserrat"/>
              <a:buChar char="●"/>
            </a:pPr>
            <a:r>
              <a:rPr b="1" lang="en" sz="1200">
                <a:solidFill>
                  <a:schemeClr val="dk1"/>
                </a:solidFill>
                <a:latin typeface="Montserrat"/>
                <a:ea typeface="Montserrat"/>
                <a:cs typeface="Montserrat"/>
                <a:sym typeface="Montserrat"/>
              </a:rPr>
              <a:t> We might also collaborate with some existing online medical retailers to provide everything related to health at one stop.</a:t>
            </a:r>
            <a:endParaRPr b="1" sz="1200">
              <a:solidFill>
                <a:schemeClr val="dk1"/>
              </a:solidFill>
              <a:latin typeface="Montserrat"/>
              <a:ea typeface="Montserrat"/>
              <a:cs typeface="Montserrat"/>
              <a:sym typeface="Montserrat"/>
            </a:endParaRPr>
          </a:p>
          <a:p>
            <a:pPr indent="-304800" lvl="0" marL="457200" rtl="0">
              <a:spcBef>
                <a:spcPts val="0"/>
              </a:spcBef>
              <a:spcAft>
                <a:spcPts val="0"/>
              </a:spcAft>
              <a:buClr>
                <a:schemeClr val="dk1"/>
              </a:buClr>
              <a:buSzPts val="1200"/>
              <a:buFont typeface="Montserrat"/>
              <a:buChar char="●"/>
            </a:pPr>
            <a:r>
              <a:rPr b="1" lang="en" sz="1200">
                <a:solidFill>
                  <a:schemeClr val="dk1"/>
                </a:solidFill>
                <a:latin typeface="Montserrat"/>
                <a:ea typeface="Montserrat"/>
                <a:cs typeface="Montserrat"/>
                <a:sym typeface="Montserrat"/>
              </a:rPr>
              <a:t> Also, We will use concepts of computer vision so that users can analyze external </a:t>
            </a:r>
            <a:r>
              <a:rPr b="1" lang="en" sz="1200">
                <a:solidFill>
                  <a:schemeClr val="dk1"/>
                </a:solidFill>
                <a:latin typeface="Montserrat"/>
                <a:ea typeface="Montserrat"/>
                <a:cs typeface="Montserrat"/>
                <a:sym typeface="Montserrat"/>
              </a:rPr>
              <a:t>injuries</a:t>
            </a:r>
            <a:r>
              <a:rPr b="1" lang="en" sz="1200">
                <a:solidFill>
                  <a:schemeClr val="dk1"/>
                </a:solidFill>
                <a:latin typeface="Montserrat"/>
                <a:ea typeface="Montserrat"/>
                <a:cs typeface="Montserrat"/>
                <a:sym typeface="Montserrat"/>
              </a:rPr>
              <a:t> with camera and can know about it.</a:t>
            </a:r>
            <a:endParaRPr b="1" sz="1200">
              <a:solidFill>
                <a:schemeClr val="dk1"/>
              </a:solidFill>
              <a:latin typeface="Montserrat"/>
              <a:ea typeface="Montserrat"/>
              <a:cs typeface="Montserrat"/>
              <a:sym typeface="Montserrat"/>
            </a:endParaRPr>
          </a:p>
          <a:p>
            <a:pPr indent="-304800" lvl="0" marL="457200" rtl="0">
              <a:spcBef>
                <a:spcPts val="0"/>
              </a:spcBef>
              <a:spcAft>
                <a:spcPts val="0"/>
              </a:spcAft>
              <a:buClr>
                <a:schemeClr val="dk1"/>
              </a:buClr>
              <a:buSzPts val="1200"/>
              <a:buFont typeface="Montserrat"/>
              <a:buChar char="●"/>
            </a:pPr>
            <a:r>
              <a:rPr b="1" lang="en" sz="1200">
                <a:solidFill>
                  <a:schemeClr val="dk1"/>
                </a:solidFill>
                <a:latin typeface="Montserrat"/>
                <a:ea typeface="Montserrat"/>
                <a:cs typeface="Montserrat"/>
                <a:sym typeface="Montserrat"/>
              </a:rPr>
              <a:t>We are also planning to </a:t>
            </a:r>
            <a:r>
              <a:rPr b="1" lang="en" sz="1200">
                <a:solidFill>
                  <a:schemeClr val="dk1"/>
                </a:solidFill>
                <a:latin typeface="Montserrat"/>
                <a:ea typeface="Montserrat"/>
                <a:cs typeface="Montserrat"/>
                <a:sym typeface="Montserrat"/>
              </a:rPr>
              <a:t>develop</a:t>
            </a:r>
            <a:r>
              <a:rPr b="1" lang="en" sz="1200">
                <a:solidFill>
                  <a:schemeClr val="dk1"/>
                </a:solidFill>
                <a:latin typeface="Montserrat"/>
                <a:ea typeface="Montserrat"/>
                <a:cs typeface="Montserrat"/>
                <a:sym typeface="Montserrat"/>
              </a:rPr>
              <a:t> a personal trainer which can recommend exercise after calculating daily calories burn and other variables,</a:t>
            </a:r>
            <a:endParaRPr b="1" sz="12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312425" y="162725"/>
            <a:ext cx="8298175" cy="4818049"/>
          </a:xfrm>
          <a:prstGeom prst="rect">
            <a:avLst/>
          </a:prstGeom>
          <a:noFill/>
          <a:ln>
            <a:noFill/>
          </a:ln>
        </p:spPr>
      </p:pic>
      <p:pic>
        <p:nvPicPr>
          <p:cNvPr descr="Piece of duct tape sticking a note to the slide" id="147" name="Shape 147"/>
          <p:cNvPicPr preferRelativeResize="0"/>
          <p:nvPr/>
        </p:nvPicPr>
        <p:blipFill rotWithShape="1">
          <a:blip r:embed="rId4">
            <a:alphaModFix/>
          </a:blip>
          <a:srcRect b="10011" l="9244" r="2118" t="5926"/>
          <a:stretch/>
        </p:blipFill>
        <p:spPr>
          <a:xfrm rot="154828">
            <a:off x="3536000" y="-12724"/>
            <a:ext cx="2072000" cy="736050"/>
          </a:xfrm>
          <a:prstGeom prst="rect">
            <a:avLst/>
          </a:prstGeom>
          <a:noFill/>
          <a:ln>
            <a:noFill/>
          </a:ln>
        </p:spPr>
      </p:pic>
      <p:sp>
        <p:nvSpPr>
          <p:cNvPr id="148" name="Shape 148"/>
          <p:cNvSpPr txBox="1"/>
          <p:nvPr/>
        </p:nvSpPr>
        <p:spPr>
          <a:xfrm>
            <a:off x="2855550" y="363422"/>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2400">
                <a:solidFill>
                  <a:schemeClr val="lt2"/>
                </a:solidFill>
                <a:latin typeface="Montserrat"/>
                <a:ea typeface="Montserrat"/>
                <a:cs typeface="Montserrat"/>
                <a:sym typeface="Montserrat"/>
              </a:rPr>
              <a:t>4. Conclusion</a:t>
            </a:r>
            <a:endParaRPr b="1" sz="2400">
              <a:solidFill>
                <a:schemeClr val="lt2"/>
              </a:solidFill>
              <a:latin typeface="Montserrat"/>
              <a:ea typeface="Montserrat"/>
              <a:cs typeface="Montserrat"/>
              <a:sym typeface="Montserrat"/>
            </a:endParaRPr>
          </a:p>
        </p:txBody>
      </p:sp>
      <p:sp>
        <p:nvSpPr>
          <p:cNvPr id="149" name="Shape 149"/>
          <p:cNvSpPr txBox="1"/>
          <p:nvPr>
            <p:ph idx="4294967295" type="body"/>
          </p:nvPr>
        </p:nvSpPr>
        <p:spPr>
          <a:xfrm>
            <a:off x="769625" y="1407950"/>
            <a:ext cx="7109400" cy="16335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Montserrat"/>
              <a:buChar char="●"/>
            </a:pPr>
            <a:r>
              <a:rPr b="1" lang="en" sz="1600">
                <a:latin typeface="Montserrat"/>
                <a:ea typeface="Montserrat"/>
                <a:cs typeface="Montserrat"/>
                <a:sym typeface="Montserrat"/>
              </a:rPr>
              <a:t>This product is going to be very helpful to the users as they can easily get medical assistance without paying much. Also, they are getting all this just at their home using smartphone. Also, online medical store would be very helpful as nowadays, it’s very tough to get medicines and other fitness equipments that easily. This product is of great use as it  might recommend daily diet chart along with daily exercise schedule. Other than that, on daily basis, one might be able to set daily reminder of medicine and exercise.</a:t>
            </a:r>
            <a:endParaRPr b="1" sz="16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nvSpPr>
        <p:spPr>
          <a:xfrm>
            <a:off x="3032750" y="2026900"/>
            <a:ext cx="4389000" cy="51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chemeClr val="dk1"/>
                </a:solidFill>
                <a:latin typeface="Montserrat"/>
                <a:ea typeface="Montserrat"/>
                <a:cs typeface="Montserrat"/>
                <a:sym typeface="Montserrat"/>
              </a:rPr>
              <a:t>Thank You</a:t>
            </a:r>
            <a:endParaRPr b="1" sz="36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latin typeface="Montserrat"/>
                <a:ea typeface="Montserrat"/>
                <a:cs typeface="Montserrat"/>
                <a:sym typeface="Montserrat"/>
              </a:rPr>
              <a:t>Problem Statement</a:t>
            </a:r>
            <a:endParaRPr sz="2400">
              <a:latin typeface="Montserrat"/>
              <a:ea typeface="Montserrat"/>
              <a:cs typeface="Montserrat"/>
              <a:sym typeface="Montserrat"/>
            </a:endParaRPr>
          </a:p>
        </p:txBody>
      </p:sp>
      <p:sp>
        <p:nvSpPr>
          <p:cNvPr id="80" name="Shape 80"/>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b="0" lang="en" sz="1400">
                <a:latin typeface="Montserrat"/>
                <a:ea typeface="Montserrat"/>
                <a:cs typeface="Montserrat"/>
                <a:sym typeface="Montserrat"/>
              </a:rPr>
              <a:t>Nowadays, it is very difficult to book an appointment with a doctor. Also, it is seen that if you are able to get one, then you end up paying huge amount of bills for just small sessions or advice. Another issue is that everyone needs their personal health trainer as nothing is above your personal health. For that also, we would be paying a lot.</a:t>
            </a:r>
            <a:endParaRPr b="0" sz="1400">
              <a:latin typeface="Montserrat"/>
              <a:ea typeface="Montserrat"/>
              <a:cs typeface="Montserrat"/>
              <a:sym typeface="Montserrat"/>
            </a:endParaRPr>
          </a:p>
          <a:p>
            <a:pPr indent="0" lvl="0" marL="0" rtl="0" algn="just">
              <a:lnSpc>
                <a:spcPct val="115000"/>
              </a:lnSpc>
              <a:spcBef>
                <a:spcPts val="0"/>
              </a:spcBef>
              <a:spcAft>
                <a:spcPts val="0"/>
              </a:spcAft>
              <a:buClr>
                <a:schemeClr val="dk2"/>
              </a:buClr>
              <a:buSzPts val="1100"/>
              <a:buFont typeface="Arial"/>
              <a:buNone/>
            </a:pPr>
            <a:r>
              <a:rPr b="0" lang="en" sz="1400">
                <a:latin typeface="Montserrat"/>
                <a:ea typeface="Montserrat"/>
                <a:cs typeface="Montserrat"/>
                <a:sym typeface="Montserrat"/>
              </a:rPr>
              <a:t>So, to solution for this, we came up with this product idea which can give medical checkups and prescriptions by just use of smartphones. One can get medical treatment at home from medical experts through it. Also, one can order medicines and other fitness equipments at reasonable costs.</a:t>
            </a:r>
            <a:endParaRPr b="0" sz="18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latin typeface="Montserrat"/>
                <a:ea typeface="Montserrat"/>
                <a:cs typeface="Montserrat"/>
                <a:sym typeface="Montserrat"/>
              </a:rPr>
              <a:t>What is Medbot?</a:t>
            </a:r>
            <a:endParaRPr sz="2400">
              <a:latin typeface="Montserrat"/>
              <a:ea typeface="Montserrat"/>
              <a:cs typeface="Montserrat"/>
              <a:sym typeface="Montserrat"/>
            </a:endParaRPr>
          </a:p>
        </p:txBody>
      </p:sp>
      <p:sp>
        <p:nvSpPr>
          <p:cNvPr id="86" name="Shape 86"/>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0" lang="en" sz="1800">
                <a:latin typeface="Montserrat"/>
                <a:ea typeface="Montserrat"/>
                <a:cs typeface="Montserrat"/>
                <a:sym typeface="Montserrat"/>
              </a:rPr>
              <a:t>MedBot is a virtual medical assistant or we can simply a chatbot which analyze users symptoms and predict the ailments. </a:t>
            </a:r>
            <a:endParaRPr sz="17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0"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2354825" y="68575"/>
            <a:ext cx="4427625" cy="5013976"/>
          </a:xfrm>
          <a:prstGeom prst="rect">
            <a:avLst/>
          </a:prstGeom>
          <a:noFill/>
          <a:ln>
            <a:noFill/>
          </a:ln>
        </p:spPr>
      </p:pic>
      <p:pic>
        <p:nvPicPr>
          <p:cNvPr descr="Piece of duct tape sticking a note to the slide" id="92" name="Shape 92"/>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3" name="Shape 9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Montserrat"/>
                <a:ea typeface="Montserrat"/>
                <a:cs typeface="Montserrat"/>
                <a:sym typeface="Montserrat"/>
              </a:rPr>
              <a:t>1. Intro</a:t>
            </a:r>
            <a:endParaRPr b="1" sz="3000">
              <a:solidFill>
                <a:schemeClr val="lt2"/>
              </a:solidFill>
              <a:latin typeface="Montserrat"/>
              <a:ea typeface="Montserrat"/>
              <a:cs typeface="Montserrat"/>
              <a:sym typeface="Montserrat"/>
            </a:endParaRPr>
          </a:p>
        </p:txBody>
      </p:sp>
      <p:sp>
        <p:nvSpPr>
          <p:cNvPr id="94" name="Shape 9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200">
                <a:latin typeface="Montserrat"/>
                <a:ea typeface="Montserrat"/>
                <a:cs typeface="Montserrat"/>
                <a:sym typeface="Montserrat"/>
              </a:rPr>
              <a:t>MedBot is currently an idea in which we expect to add the following features:</a:t>
            </a:r>
            <a:endParaRPr sz="1200">
              <a:solidFill>
                <a:schemeClr val="dk2"/>
              </a:solidFill>
              <a:latin typeface="Montserrat"/>
              <a:ea typeface="Montserrat"/>
              <a:cs typeface="Montserrat"/>
              <a:sym typeface="Montserrat"/>
            </a:endParaRPr>
          </a:p>
          <a:p>
            <a:pPr indent="-317500" lvl="0" marL="457200" rtl="0">
              <a:spcBef>
                <a:spcPts val="1600"/>
              </a:spcBef>
              <a:spcAft>
                <a:spcPts val="0"/>
              </a:spcAft>
              <a:buClr>
                <a:schemeClr val="dk1"/>
              </a:buClr>
              <a:buSzPts val="1400"/>
              <a:buFont typeface="Raleway"/>
              <a:buChar char="➔"/>
            </a:pPr>
            <a:r>
              <a:rPr b="1" lang="en" sz="1400">
                <a:solidFill>
                  <a:schemeClr val="dk1"/>
                </a:solidFill>
                <a:latin typeface="Montserrat"/>
                <a:ea typeface="Montserrat"/>
                <a:cs typeface="Montserrat"/>
                <a:sym typeface="Montserrat"/>
              </a:rPr>
              <a:t>Virtual Medical Assistant</a:t>
            </a:r>
            <a:br>
              <a:rPr lang="en" sz="1400">
                <a:latin typeface="Montserrat"/>
                <a:ea typeface="Montserrat"/>
                <a:cs typeface="Montserrat"/>
                <a:sym typeface="Montserrat"/>
              </a:rPr>
            </a:br>
            <a:r>
              <a:rPr lang="en" sz="1200">
                <a:latin typeface="Montserrat"/>
                <a:ea typeface="Montserrat"/>
                <a:cs typeface="Montserrat"/>
                <a:sym typeface="Montserrat"/>
              </a:rPr>
              <a:t>Analyze symptoms and predict ailments.</a:t>
            </a:r>
            <a:endParaRPr sz="1200">
              <a:latin typeface="Montserrat"/>
              <a:ea typeface="Montserrat"/>
              <a:cs typeface="Montserrat"/>
              <a:sym typeface="Montserrat"/>
            </a:endParaRPr>
          </a:p>
          <a:p>
            <a:pPr indent="-317500" lvl="0" marL="457200" rtl="0">
              <a:spcBef>
                <a:spcPts val="1000"/>
              </a:spcBef>
              <a:spcAft>
                <a:spcPts val="0"/>
              </a:spcAft>
              <a:buClr>
                <a:schemeClr val="dk1"/>
              </a:buClr>
              <a:buSzPts val="1400"/>
              <a:buFont typeface="Raleway"/>
              <a:buChar char="➔"/>
            </a:pPr>
            <a:r>
              <a:rPr b="1" lang="en" sz="1400">
                <a:solidFill>
                  <a:schemeClr val="dk1"/>
                </a:solidFill>
                <a:latin typeface="Montserrat"/>
                <a:ea typeface="Montserrat"/>
                <a:cs typeface="Montserrat"/>
                <a:sym typeface="Montserrat"/>
              </a:rPr>
              <a:t>Online Medical Store</a:t>
            </a:r>
            <a:br>
              <a:rPr lang="en" sz="1400">
                <a:latin typeface="Montserrat"/>
                <a:ea typeface="Montserrat"/>
                <a:cs typeface="Montserrat"/>
                <a:sym typeface="Montserrat"/>
              </a:rPr>
            </a:br>
            <a:r>
              <a:rPr lang="en" sz="1200">
                <a:latin typeface="Montserrat"/>
                <a:ea typeface="Montserrat"/>
                <a:cs typeface="Montserrat"/>
                <a:sym typeface="Montserrat"/>
              </a:rPr>
              <a:t>Online retailer function so that users can order medicines as well as fitness equipments</a:t>
            </a:r>
            <a:r>
              <a:rPr lang="en" sz="1200">
                <a:solidFill>
                  <a:schemeClr val="dk2"/>
                </a:solidFill>
                <a:latin typeface="Montserrat"/>
                <a:ea typeface="Montserrat"/>
                <a:cs typeface="Montserrat"/>
                <a:sym typeface="Montserrat"/>
              </a:rPr>
              <a:t>.</a:t>
            </a:r>
            <a:endParaRPr sz="1200">
              <a:latin typeface="Montserrat"/>
              <a:ea typeface="Montserrat"/>
              <a:cs typeface="Montserrat"/>
              <a:sym typeface="Montserrat"/>
            </a:endParaRPr>
          </a:p>
          <a:p>
            <a:pPr indent="-317500" lvl="0" marL="457200" rtl="0">
              <a:spcBef>
                <a:spcPts val="1000"/>
              </a:spcBef>
              <a:spcAft>
                <a:spcPts val="1000"/>
              </a:spcAft>
              <a:buClr>
                <a:schemeClr val="dk1"/>
              </a:buClr>
              <a:buSzPts val="1400"/>
              <a:buFont typeface="Raleway"/>
              <a:buChar char="➔"/>
            </a:pPr>
            <a:r>
              <a:rPr b="1" lang="en" sz="1400">
                <a:solidFill>
                  <a:schemeClr val="dk1"/>
                </a:solidFill>
                <a:latin typeface="Montserrat"/>
                <a:ea typeface="Montserrat"/>
                <a:cs typeface="Montserrat"/>
                <a:sym typeface="Montserrat"/>
              </a:rPr>
              <a:t>Personalized Medical Report</a:t>
            </a:r>
            <a:br>
              <a:rPr lang="en" sz="1400">
                <a:latin typeface="Montserrat"/>
                <a:ea typeface="Montserrat"/>
                <a:cs typeface="Montserrat"/>
                <a:sym typeface="Montserrat"/>
              </a:rPr>
            </a:br>
            <a:r>
              <a:rPr lang="en" sz="1200">
                <a:solidFill>
                  <a:schemeClr val="dk2"/>
                </a:solidFill>
                <a:latin typeface="Montserrat"/>
                <a:ea typeface="Montserrat"/>
                <a:cs typeface="Montserrat"/>
                <a:sym typeface="Montserrat"/>
              </a:rPr>
              <a:t>P</a:t>
            </a:r>
            <a:r>
              <a:rPr lang="en" sz="1200">
                <a:latin typeface="Montserrat"/>
                <a:ea typeface="Montserrat"/>
                <a:cs typeface="Montserrat"/>
                <a:sym typeface="Montserrat"/>
              </a:rPr>
              <a:t>rovide a structured symptoms, predicted diseases and info about it.</a:t>
            </a:r>
            <a:endParaRPr sz="1200">
              <a:solidFill>
                <a:schemeClr val="dk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256200" y="1308000"/>
            <a:ext cx="8631600" cy="38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5"/>
                </a:solidFill>
                <a:latin typeface="Montserrat"/>
                <a:ea typeface="Montserrat"/>
                <a:cs typeface="Montserrat"/>
                <a:sym typeface="Montserrat"/>
              </a:rPr>
              <a:t>About the idea…</a:t>
            </a:r>
            <a:endParaRPr sz="6000">
              <a:solidFill>
                <a:schemeClr val="accent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chemeClr val="accent5"/>
                </a:solidFill>
                <a:latin typeface="Montserrat"/>
                <a:ea typeface="Montserrat"/>
                <a:cs typeface="Montserrat"/>
                <a:sym typeface="Montserrat"/>
              </a:rPr>
              <a:t>A web-app service which can help user in variety of ways.</a:t>
            </a:r>
            <a:endParaRPr sz="2000">
              <a:solidFill>
                <a:schemeClr val="accent5"/>
              </a:solidFill>
              <a:latin typeface="Montserrat"/>
              <a:ea typeface="Montserrat"/>
              <a:cs typeface="Montserrat"/>
              <a:sym typeface="Montserrat"/>
            </a:endParaRPr>
          </a:p>
          <a:p>
            <a:pPr indent="0" lvl="0" marL="0" rtl="0">
              <a:spcBef>
                <a:spcPts val="1000"/>
              </a:spcBef>
              <a:spcAft>
                <a:spcPts val="0"/>
              </a:spcAft>
              <a:buNone/>
            </a:pPr>
            <a:r>
              <a:rPr lang="en" sz="2000">
                <a:solidFill>
                  <a:schemeClr val="accent5"/>
                </a:solidFill>
                <a:latin typeface="Montserrat"/>
                <a:ea typeface="Montserrat"/>
                <a:cs typeface="Montserrat"/>
                <a:sym typeface="Montserrat"/>
              </a:rPr>
              <a:t>Firstly, users can have their symptoms diagnosed by just some clicks. The system uses Natural Language to understand and extract useful information from the user response. </a:t>
            </a:r>
            <a:endParaRPr sz="2000">
              <a:solidFill>
                <a:schemeClr val="accent5"/>
              </a:solidFill>
              <a:latin typeface="Montserrat"/>
              <a:ea typeface="Montserrat"/>
              <a:cs typeface="Montserrat"/>
              <a:sym typeface="Montserrat"/>
            </a:endParaRPr>
          </a:p>
          <a:p>
            <a:pPr indent="0" lvl="0" marL="0" rtl="0">
              <a:spcBef>
                <a:spcPts val="1000"/>
              </a:spcBef>
              <a:spcAft>
                <a:spcPts val="0"/>
              </a:spcAft>
              <a:buNone/>
            </a:pPr>
            <a:r>
              <a:rPr lang="en" sz="2000">
                <a:solidFill>
                  <a:schemeClr val="accent5"/>
                </a:solidFill>
                <a:latin typeface="Montserrat"/>
                <a:ea typeface="Montserrat"/>
                <a:cs typeface="Montserrat"/>
                <a:sym typeface="Montserrat"/>
              </a:rPr>
              <a:t>Symptoms are checked using a custom database which ensures highly accurate predictions. These predictions can be used by doctors to aid their diagnosis. Their patient on the other hand gets some reliable idea of what might be wrong with them.</a:t>
            </a:r>
            <a:endParaRPr sz="2000">
              <a:solidFill>
                <a:schemeClr val="accent5"/>
              </a:solidFill>
              <a:latin typeface="Montserrat"/>
              <a:ea typeface="Montserrat"/>
              <a:cs typeface="Montserrat"/>
              <a:sym typeface="Montserrat"/>
            </a:endParaRPr>
          </a:p>
          <a:p>
            <a:pPr indent="0" lvl="0" marL="0" rtl="0">
              <a:spcBef>
                <a:spcPts val="1000"/>
              </a:spcBef>
              <a:spcAft>
                <a:spcPts val="1000"/>
              </a:spcAft>
              <a:buNone/>
            </a:pPr>
            <a:r>
              <a:rPr lang="en" sz="2000">
                <a:solidFill>
                  <a:schemeClr val="accent5"/>
                </a:solidFill>
                <a:latin typeface="Montserrat"/>
                <a:ea typeface="Montserrat"/>
                <a:cs typeface="Montserrat"/>
                <a:sym typeface="Montserrat"/>
              </a:rPr>
              <a:t>However we understand that to get exact </a:t>
            </a:r>
            <a:r>
              <a:rPr lang="en" sz="2000">
                <a:solidFill>
                  <a:schemeClr val="accent5"/>
                </a:solidFill>
                <a:latin typeface="Montserrat"/>
                <a:ea typeface="Montserrat"/>
                <a:cs typeface="Montserrat"/>
                <a:sym typeface="Montserrat"/>
              </a:rPr>
              <a:t>diagnosis a doctor’s  experience is needed.</a:t>
            </a:r>
            <a:endParaRPr sz="2000">
              <a:solidFill>
                <a:schemeClr val="accent5"/>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0" name="Shape 11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1" name="Shape 11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Montserrat"/>
                <a:ea typeface="Montserrat"/>
                <a:cs typeface="Montserrat"/>
                <a:sym typeface="Montserrat"/>
              </a:rPr>
              <a:t>2</a:t>
            </a:r>
            <a:r>
              <a:rPr b="1" lang="en" sz="3000">
                <a:solidFill>
                  <a:schemeClr val="lt2"/>
                </a:solidFill>
                <a:latin typeface="Montserrat"/>
                <a:ea typeface="Montserrat"/>
                <a:cs typeface="Montserrat"/>
                <a:sym typeface="Montserrat"/>
              </a:rPr>
              <a:t>. Execution</a:t>
            </a:r>
            <a:endParaRPr b="1" sz="3000">
              <a:solidFill>
                <a:schemeClr val="lt2"/>
              </a:solidFill>
              <a:latin typeface="Montserrat"/>
              <a:ea typeface="Montserrat"/>
              <a:cs typeface="Montserrat"/>
              <a:sym typeface="Montserrat"/>
            </a:endParaRPr>
          </a:p>
        </p:txBody>
      </p:sp>
      <p:sp>
        <p:nvSpPr>
          <p:cNvPr id="112" name="Shape 112"/>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lang="en" sz="1200">
                <a:latin typeface="Montserrat"/>
                <a:ea typeface="Montserrat"/>
                <a:cs typeface="Montserrat"/>
                <a:sym typeface="Montserrat"/>
              </a:rPr>
              <a:t>Currently, We don’t have an app but we would be working on it in future</a:t>
            </a:r>
            <a:endParaRPr sz="1200">
              <a:latin typeface="Montserrat"/>
              <a:ea typeface="Montserrat"/>
              <a:cs typeface="Montserrat"/>
              <a:sym typeface="Montserrat"/>
            </a:endParaRPr>
          </a:p>
          <a:p>
            <a:pPr indent="-317500" lvl="0" marL="457200" rtl="0">
              <a:spcBef>
                <a:spcPts val="1600"/>
              </a:spcBef>
              <a:spcAft>
                <a:spcPts val="0"/>
              </a:spcAft>
              <a:buClr>
                <a:schemeClr val="dk1"/>
              </a:buClr>
              <a:buSzPts val="1400"/>
              <a:buFont typeface="Raleway"/>
              <a:buChar char="➔"/>
            </a:pPr>
            <a:r>
              <a:rPr b="1" lang="en" sz="1400">
                <a:solidFill>
                  <a:schemeClr val="dk1"/>
                </a:solidFill>
                <a:latin typeface="Montserrat"/>
                <a:ea typeface="Montserrat"/>
                <a:cs typeface="Montserrat"/>
                <a:sym typeface="Montserrat"/>
              </a:rPr>
              <a:t>Web</a:t>
            </a:r>
            <a:br>
              <a:rPr lang="en" sz="1200">
                <a:latin typeface="Montserrat"/>
                <a:ea typeface="Montserrat"/>
                <a:cs typeface="Montserrat"/>
                <a:sym typeface="Montserrat"/>
              </a:rPr>
            </a:br>
            <a:r>
              <a:rPr lang="en" sz="1200">
                <a:latin typeface="Montserrat"/>
                <a:ea typeface="Montserrat"/>
                <a:cs typeface="Montserrat"/>
                <a:sym typeface="Montserrat"/>
              </a:rPr>
              <a:t>Web site was made as usual on HTML and frontend was done on Cascading Style Sheets.</a:t>
            </a:r>
            <a:endParaRPr sz="1200">
              <a:latin typeface="Montserrat"/>
              <a:ea typeface="Montserrat"/>
              <a:cs typeface="Montserrat"/>
              <a:sym typeface="Montserrat"/>
            </a:endParaRPr>
          </a:p>
          <a:p>
            <a:pPr indent="-317500" lvl="0" marL="457200" rtl="0">
              <a:spcBef>
                <a:spcPts val="1000"/>
              </a:spcBef>
              <a:spcAft>
                <a:spcPts val="1000"/>
              </a:spcAft>
              <a:buClr>
                <a:schemeClr val="dk1"/>
              </a:buClr>
              <a:buSzPts val="1400"/>
              <a:buFont typeface="Raleway"/>
              <a:buChar char="➔"/>
            </a:pPr>
            <a:r>
              <a:rPr b="1" lang="en" sz="1400">
                <a:solidFill>
                  <a:schemeClr val="dk1"/>
                </a:solidFill>
                <a:latin typeface="Montserrat"/>
                <a:ea typeface="Montserrat"/>
                <a:cs typeface="Montserrat"/>
                <a:sym typeface="Montserrat"/>
              </a:rPr>
              <a:t>Chatbot</a:t>
            </a:r>
            <a:br>
              <a:rPr lang="en" sz="1400">
                <a:latin typeface="Montserrat"/>
                <a:ea typeface="Montserrat"/>
                <a:cs typeface="Montserrat"/>
                <a:sym typeface="Montserrat"/>
              </a:rPr>
            </a:br>
            <a:r>
              <a:rPr lang="en" sz="1200">
                <a:latin typeface="Montserrat"/>
                <a:ea typeface="Montserrat"/>
                <a:cs typeface="Montserrat"/>
                <a:sym typeface="Montserrat"/>
              </a:rPr>
              <a:t>Chatbot is implemented using concepts of NLP. Currently, Python is used, but in future we might use AIML to make it more accurate. </a:t>
            </a:r>
            <a:endParaRPr sz="12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260849" y="186375"/>
            <a:ext cx="8622300" cy="38355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t/>
            </a:r>
            <a:endParaRPr sz="3000" u="sng">
              <a:solidFill>
                <a:schemeClr val="accent5"/>
              </a:solidFill>
              <a:latin typeface="Montserrat"/>
              <a:ea typeface="Montserrat"/>
              <a:cs typeface="Montserrat"/>
              <a:sym typeface="Montserrat"/>
            </a:endParaRPr>
          </a:p>
          <a:p>
            <a:pPr indent="0" lvl="0" marL="0" rtl="0" algn="just">
              <a:lnSpc>
                <a:spcPct val="115000"/>
              </a:lnSpc>
              <a:spcBef>
                <a:spcPts val="1800"/>
              </a:spcBef>
              <a:spcAft>
                <a:spcPts val="0"/>
              </a:spcAft>
              <a:buNone/>
            </a:pPr>
            <a:r>
              <a:rPr lang="en" sz="3000" u="sng">
                <a:solidFill>
                  <a:schemeClr val="accent5"/>
                </a:solidFill>
                <a:latin typeface="Montserrat"/>
                <a:ea typeface="Montserrat"/>
                <a:cs typeface="Montserrat"/>
                <a:sym typeface="Montserrat"/>
              </a:rPr>
              <a:t>Design and Implementation Constraints</a:t>
            </a:r>
            <a:endParaRPr sz="3000" u="sng">
              <a:solidFill>
                <a:schemeClr val="accent5"/>
              </a:solidFill>
              <a:latin typeface="Montserrat"/>
              <a:ea typeface="Montserrat"/>
              <a:cs typeface="Montserrat"/>
              <a:sym typeface="Montserrat"/>
            </a:endParaRPr>
          </a:p>
          <a:p>
            <a:pPr indent="0" lvl="0" marL="0" rtl="0" algn="just">
              <a:lnSpc>
                <a:spcPct val="115000"/>
              </a:lnSpc>
              <a:spcBef>
                <a:spcPts val="1800"/>
              </a:spcBef>
              <a:spcAft>
                <a:spcPts val="0"/>
              </a:spcAft>
              <a:buNone/>
            </a:pPr>
            <a:r>
              <a:t/>
            </a:r>
            <a:endParaRPr sz="3000" u="sng">
              <a:solidFill>
                <a:schemeClr val="accent5"/>
              </a:solidFill>
              <a:latin typeface="Montserrat"/>
              <a:ea typeface="Montserrat"/>
              <a:cs typeface="Montserrat"/>
              <a:sym typeface="Montserrat"/>
            </a:endParaRPr>
          </a:p>
          <a:p>
            <a:pPr indent="0" lvl="0" marL="0" rtl="0" algn="just">
              <a:lnSpc>
                <a:spcPct val="115000"/>
              </a:lnSpc>
              <a:spcBef>
                <a:spcPts val="400"/>
              </a:spcBef>
              <a:spcAft>
                <a:spcPts val="0"/>
              </a:spcAft>
              <a:buClr>
                <a:schemeClr val="dk2"/>
              </a:buClr>
              <a:buSzPts val="1100"/>
              <a:buFont typeface="Arial"/>
              <a:buNone/>
            </a:pPr>
            <a:r>
              <a:rPr lang="en" sz="2000">
                <a:solidFill>
                  <a:schemeClr val="accent5"/>
                </a:solidFill>
                <a:latin typeface="Montserrat"/>
                <a:ea typeface="Montserrat"/>
                <a:cs typeface="Montserrat"/>
                <a:sym typeface="Montserrat"/>
              </a:rPr>
              <a:t>One of the biggest constraint would be that there would be constant requirement of internet connection like Wi-Fi networks or LAN connections to operate. As the product would be using a big database to analyze medical issues, it  might get slow and it might get tough to get quick responses. </a:t>
            </a:r>
            <a:endParaRPr sz="2000">
              <a:solidFill>
                <a:schemeClr val="accent5"/>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260849" y="186375"/>
            <a:ext cx="8622300" cy="38355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t/>
            </a:r>
            <a:endParaRPr sz="3000">
              <a:solidFill>
                <a:schemeClr val="accent5"/>
              </a:solidFill>
              <a:latin typeface="Montserrat"/>
              <a:ea typeface="Montserrat"/>
              <a:cs typeface="Montserrat"/>
              <a:sym typeface="Montserrat"/>
            </a:endParaRPr>
          </a:p>
          <a:p>
            <a:pPr indent="0" lvl="0" marL="0" rtl="0" algn="just">
              <a:lnSpc>
                <a:spcPct val="115000"/>
              </a:lnSpc>
              <a:spcBef>
                <a:spcPts val="1800"/>
              </a:spcBef>
              <a:spcAft>
                <a:spcPts val="0"/>
              </a:spcAft>
              <a:buNone/>
            </a:pPr>
            <a:r>
              <a:rPr lang="en" sz="3000">
                <a:solidFill>
                  <a:schemeClr val="accent5"/>
                </a:solidFill>
                <a:latin typeface="Montserrat"/>
                <a:ea typeface="Montserrat"/>
                <a:cs typeface="Montserrat"/>
                <a:sym typeface="Montserrat"/>
              </a:rPr>
              <a:t>Chat with MedBot</a:t>
            </a:r>
            <a:endParaRPr sz="3000">
              <a:solidFill>
                <a:schemeClr val="accent5"/>
              </a:solidFill>
              <a:latin typeface="Montserrat"/>
              <a:ea typeface="Montserrat"/>
              <a:cs typeface="Montserrat"/>
              <a:sym typeface="Montserrat"/>
            </a:endParaRPr>
          </a:p>
          <a:p>
            <a:pPr indent="0" lvl="0" marL="0" rtl="0" algn="just">
              <a:lnSpc>
                <a:spcPct val="115000"/>
              </a:lnSpc>
              <a:spcBef>
                <a:spcPts val="1800"/>
              </a:spcBef>
              <a:spcAft>
                <a:spcPts val="0"/>
              </a:spcAft>
              <a:buNone/>
            </a:pPr>
            <a:r>
              <a:t/>
            </a:r>
            <a:endParaRPr sz="3000">
              <a:solidFill>
                <a:schemeClr val="accent5"/>
              </a:solidFill>
              <a:latin typeface="Montserrat"/>
              <a:ea typeface="Montserrat"/>
              <a:cs typeface="Montserrat"/>
              <a:sym typeface="Montserrat"/>
            </a:endParaRPr>
          </a:p>
          <a:p>
            <a:pPr indent="0" lvl="0" marL="0" rtl="0" algn="just">
              <a:lnSpc>
                <a:spcPct val="115000"/>
              </a:lnSpc>
              <a:spcBef>
                <a:spcPts val="400"/>
              </a:spcBef>
              <a:spcAft>
                <a:spcPts val="0"/>
              </a:spcAft>
              <a:buNone/>
            </a:pPr>
            <a:r>
              <a:rPr lang="en" sz="1800">
                <a:solidFill>
                  <a:schemeClr val="accent5"/>
                </a:solidFill>
                <a:latin typeface="Montserrat"/>
                <a:ea typeface="Montserrat"/>
                <a:cs typeface="Montserrat"/>
                <a:sym typeface="Montserrat"/>
              </a:rPr>
              <a:t>In this, user would be chatting with our artificial intelligent medical assistant MedBot and will explain about their issues through which MedBot will try to find out the cure by looking up in our databases. Cures can include medicinal prescription, home remedial, real time doctor consultancy or some exercises.</a:t>
            </a:r>
            <a:r>
              <a:rPr lang="en" sz="1800">
                <a:solidFill>
                  <a:schemeClr val="accent5"/>
                </a:solidFill>
                <a:latin typeface="Montserrat"/>
                <a:ea typeface="Montserrat"/>
                <a:cs typeface="Montserrat"/>
                <a:sym typeface="Montserrat"/>
              </a:rPr>
              <a:t> </a:t>
            </a:r>
            <a:endParaRPr sz="1800">
              <a:solidFill>
                <a:schemeClr val="accent5"/>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