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2061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1261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GGP Week 6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625" y="2621925"/>
            <a:ext cx="2286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PropNet, you ask? 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50" y="1535825"/>
            <a:ext cx="4624899" cy="280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/>
          <p:nvPr/>
        </p:nvCxnSpPr>
        <p:spPr>
          <a:xfrm>
            <a:off x="1647925" y="1807725"/>
            <a:ext cx="8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1717825" y="1448325"/>
            <a:ext cx="78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067375" y="2552075"/>
            <a:ext cx="789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FF"/>
                </a:solidFill>
              </a:rPr>
              <a:t>true</a:t>
            </a:r>
          </a:p>
        </p:txBody>
      </p:sp>
      <p:sp>
        <p:nvSpPr>
          <p:cNvPr id="114" name="Shape 114"/>
          <p:cNvSpPr/>
          <p:nvPr/>
        </p:nvSpPr>
        <p:spPr>
          <a:xfrm>
            <a:off x="339575" y="1398225"/>
            <a:ext cx="888900" cy="3297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115" name="Shape 115"/>
          <p:cNvCxnSpPr/>
          <p:nvPr/>
        </p:nvCxnSpPr>
        <p:spPr>
          <a:xfrm rot="10800000">
            <a:off x="6751350" y="4134850"/>
            <a:ext cx="879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6881300" y="3795200"/>
            <a:ext cx="888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PropNet, you ask?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50" y="1535825"/>
            <a:ext cx="4624899" cy="280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1647925" y="1807725"/>
            <a:ext cx="8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1717825" y="1448325"/>
            <a:ext cx="78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067375" y="2552075"/>
            <a:ext cx="789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FF"/>
                </a:solidFill>
              </a:rPr>
              <a:t>true</a:t>
            </a:r>
          </a:p>
        </p:txBody>
      </p:sp>
      <p:sp>
        <p:nvSpPr>
          <p:cNvPr id="126" name="Shape 126"/>
          <p:cNvSpPr/>
          <p:nvPr/>
        </p:nvSpPr>
        <p:spPr>
          <a:xfrm>
            <a:off x="339575" y="1398225"/>
            <a:ext cx="1168500" cy="3297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Propagation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875125" y="1950025"/>
            <a:ext cx="599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true</a:t>
            </a:r>
          </a:p>
        </p:txBody>
      </p:sp>
      <p:cxnSp>
        <p:nvCxnSpPr>
          <p:cNvPr id="128" name="Shape 128"/>
          <p:cNvCxnSpPr/>
          <p:nvPr/>
        </p:nvCxnSpPr>
        <p:spPr>
          <a:xfrm rot="10800000">
            <a:off x="6751350" y="4134850"/>
            <a:ext cx="879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6881300" y="3795200"/>
            <a:ext cx="888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false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PropNet, you ask? 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50" y="1535825"/>
            <a:ext cx="4624899" cy="280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>
            <a:off x="1647925" y="1807725"/>
            <a:ext cx="8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1717825" y="1448325"/>
            <a:ext cx="78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067375" y="2552075"/>
            <a:ext cx="789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FF"/>
                </a:solidFill>
              </a:rPr>
              <a:t>true</a:t>
            </a:r>
          </a:p>
        </p:txBody>
      </p:sp>
      <p:sp>
        <p:nvSpPr>
          <p:cNvPr id="139" name="Shape 139"/>
          <p:cNvSpPr/>
          <p:nvPr/>
        </p:nvSpPr>
        <p:spPr>
          <a:xfrm>
            <a:off x="339575" y="1398225"/>
            <a:ext cx="1168500" cy="3297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Propagation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875125" y="1950025"/>
            <a:ext cx="599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632900" y="1950025"/>
            <a:ext cx="809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false</a:t>
            </a:r>
          </a:p>
        </p:txBody>
      </p:sp>
      <p:cxnSp>
        <p:nvCxnSpPr>
          <p:cNvPr id="142" name="Shape 142"/>
          <p:cNvCxnSpPr/>
          <p:nvPr/>
        </p:nvCxnSpPr>
        <p:spPr>
          <a:xfrm rot="10800000">
            <a:off x="6751350" y="4134850"/>
            <a:ext cx="879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6881300" y="3795200"/>
            <a:ext cx="888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false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PropNet, you ask?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50" y="1535825"/>
            <a:ext cx="4624899" cy="280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>
            <a:off x="1647925" y="1807725"/>
            <a:ext cx="8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1717825" y="1448325"/>
            <a:ext cx="78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067375" y="2552075"/>
            <a:ext cx="789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FF"/>
                </a:solidFill>
              </a:rPr>
              <a:t>true</a:t>
            </a:r>
          </a:p>
        </p:txBody>
      </p:sp>
      <p:sp>
        <p:nvSpPr>
          <p:cNvPr id="153" name="Shape 153"/>
          <p:cNvSpPr/>
          <p:nvPr/>
        </p:nvSpPr>
        <p:spPr>
          <a:xfrm>
            <a:off x="339575" y="1398225"/>
            <a:ext cx="1168500" cy="3297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Propagation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875125" y="1950025"/>
            <a:ext cx="599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632900" y="1950025"/>
            <a:ext cx="809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false</a:t>
            </a:r>
          </a:p>
        </p:txBody>
      </p:sp>
      <p:cxnSp>
        <p:nvCxnSpPr>
          <p:cNvPr id="156" name="Shape 156"/>
          <p:cNvCxnSpPr/>
          <p:nvPr/>
        </p:nvCxnSpPr>
        <p:spPr>
          <a:xfrm rot="10800000">
            <a:off x="6751350" y="4134850"/>
            <a:ext cx="879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6881300" y="3795200"/>
            <a:ext cx="888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false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674100" y="3255875"/>
            <a:ext cx="7290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PropNet, you ask? 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50" y="1535825"/>
            <a:ext cx="4624899" cy="2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067375" y="2552075"/>
            <a:ext cx="789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FF"/>
                </a:solidFill>
              </a:rPr>
              <a:t>false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575" y="1398225"/>
            <a:ext cx="1168500" cy="3297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75125" y="1950025"/>
            <a:ext cx="599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632900" y="1950025"/>
            <a:ext cx="809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false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674100" y="3255875"/>
            <a:ext cx="7290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false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this relate to a game? </a:t>
            </a: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 game description?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do an example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3525"/>
            <a:ext cx="3067874" cy="27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do an example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3525"/>
            <a:ext cx="3067874" cy="274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/>
          <p:nvPr/>
        </p:nvCxnSpPr>
        <p:spPr>
          <a:xfrm flipH="1" rot="10800000">
            <a:off x="1499800" y="1867750"/>
            <a:ext cx="35058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5097500" y="1665425"/>
            <a:ext cx="2511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 Proposition</a:t>
            </a:r>
          </a:p>
        </p:txBody>
      </p:sp>
      <p:sp>
        <p:nvSpPr>
          <p:cNvPr id="190" name="Shape 190"/>
          <p:cNvSpPr/>
          <p:nvPr/>
        </p:nvSpPr>
        <p:spPr>
          <a:xfrm>
            <a:off x="4158975" y="3238850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do an example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3525"/>
            <a:ext cx="3067874" cy="274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/>
          <p:nvPr/>
        </p:nvCxnSpPr>
        <p:spPr>
          <a:xfrm flipH="1" rot="10800000">
            <a:off x="2015075" y="2116400"/>
            <a:ext cx="29445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" name="Shape 198"/>
          <p:cNvSpPr txBox="1"/>
          <p:nvPr/>
        </p:nvSpPr>
        <p:spPr>
          <a:xfrm>
            <a:off x="5097500" y="1932125"/>
            <a:ext cx="27051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Propositions</a:t>
            </a:r>
          </a:p>
        </p:txBody>
      </p:sp>
      <p:sp>
        <p:nvSpPr>
          <p:cNvPr id="199" name="Shape 199"/>
          <p:cNvSpPr/>
          <p:nvPr/>
        </p:nvSpPr>
        <p:spPr>
          <a:xfrm>
            <a:off x="4158975" y="3238850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</a:t>
            </a:r>
            <a:r>
              <a:rPr i="1" lang="en"/>
              <a:t> </a:t>
            </a:r>
          </a:p>
        </p:txBody>
      </p:sp>
      <p:sp>
        <p:nvSpPr>
          <p:cNvPr id="200" name="Shape 200"/>
          <p:cNvSpPr/>
          <p:nvPr/>
        </p:nvSpPr>
        <p:spPr>
          <a:xfrm>
            <a:off x="4158975" y="270582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</a:t>
            </a:r>
            <a:r>
              <a:rPr i="1" lang="en"/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6359250" y="389227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b</a:t>
            </a:r>
            <a:r>
              <a:rPr i="1" lang="e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do an example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3525"/>
            <a:ext cx="3067874" cy="27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4158975" y="3238850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 </a:t>
            </a:r>
          </a:p>
        </p:txBody>
      </p:sp>
      <p:sp>
        <p:nvSpPr>
          <p:cNvPr id="209" name="Shape 209"/>
          <p:cNvSpPr/>
          <p:nvPr/>
        </p:nvSpPr>
        <p:spPr>
          <a:xfrm>
            <a:off x="4158975" y="270582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 </a:t>
            </a:r>
          </a:p>
        </p:txBody>
      </p:sp>
      <p:sp>
        <p:nvSpPr>
          <p:cNvPr id="210" name="Shape 210"/>
          <p:cNvSpPr/>
          <p:nvPr/>
        </p:nvSpPr>
        <p:spPr>
          <a:xfrm>
            <a:off x="6359250" y="389227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b </a:t>
            </a:r>
          </a:p>
        </p:txBody>
      </p:sp>
      <p:cxnSp>
        <p:nvCxnSpPr>
          <p:cNvPr id="211" name="Shape 211"/>
          <p:cNvCxnSpPr/>
          <p:nvPr/>
        </p:nvCxnSpPr>
        <p:spPr>
          <a:xfrm flipH="1" rot="10800000">
            <a:off x="3367650" y="2116450"/>
            <a:ext cx="497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3818525" y="1748250"/>
            <a:ext cx="20886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Proposition</a:t>
            </a:r>
          </a:p>
        </p:txBody>
      </p:sp>
      <p:cxnSp>
        <p:nvCxnSpPr>
          <p:cNvPr id="213" name="Shape 213"/>
          <p:cNvCxnSpPr>
            <a:stCxn id="207" idx="3"/>
          </p:cNvCxnSpPr>
          <p:nvPr/>
        </p:nvCxnSpPr>
        <p:spPr>
          <a:xfrm>
            <a:off x="3525074" y="2786250"/>
            <a:ext cx="600" cy="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4" name="Shape 214"/>
          <p:cNvSpPr/>
          <p:nvPr/>
        </p:nvSpPr>
        <p:spPr>
          <a:xfrm>
            <a:off x="4941075" y="2916800"/>
            <a:ext cx="432600" cy="3774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5" name="Shape 215"/>
          <p:cNvCxnSpPr>
            <a:stCxn id="209" idx="6"/>
            <a:endCxn id="214" idx="1"/>
          </p:cNvCxnSpPr>
          <p:nvPr/>
        </p:nvCxnSpPr>
        <p:spPr>
          <a:xfrm>
            <a:off x="4591575" y="2839175"/>
            <a:ext cx="349500" cy="26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>
            <a:stCxn id="208" idx="6"/>
            <a:endCxn id="214" idx="1"/>
          </p:cNvCxnSpPr>
          <p:nvPr/>
        </p:nvCxnSpPr>
        <p:spPr>
          <a:xfrm flipH="1" rot="10800000">
            <a:off x="4591575" y="3105500"/>
            <a:ext cx="349500" cy="26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214" idx="3"/>
          </p:cNvCxnSpPr>
          <p:nvPr/>
        </p:nvCxnSpPr>
        <p:spPr>
          <a:xfrm>
            <a:off x="5373675" y="3105500"/>
            <a:ext cx="285000" cy="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8" name="Shape 218"/>
          <p:cNvSpPr/>
          <p:nvPr/>
        </p:nvSpPr>
        <p:spPr>
          <a:xfrm>
            <a:off x="5658775" y="2972000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Recap: MCTS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Implementation variations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Expand: One new child/grandchild vs. all children/grandchildren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Node representation (for multi-player): separate min/max nodes vs. meta-nodes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Select: minimax vs. maximax (for cooperative games)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Optimizations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IsFullyExplored flag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New Select function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Multiple heuristics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Anything else?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Testing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How did you test MCTS performance?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How many Connect 4 depth charges per second?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do an example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3525"/>
            <a:ext cx="3067874" cy="27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4158975" y="3238850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 </a:t>
            </a:r>
          </a:p>
        </p:txBody>
      </p:sp>
      <p:sp>
        <p:nvSpPr>
          <p:cNvPr id="226" name="Shape 226"/>
          <p:cNvSpPr/>
          <p:nvPr/>
        </p:nvSpPr>
        <p:spPr>
          <a:xfrm>
            <a:off x="4158975" y="270582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 </a:t>
            </a:r>
          </a:p>
        </p:txBody>
      </p:sp>
      <p:sp>
        <p:nvSpPr>
          <p:cNvPr id="227" name="Shape 227"/>
          <p:cNvSpPr/>
          <p:nvPr/>
        </p:nvSpPr>
        <p:spPr>
          <a:xfrm>
            <a:off x="6435450" y="389227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b </a:t>
            </a:r>
          </a:p>
        </p:txBody>
      </p:sp>
      <p:cxnSp>
        <p:nvCxnSpPr>
          <p:cNvPr id="228" name="Shape 228"/>
          <p:cNvCxnSpPr/>
          <p:nvPr/>
        </p:nvCxnSpPr>
        <p:spPr>
          <a:xfrm flipH="1" rot="10800000">
            <a:off x="1453800" y="2116500"/>
            <a:ext cx="2411100" cy="8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3818525" y="1748250"/>
            <a:ext cx="20886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Proposition</a:t>
            </a:r>
          </a:p>
        </p:txBody>
      </p:sp>
      <p:cxnSp>
        <p:nvCxnSpPr>
          <p:cNvPr id="230" name="Shape 230"/>
          <p:cNvCxnSpPr>
            <a:stCxn id="224" idx="3"/>
          </p:cNvCxnSpPr>
          <p:nvPr/>
        </p:nvCxnSpPr>
        <p:spPr>
          <a:xfrm>
            <a:off x="3525074" y="2786250"/>
            <a:ext cx="600" cy="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/>
          <p:nvPr/>
        </p:nvSpPr>
        <p:spPr>
          <a:xfrm>
            <a:off x="4941075" y="2916800"/>
            <a:ext cx="285000" cy="3774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2" name="Shape 232"/>
          <p:cNvCxnSpPr>
            <a:stCxn id="226" idx="6"/>
            <a:endCxn id="231" idx="1"/>
          </p:cNvCxnSpPr>
          <p:nvPr/>
        </p:nvCxnSpPr>
        <p:spPr>
          <a:xfrm>
            <a:off x="4591575" y="2839175"/>
            <a:ext cx="349500" cy="26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>
            <a:stCxn id="225" idx="6"/>
            <a:endCxn id="231" idx="1"/>
          </p:cNvCxnSpPr>
          <p:nvPr/>
        </p:nvCxnSpPr>
        <p:spPr>
          <a:xfrm flipH="1" rot="10800000">
            <a:off x="4591575" y="3105500"/>
            <a:ext cx="349500" cy="26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>
            <a:stCxn id="231" idx="3"/>
          </p:cNvCxnSpPr>
          <p:nvPr/>
        </p:nvCxnSpPr>
        <p:spPr>
          <a:xfrm>
            <a:off x="5226075" y="3105500"/>
            <a:ext cx="285000" cy="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5" name="Shape 235"/>
          <p:cNvSpPr/>
          <p:nvPr/>
        </p:nvSpPr>
        <p:spPr>
          <a:xfrm>
            <a:off x="5506375" y="2972000"/>
            <a:ext cx="2850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</a:t>
            </a:r>
          </a:p>
        </p:txBody>
      </p:sp>
      <p:sp>
        <p:nvSpPr>
          <p:cNvPr id="236" name="Shape 236"/>
          <p:cNvSpPr/>
          <p:nvPr/>
        </p:nvSpPr>
        <p:spPr>
          <a:xfrm rot="5400000">
            <a:off x="6023406" y="2981262"/>
            <a:ext cx="359075" cy="2529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>
            <a:stCxn id="235" idx="6"/>
            <a:endCxn id="236" idx="2"/>
          </p:cNvCxnSpPr>
          <p:nvPr/>
        </p:nvCxnSpPr>
        <p:spPr>
          <a:xfrm>
            <a:off x="5791375" y="3105200"/>
            <a:ext cx="285000" cy="24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8" name="Shape 238"/>
          <p:cNvSpPr/>
          <p:nvPr/>
        </p:nvSpPr>
        <p:spPr>
          <a:xfrm>
            <a:off x="6435450" y="3410250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q</a:t>
            </a:r>
          </a:p>
        </p:txBody>
      </p:sp>
      <p:cxnSp>
        <p:nvCxnSpPr>
          <p:cNvPr id="239" name="Shape 239"/>
          <p:cNvCxnSpPr>
            <a:stCxn id="236" idx="0"/>
            <a:endCxn id="238" idx="0"/>
          </p:cNvCxnSpPr>
          <p:nvPr/>
        </p:nvCxnSpPr>
        <p:spPr>
          <a:xfrm>
            <a:off x="6329419" y="3107737"/>
            <a:ext cx="322200" cy="30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do an example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3525"/>
            <a:ext cx="3067874" cy="27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4158975" y="3238850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 </a:t>
            </a:r>
          </a:p>
        </p:txBody>
      </p:sp>
      <p:sp>
        <p:nvSpPr>
          <p:cNvPr id="247" name="Shape 247"/>
          <p:cNvSpPr/>
          <p:nvPr/>
        </p:nvSpPr>
        <p:spPr>
          <a:xfrm>
            <a:off x="4158975" y="270582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 </a:t>
            </a:r>
          </a:p>
        </p:txBody>
      </p:sp>
      <p:sp>
        <p:nvSpPr>
          <p:cNvPr id="248" name="Shape 248"/>
          <p:cNvSpPr/>
          <p:nvPr/>
        </p:nvSpPr>
        <p:spPr>
          <a:xfrm>
            <a:off x="6435450" y="389227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b </a:t>
            </a:r>
          </a:p>
        </p:txBody>
      </p:sp>
      <p:cxnSp>
        <p:nvCxnSpPr>
          <p:cNvPr id="249" name="Shape 249"/>
          <p:cNvCxnSpPr>
            <a:stCxn id="245" idx="3"/>
          </p:cNvCxnSpPr>
          <p:nvPr/>
        </p:nvCxnSpPr>
        <p:spPr>
          <a:xfrm>
            <a:off x="3525074" y="2786250"/>
            <a:ext cx="600" cy="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/>
          <p:nvPr/>
        </p:nvSpPr>
        <p:spPr>
          <a:xfrm>
            <a:off x="4941075" y="2916800"/>
            <a:ext cx="285000" cy="3774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1" name="Shape 251"/>
          <p:cNvCxnSpPr>
            <a:stCxn id="247" idx="6"/>
            <a:endCxn id="250" idx="1"/>
          </p:cNvCxnSpPr>
          <p:nvPr/>
        </p:nvCxnSpPr>
        <p:spPr>
          <a:xfrm>
            <a:off x="4591575" y="2839175"/>
            <a:ext cx="349500" cy="26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>
            <a:stCxn id="246" idx="6"/>
            <a:endCxn id="250" idx="1"/>
          </p:cNvCxnSpPr>
          <p:nvPr/>
        </p:nvCxnSpPr>
        <p:spPr>
          <a:xfrm flipH="1" rot="10800000">
            <a:off x="4591575" y="3105500"/>
            <a:ext cx="349500" cy="26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>
            <a:stCxn id="250" idx="3"/>
          </p:cNvCxnSpPr>
          <p:nvPr/>
        </p:nvCxnSpPr>
        <p:spPr>
          <a:xfrm>
            <a:off x="5226075" y="3105500"/>
            <a:ext cx="285000" cy="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4" name="Shape 254"/>
          <p:cNvSpPr/>
          <p:nvPr/>
        </p:nvSpPr>
        <p:spPr>
          <a:xfrm>
            <a:off x="5506375" y="2972000"/>
            <a:ext cx="2850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</a:t>
            </a:r>
          </a:p>
        </p:txBody>
      </p:sp>
      <p:sp>
        <p:nvSpPr>
          <p:cNvPr id="255" name="Shape 255"/>
          <p:cNvSpPr/>
          <p:nvPr/>
        </p:nvSpPr>
        <p:spPr>
          <a:xfrm rot="5400000">
            <a:off x="6023406" y="2981262"/>
            <a:ext cx="359075" cy="2529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6" name="Shape 256"/>
          <p:cNvCxnSpPr>
            <a:stCxn id="254" idx="6"/>
            <a:endCxn id="255" idx="2"/>
          </p:cNvCxnSpPr>
          <p:nvPr/>
        </p:nvCxnSpPr>
        <p:spPr>
          <a:xfrm>
            <a:off x="5791375" y="3105200"/>
            <a:ext cx="285000" cy="24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7" name="Shape 257"/>
          <p:cNvSpPr/>
          <p:nvPr/>
        </p:nvSpPr>
        <p:spPr>
          <a:xfrm>
            <a:off x="6435450" y="3410250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q</a:t>
            </a:r>
          </a:p>
        </p:txBody>
      </p:sp>
      <p:cxnSp>
        <p:nvCxnSpPr>
          <p:cNvPr id="258" name="Shape 258"/>
          <p:cNvCxnSpPr>
            <a:stCxn id="255" idx="0"/>
            <a:endCxn id="257" idx="0"/>
          </p:cNvCxnSpPr>
          <p:nvPr/>
        </p:nvCxnSpPr>
        <p:spPr>
          <a:xfrm>
            <a:off x="6329419" y="3107737"/>
            <a:ext cx="322200" cy="30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1913850" y="3064025"/>
            <a:ext cx="80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/>
          <p:nvPr/>
        </p:nvCxnSpPr>
        <p:spPr>
          <a:xfrm>
            <a:off x="2705175" y="3054825"/>
            <a:ext cx="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2383125" y="3275650"/>
            <a:ext cx="312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2705175" y="3165225"/>
            <a:ext cx="11685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3698900" y="3818525"/>
            <a:ext cx="13527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Proposition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5879600" y="3579275"/>
            <a:ext cx="285000" cy="3774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5" name="Shape 265"/>
          <p:cNvCxnSpPr>
            <a:stCxn id="264" idx="3"/>
            <a:endCxn id="257" idx="2"/>
          </p:cNvCxnSpPr>
          <p:nvPr/>
        </p:nvCxnSpPr>
        <p:spPr>
          <a:xfrm flipH="1" rot="10800000">
            <a:off x="6117100" y="3543575"/>
            <a:ext cx="318300" cy="224400"/>
          </a:xfrm>
          <a:prstGeom prst="bentConnector3">
            <a:avLst>
              <a:gd fmla="val 574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" name="Shape 266"/>
          <p:cNvCxnSpPr>
            <a:stCxn id="264" idx="3"/>
            <a:endCxn id="248" idx="2"/>
          </p:cNvCxnSpPr>
          <p:nvPr/>
        </p:nvCxnSpPr>
        <p:spPr>
          <a:xfrm>
            <a:off x="6117100" y="3767975"/>
            <a:ext cx="318300" cy="257700"/>
          </a:xfrm>
          <a:prstGeom prst="bentConnector3">
            <a:avLst>
              <a:gd fmla="val 574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7" name="Shape 267"/>
          <p:cNvSpPr/>
          <p:nvPr/>
        </p:nvSpPr>
        <p:spPr>
          <a:xfrm>
            <a:off x="5105013" y="3634775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r</a:t>
            </a:r>
          </a:p>
        </p:txBody>
      </p:sp>
      <p:cxnSp>
        <p:nvCxnSpPr>
          <p:cNvPr id="268" name="Shape 268"/>
          <p:cNvCxnSpPr>
            <a:stCxn id="267" idx="6"/>
            <a:endCxn id="264" idx="1"/>
          </p:cNvCxnSpPr>
          <p:nvPr/>
        </p:nvCxnSpPr>
        <p:spPr>
          <a:xfrm>
            <a:off x="5537613" y="3767975"/>
            <a:ext cx="3420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do an example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3525"/>
            <a:ext cx="3067874" cy="27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4158975" y="3238850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 </a:t>
            </a:r>
          </a:p>
        </p:txBody>
      </p:sp>
      <p:sp>
        <p:nvSpPr>
          <p:cNvPr id="276" name="Shape 276"/>
          <p:cNvSpPr/>
          <p:nvPr/>
        </p:nvSpPr>
        <p:spPr>
          <a:xfrm>
            <a:off x="4158975" y="270582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 </a:t>
            </a:r>
          </a:p>
        </p:txBody>
      </p:sp>
      <p:sp>
        <p:nvSpPr>
          <p:cNvPr id="277" name="Shape 277"/>
          <p:cNvSpPr/>
          <p:nvPr/>
        </p:nvSpPr>
        <p:spPr>
          <a:xfrm>
            <a:off x="6435450" y="389227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b </a:t>
            </a:r>
          </a:p>
        </p:txBody>
      </p:sp>
      <p:cxnSp>
        <p:nvCxnSpPr>
          <p:cNvPr id="278" name="Shape 278"/>
          <p:cNvCxnSpPr>
            <a:stCxn id="274" idx="3"/>
          </p:cNvCxnSpPr>
          <p:nvPr/>
        </p:nvCxnSpPr>
        <p:spPr>
          <a:xfrm>
            <a:off x="3525074" y="2786250"/>
            <a:ext cx="600" cy="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9" name="Shape 279"/>
          <p:cNvSpPr/>
          <p:nvPr/>
        </p:nvSpPr>
        <p:spPr>
          <a:xfrm>
            <a:off x="4941075" y="2916800"/>
            <a:ext cx="285000" cy="3774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0" name="Shape 280"/>
          <p:cNvCxnSpPr>
            <a:stCxn id="276" idx="6"/>
            <a:endCxn id="279" idx="1"/>
          </p:cNvCxnSpPr>
          <p:nvPr/>
        </p:nvCxnSpPr>
        <p:spPr>
          <a:xfrm>
            <a:off x="4591575" y="2839175"/>
            <a:ext cx="349500" cy="26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>
            <a:stCxn id="275" idx="6"/>
            <a:endCxn id="279" idx="1"/>
          </p:cNvCxnSpPr>
          <p:nvPr/>
        </p:nvCxnSpPr>
        <p:spPr>
          <a:xfrm flipH="1" rot="10800000">
            <a:off x="4591575" y="3105500"/>
            <a:ext cx="349500" cy="26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>
            <a:stCxn id="279" idx="3"/>
          </p:cNvCxnSpPr>
          <p:nvPr/>
        </p:nvCxnSpPr>
        <p:spPr>
          <a:xfrm>
            <a:off x="5226075" y="3105500"/>
            <a:ext cx="285000" cy="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3" name="Shape 283"/>
          <p:cNvSpPr/>
          <p:nvPr/>
        </p:nvSpPr>
        <p:spPr>
          <a:xfrm>
            <a:off x="5506375" y="2972000"/>
            <a:ext cx="2850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</a:t>
            </a:r>
          </a:p>
        </p:txBody>
      </p:sp>
      <p:sp>
        <p:nvSpPr>
          <p:cNvPr id="284" name="Shape 284"/>
          <p:cNvSpPr/>
          <p:nvPr/>
        </p:nvSpPr>
        <p:spPr>
          <a:xfrm rot="5400000">
            <a:off x="6023406" y="2981262"/>
            <a:ext cx="359075" cy="2529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5" name="Shape 285"/>
          <p:cNvCxnSpPr>
            <a:stCxn id="283" idx="6"/>
            <a:endCxn id="284" idx="2"/>
          </p:cNvCxnSpPr>
          <p:nvPr/>
        </p:nvCxnSpPr>
        <p:spPr>
          <a:xfrm>
            <a:off x="5791375" y="3105200"/>
            <a:ext cx="285000" cy="24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6" name="Shape 286"/>
          <p:cNvSpPr/>
          <p:nvPr/>
        </p:nvSpPr>
        <p:spPr>
          <a:xfrm>
            <a:off x="6435450" y="3410250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q</a:t>
            </a:r>
          </a:p>
        </p:txBody>
      </p:sp>
      <p:cxnSp>
        <p:nvCxnSpPr>
          <p:cNvPr id="287" name="Shape 287"/>
          <p:cNvCxnSpPr>
            <a:stCxn id="284" idx="0"/>
            <a:endCxn id="286" idx="0"/>
          </p:cNvCxnSpPr>
          <p:nvPr/>
        </p:nvCxnSpPr>
        <p:spPr>
          <a:xfrm>
            <a:off x="6329419" y="3107737"/>
            <a:ext cx="322200" cy="30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8" name="Shape 288"/>
          <p:cNvSpPr/>
          <p:nvPr/>
        </p:nvSpPr>
        <p:spPr>
          <a:xfrm>
            <a:off x="5879600" y="3579275"/>
            <a:ext cx="285000" cy="3774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9" name="Shape 289"/>
          <p:cNvCxnSpPr>
            <a:stCxn id="288" idx="3"/>
            <a:endCxn id="286" idx="2"/>
          </p:cNvCxnSpPr>
          <p:nvPr/>
        </p:nvCxnSpPr>
        <p:spPr>
          <a:xfrm flipH="1" rot="10800000">
            <a:off x="6117100" y="3543575"/>
            <a:ext cx="318300" cy="224400"/>
          </a:xfrm>
          <a:prstGeom prst="bentConnector3">
            <a:avLst>
              <a:gd fmla="val 574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>
            <a:stCxn id="288" idx="3"/>
            <a:endCxn id="277" idx="2"/>
          </p:cNvCxnSpPr>
          <p:nvPr/>
        </p:nvCxnSpPr>
        <p:spPr>
          <a:xfrm>
            <a:off x="6117100" y="3767975"/>
            <a:ext cx="318300" cy="257700"/>
          </a:xfrm>
          <a:prstGeom prst="bentConnector3">
            <a:avLst>
              <a:gd fmla="val 574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1" name="Shape 291"/>
          <p:cNvSpPr/>
          <p:nvPr/>
        </p:nvSpPr>
        <p:spPr>
          <a:xfrm>
            <a:off x="5105013" y="3634775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r</a:t>
            </a:r>
          </a:p>
        </p:txBody>
      </p:sp>
      <p:cxnSp>
        <p:nvCxnSpPr>
          <p:cNvPr id="292" name="Shape 292"/>
          <p:cNvCxnSpPr>
            <a:stCxn id="291" idx="6"/>
            <a:endCxn id="288" idx="1"/>
          </p:cNvCxnSpPr>
          <p:nvPr/>
        </p:nvCxnSpPr>
        <p:spPr>
          <a:xfrm>
            <a:off x="5537613" y="3767975"/>
            <a:ext cx="3420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>
            <a:endCxn id="294" idx="1"/>
          </p:cNvCxnSpPr>
          <p:nvPr/>
        </p:nvCxnSpPr>
        <p:spPr>
          <a:xfrm>
            <a:off x="1895375" y="3468950"/>
            <a:ext cx="9294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4" name="Shape 294"/>
          <p:cNvSpPr txBox="1"/>
          <p:nvPr/>
        </p:nvSpPr>
        <p:spPr>
          <a:xfrm>
            <a:off x="2824775" y="4260200"/>
            <a:ext cx="10857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Transition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4787496" y="3616775"/>
            <a:ext cx="672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6" name="Shape 296"/>
          <p:cNvCxnSpPr>
            <a:stCxn id="295" idx="3"/>
            <a:endCxn id="291" idx="2"/>
          </p:cNvCxnSpPr>
          <p:nvPr/>
        </p:nvCxnSpPr>
        <p:spPr>
          <a:xfrm>
            <a:off x="4854696" y="3767975"/>
            <a:ext cx="2502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>
            <a:stCxn id="295" idx="1"/>
            <a:endCxn id="275" idx="4"/>
          </p:cNvCxnSpPr>
          <p:nvPr/>
        </p:nvCxnSpPr>
        <p:spPr>
          <a:xfrm rot="10800000">
            <a:off x="4375296" y="3505475"/>
            <a:ext cx="412200" cy="26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do an example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3525"/>
            <a:ext cx="3067874" cy="27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4158975" y="3238850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 </a:t>
            </a:r>
          </a:p>
        </p:txBody>
      </p:sp>
      <p:sp>
        <p:nvSpPr>
          <p:cNvPr id="305" name="Shape 305"/>
          <p:cNvSpPr/>
          <p:nvPr/>
        </p:nvSpPr>
        <p:spPr>
          <a:xfrm>
            <a:off x="4158975" y="270582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 </a:t>
            </a:r>
          </a:p>
        </p:txBody>
      </p:sp>
      <p:sp>
        <p:nvSpPr>
          <p:cNvPr id="306" name="Shape 306"/>
          <p:cNvSpPr/>
          <p:nvPr/>
        </p:nvSpPr>
        <p:spPr>
          <a:xfrm>
            <a:off x="6435450" y="389227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b </a:t>
            </a:r>
          </a:p>
        </p:txBody>
      </p:sp>
      <p:cxnSp>
        <p:nvCxnSpPr>
          <p:cNvPr id="307" name="Shape 307"/>
          <p:cNvCxnSpPr>
            <a:stCxn id="303" idx="3"/>
          </p:cNvCxnSpPr>
          <p:nvPr/>
        </p:nvCxnSpPr>
        <p:spPr>
          <a:xfrm>
            <a:off x="3525074" y="2786250"/>
            <a:ext cx="600" cy="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8" name="Shape 308"/>
          <p:cNvSpPr/>
          <p:nvPr/>
        </p:nvSpPr>
        <p:spPr>
          <a:xfrm>
            <a:off x="4941075" y="2916800"/>
            <a:ext cx="285000" cy="3774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9" name="Shape 309"/>
          <p:cNvCxnSpPr>
            <a:stCxn id="305" idx="6"/>
            <a:endCxn id="308" idx="1"/>
          </p:cNvCxnSpPr>
          <p:nvPr/>
        </p:nvCxnSpPr>
        <p:spPr>
          <a:xfrm>
            <a:off x="4591575" y="2839175"/>
            <a:ext cx="349500" cy="26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0" name="Shape 310"/>
          <p:cNvCxnSpPr>
            <a:stCxn id="304" idx="6"/>
            <a:endCxn id="308" idx="1"/>
          </p:cNvCxnSpPr>
          <p:nvPr/>
        </p:nvCxnSpPr>
        <p:spPr>
          <a:xfrm flipH="1" rot="10800000">
            <a:off x="4591575" y="3105500"/>
            <a:ext cx="349500" cy="26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>
            <a:stCxn id="308" idx="3"/>
          </p:cNvCxnSpPr>
          <p:nvPr/>
        </p:nvCxnSpPr>
        <p:spPr>
          <a:xfrm>
            <a:off x="5226075" y="3105500"/>
            <a:ext cx="285000" cy="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2" name="Shape 312"/>
          <p:cNvSpPr/>
          <p:nvPr/>
        </p:nvSpPr>
        <p:spPr>
          <a:xfrm>
            <a:off x="5506375" y="2972000"/>
            <a:ext cx="2850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</a:t>
            </a:r>
          </a:p>
        </p:txBody>
      </p:sp>
      <p:sp>
        <p:nvSpPr>
          <p:cNvPr id="313" name="Shape 313"/>
          <p:cNvSpPr/>
          <p:nvPr/>
        </p:nvSpPr>
        <p:spPr>
          <a:xfrm rot="5400000">
            <a:off x="6023406" y="2981262"/>
            <a:ext cx="359075" cy="2529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4" name="Shape 314"/>
          <p:cNvCxnSpPr>
            <a:stCxn id="312" idx="6"/>
            <a:endCxn id="313" idx="2"/>
          </p:cNvCxnSpPr>
          <p:nvPr/>
        </p:nvCxnSpPr>
        <p:spPr>
          <a:xfrm>
            <a:off x="5791375" y="3105200"/>
            <a:ext cx="285000" cy="24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5" name="Shape 315"/>
          <p:cNvSpPr/>
          <p:nvPr/>
        </p:nvSpPr>
        <p:spPr>
          <a:xfrm>
            <a:off x="6435450" y="3410250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q</a:t>
            </a:r>
          </a:p>
        </p:txBody>
      </p:sp>
      <p:cxnSp>
        <p:nvCxnSpPr>
          <p:cNvPr id="316" name="Shape 316"/>
          <p:cNvCxnSpPr>
            <a:stCxn id="313" idx="0"/>
            <a:endCxn id="315" idx="0"/>
          </p:cNvCxnSpPr>
          <p:nvPr/>
        </p:nvCxnSpPr>
        <p:spPr>
          <a:xfrm>
            <a:off x="6329419" y="3107737"/>
            <a:ext cx="322200" cy="30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7" name="Shape 317"/>
          <p:cNvSpPr/>
          <p:nvPr/>
        </p:nvSpPr>
        <p:spPr>
          <a:xfrm>
            <a:off x="5879600" y="3579275"/>
            <a:ext cx="285000" cy="3774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8" name="Shape 318"/>
          <p:cNvCxnSpPr>
            <a:stCxn id="317" idx="3"/>
            <a:endCxn id="315" idx="2"/>
          </p:cNvCxnSpPr>
          <p:nvPr/>
        </p:nvCxnSpPr>
        <p:spPr>
          <a:xfrm flipH="1" rot="10800000">
            <a:off x="6117100" y="3543575"/>
            <a:ext cx="318300" cy="224400"/>
          </a:xfrm>
          <a:prstGeom prst="bentConnector3">
            <a:avLst>
              <a:gd fmla="val 574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>
            <a:stCxn id="317" idx="3"/>
            <a:endCxn id="306" idx="2"/>
          </p:cNvCxnSpPr>
          <p:nvPr/>
        </p:nvCxnSpPr>
        <p:spPr>
          <a:xfrm>
            <a:off x="6117100" y="3767975"/>
            <a:ext cx="318300" cy="257700"/>
          </a:xfrm>
          <a:prstGeom prst="bentConnector3">
            <a:avLst>
              <a:gd fmla="val 574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0" name="Shape 320"/>
          <p:cNvSpPr/>
          <p:nvPr/>
        </p:nvSpPr>
        <p:spPr>
          <a:xfrm>
            <a:off x="5105013" y="3634775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r</a:t>
            </a:r>
          </a:p>
        </p:txBody>
      </p:sp>
      <p:cxnSp>
        <p:nvCxnSpPr>
          <p:cNvPr id="321" name="Shape 321"/>
          <p:cNvCxnSpPr>
            <a:stCxn id="320" idx="6"/>
            <a:endCxn id="317" idx="1"/>
          </p:cNvCxnSpPr>
          <p:nvPr/>
        </p:nvCxnSpPr>
        <p:spPr>
          <a:xfrm>
            <a:off x="5537613" y="3767975"/>
            <a:ext cx="3420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2" name="Shape 322"/>
          <p:cNvCxnSpPr>
            <a:endCxn id="323" idx="1"/>
          </p:cNvCxnSpPr>
          <p:nvPr/>
        </p:nvCxnSpPr>
        <p:spPr>
          <a:xfrm>
            <a:off x="1950575" y="3956450"/>
            <a:ext cx="8742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3" name="Shape 323"/>
          <p:cNvSpPr txBox="1"/>
          <p:nvPr/>
        </p:nvSpPr>
        <p:spPr>
          <a:xfrm>
            <a:off x="2824775" y="4260200"/>
            <a:ext cx="10857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Terminal</a:t>
            </a:r>
          </a:p>
        </p:txBody>
      </p:sp>
      <p:sp>
        <p:nvSpPr>
          <p:cNvPr id="324" name="Shape 324"/>
          <p:cNvSpPr/>
          <p:nvPr/>
        </p:nvSpPr>
        <p:spPr>
          <a:xfrm>
            <a:off x="4787496" y="3616775"/>
            <a:ext cx="672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5" name="Shape 325"/>
          <p:cNvCxnSpPr>
            <a:stCxn id="324" idx="3"/>
            <a:endCxn id="320" idx="2"/>
          </p:cNvCxnSpPr>
          <p:nvPr/>
        </p:nvCxnSpPr>
        <p:spPr>
          <a:xfrm>
            <a:off x="4854696" y="3767975"/>
            <a:ext cx="2502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6" name="Shape 326"/>
          <p:cNvCxnSpPr>
            <a:stCxn id="324" idx="1"/>
            <a:endCxn id="304" idx="4"/>
          </p:cNvCxnSpPr>
          <p:nvPr/>
        </p:nvCxnSpPr>
        <p:spPr>
          <a:xfrm rot="10800000">
            <a:off x="4375296" y="3505475"/>
            <a:ext cx="412200" cy="26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7" name="Shape 327"/>
          <p:cNvSpPr/>
          <p:nvPr/>
        </p:nvSpPr>
        <p:spPr>
          <a:xfrm>
            <a:off x="7765875" y="3410100"/>
            <a:ext cx="285000" cy="26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t</a:t>
            </a:r>
            <a:r>
              <a:rPr i="1" lang="en"/>
              <a:t> </a:t>
            </a:r>
          </a:p>
        </p:txBody>
      </p:sp>
      <p:sp>
        <p:nvSpPr>
          <p:cNvPr id="328" name="Shape 328"/>
          <p:cNvSpPr/>
          <p:nvPr/>
        </p:nvSpPr>
        <p:spPr>
          <a:xfrm>
            <a:off x="7174450" y="3354750"/>
            <a:ext cx="285000" cy="3774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9" name="Shape 329"/>
          <p:cNvCxnSpPr>
            <a:stCxn id="315" idx="6"/>
            <a:endCxn id="328" idx="1"/>
          </p:cNvCxnSpPr>
          <p:nvPr/>
        </p:nvCxnSpPr>
        <p:spPr>
          <a:xfrm>
            <a:off x="6868050" y="3543450"/>
            <a:ext cx="306300" cy="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>
            <a:stCxn id="328" idx="3"/>
            <a:endCxn id="327" idx="2"/>
          </p:cNvCxnSpPr>
          <p:nvPr/>
        </p:nvCxnSpPr>
        <p:spPr>
          <a:xfrm>
            <a:off x="7459450" y="3543450"/>
            <a:ext cx="306300" cy="6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do an example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3525"/>
            <a:ext cx="3067874" cy="27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4158975" y="3238850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 </a:t>
            </a:r>
          </a:p>
        </p:txBody>
      </p:sp>
      <p:sp>
        <p:nvSpPr>
          <p:cNvPr id="338" name="Shape 338"/>
          <p:cNvSpPr/>
          <p:nvPr/>
        </p:nvSpPr>
        <p:spPr>
          <a:xfrm>
            <a:off x="4158975" y="270582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 </a:t>
            </a:r>
          </a:p>
        </p:txBody>
      </p:sp>
      <p:sp>
        <p:nvSpPr>
          <p:cNvPr id="339" name="Shape 339"/>
          <p:cNvSpPr/>
          <p:nvPr/>
        </p:nvSpPr>
        <p:spPr>
          <a:xfrm>
            <a:off x="6435450" y="3892275"/>
            <a:ext cx="432600" cy="266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b </a:t>
            </a:r>
          </a:p>
        </p:txBody>
      </p:sp>
      <p:cxnSp>
        <p:nvCxnSpPr>
          <p:cNvPr id="340" name="Shape 340"/>
          <p:cNvCxnSpPr>
            <a:stCxn id="336" idx="3"/>
          </p:cNvCxnSpPr>
          <p:nvPr/>
        </p:nvCxnSpPr>
        <p:spPr>
          <a:xfrm>
            <a:off x="3525074" y="2786250"/>
            <a:ext cx="600" cy="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1" name="Shape 341"/>
          <p:cNvSpPr/>
          <p:nvPr/>
        </p:nvSpPr>
        <p:spPr>
          <a:xfrm>
            <a:off x="4941075" y="2916800"/>
            <a:ext cx="285000" cy="3774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2" name="Shape 342"/>
          <p:cNvCxnSpPr>
            <a:stCxn id="338" idx="6"/>
            <a:endCxn id="341" idx="1"/>
          </p:cNvCxnSpPr>
          <p:nvPr/>
        </p:nvCxnSpPr>
        <p:spPr>
          <a:xfrm>
            <a:off x="4591575" y="2839175"/>
            <a:ext cx="349500" cy="26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>
            <a:stCxn id="337" idx="6"/>
            <a:endCxn id="341" idx="1"/>
          </p:cNvCxnSpPr>
          <p:nvPr/>
        </p:nvCxnSpPr>
        <p:spPr>
          <a:xfrm flipH="1" rot="10800000">
            <a:off x="4591575" y="3105500"/>
            <a:ext cx="349500" cy="26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4" name="Shape 344"/>
          <p:cNvCxnSpPr>
            <a:stCxn id="341" idx="3"/>
          </p:cNvCxnSpPr>
          <p:nvPr/>
        </p:nvCxnSpPr>
        <p:spPr>
          <a:xfrm>
            <a:off x="5226075" y="3105500"/>
            <a:ext cx="285000" cy="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5" name="Shape 345"/>
          <p:cNvSpPr/>
          <p:nvPr/>
        </p:nvSpPr>
        <p:spPr>
          <a:xfrm>
            <a:off x="5506375" y="2972000"/>
            <a:ext cx="2850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</a:t>
            </a:r>
          </a:p>
        </p:txBody>
      </p:sp>
      <p:sp>
        <p:nvSpPr>
          <p:cNvPr id="346" name="Shape 346"/>
          <p:cNvSpPr/>
          <p:nvPr/>
        </p:nvSpPr>
        <p:spPr>
          <a:xfrm rot="5400000">
            <a:off x="6023406" y="2981262"/>
            <a:ext cx="359075" cy="2529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7" name="Shape 347"/>
          <p:cNvCxnSpPr>
            <a:stCxn id="345" idx="6"/>
            <a:endCxn id="346" idx="2"/>
          </p:cNvCxnSpPr>
          <p:nvPr/>
        </p:nvCxnSpPr>
        <p:spPr>
          <a:xfrm>
            <a:off x="5791375" y="3105200"/>
            <a:ext cx="285000" cy="24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8" name="Shape 348"/>
          <p:cNvSpPr/>
          <p:nvPr/>
        </p:nvSpPr>
        <p:spPr>
          <a:xfrm>
            <a:off x="6435450" y="3410250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q</a:t>
            </a:r>
          </a:p>
        </p:txBody>
      </p:sp>
      <p:cxnSp>
        <p:nvCxnSpPr>
          <p:cNvPr id="349" name="Shape 349"/>
          <p:cNvCxnSpPr>
            <a:stCxn id="346" idx="0"/>
            <a:endCxn id="348" idx="0"/>
          </p:cNvCxnSpPr>
          <p:nvPr/>
        </p:nvCxnSpPr>
        <p:spPr>
          <a:xfrm>
            <a:off x="6329419" y="3107737"/>
            <a:ext cx="322200" cy="30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0" name="Shape 350"/>
          <p:cNvSpPr/>
          <p:nvPr/>
        </p:nvSpPr>
        <p:spPr>
          <a:xfrm>
            <a:off x="5879600" y="3579275"/>
            <a:ext cx="285000" cy="3774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1" name="Shape 351"/>
          <p:cNvCxnSpPr>
            <a:stCxn id="350" idx="3"/>
            <a:endCxn id="348" idx="2"/>
          </p:cNvCxnSpPr>
          <p:nvPr/>
        </p:nvCxnSpPr>
        <p:spPr>
          <a:xfrm flipH="1" rot="10800000">
            <a:off x="6117100" y="3543575"/>
            <a:ext cx="318300" cy="224400"/>
          </a:xfrm>
          <a:prstGeom prst="bentConnector3">
            <a:avLst>
              <a:gd fmla="val 574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2" name="Shape 352"/>
          <p:cNvCxnSpPr>
            <a:stCxn id="350" idx="3"/>
            <a:endCxn id="339" idx="2"/>
          </p:cNvCxnSpPr>
          <p:nvPr/>
        </p:nvCxnSpPr>
        <p:spPr>
          <a:xfrm>
            <a:off x="6117100" y="3767975"/>
            <a:ext cx="318300" cy="257700"/>
          </a:xfrm>
          <a:prstGeom prst="bentConnector3">
            <a:avLst>
              <a:gd fmla="val 574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3" name="Shape 353"/>
          <p:cNvSpPr/>
          <p:nvPr/>
        </p:nvSpPr>
        <p:spPr>
          <a:xfrm>
            <a:off x="5105013" y="3634775"/>
            <a:ext cx="432600" cy="2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r</a:t>
            </a:r>
          </a:p>
        </p:txBody>
      </p:sp>
      <p:cxnSp>
        <p:nvCxnSpPr>
          <p:cNvPr id="354" name="Shape 354"/>
          <p:cNvCxnSpPr>
            <a:stCxn id="353" idx="6"/>
            <a:endCxn id="350" idx="1"/>
          </p:cNvCxnSpPr>
          <p:nvPr/>
        </p:nvCxnSpPr>
        <p:spPr>
          <a:xfrm>
            <a:off x="5537613" y="3767975"/>
            <a:ext cx="3420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5" name="Shape 355"/>
          <p:cNvSpPr/>
          <p:nvPr/>
        </p:nvSpPr>
        <p:spPr>
          <a:xfrm>
            <a:off x="4787496" y="3616775"/>
            <a:ext cx="672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6" name="Shape 356"/>
          <p:cNvCxnSpPr>
            <a:stCxn id="355" idx="3"/>
            <a:endCxn id="353" idx="2"/>
          </p:cNvCxnSpPr>
          <p:nvPr/>
        </p:nvCxnSpPr>
        <p:spPr>
          <a:xfrm>
            <a:off x="4854696" y="3767975"/>
            <a:ext cx="2502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7" name="Shape 357"/>
          <p:cNvCxnSpPr>
            <a:stCxn id="355" idx="1"/>
            <a:endCxn id="337" idx="4"/>
          </p:cNvCxnSpPr>
          <p:nvPr/>
        </p:nvCxnSpPr>
        <p:spPr>
          <a:xfrm rot="10800000">
            <a:off x="4375296" y="3505475"/>
            <a:ext cx="412200" cy="26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8" name="Shape 358"/>
          <p:cNvSpPr/>
          <p:nvPr/>
        </p:nvSpPr>
        <p:spPr>
          <a:xfrm>
            <a:off x="7765875" y="3410100"/>
            <a:ext cx="285000" cy="26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t </a:t>
            </a:r>
          </a:p>
        </p:txBody>
      </p:sp>
      <p:sp>
        <p:nvSpPr>
          <p:cNvPr id="359" name="Shape 359"/>
          <p:cNvSpPr/>
          <p:nvPr/>
        </p:nvSpPr>
        <p:spPr>
          <a:xfrm>
            <a:off x="7174450" y="3354750"/>
            <a:ext cx="285000" cy="3774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0" name="Shape 360"/>
          <p:cNvCxnSpPr>
            <a:stCxn id="348" idx="6"/>
            <a:endCxn id="359" idx="1"/>
          </p:cNvCxnSpPr>
          <p:nvPr/>
        </p:nvCxnSpPr>
        <p:spPr>
          <a:xfrm>
            <a:off x="6868050" y="3543450"/>
            <a:ext cx="306300" cy="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1" name="Shape 361"/>
          <p:cNvCxnSpPr>
            <a:stCxn id="359" idx="3"/>
            <a:endCxn id="358" idx="2"/>
          </p:cNvCxnSpPr>
          <p:nvPr/>
        </p:nvCxnSpPr>
        <p:spPr>
          <a:xfrm>
            <a:off x="7459450" y="3543450"/>
            <a:ext cx="306300" cy="6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2" name="Shape 362"/>
          <p:cNvSpPr txBox="1"/>
          <p:nvPr/>
        </p:nvSpPr>
        <p:spPr>
          <a:xfrm>
            <a:off x="5318325" y="1223775"/>
            <a:ext cx="2732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will be more nodes for legal and goal!!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will you need to do? 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 the essential state machine functions like: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isTerminal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getGoal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getInitialState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getLegalMoves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getNextState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StateMachine Tinkering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Why: Performance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View of the Game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637" y="1317377"/>
            <a:ext cx="7296724" cy="29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PropNet View of the Game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73" y="1449200"/>
            <a:ext cx="7634049" cy="260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PropNet, you ask? 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50" y="1535825"/>
            <a:ext cx="4624899" cy="28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PropNet, you ask? 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50" y="1535825"/>
            <a:ext cx="4624899" cy="280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 flipH="1" rot="10800000">
            <a:off x="5503050" y="1907525"/>
            <a:ext cx="600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 txBox="1"/>
          <p:nvPr/>
        </p:nvSpPr>
        <p:spPr>
          <a:xfrm>
            <a:off x="4883825" y="1637825"/>
            <a:ext cx="1418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INVERT gate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375675" y="1348450"/>
            <a:ext cx="1498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Gate</a:t>
            </a:r>
          </a:p>
        </p:txBody>
      </p:sp>
      <p:cxnSp>
        <p:nvCxnSpPr>
          <p:cNvPr id="76" name="Shape 76"/>
          <p:cNvCxnSpPr/>
          <p:nvPr/>
        </p:nvCxnSpPr>
        <p:spPr>
          <a:xfrm flipH="1" rot="10800000">
            <a:off x="3705325" y="1707850"/>
            <a:ext cx="6990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 flipH="1">
            <a:off x="5353150" y="3955000"/>
            <a:ext cx="600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 txBox="1"/>
          <p:nvPr/>
        </p:nvSpPr>
        <p:spPr>
          <a:xfrm>
            <a:off x="5088575" y="4340275"/>
            <a:ext cx="1008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 gate</a:t>
            </a:r>
          </a:p>
        </p:txBody>
      </p:sp>
      <p:cxnSp>
        <p:nvCxnSpPr>
          <p:cNvPr id="79" name="Shape 79"/>
          <p:cNvCxnSpPr/>
          <p:nvPr/>
        </p:nvCxnSpPr>
        <p:spPr>
          <a:xfrm flipH="1">
            <a:off x="3375675" y="3885100"/>
            <a:ext cx="1998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" name="Shape 80"/>
          <p:cNvSpPr txBox="1"/>
          <p:nvPr/>
        </p:nvSpPr>
        <p:spPr>
          <a:xfrm>
            <a:off x="2157275" y="4114800"/>
            <a:ext cx="2117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TRANSITION gate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PropNet, you ask?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50" y="1535825"/>
            <a:ext cx="4624899" cy="280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 rot="10800000">
            <a:off x="2187200" y="1777750"/>
            <a:ext cx="2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519350" y="1568025"/>
            <a:ext cx="16779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Proposition</a:t>
            </a:r>
          </a:p>
        </p:txBody>
      </p:sp>
      <p:cxnSp>
        <p:nvCxnSpPr>
          <p:cNvPr id="89" name="Shape 89"/>
          <p:cNvCxnSpPr/>
          <p:nvPr/>
        </p:nvCxnSpPr>
        <p:spPr>
          <a:xfrm flipH="1" rot="10800000">
            <a:off x="6691550" y="4171125"/>
            <a:ext cx="289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6941225" y="4004950"/>
            <a:ext cx="207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Proposition</a:t>
            </a:r>
          </a:p>
        </p:txBody>
      </p:sp>
      <p:cxnSp>
        <p:nvCxnSpPr>
          <p:cNvPr id="91" name="Shape 91"/>
          <p:cNvCxnSpPr/>
          <p:nvPr/>
        </p:nvCxnSpPr>
        <p:spPr>
          <a:xfrm rot="10800000">
            <a:off x="2077500" y="2766500"/>
            <a:ext cx="2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479400" y="2486850"/>
            <a:ext cx="15780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 Proposition</a:t>
            </a: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4694150" y="2037525"/>
            <a:ext cx="2327100" cy="13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6721500" y="2067450"/>
            <a:ext cx="459300" cy="12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>
            <a:endCxn id="96" idx="1"/>
          </p:cNvCxnSpPr>
          <p:nvPr/>
        </p:nvCxnSpPr>
        <p:spPr>
          <a:xfrm flipH="1" rot="10800000">
            <a:off x="4783850" y="1862625"/>
            <a:ext cx="21006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6884450" y="1647975"/>
            <a:ext cx="1917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Propositions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PropNet, you ask?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50" y="1535825"/>
            <a:ext cx="4624899" cy="2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067375" y="2552075"/>
            <a:ext cx="789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FF"/>
                </a:solidFill>
              </a:rPr>
              <a:t>true</a:t>
            </a:r>
          </a:p>
        </p:txBody>
      </p:sp>
      <p:sp>
        <p:nvSpPr>
          <p:cNvPr id="104" name="Shape 104"/>
          <p:cNvSpPr/>
          <p:nvPr/>
        </p:nvSpPr>
        <p:spPr>
          <a:xfrm>
            <a:off x="339575" y="1398225"/>
            <a:ext cx="888900" cy="3297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