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Readings versus video?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206100"/>
          </a:xfrm>
          <a:prstGeom prst="roundRect">
            <a:avLst>
              <a:gd fmla="val 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1261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GGP Week 3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625" y="2621925"/>
            <a:ext cx="2286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week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/>
              <a:t>Combining heuristics </a:t>
            </a:r>
            <a:r>
              <a:rPr i="1" lang="en" sz="1800">
                <a:highlight>
                  <a:srgbClr val="FFFFFF"/>
                </a:highlight>
              </a:rPr>
              <a:t>f</a:t>
            </a:r>
            <a:r>
              <a:rPr baseline="-25000" lang="en" sz="1800">
                <a:highlight>
                  <a:srgbClr val="FFFFFF"/>
                </a:highlight>
              </a:rPr>
              <a:t>1</a:t>
            </a:r>
            <a:r>
              <a:rPr lang="en" sz="1800">
                <a:highlight>
                  <a:srgbClr val="FFFFFF"/>
                </a:highlight>
              </a:rPr>
              <a:t>, … , </a:t>
            </a:r>
            <a:r>
              <a:rPr i="1" lang="en" sz="1800">
                <a:highlight>
                  <a:srgbClr val="FFFFFF"/>
                </a:highlight>
              </a:rPr>
              <a:t>f</a:t>
            </a:r>
            <a:r>
              <a:rPr baseline="-25000" i="1" lang="en" sz="1800">
                <a:highlight>
                  <a:srgbClr val="FFFFFF"/>
                </a:highlight>
              </a:rPr>
              <a:t>n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i="1" lang="en" sz="1800">
                <a:highlight>
                  <a:srgbClr val="FFFFFF"/>
                </a:highlight>
              </a:rPr>
              <a:t>f</a:t>
            </a:r>
            <a:r>
              <a:rPr lang="en" sz="1800">
                <a:highlight>
                  <a:srgbClr val="FFFFFF"/>
                </a:highlight>
              </a:rPr>
              <a:t>(</a:t>
            </a:r>
            <a:r>
              <a:rPr i="1" lang="en" sz="1800">
                <a:highlight>
                  <a:srgbClr val="FFFFFF"/>
                </a:highlight>
              </a:rPr>
              <a:t>s</a:t>
            </a:r>
            <a:r>
              <a:rPr lang="en" sz="1800">
                <a:highlight>
                  <a:srgbClr val="FFFFFF"/>
                </a:highlight>
              </a:rPr>
              <a:t>) = </a:t>
            </a:r>
            <a:r>
              <a:rPr i="1" lang="en" sz="1800">
                <a:highlight>
                  <a:srgbClr val="FFFFFF"/>
                </a:highlight>
              </a:rPr>
              <a:t>w</a:t>
            </a:r>
            <a:r>
              <a:rPr baseline="-25000" lang="en" sz="1800">
                <a:highlight>
                  <a:srgbClr val="FFFFFF"/>
                </a:highlight>
              </a:rPr>
              <a:t>1</a:t>
            </a:r>
            <a:r>
              <a:rPr lang="en" sz="1800">
                <a:highlight>
                  <a:srgbClr val="FFFFFF"/>
                </a:highlight>
              </a:rPr>
              <a:t> × </a:t>
            </a:r>
            <a:r>
              <a:rPr i="1" lang="en" sz="1800">
                <a:highlight>
                  <a:srgbClr val="FFFFFF"/>
                </a:highlight>
              </a:rPr>
              <a:t>f</a:t>
            </a:r>
            <a:r>
              <a:rPr baseline="-25000" lang="en" sz="1800">
                <a:highlight>
                  <a:srgbClr val="FFFFFF"/>
                </a:highlight>
              </a:rPr>
              <a:t>1</a:t>
            </a:r>
            <a:r>
              <a:rPr lang="en" sz="1800">
                <a:highlight>
                  <a:srgbClr val="FFFFFF"/>
                </a:highlight>
              </a:rPr>
              <a:t>(</a:t>
            </a:r>
            <a:r>
              <a:rPr i="1" lang="en" sz="1800">
                <a:highlight>
                  <a:srgbClr val="FFFFFF"/>
                </a:highlight>
              </a:rPr>
              <a:t>s</a:t>
            </a:r>
            <a:r>
              <a:rPr lang="en" sz="1800">
                <a:highlight>
                  <a:srgbClr val="FFFFFF"/>
                </a:highlight>
              </a:rPr>
              <a:t>) + ... + </a:t>
            </a:r>
            <a:r>
              <a:rPr i="1" lang="en" sz="1800">
                <a:highlight>
                  <a:srgbClr val="FFFFFF"/>
                </a:highlight>
              </a:rPr>
              <a:t>w</a:t>
            </a:r>
            <a:r>
              <a:rPr baseline="-25000" i="1" lang="en" sz="1800">
                <a:highlight>
                  <a:srgbClr val="FFFFFF"/>
                </a:highlight>
              </a:rPr>
              <a:t>n</a:t>
            </a:r>
            <a:r>
              <a:rPr lang="en" sz="1800">
                <a:highlight>
                  <a:srgbClr val="FFFFFF"/>
                </a:highlight>
              </a:rPr>
              <a:t> × </a:t>
            </a:r>
            <a:r>
              <a:rPr i="1" lang="en" sz="1800">
                <a:highlight>
                  <a:srgbClr val="FFFFFF"/>
                </a:highlight>
              </a:rPr>
              <a:t>f</a:t>
            </a:r>
            <a:r>
              <a:rPr baseline="-25000" i="1" lang="en" sz="1800">
                <a:highlight>
                  <a:srgbClr val="FFFFFF"/>
                </a:highlight>
              </a:rPr>
              <a:t>n</a:t>
            </a:r>
            <a:r>
              <a:rPr lang="en" sz="1800">
                <a:highlight>
                  <a:srgbClr val="FFFFFF"/>
                </a:highlight>
              </a:rPr>
              <a:t>(</a:t>
            </a:r>
            <a:r>
              <a:rPr i="1" lang="en" sz="1800">
                <a:highlight>
                  <a:srgbClr val="FFFFFF"/>
                </a:highlight>
              </a:rPr>
              <a:t>s</a:t>
            </a:r>
            <a:r>
              <a:rPr lang="en" sz="1800">
                <a:highlight>
                  <a:srgbClr val="FFFFFF"/>
                </a:highlight>
              </a:rPr>
              <a:t>)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 void stateMachineMetaGame(long timeout) {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107950" y="-81975"/>
            <a:ext cx="9374100" cy="533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Upcoming week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When do Minimax and AlphaBeta fail?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37" y="2158375"/>
            <a:ext cx="6538129" cy="29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week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When do Minimax and AlphaBeta fail?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When the game tree is too big to explore.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37" y="2158375"/>
            <a:ext cx="6538129" cy="29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week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When do Minimax and AlphaBeta fail?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When the game tree is too big to explore.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37" y="2158375"/>
            <a:ext cx="6538129" cy="29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586350" y="2792100"/>
            <a:ext cx="2885100" cy="229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week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When do Minimax and AlphaBeta fail?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When the game tree is too big to explore.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37" y="2158375"/>
            <a:ext cx="6538129" cy="29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1591800" y="3916300"/>
            <a:ext cx="5879700" cy="117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week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How do we solve this issue?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Idea</a:t>
            </a:r>
            <a:r>
              <a:rPr lang="en" sz="1800"/>
              <a:t>: Guess how good intermediate states are using heuristics.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week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How do we solve this issue?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Idea: Guess how good intermediate states are using heuristics.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37" y="2158375"/>
            <a:ext cx="6538129" cy="29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1591800" y="3916300"/>
            <a:ext cx="5879700" cy="117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week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How do we solve this issue?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Idea: Guess how good intermediate states are using heuristics.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37" y="2158375"/>
            <a:ext cx="6538129" cy="29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1591800" y="3916300"/>
            <a:ext cx="5879700" cy="1174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2138975" y="4015775"/>
            <a:ext cx="527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~70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604625" y="4015775"/>
            <a:ext cx="527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~30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070275" y="4015775"/>
            <a:ext cx="527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~10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535925" y="4015775"/>
            <a:ext cx="527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~20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week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Examples of heuristics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Number of legal moves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Number of opponent’s legal moves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Number of distinct states reachable within </a:t>
            </a:r>
            <a:r>
              <a:rPr i="1" lang="en" sz="1800"/>
              <a:t>n</a:t>
            </a:r>
            <a:r>
              <a:rPr lang="en" sz="1800"/>
              <a:t> moves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“Similarity” to a desirable terminal state (e.g. look at base propositions)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How “likely” is it that we will win (e.g. simulate random players)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