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8" r:id="rId28"/>
    <p:sldId id="289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814" autoAdjust="0"/>
  </p:normalViewPr>
  <p:slideViewPr>
    <p:cSldViewPr>
      <p:cViewPr>
        <p:scale>
          <a:sx n="81" d="100"/>
          <a:sy n="81" d="100"/>
        </p:scale>
        <p:origin x="-10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895CD4-EB43-4B74-B27A-AAAE45888267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5B823C-8103-4C65-9674-2B52B0D682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05000" y="4267200"/>
            <a:ext cx="5562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 point represents a face image in an N-dimensional space (We have shown it in 3D for visualization purpose)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28600" y="5029200"/>
            <a:ext cx="8763000" cy="167640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The term “face” is common to all these images 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Therefore, the location of these images in the N-dimensional space follows a certain pattern.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So, it is possible to find a subspace which is the best possible representation of the pattern such that every element of that space is an approximate representation of a face.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This subspace may be called the “Face Space”.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/>
              <a:t>In the above representation, the “Face Space”  is represented by the plane (approximately). 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4800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4" y="1905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u="sng" dirty="0" smtClean="0"/>
              <a:t>HOW DO WE </a:t>
            </a:r>
            <a:r>
              <a:rPr lang="en-US" sz="7200" i="1" u="sng" dirty="0"/>
              <a:t>FIND THE BASIS</a:t>
            </a:r>
            <a:r>
              <a:rPr lang="en-US" sz="7200" i="1" u="sng" dirty="0" smtClean="0"/>
              <a:t>??????</a:t>
            </a:r>
            <a:endParaRPr lang="en-US" sz="7200" i="1" u="sng" dirty="0"/>
          </a:p>
        </p:txBody>
      </p:sp>
    </p:spTree>
    <p:extLst>
      <p:ext uri="{BB962C8B-B14F-4D97-AF65-F5344CB8AC3E}">
        <p14:creationId xmlns:p14="http://schemas.microsoft.com/office/powerpoint/2010/main" val="1183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1430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Aim</a:t>
            </a:r>
            <a:r>
              <a:rPr lang="en-US" dirty="0" smtClean="0"/>
              <a:t>: To find the “Face space” or equivalently find its basis.</a:t>
            </a:r>
          </a:p>
          <a:p>
            <a:endParaRPr lang="en-US" b="1" u="sng" dirty="0"/>
          </a:p>
          <a:p>
            <a:r>
              <a:rPr lang="en-US" b="1" u="sng" dirty="0" smtClean="0"/>
              <a:t>What we have?</a:t>
            </a:r>
          </a:p>
          <a:p>
            <a:endParaRPr lang="en-US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face images.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images are stored as vectors whose dimensionality is 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We have to find a pattern in the given data and thus find a suitable subspace that fits the data.</a:t>
            </a:r>
          </a:p>
          <a:p>
            <a:r>
              <a:rPr lang="en-US" dirty="0" smtClean="0"/>
              <a:t>In other words, from the n features of the image, we choose the “principle” k features and thus reduce its dimensionality.</a:t>
            </a:r>
          </a:p>
          <a:p>
            <a:endParaRPr lang="en-US" dirty="0"/>
          </a:p>
          <a:p>
            <a:r>
              <a:rPr lang="en-US" dirty="0" smtClean="0"/>
              <a:t>This is done through a statistical procedure called </a:t>
            </a:r>
            <a:r>
              <a:rPr lang="en-US" b="1" dirty="0" smtClean="0"/>
              <a:t>Principle Component Analysis (PCA)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u="sng" dirty="0" smtClean="0"/>
              <a:t>PCA</a:t>
            </a:r>
            <a:endParaRPr lang="en-US" sz="7200" b="1" i="1" u="sng" dirty="0"/>
          </a:p>
        </p:txBody>
      </p:sp>
    </p:spTree>
    <p:extLst>
      <p:ext uri="{BB962C8B-B14F-4D97-AF65-F5344CB8AC3E}">
        <p14:creationId xmlns:p14="http://schemas.microsoft.com/office/powerpoint/2010/main" val="25782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u="sng" dirty="0" smtClean="0"/>
          </a:p>
          <a:p>
            <a:endParaRPr lang="en-US" sz="3600" b="1" u="sng" dirty="0" smtClean="0"/>
          </a:p>
          <a:p>
            <a:pPr algn="ctr"/>
            <a:r>
              <a:rPr lang="en-US" sz="3600" b="1" u="sng" dirty="0" smtClean="0"/>
              <a:t>Introduction</a:t>
            </a:r>
          </a:p>
          <a:p>
            <a:endParaRPr lang="en-US" b="1" u="sng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PCA is a useful statistical technique that has found application </a:t>
            </a:r>
            <a:r>
              <a:rPr lang="en-US" dirty="0" smtClean="0"/>
              <a:t>in fields </a:t>
            </a:r>
            <a:r>
              <a:rPr lang="en-US" dirty="0"/>
              <a:t>such as face recognition and image compression, and is a common technique </a:t>
            </a:r>
            <a:r>
              <a:rPr lang="en-US" dirty="0" smtClean="0"/>
              <a:t>for finding </a:t>
            </a:r>
            <a:r>
              <a:rPr lang="en-US" dirty="0"/>
              <a:t>patterns in data of high dimension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is a </a:t>
            </a:r>
            <a:r>
              <a:rPr lang="en-US" dirty="0" smtClean="0"/>
              <a:t>way of expressing </a:t>
            </a:r>
            <a:r>
              <a:rPr lang="en-US" dirty="0"/>
              <a:t>the data in such a way as to </a:t>
            </a:r>
            <a:r>
              <a:rPr lang="en-US" dirty="0" smtClean="0"/>
              <a:t>highlight their </a:t>
            </a:r>
            <a:r>
              <a:rPr lang="en-US" dirty="0"/>
              <a:t>similarities and differences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u="sng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other main advantage of PCA is that once you have found these patterns in the data, and you compress the data  </a:t>
            </a:r>
            <a:r>
              <a:rPr lang="en-US" dirty="0" err="1" smtClean="0"/>
              <a:t>ie</a:t>
            </a:r>
            <a:r>
              <a:rPr lang="en-US" dirty="0" smtClean="0"/>
              <a:t>. by reducing the number of dimensions, without loss of much information.        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899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127" y="341807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Covariance Matrix</a:t>
            </a:r>
            <a:r>
              <a:rPr lang="en-US" sz="3600" dirty="0" smtClean="0"/>
              <a:t>:</a:t>
            </a:r>
          </a:p>
          <a:p>
            <a:endParaRPr lang="en-US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Standard deviation and variance only operate on 1 dimension, so that you </a:t>
            </a:r>
            <a:r>
              <a:rPr lang="en-US" dirty="0" smtClean="0"/>
              <a:t>could only </a:t>
            </a:r>
            <a:r>
              <a:rPr lang="en-US" dirty="0"/>
              <a:t>calculate the standard deviation for each dimension of the data set </a:t>
            </a:r>
            <a:r>
              <a:rPr lang="en-US" i="1" dirty="0" smtClean="0"/>
              <a:t>independently </a:t>
            </a:r>
            <a:r>
              <a:rPr lang="en-US" dirty="0" smtClean="0"/>
              <a:t>of </a:t>
            </a:r>
            <a:r>
              <a:rPr lang="en-US" dirty="0"/>
              <a:t>the other dimensions. However, it is useful to have a similar measure to find out </a:t>
            </a:r>
            <a:r>
              <a:rPr lang="en-US" dirty="0" smtClean="0"/>
              <a:t>how much </a:t>
            </a:r>
            <a:r>
              <a:rPr lang="en-US" dirty="0"/>
              <a:t>the dimensions vary from the mean </a:t>
            </a:r>
            <a:r>
              <a:rPr lang="en-US" i="1" dirty="0"/>
              <a:t>with respect to each other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Consider the following table: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04" y="3204129"/>
            <a:ext cx="6101592" cy="23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52400"/>
                <a:ext cx="5688160" cy="6683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We represent the given data in matrix form as follows:</a:t>
                </a:r>
              </a:p>
              <a:p>
                <a:r>
                  <a:rPr lang="en-US" dirty="0" smtClean="0"/>
                  <a:t>     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90  60  90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90  90  30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60  60  60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60  60  90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30  30  30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We now normalize this matrix by the following formula:</a:t>
                </a:r>
              </a:p>
              <a:p>
                <a:r>
                  <a:rPr lang="en-US" dirty="0" smtClean="0"/>
                  <a:t>     A : = A – 11’A(1/n)</a:t>
                </a:r>
              </a:p>
              <a:p>
                <a:r>
                  <a:rPr lang="en-US" dirty="0" smtClean="0"/>
                  <a:t>     where,</a:t>
                </a:r>
              </a:p>
              <a:p>
                <a:r>
                  <a:rPr lang="en-US" b="1" dirty="0" smtClean="0"/>
                  <a:t>1</a:t>
                </a:r>
                <a:r>
                  <a:rPr lang="en-US" dirty="0"/>
                  <a:t> is an </a:t>
                </a:r>
                <a:r>
                  <a:rPr lang="en-US" i="1" dirty="0"/>
                  <a:t>5</a:t>
                </a:r>
                <a:r>
                  <a:rPr lang="en-US" dirty="0"/>
                  <a:t> </a:t>
                </a:r>
                <a:r>
                  <a:rPr lang="en-US" dirty="0" smtClean="0"/>
                  <a:t>x</a:t>
                </a:r>
                <a:r>
                  <a:rPr lang="en-US" dirty="0"/>
                  <a:t> </a:t>
                </a:r>
                <a:r>
                  <a:rPr lang="en-US" i="1" dirty="0"/>
                  <a:t>1</a:t>
                </a:r>
                <a:r>
                  <a:rPr lang="en-US" dirty="0"/>
                  <a:t> column vector of </a:t>
                </a:r>
                <a:r>
                  <a:rPr lang="en-US" dirty="0" smtClean="0"/>
                  <a:t>ones,</a:t>
                </a:r>
              </a:p>
              <a:p>
                <a:r>
                  <a:rPr lang="en-US" i="1" dirty="0" smtClean="0"/>
                  <a:t>n</a:t>
                </a:r>
                <a:r>
                  <a:rPr lang="en-US" dirty="0"/>
                  <a:t> is the number of rows in </a:t>
                </a:r>
                <a:r>
                  <a:rPr lang="en-US" dirty="0" smtClean="0"/>
                  <a:t>matrix</a:t>
                </a:r>
                <a:r>
                  <a:rPr lang="en-US" dirty="0"/>
                  <a:t> </a:t>
                </a:r>
                <a:r>
                  <a:rPr lang="en-US" b="1" dirty="0" smtClean="0"/>
                  <a:t>A.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Thus, we have,</a:t>
                </a:r>
              </a:p>
              <a:p>
                <a:r>
                  <a:rPr lang="en-US" dirty="0" smtClean="0"/>
                  <a:t>    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90  60  90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90  90  30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60  60  60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60  60  90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30  30  30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1  1  1  1  1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1  1  1  1  1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1  1  1  1  1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1  1  1  1  1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1  1  1  1  1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90  60  90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90  90  30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60  60  60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60  60  90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30  30  30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90  60  90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90  90  30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60  60  60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60  60  90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30  30  30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66 60 60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66 60 60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66 60 60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66 60 60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66 60 60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5688160" cy="6683946"/>
              </a:xfrm>
              <a:prstGeom prst="rect">
                <a:avLst/>
              </a:prstGeom>
              <a:blipFill rotWithShape="1">
                <a:blip r:embed="rId2"/>
                <a:stretch>
                  <a:fillRect l="-857" t="-45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71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316468"/>
                <a:ext cx="8229600" cy="432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is the normalized value of A (normalized data).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Finally, we compute the covariance matrix C as:</a:t>
                </a:r>
              </a:p>
              <a:p>
                <a:r>
                  <a:rPr lang="en-US" b="1" dirty="0" smtClean="0"/>
                  <a:t>C = A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A      </a:t>
                </a:r>
                <a:r>
                  <a:rPr lang="en-US" dirty="0" smtClean="0"/>
                  <a:t>………(Important!!)</a:t>
                </a:r>
              </a:p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1800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1800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1800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3600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This is our final Covariance matrix.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We rewrite this matrix in Table form to see what it implies.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16468"/>
                <a:ext cx="8229600" cy="4320350"/>
              </a:xfrm>
              <a:prstGeom prst="rect">
                <a:avLst/>
              </a:prstGeom>
              <a:blipFill rotWithShape="1">
                <a:blip r:embed="rId2"/>
                <a:stretch>
                  <a:fillRect l="-593" t="-70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43378"/>
              </p:ext>
            </p:extLst>
          </p:nvPr>
        </p:nvGraphicFramePr>
        <p:xfrm>
          <a:off x="1752600" y="914400"/>
          <a:ext cx="5223164" cy="2971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0709"/>
                <a:gridCol w="1260764"/>
                <a:gridCol w="1288472"/>
                <a:gridCol w="1503219"/>
              </a:tblGrid>
              <a:tr h="7878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Maths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98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Maths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800" dirty="0" smtClean="0">
                          <a:solidFill>
                            <a:schemeClr val="accent6"/>
                          </a:solidFill>
                        </a:rPr>
                        <a:t>2520</a:t>
                      </a:r>
                      <a:endParaRPr lang="en-US" sz="18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98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1800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98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3600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962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Shown in </a:t>
            </a:r>
            <a:r>
              <a:rPr lang="en-US" dirty="0" smtClean="0"/>
              <a:t>orange </a:t>
            </a:r>
            <a:r>
              <a:rPr lang="en-US" dirty="0"/>
              <a:t>along the diagonal, we see the variance of scores for each </a:t>
            </a:r>
            <a:r>
              <a:rPr lang="en-US" dirty="0" smtClean="0"/>
              <a:t>test.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covariance between math and English is positive </a:t>
            </a:r>
            <a:r>
              <a:rPr lang="en-US" dirty="0" smtClean="0"/>
              <a:t>(1800), </a:t>
            </a:r>
            <a:r>
              <a:rPr lang="en-US" dirty="0"/>
              <a:t>and the </a:t>
            </a:r>
            <a:r>
              <a:rPr lang="en-US" dirty="0" smtClean="0"/>
              <a:t>covariance</a:t>
            </a:r>
            <a:r>
              <a:rPr lang="en-US" dirty="0"/>
              <a:t> </a:t>
            </a:r>
            <a:r>
              <a:rPr lang="en-US" dirty="0" smtClean="0"/>
              <a:t>between math and science is positive (900). This means that as scores on math go up, scores on science </a:t>
            </a:r>
            <a:r>
              <a:rPr lang="en-US" dirty="0"/>
              <a:t>and </a:t>
            </a:r>
            <a:r>
              <a:rPr lang="en-US" dirty="0" err="1"/>
              <a:t>english</a:t>
            </a:r>
            <a:r>
              <a:rPr lang="en-US" dirty="0"/>
              <a:t> also tend to go up.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covariance between English and </a:t>
            </a:r>
            <a:r>
              <a:rPr lang="en-US" dirty="0" smtClean="0"/>
              <a:t>science, </a:t>
            </a:r>
            <a:r>
              <a:rPr lang="en-US" dirty="0"/>
              <a:t>however, is </a:t>
            </a:r>
            <a:r>
              <a:rPr lang="en-US" dirty="0" smtClean="0"/>
              <a:t>zero. </a:t>
            </a:r>
            <a:r>
              <a:rPr lang="en-US" dirty="0"/>
              <a:t>This means there tends to be no predictable relationship between the movement of English and </a:t>
            </a:r>
            <a:r>
              <a:rPr lang="en-US" dirty="0" smtClean="0"/>
              <a:t>science scores.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the covariance between any tests had been negative</a:t>
            </a:r>
            <a:r>
              <a:rPr lang="en-US" dirty="0" smtClean="0"/>
              <a:t>, </a:t>
            </a:r>
            <a:r>
              <a:rPr lang="en-US" dirty="0"/>
              <a:t> it would have meant that the test scores on those tests tend to move in opposite directions.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 smtClean="0"/>
              <a:t>Eigenvectors and Eigenvalues:</a:t>
            </a: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Consider the following matrix  operation: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= 4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0" smtClean="0">
                        <a:latin typeface="Cambria Math"/>
                      </a:rPr>
                      <m:t> ;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:endParaRPr lang="en-US" sz="1800" b="0" dirty="0" smtClean="0"/>
              </a:p>
              <a:p>
                <a:r>
                  <a:rPr lang="en-US" sz="1800" dirty="0" smtClean="0"/>
                  <a:t>Here we see that a </a:t>
                </a:r>
                <a:r>
                  <a:rPr lang="en-US" sz="1800" b="1" dirty="0" smtClean="0"/>
                  <a:t>square</a:t>
                </a:r>
                <a:r>
                  <a:rPr lang="en-US" sz="1800" dirty="0" smtClean="0"/>
                  <a:t> matrix when multiplied by a vector gives an integer multiple of the vector itself. This </a:t>
                </a:r>
                <a:r>
                  <a:rPr lang="en-US" sz="1800" b="1" dirty="0"/>
                  <a:t>square </a:t>
                </a:r>
                <a:r>
                  <a:rPr lang="en-US" sz="1800" dirty="0" smtClean="0"/>
                  <a:t>matrix is then said to be having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as one of its </a:t>
                </a:r>
                <a:r>
                  <a:rPr lang="en-US" sz="1800" b="1" dirty="0" smtClean="0"/>
                  <a:t>eigenvectors </a:t>
                </a:r>
                <a:r>
                  <a:rPr lang="en-US" sz="1800" dirty="0" smtClean="0"/>
                  <a:t>and the amount by which the eigenvector is scaled up is called its </a:t>
                </a:r>
                <a:r>
                  <a:rPr lang="en-US" sz="1800" b="1" dirty="0" smtClean="0"/>
                  <a:t>eigenvalue.</a:t>
                </a:r>
              </a:p>
              <a:p>
                <a:r>
                  <a:rPr lang="en-US" sz="1800" dirty="0" smtClean="0"/>
                  <a:t>In general, if a square matrix </a:t>
                </a:r>
                <a:r>
                  <a:rPr lang="en-US" sz="1800" b="1" dirty="0" smtClean="0"/>
                  <a:t>A </a:t>
                </a:r>
                <a:r>
                  <a:rPr lang="en-US" sz="1800" dirty="0" smtClean="0"/>
                  <a:t>has an eigenvector </a:t>
                </a:r>
                <a:r>
                  <a:rPr lang="en-US" sz="1800" b="1" dirty="0" smtClean="0"/>
                  <a:t>x</a:t>
                </a:r>
                <a:r>
                  <a:rPr lang="en-US" sz="1800" dirty="0" smtClean="0"/>
                  <a:t>, then,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Ax = </a:t>
                </a:r>
                <a:r>
                  <a:rPr lang="en-US" sz="1800" b="1" dirty="0" err="1" smtClean="0"/>
                  <a:t>kx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Here, k is the eigenvalue  the eigenvector.</a:t>
                </a:r>
              </a:p>
              <a:p>
                <a:r>
                  <a:rPr lang="en-US" sz="1800" dirty="0" smtClean="0"/>
                  <a:t>Eigenvectors </a:t>
                </a:r>
                <a:r>
                  <a:rPr lang="en-US" sz="1800" dirty="0"/>
                  <a:t>can only be found for </a:t>
                </a:r>
                <a:r>
                  <a:rPr lang="en-US" sz="1800" b="1" dirty="0"/>
                  <a:t>square</a:t>
                </a:r>
                <a:r>
                  <a:rPr lang="en-US" sz="1800" dirty="0"/>
                  <a:t>matrices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N</a:t>
                </a:r>
                <a:r>
                  <a:rPr lang="en-US" sz="1800" dirty="0" smtClean="0"/>
                  <a:t>ot </a:t>
                </a:r>
                <a:r>
                  <a:rPr lang="en-US" sz="1800" dirty="0"/>
                  <a:t>every square </a:t>
                </a:r>
                <a:r>
                  <a:rPr lang="en-US" sz="1800" dirty="0" smtClean="0"/>
                  <a:t>matrix has eigenvectors. Given an n by n matrix has eigenvectors,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there are n of them.</a:t>
                </a:r>
              </a:p>
              <a:p>
                <a:r>
                  <a:rPr lang="en-US" sz="1800" dirty="0" smtClean="0"/>
                  <a:t>All eigenvectors of a square matrix are orthogonal.</a:t>
                </a:r>
              </a:p>
              <a:p>
                <a:endParaRPr lang="en-US" sz="1800" b="1" dirty="0" smtClean="0"/>
              </a:p>
              <a:p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444" t="-134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80288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PCA in action</a:t>
            </a:r>
            <a:r>
              <a:rPr lang="en-US" sz="3200" dirty="0" smtClean="0"/>
              <a:t> (Finally!!!!) :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u="sng" dirty="0" smtClean="0"/>
              <a:t>Step 1</a:t>
            </a:r>
            <a:r>
              <a:rPr lang="en-US" sz="1800" dirty="0" smtClean="0"/>
              <a:t>: Get the face data.</a:t>
            </a:r>
            <a:endParaRPr lang="en-US" sz="1800" dirty="0"/>
          </a:p>
          <a:p>
            <a:r>
              <a:rPr lang="en-US" sz="1800" dirty="0" smtClean="0"/>
              <a:t>We will be using the ORL face dataset.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It consists of a total of 400 images of 40 subjects, 10 images of each subject with some variations in the facial expressions.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Each image will be a 50 by 50 matrix. We unroll this matrix to get a 2500 dimensional feature vector.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use 6 images of each subject as our training set. Thus we get a total of 240 images in our training set.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represent our training set in the form of a 240 by 2500 matrix.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8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600200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Before going any further, we take a bit of a diversion and review a bit of Linear Algebra.(Don’t worry !!!!!! Just some basics)</a:t>
            </a:r>
            <a:br>
              <a:rPr lang="en-US" sz="4000" dirty="0" smtClean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301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381000"/>
                <a:ext cx="8153400" cy="296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12500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22500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32500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42500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2401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2402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2403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2404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2402500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can be represented as a table as: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"/>
                <a:ext cx="8153400" cy="2963119"/>
              </a:xfrm>
              <a:prstGeom prst="rect">
                <a:avLst/>
              </a:prstGeom>
              <a:blipFill rotWithShape="1">
                <a:blip r:embed="rId2"/>
                <a:stretch>
                  <a:fillRect l="-673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29000" y="3057304"/>
            <a:ext cx="397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4400" y="3241970"/>
            <a:ext cx="993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4343400"/>
            <a:ext cx="9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IMAGES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081" y="4712732"/>
            <a:ext cx="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54" y="3516923"/>
            <a:ext cx="6095497" cy="35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7165" y="348734"/>
                <a:ext cx="8061035" cy="281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 smtClean="0"/>
                  <a:t>Step 2</a:t>
                </a:r>
                <a:r>
                  <a:rPr lang="en-US" dirty="0" smtClean="0"/>
                  <a:t>: Find the “average Face” feature vector and perform normalization.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We need to find the average of the features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, ….. ,x</a:t>
                </a:r>
                <a:r>
                  <a:rPr lang="en-US" baseline="-25000" dirty="0" smtClean="0"/>
                  <a:t>2500</a:t>
                </a:r>
                <a:r>
                  <a:rPr lang="en-US" dirty="0" smtClean="0"/>
                  <a:t>as: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= (1/240)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𝑗𝑖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baseline="-250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Therefore, the average face feature vector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Ψ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2500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average face looks something like this: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5" y="348734"/>
                <a:ext cx="8061035" cy="2818016"/>
              </a:xfrm>
              <a:prstGeom prst="rect">
                <a:avLst/>
              </a:prstGeom>
              <a:blipFill rotWithShape="1">
                <a:blip r:embed="rId2"/>
                <a:stretch>
                  <a:fillRect l="-605" t="-108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32670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8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272534"/>
                <a:ext cx="8458200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Finally, we perform normalization:</a:t>
                </a:r>
              </a:p>
              <a:p>
                <a:r>
                  <a:rPr lang="en-US" dirty="0" smtClean="0"/>
                  <a:t>     A := A – </a:t>
                </a:r>
                <a:r>
                  <a:rPr lang="en-US" b="1" dirty="0" smtClean="0"/>
                  <a:t>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where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b="1" dirty="0" smtClean="0"/>
                  <a:t>1 </a:t>
                </a:r>
                <a:r>
                  <a:rPr lang="en-US" dirty="0" smtClean="0"/>
                  <a:t>is a 2500 by 1 column vector with all elements 1.</a:t>
                </a:r>
              </a:p>
              <a:p>
                <a:endParaRPr lang="en-US" dirty="0"/>
              </a:p>
              <a:p>
                <a:r>
                  <a:rPr lang="en-US" i="1" u="sng" dirty="0" smtClean="0"/>
                  <a:t>Step 3 </a:t>
                </a:r>
                <a:r>
                  <a:rPr lang="en-US" dirty="0" smtClean="0"/>
                  <a:t>: Find the Covariance matrix of A.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Covariance matrix C is given as </a:t>
                </a:r>
              </a:p>
              <a:p>
                <a:r>
                  <a:rPr lang="en-US" b="1" dirty="0" smtClean="0"/>
                  <a:t>C = A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A</a:t>
                </a:r>
              </a:p>
              <a:p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Note that </a:t>
                </a:r>
                <a:r>
                  <a:rPr lang="en-US" b="1" dirty="0" smtClean="0"/>
                  <a:t>C </a:t>
                </a:r>
                <a:r>
                  <a:rPr lang="en-US" dirty="0" smtClean="0"/>
                  <a:t>is a 2500 by 2500 dimensional matrix and its values give the covariance between the 2500 features of the face.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covariance matrix gives us the unique properties of our face dataset.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r>
                  <a:rPr lang="en-US" i="1" u="sng" dirty="0" smtClean="0"/>
                  <a:t>Step 4 </a:t>
                </a:r>
                <a:r>
                  <a:rPr lang="en-US" dirty="0" smtClean="0"/>
                  <a:t>: Find the eigenvectors of the covariance matrix </a:t>
                </a:r>
                <a:r>
                  <a:rPr lang="en-US" b="1" dirty="0" smtClean="0"/>
                  <a:t>C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An eigenvector of </a:t>
                </a:r>
                <a:r>
                  <a:rPr lang="en-US" b="1" dirty="0" smtClean="0"/>
                  <a:t>C </a:t>
                </a:r>
                <a:r>
                  <a:rPr lang="en-US" dirty="0" smtClean="0"/>
                  <a:t>is a 2500 dimensional vector.</a:t>
                </a:r>
              </a:p>
              <a:p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/>
                  <a:t>C</a:t>
                </a:r>
                <a:r>
                  <a:rPr lang="en-US" dirty="0" smtClean="0"/>
                  <a:t> has 2500 of these eigenvectors which are all orthogonal.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Each of these eigenvectors when viewed as an image look like a ghostly face.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b="1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2534"/>
                <a:ext cx="8458200" cy="6463308"/>
              </a:xfrm>
              <a:prstGeom prst="rect">
                <a:avLst/>
              </a:prstGeom>
              <a:blipFill rotWithShape="1">
                <a:blip r:embed="rId2"/>
                <a:stretch>
                  <a:fillRect l="-576" t="-472" b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Eight of these </a:t>
            </a:r>
            <a:r>
              <a:rPr lang="en-US" dirty="0" err="1" smtClean="0"/>
              <a:t>eigenfaces</a:t>
            </a:r>
            <a:r>
              <a:rPr lang="en-US" dirty="0" smtClean="0"/>
              <a:t> are shown below: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41624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270" y="3334389"/>
            <a:ext cx="7345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THESE EIGENFACES SERVE AS A BASIS FOR OUR FACE SPACE</a:t>
            </a:r>
            <a:r>
              <a:rPr lang="en-US" dirty="0"/>
              <a:t> </a:t>
            </a:r>
            <a:r>
              <a:rPr lang="en-US" b="1" i="1" dirty="0" smtClean="0"/>
              <a:t>!!!!!!!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i="1" dirty="0"/>
          </a:p>
          <a:p>
            <a:endParaRPr lang="en-US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 face in our dataset can be expressed as a linear combination of these </a:t>
            </a:r>
            <a:r>
              <a:rPr lang="en-US" dirty="0" err="1" smtClean="0"/>
              <a:t>eigenfaces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38200"/>
            <a:ext cx="5486400" cy="280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8862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use the </a:t>
            </a:r>
            <a:r>
              <a:rPr lang="en-US" dirty="0" err="1" smtClean="0"/>
              <a:t>svd</a:t>
            </a:r>
            <a:r>
              <a:rPr lang="en-US" dirty="0" smtClean="0"/>
              <a:t> command in MATLAB to get the eigenvectors.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svd</a:t>
            </a:r>
            <a:r>
              <a:rPr lang="en-US" dirty="0" smtClean="0"/>
              <a:t>(C) gives a 2500 by 2500 matrix where each column is an eigenvector.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choose the first k columns as the basis for our face space.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construct another matrix </a:t>
            </a:r>
            <a:r>
              <a:rPr lang="en-US" b="1" dirty="0" smtClean="0"/>
              <a:t>E </a:t>
            </a:r>
            <a:r>
              <a:rPr lang="en-US" dirty="0" smtClean="0"/>
              <a:t>from these k columns.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8654" y="272534"/>
                <a:ext cx="8215746" cy="585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25001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25002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2500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We now find our new feature matrix as:</a:t>
                </a:r>
              </a:p>
              <a:p>
                <a:r>
                  <a:rPr lang="en-US" b="1" dirty="0" smtClean="0"/>
                  <a:t>W = A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b="1" dirty="0" smtClean="0"/>
                  <a:t>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Thus we have 240 feature vectors and each vector has k features.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value of k is chosen such that there is a tradeoff between the “</a:t>
                </a:r>
                <a:r>
                  <a:rPr lang="en-US" dirty="0" err="1" smtClean="0"/>
                  <a:t>faceness</a:t>
                </a:r>
                <a:r>
                  <a:rPr lang="en-US" dirty="0" smtClean="0"/>
                  <a:t>” preserved and the number of features.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i="1" dirty="0" smtClean="0"/>
                  <a:t>Therefore, we have reduced the dimensionality from 2500 to k !!!!!!!</a:t>
                </a:r>
                <a:endParaRPr lang="en-US" b="1" i="1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" y="272534"/>
                <a:ext cx="8215746" cy="5857437"/>
              </a:xfrm>
              <a:prstGeom prst="rect">
                <a:avLst/>
              </a:prstGeom>
              <a:blipFill rotWithShape="1">
                <a:blip r:embed="rId2"/>
                <a:stretch>
                  <a:fillRect l="-593" b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6800"/>
            <a:ext cx="763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view the “</a:t>
            </a:r>
            <a:r>
              <a:rPr lang="en-US" dirty="0" err="1" smtClean="0"/>
              <a:t>faceness</a:t>
            </a:r>
            <a:r>
              <a:rPr lang="en-US" dirty="0" smtClean="0"/>
              <a:t>” preserved by projecting our images in our subspace of dimensionality k by the following formula: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P = (EE</a:t>
            </a:r>
            <a:r>
              <a:rPr lang="en-US" b="1" baseline="30000" dirty="0" smtClean="0"/>
              <a:t>T</a:t>
            </a:r>
            <a:r>
              <a:rPr lang="en-US" b="1" dirty="0" smtClean="0"/>
              <a:t>)X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We can visualize P by using the </a:t>
            </a:r>
            <a:r>
              <a:rPr lang="en-US" dirty="0" err="1" smtClean="0"/>
              <a:t>displayData</a:t>
            </a:r>
            <a:r>
              <a:rPr lang="en-US" dirty="0" smtClean="0"/>
              <a:t>() function.</a:t>
            </a: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k = 50, the projection of a random set of 6 faces is: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5867400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4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5240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u="sng" dirty="0" smtClean="0"/>
              <a:t>DISTANCE</a:t>
            </a:r>
          </a:p>
          <a:p>
            <a:pPr algn="ctr"/>
            <a:r>
              <a:rPr lang="en-US" sz="7200" i="1" u="sng" dirty="0" smtClean="0"/>
              <a:t>CLASSIFIER</a:t>
            </a:r>
          </a:p>
          <a:p>
            <a:pPr algn="ctr"/>
            <a:r>
              <a:rPr lang="en-US" sz="7200" i="1" u="sng" dirty="0" smtClean="0"/>
              <a:t>APPROACH</a:t>
            </a:r>
            <a:endParaRPr lang="en-US" sz="7200" i="1" u="sng" dirty="0"/>
          </a:p>
        </p:txBody>
      </p:sp>
    </p:spTree>
    <p:extLst>
      <p:ext uri="{BB962C8B-B14F-4D97-AF65-F5344CB8AC3E}">
        <p14:creationId xmlns:p14="http://schemas.microsoft.com/office/powerpoint/2010/main" val="31472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62000"/>
            <a:ext cx="6400800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69" y="3209220"/>
            <a:ext cx="8185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that we have our “Face space”, every subject of our training set is represented by a specific patch of area on the face space. Each of these patches may be called a Class.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of the class is denoted by </a:t>
            </a:r>
            <a:r>
              <a:rPr lang="el-GR" dirty="0" smtClean="0"/>
              <a:t>Ω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Ω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l-GR" dirty="0" smtClean="0"/>
              <a:t>Ω</a:t>
            </a:r>
            <a:r>
              <a:rPr lang="en-US" baseline="-25000" dirty="0" smtClean="0"/>
              <a:t>3 </a:t>
            </a:r>
            <a:r>
              <a:rPr lang="en-US" dirty="0" smtClean="0"/>
              <a:t>in the above figure.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 incoming image may belong to any one of the following classes depending upon the Euclidean distance of its projection on the face space from the above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 image I belongs to a class k if: </a:t>
            </a:r>
            <a:r>
              <a:rPr lang="en-US" b="1" dirty="0" smtClean="0"/>
              <a:t>norm(</a:t>
            </a:r>
            <a:r>
              <a:rPr lang="en-US" b="1" i="1" dirty="0" smtClean="0"/>
              <a:t>P</a:t>
            </a:r>
            <a:r>
              <a:rPr lang="en-US" b="1" dirty="0" smtClean="0"/>
              <a:t>(I) - </a:t>
            </a:r>
            <a:r>
              <a:rPr lang="el-GR" b="1" dirty="0" smtClean="0"/>
              <a:t>Ω</a:t>
            </a:r>
            <a:r>
              <a:rPr lang="en-US" b="1" baseline="-25000" dirty="0" smtClean="0"/>
              <a:t>k</a:t>
            </a:r>
            <a:r>
              <a:rPr lang="en-US" b="1" dirty="0" smtClean="0"/>
              <a:t>)</a:t>
            </a:r>
            <a:r>
              <a:rPr lang="en-US" dirty="0" smtClean="0"/>
              <a:t> is minimum. Here </a:t>
            </a:r>
            <a:r>
              <a:rPr lang="en-US" b="1" i="1" dirty="0"/>
              <a:t>P</a:t>
            </a:r>
            <a:r>
              <a:rPr lang="en-US" b="1" dirty="0"/>
              <a:t>(I</a:t>
            </a:r>
            <a:r>
              <a:rPr lang="en-US" b="1" dirty="0" smtClean="0"/>
              <a:t>) </a:t>
            </a:r>
            <a:r>
              <a:rPr lang="en-US" dirty="0" smtClean="0"/>
              <a:t>is the projection of I onto the face space.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a simple but inefficient approach, for better efficiency, we can use </a:t>
            </a:r>
            <a:r>
              <a:rPr lang="en-US" b="1" dirty="0" smtClean="0"/>
              <a:t>ARTIFICIAL NEURAL NETWORKS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458200" cy="2895600"/>
          </a:xfrm>
        </p:spPr>
        <p:txBody>
          <a:bodyPr>
            <a:noAutofit/>
          </a:bodyPr>
          <a:lstStyle/>
          <a:p>
            <a:pPr algn="ctr"/>
            <a:r>
              <a:rPr lang="en-US" sz="7200" i="1" u="sng" dirty="0" smtClean="0"/>
              <a:t>FEEDING THE NEURAL NETWORK</a:t>
            </a:r>
            <a:endParaRPr lang="en-US" sz="7200" i="1" u="sng" dirty="0"/>
          </a:p>
        </p:txBody>
      </p:sp>
    </p:spTree>
    <p:extLst>
      <p:ext uri="{BB962C8B-B14F-4D97-AF65-F5344CB8AC3E}">
        <p14:creationId xmlns:p14="http://schemas.microsoft.com/office/powerpoint/2010/main" val="34611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5645" y="304800"/>
            <a:ext cx="88059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u="sng" dirty="0"/>
              <a:t>Linear Combinations and </a:t>
            </a:r>
            <a:r>
              <a:rPr lang="en-US" sz="3600" b="1" u="sng" dirty="0" smtClean="0"/>
              <a:t>Span</a:t>
            </a:r>
            <a:endParaRPr lang="en-US" sz="3600" b="1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b="1" u="sng" dirty="0" smtClean="0"/>
              <a:t>Linear Combinations</a:t>
            </a:r>
            <a:r>
              <a:rPr lang="en-US" dirty="0" smtClean="0"/>
              <a:t>:  </a:t>
            </a:r>
            <a:r>
              <a:rPr lang="en-US" dirty="0"/>
              <a:t>Let V denote a vector space, </a:t>
            </a:r>
            <a:r>
              <a:rPr lang="en-US" dirty="0" smtClean="0"/>
              <a:t>and </a:t>
            </a:r>
            <a:r>
              <a:rPr lang="en-US" b="1" dirty="0" smtClean="0"/>
              <a:t>v </a:t>
            </a:r>
            <a:r>
              <a:rPr lang="el-GR" dirty="0" smtClean="0"/>
              <a:t>ϵ</a:t>
            </a:r>
            <a:r>
              <a:rPr lang="en-US" dirty="0" smtClean="0"/>
              <a:t> V. </a:t>
            </a:r>
            <a:r>
              <a:rPr lang="en-US" dirty="0"/>
              <a:t>We say that v i</a:t>
            </a:r>
            <a:r>
              <a:rPr lang="en-US" dirty="0" smtClean="0"/>
              <a:t>s a linear combination of </a:t>
            </a:r>
            <a:r>
              <a:rPr lang="en-US" dirty="0"/>
              <a:t> the </a:t>
            </a:r>
            <a:r>
              <a:rPr lang="en-US" dirty="0" smtClean="0"/>
              <a:t>vector 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b="1" dirty="0" smtClean="0"/>
              <a:t>,u</a:t>
            </a:r>
            <a:r>
              <a:rPr lang="en-US" b="1" baseline="-25000" dirty="0" smtClean="0"/>
              <a:t>2</a:t>
            </a:r>
            <a:r>
              <a:rPr lang="en-US" b="1" dirty="0" smtClean="0"/>
              <a:t>,……,u</a:t>
            </a:r>
            <a:r>
              <a:rPr lang="en-US" b="1" baseline="-25000" dirty="0" smtClean="0"/>
              <a:t>n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b="1" dirty="0" smtClean="0"/>
              <a:t>v </a:t>
            </a:r>
            <a:r>
              <a:rPr lang="en-US" dirty="0" smtClean="0"/>
              <a:t>can be written in the form</a:t>
            </a:r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  <a:r>
              <a:rPr lang="en-US" b="1" dirty="0"/>
              <a:t>v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b="1" dirty="0"/>
              <a:t>u</a:t>
            </a:r>
            <a:r>
              <a:rPr lang="en-US" b="1" baseline="-25000" dirty="0"/>
              <a:t>1</a:t>
            </a:r>
            <a:r>
              <a:rPr lang="en-US" dirty="0"/>
              <a:t> + c</a:t>
            </a:r>
            <a:r>
              <a:rPr lang="en-US" baseline="-25000" dirty="0"/>
              <a:t>2</a:t>
            </a:r>
            <a:r>
              <a:rPr lang="en-US" b="1" dirty="0"/>
              <a:t>u</a:t>
            </a:r>
            <a:r>
              <a:rPr lang="en-US" b="1" baseline="-25000" dirty="0"/>
              <a:t>2</a:t>
            </a:r>
            <a:r>
              <a:rPr lang="en-US" dirty="0"/>
              <a:t> + </a:t>
            </a:r>
            <a:r>
              <a:rPr lang="en-US" dirty="0" smtClean="0"/>
              <a:t>…… </a:t>
            </a:r>
            <a:r>
              <a:rPr lang="en-US" dirty="0"/>
              <a:t>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n</a:t>
            </a:r>
            <a:endParaRPr lang="en-US" b="1" baseline="-25000" dirty="0" smtClean="0"/>
          </a:p>
          <a:p>
            <a:pPr algn="just"/>
            <a:r>
              <a:rPr lang="en-US" b="1" baseline="-25000" dirty="0"/>
              <a:t> </a:t>
            </a:r>
            <a:r>
              <a:rPr lang="en-US" b="1" baseline="-25000" dirty="0" smtClean="0"/>
              <a:t>                                                </a:t>
            </a:r>
            <a:r>
              <a:rPr lang="en-US" dirty="0" smtClean="0"/>
              <a:t>=</a:t>
            </a:r>
            <a:r>
              <a:rPr lang="en-US" dirty="0"/>
              <a:t> ∑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="1" dirty="0" err="1"/>
              <a:t>u</a:t>
            </a:r>
            <a:r>
              <a:rPr lang="en-US" b="1" baseline="-25000" dirty="0" err="1"/>
              <a:t>i</a:t>
            </a:r>
            <a:r>
              <a:rPr lang="en-US" b="1" dirty="0"/>
              <a:t> </a:t>
            </a:r>
            <a:endParaRPr lang="en-US" b="1" dirty="0" smtClean="0"/>
          </a:p>
          <a:p>
            <a:pPr algn="just"/>
            <a:endParaRPr lang="en-US" b="1" baseline="-25000" dirty="0"/>
          </a:p>
          <a:p>
            <a:pPr algn="just"/>
            <a:r>
              <a:rPr lang="en-US" dirty="0"/>
              <a:t>where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/>
              <a:t>,</a:t>
            </a:r>
            <a:r>
              <a:rPr lang="en-US" dirty="0" smtClean="0"/>
              <a:t> ….,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are </a:t>
            </a:r>
            <a:r>
              <a:rPr lang="en-US" dirty="0" smtClean="0"/>
              <a:t>scalars.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u="sng" dirty="0" smtClean="0"/>
              <a:t>Span</a:t>
            </a:r>
            <a:r>
              <a:rPr lang="en-US" dirty="0" smtClean="0"/>
              <a:t>:  </a:t>
            </a:r>
            <a:r>
              <a:rPr lang="en-US" dirty="0"/>
              <a:t>Let V denote a vector space and S </a:t>
            </a:r>
            <a:r>
              <a:rPr lang="en-US" dirty="0" smtClean="0"/>
              <a:t>= </a:t>
            </a:r>
            <a:r>
              <a:rPr lang="en-US" b="1" dirty="0" smtClean="0"/>
              <a:t>{ u</a:t>
            </a:r>
            <a:r>
              <a:rPr lang="en-US" b="1" baseline="-25000" dirty="0" smtClean="0"/>
              <a:t>1</a:t>
            </a:r>
            <a:r>
              <a:rPr lang="en-US" b="1" dirty="0" smtClean="0"/>
              <a:t>,u</a:t>
            </a:r>
            <a:r>
              <a:rPr lang="en-US" b="1" baseline="-25000" dirty="0" smtClean="0"/>
              <a:t>2</a:t>
            </a:r>
            <a:r>
              <a:rPr lang="en-US" b="1" dirty="0" smtClean="0"/>
              <a:t>,…..u</a:t>
            </a:r>
            <a:r>
              <a:rPr lang="en-US" b="1" baseline="-25000" dirty="0" smtClean="0"/>
              <a:t>n</a:t>
            </a:r>
            <a:r>
              <a:rPr lang="en-US" b="1" dirty="0" smtClean="0"/>
              <a:t>} </a:t>
            </a:r>
            <a:r>
              <a:rPr lang="en-US" dirty="0" smtClean="0"/>
              <a:t>a subset of V then, the </a:t>
            </a:r>
            <a:r>
              <a:rPr lang="en-US" dirty="0"/>
              <a:t>span of S, denoted span (S</a:t>
            </a:r>
            <a:r>
              <a:rPr lang="en-US" dirty="0" smtClean="0"/>
              <a:t>), </a:t>
            </a:r>
            <a:r>
              <a:rPr lang="en-US" dirty="0"/>
              <a:t>is the set of all linear combinations </a:t>
            </a:r>
            <a:r>
              <a:rPr lang="en-US" dirty="0" smtClean="0"/>
              <a:t>of vectors </a:t>
            </a:r>
            <a:r>
              <a:rPr lang="en-US" dirty="0"/>
              <a:t>in </a:t>
            </a:r>
            <a:r>
              <a:rPr lang="en-US" dirty="0" smtClean="0"/>
              <a:t>S. In other words,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 span(S) = { ∑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</a:t>
            </a:r>
            <a:r>
              <a:rPr lang="en-US" dirty="0" err="1" smtClean="0"/>
              <a:t>|c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b="1" dirty="0" smtClean="0"/>
              <a:t>R </a:t>
            </a:r>
            <a:r>
              <a:rPr lang="en-US" dirty="0" smtClean="0"/>
              <a:t>and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i</a:t>
            </a:r>
            <a:r>
              <a:rPr lang="en-US" b="1" baseline="-25000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S}</a:t>
            </a:r>
            <a:endParaRPr lang="en-US" b="1" dirty="0" smtClean="0"/>
          </a:p>
          <a:p>
            <a:pPr algn="just"/>
            <a:r>
              <a:rPr lang="en-US" b="1" u="sng" dirty="0" smtClean="0"/>
              <a:t>  </a:t>
            </a:r>
            <a:endParaRPr lang="en-US" b="1" u="sng" dirty="0"/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09600"/>
            <a:ext cx="79571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give the following input to the neural network function named Training() that will be provided to you: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Input Layer Size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Hidden Layer Size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Number of classes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Image feature matrix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Output of the training data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/>
              <a:t>Overfitting</a:t>
            </a:r>
            <a:r>
              <a:rPr lang="en-US" b="1" i="1" dirty="0" smtClean="0"/>
              <a:t> parameter</a:t>
            </a:r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The output of the neural network will give us Theta1 and Theta2.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  <a:p>
            <a:pPr marL="342900" indent="-342900">
              <a:buFont typeface="+mj-lt"/>
              <a:buAutoNum type="arabicPeriod"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25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1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  </a:t>
            </a:r>
            <a:r>
              <a:rPr lang="en-US" sz="3600" b="1" u="sng" dirty="0" smtClean="0"/>
              <a:t>Linear Independence and</a:t>
            </a:r>
            <a:r>
              <a:rPr lang="en-US" sz="3600" b="1" u="sng" dirty="0"/>
              <a:t> </a:t>
            </a:r>
            <a:r>
              <a:rPr lang="en-US" sz="3600" b="1" u="sng" dirty="0" smtClean="0"/>
              <a:t>Subspaces</a:t>
            </a:r>
          </a:p>
          <a:p>
            <a:pPr algn="just"/>
            <a:endParaRPr lang="en-US" sz="3600" b="1" u="sng" dirty="0" smtClean="0"/>
          </a:p>
          <a:p>
            <a:pPr algn="just"/>
            <a:r>
              <a:rPr lang="en-US" b="1" u="sng" dirty="0" smtClean="0"/>
              <a:t>Linear Independence</a:t>
            </a:r>
            <a:r>
              <a:rPr lang="en-US" dirty="0" smtClean="0"/>
              <a:t>: In simple words, </a:t>
            </a:r>
            <a:r>
              <a:rPr lang="en-US" dirty="0"/>
              <a:t>a</a:t>
            </a:r>
            <a:r>
              <a:rPr lang="en-US" dirty="0" smtClean="0"/>
              <a:t> set of vectors S = {</a:t>
            </a:r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r>
              <a:rPr lang="en-US" b="1" dirty="0" smtClean="0"/>
              <a:t>,u</a:t>
            </a:r>
            <a:r>
              <a:rPr lang="en-US" b="1" baseline="-25000" dirty="0" smtClean="0"/>
              <a:t>2</a:t>
            </a:r>
            <a:r>
              <a:rPr lang="en-US" b="1" dirty="0" smtClean="0"/>
              <a:t>,…,u</a:t>
            </a:r>
            <a:r>
              <a:rPr lang="en-US" b="1" baseline="-25000" dirty="0" smtClean="0"/>
              <a:t>n</a:t>
            </a:r>
            <a:r>
              <a:rPr lang="en-US" dirty="0" smtClean="0"/>
              <a:t>} is said to be </a:t>
            </a:r>
            <a:r>
              <a:rPr lang="en-US" b="1" dirty="0" smtClean="0"/>
              <a:t>linearly independent </a:t>
            </a:r>
            <a:r>
              <a:rPr lang="en-US" dirty="0" smtClean="0"/>
              <a:t>if none of the vectors of S can be expressed as a linear combination of the remaining (n-1) vectors.</a:t>
            </a:r>
          </a:p>
          <a:p>
            <a:pPr algn="just"/>
            <a:r>
              <a:rPr lang="en-US" dirty="0" smtClean="0"/>
              <a:t>If any of the vector in S can be expressed as a linear combination of the others, the set is said to be </a:t>
            </a:r>
            <a:r>
              <a:rPr lang="en-US" b="1" dirty="0" smtClean="0"/>
              <a:t>linearly dependent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u="sng" dirty="0" smtClean="0"/>
              <a:t>Subspaces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In simple words, a</a:t>
            </a:r>
            <a:r>
              <a:rPr lang="en-US" dirty="0"/>
              <a:t> </a:t>
            </a:r>
            <a:r>
              <a:rPr lang="en-US" b="1" dirty="0"/>
              <a:t>linear subspace</a:t>
            </a:r>
            <a:r>
              <a:rPr lang="en-US" dirty="0"/>
              <a:t> (or </a:t>
            </a:r>
            <a:r>
              <a:rPr lang="en-US" b="1" dirty="0"/>
              <a:t>vector subspace</a:t>
            </a:r>
            <a:r>
              <a:rPr lang="en-US" dirty="0"/>
              <a:t>) is a </a:t>
            </a:r>
            <a:r>
              <a:rPr lang="en-US" dirty="0" smtClean="0"/>
              <a:t>vector space that </a:t>
            </a:r>
            <a:r>
              <a:rPr lang="en-US" dirty="0"/>
              <a:t>is a </a:t>
            </a:r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some other (higher-dimension) vector </a:t>
            </a:r>
            <a:r>
              <a:rPr lang="en-US" dirty="0" smtClean="0"/>
              <a:t>space. More formally, If</a:t>
            </a:r>
            <a:r>
              <a:rPr lang="en-US" dirty="0"/>
              <a:t> </a:t>
            </a:r>
            <a:r>
              <a:rPr lang="en-US" i="1" dirty="0"/>
              <a:t>V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vector space </a:t>
            </a:r>
            <a:r>
              <a:rPr lang="en-US" dirty="0" smtClean="0"/>
              <a:t>, and </a:t>
            </a:r>
            <a:r>
              <a:rPr lang="en-US" i="1" dirty="0" smtClean="0"/>
              <a:t>W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subset of </a:t>
            </a:r>
            <a:r>
              <a:rPr lang="en-US" i="1" dirty="0"/>
              <a:t>V</a:t>
            </a:r>
            <a:r>
              <a:rPr lang="en-US" dirty="0"/>
              <a:t>. Then </a:t>
            </a:r>
            <a:r>
              <a:rPr lang="en-US" i="1" dirty="0"/>
              <a:t>W</a:t>
            </a:r>
            <a:r>
              <a:rPr lang="en-US" dirty="0"/>
              <a:t> is a subspace </a:t>
            </a:r>
            <a:r>
              <a:rPr lang="en-US" dirty="0" smtClean="0"/>
              <a:t>if and </a:t>
            </a:r>
            <a:r>
              <a:rPr lang="en-US" dirty="0"/>
              <a:t>only if </a:t>
            </a:r>
            <a:r>
              <a:rPr lang="en-US" i="1" dirty="0"/>
              <a:t>W</a:t>
            </a:r>
            <a:r>
              <a:rPr lang="en-US" dirty="0"/>
              <a:t> satisfies the following three </a:t>
            </a:r>
            <a:r>
              <a:rPr lang="en-US" dirty="0" smtClean="0"/>
              <a:t>conditions: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zero vector, </a:t>
            </a:r>
            <a:r>
              <a:rPr lang="en-US" b="1" dirty="0"/>
              <a:t>0</a:t>
            </a:r>
            <a:r>
              <a:rPr lang="en-US" dirty="0"/>
              <a:t>, is in </a:t>
            </a:r>
            <a:r>
              <a:rPr lang="en-US" i="1" dirty="0"/>
              <a:t>W</a:t>
            </a:r>
            <a:r>
              <a:rPr lang="en-US" dirty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If </a:t>
            </a:r>
            <a:r>
              <a:rPr lang="en-US" b="1" dirty="0"/>
              <a:t>u</a:t>
            </a:r>
            <a:r>
              <a:rPr lang="en-US" dirty="0"/>
              <a:t> and </a:t>
            </a:r>
            <a:r>
              <a:rPr lang="en-US" b="1" dirty="0"/>
              <a:t>v</a:t>
            </a:r>
            <a:r>
              <a:rPr lang="en-US" dirty="0"/>
              <a:t> are elements of </a:t>
            </a:r>
            <a:r>
              <a:rPr lang="en-US" i="1" dirty="0"/>
              <a:t>W</a:t>
            </a:r>
            <a:r>
              <a:rPr lang="en-US" dirty="0"/>
              <a:t>, then the sum </a:t>
            </a:r>
            <a:r>
              <a:rPr lang="en-US" b="1" dirty="0"/>
              <a:t>u</a:t>
            </a:r>
            <a:r>
              <a:rPr lang="en-US" dirty="0"/>
              <a:t> + </a:t>
            </a:r>
            <a:r>
              <a:rPr lang="en-US" b="1" dirty="0"/>
              <a:t>v</a:t>
            </a:r>
            <a:r>
              <a:rPr lang="en-US" dirty="0"/>
              <a:t> is an element of </a:t>
            </a:r>
            <a:r>
              <a:rPr lang="en-US" i="1" dirty="0" smtClean="0"/>
              <a:t>W.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If </a:t>
            </a:r>
            <a:r>
              <a:rPr lang="en-US" b="1" dirty="0"/>
              <a:t>u</a:t>
            </a:r>
            <a:r>
              <a:rPr lang="en-US" dirty="0"/>
              <a:t> is an element of </a:t>
            </a:r>
            <a:r>
              <a:rPr lang="en-US" i="1" dirty="0"/>
              <a:t>W</a:t>
            </a:r>
            <a:r>
              <a:rPr lang="en-US" dirty="0"/>
              <a:t> and </a:t>
            </a:r>
            <a:r>
              <a:rPr lang="en-US" i="1" dirty="0"/>
              <a:t>c</a:t>
            </a:r>
            <a:r>
              <a:rPr lang="en-US" dirty="0"/>
              <a:t> is a scalar from </a:t>
            </a:r>
            <a:r>
              <a:rPr lang="en-US" i="1" dirty="0"/>
              <a:t>K</a:t>
            </a:r>
            <a:r>
              <a:rPr lang="en-US" dirty="0"/>
              <a:t>, then the product </a:t>
            </a:r>
            <a:r>
              <a:rPr lang="en-US" i="1" dirty="0"/>
              <a:t>c</a:t>
            </a:r>
            <a:r>
              <a:rPr lang="en-US" b="1" dirty="0"/>
              <a:t>u</a:t>
            </a:r>
            <a:r>
              <a:rPr lang="en-US" dirty="0"/>
              <a:t> is an element of </a:t>
            </a:r>
            <a:r>
              <a:rPr lang="en-US" i="1" dirty="0" smtClean="0"/>
              <a:t>W.</a:t>
            </a:r>
            <a:endParaRPr lang="en-US" dirty="0" smtClean="0"/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681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 </a:t>
            </a:r>
            <a:r>
              <a:rPr lang="en-US" sz="3600" b="1" dirty="0" smtClean="0"/>
              <a:t>               </a:t>
            </a:r>
            <a:r>
              <a:rPr lang="en-US" sz="3600" b="1" u="sng" dirty="0" smtClean="0"/>
              <a:t>Basis of a Subspace</a:t>
            </a:r>
          </a:p>
          <a:p>
            <a:pPr algn="just"/>
            <a:endParaRPr lang="en-US" b="1" u="sng" dirty="0" smtClean="0"/>
          </a:p>
          <a:p>
            <a:pPr algn="just"/>
            <a:r>
              <a:rPr lang="en-US" b="1" u="sng" dirty="0" smtClean="0"/>
              <a:t>Basis</a:t>
            </a:r>
            <a:r>
              <a:rPr lang="en-US" b="1" dirty="0" smtClean="0"/>
              <a:t>: </a:t>
            </a:r>
            <a:r>
              <a:rPr lang="en-US" dirty="0"/>
              <a:t>A </a:t>
            </a:r>
            <a:r>
              <a:rPr lang="en-US" b="1" dirty="0"/>
              <a:t>basis</a:t>
            </a:r>
            <a:r>
              <a:rPr lang="en-US" dirty="0"/>
              <a:t> for a subspace </a:t>
            </a:r>
            <a:r>
              <a:rPr lang="en-US" i="1" dirty="0"/>
              <a:t>S</a:t>
            </a:r>
            <a:r>
              <a:rPr lang="en-US" dirty="0"/>
              <a:t> is a set of </a:t>
            </a:r>
            <a:r>
              <a:rPr lang="en-US" b="1" dirty="0"/>
              <a:t>linearly independent</a:t>
            </a:r>
            <a:r>
              <a:rPr lang="en-US" dirty="0"/>
              <a:t> vectors whose span is </a:t>
            </a:r>
            <a:r>
              <a:rPr lang="en-US" i="1" dirty="0"/>
              <a:t>S</a:t>
            </a:r>
            <a:r>
              <a:rPr lang="en-US" dirty="0"/>
              <a:t>. </a:t>
            </a:r>
            <a:r>
              <a:rPr lang="en-US" b="1" dirty="0"/>
              <a:t>The number of elements in a basis is always equal to the geometric dimension of the subspace</a:t>
            </a:r>
            <a:r>
              <a:rPr lang="en-US" b="1" dirty="0" smtClean="0"/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For example: A plane (2D) is a subspace in 3D space whose basis is </a:t>
            </a:r>
            <a:r>
              <a:rPr lang="en-US" b="1" dirty="0" smtClean="0"/>
              <a:t>a set of two linearly independent vectors</a:t>
            </a:r>
            <a:r>
              <a:rPr lang="en-US" dirty="0" smtClean="0"/>
              <a:t>. Every point in the plane can be represented as a </a:t>
            </a:r>
            <a:r>
              <a:rPr lang="en-US" b="1" dirty="0" smtClean="0"/>
              <a:t>linear combination</a:t>
            </a:r>
            <a:r>
              <a:rPr lang="en-US" dirty="0" smtClean="0"/>
              <a:t> of these two </a:t>
            </a:r>
            <a:r>
              <a:rPr lang="en-US" b="1" dirty="0" smtClean="0"/>
              <a:t>basis vectors.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76600"/>
            <a:ext cx="5486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267200"/>
            <a:ext cx="5486400" cy="566738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A rough representation of a subspace.</a:t>
            </a:r>
            <a:endParaRPr lang="en-US" sz="2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953000"/>
            <a:ext cx="5486400" cy="80486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 “Face space” is a subset of the N-dimensional space.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 “Face space”  can be represented as a linear combination of k linearly independent  N-dimensional vectors (Basis).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Therefore, our job would be to find a basis for our “Face space”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2" r="12622"/>
          <a:stretch>
            <a:fillRect/>
          </a:stretch>
        </p:blipFill>
        <p:spPr>
          <a:xfrm>
            <a:off x="685800" y="304800"/>
            <a:ext cx="7620000" cy="4114800"/>
          </a:xfrm>
        </p:spPr>
      </p:pic>
    </p:spTree>
    <p:extLst>
      <p:ext uri="{BB962C8B-B14F-4D97-AF65-F5344CB8AC3E}">
        <p14:creationId xmlns:p14="http://schemas.microsoft.com/office/powerpoint/2010/main" val="12055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762000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u="sng" dirty="0" smtClean="0"/>
              <a:t>WHY DO WE NEED TO FIND THE BASIS??????</a:t>
            </a:r>
            <a:endParaRPr lang="en-US" sz="7200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1782" y="29308"/>
                <a:ext cx="8361218" cy="9241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Let F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be a vector in </a:t>
                </a:r>
                <a:r>
                  <a:rPr lang="en-US" b="1" dirty="0" err="1" smtClean="0"/>
                  <a:t>R</a:t>
                </a:r>
                <a:r>
                  <a:rPr lang="en-US" baseline="30000" dirty="0" err="1" smtClean="0"/>
                  <a:t>n</a:t>
                </a:r>
                <a:r>
                  <a:rPr lang="en-US" dirty="0" smtClean="0"/>
                  <a:t> (i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item in our training set) representing a face.</a:t>
                </a:r>
              </a:p>
              <a:p>
                <a:r>
                  <a:rPr lang="en-US" dirty="0"/>
                  <a:t>then,  </a:t>
                </a:r>
                <a:r>
                  <a:rPr lang="en-US" b="1" dirty="0"/>
                  <a:t>F</a:t>
                </a:r>
                <a:r>
                  <a:rPr lang="en-US" b="1" baseline="-25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𝑖𝑛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aseline="30000" dirty="0"/>
                  <a:t> . 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Let S = {</a:t>
                </a:r>
                <a:r>
                  <a:rPr lang="en-US" b="1" dirty="0" smtClean="0"/>
                  <a:t>u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 u</a:t>
                </a:r>
                <a:r>
                  <a:rPr lang="en-US" b="1" baseline="-25000" dirty="0" smtClean="0"/>
                  <a:t>2</a:t>
                </a:r>
                <a:r>
                  <a:rPr lang="en-US" b="1" dirty="0" smtClean="0"/>
                  <a:t>, u</a:t>
                </a:r>
                <a:r>
                  <a:rPr lang="en-US" b="1" baseline="-25000" dirty="0" smtClean="0"/>
                  <a:t>3</a:t>
                </a:r>
                <a:r>
                  <a:rPr lang="en-US" b="1" dirty="0" smtClean="0"/>
                  <a:t>,…….,</a:t>
                </a:r>
                <a:r>
                  <a:rPr lang="en-US" b="1" dirty="0" err="1" smtClean="0"/>
                  <a:t>u</a:t>
                </a:r>
                <a:r>
                  <a:rPr lang="en-US" b="1" baseline="-25000" dirty="0" err="1" smtClean="0"/>
                  <a:t>k</a:t>
                </a:r>
                <a:r>
                  <a:rPr lang="en-US" dirty="0" smtClean="0"/>
                  <a:t>} be the basis vectors of the “Face space”.</a:t>
                </a:r>
              </a:p>
              <a:p>
                <a:r>
                  <a:rPr lang="en-US" dirty="0" smtClean="0"/>
                  <a:t>      Here, </a:t>
                </a:r>
                <a:r>
                  <a:rPr lang="en-US" b="1" dirty="0" err="1" smtClean="0"/>
                  <a:t>u</a:t>
                </a:r>
                <a:r>
                  <a:rPr lang="en-US" b="1" baseline="-25000" dirty="0" err="1" smtClean="0"/>
                  <a:t>i</a:t>
                </a:r>
                <a:r>
                  <a:rPr lang="en-US" dirty="0" smtClean="0"/>
                  <a:t>ϵ </a:t>
                </a:r>
                <a:r>
                  <a:rPr lang="en-US" b="1" dirty="0" err="1" smtClean="0"/>
                  <a:t>R</a:t>
                </a:r>
                <a:r>
                  <a:rPr lang="en-US" baseline="30000" dirty="0" err="1" smtClean="0"/>
                  <a:t>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Since every element in the “Face space” is a </a:t>
                </a:r>
                <a:r>
                  <a:rPr lang="en-US" b="1" dirty="0" smtClean="0"/>
                  <a:t>linear combination </a:t>
                </a:r>
                <a:r>
                  <a:rPr lang="en-US" dirty="0" smtClean="0"/>
                  <a:t>of the </a:t>
                </a:r>
                <a:r>
                  <a:rPr lang="en-US" b="1" dirty="0" smtClean="0"/>
                  <a:t>basis vectors,</a:t>
                </a:r>
              </a:p>
              <a:p>
                <a:r>
                  <a:rPr lang="en-US" dirty="0" smtClean="0"/>
                  <a:t>therefore,  </a:t>
                </a:r>
                <a:r>
                  <a:rPr lang="en-US" b="1" dirty="0" smtClean="0"/>
                  <a:t>F</a:t>
                </a:r>
                <a:r>
                  <a:rPr lang="en-US" b="1" baseline="-25000" dirty="0" smtClean="0"/>
                  <a:t>i</a:t>
                </a:r>
                <a:r>
                  <a:rPr lang="en-US" dirty="0" smtClean="0"/>
                  <a:t>= c</a:t>
                </a:r>
                <a:r>
                  <a:rPr lang="en-US" baseline="-25000" dirty="0" smtClean="0"/>
                  <a:t>i1</a:t>
                </a:r>
                <a:r>
                  <a:rPr lang="en-US" b="1" dirty="0" smtClean="0"/>
                  <a:t>u</a:t>
                </a:r>
                <a:r>
                  <a:rPr lang="en-US" b="1" baseline="-25000" dirty="0" smtClean="0"/>
                  <a:t>1</a:t>
                </a:r>
                <a:r>
                  <a:rPr lang="en-US" dirty="0" smtClean="0"/>
                  <a:t>+c</a:t>
                </a:r>
                <a:r>
                  <a:rPr lang="en-US" baseline="-25000" dirty="0" smtClean="0"/>
                  <a:t>i2</a:t>
                </a:r>
                <a:r>
                  <a:rPr lang="en-US" b="1" dirty="0" smtClean="0"/>
                  <a:t>u</a:t>
                </a:r>
                <a:r>
                  <a:rPr lang="en-US" b="1" baseline="-25000" dirty="0" smtClean="0"/>
                  <a:t>2</a:t>
                </a:r>
                <a:r>
                  <a:rPr lang="en-US" dirty="0" smtClean="0"/>
                  <a:t>+……..+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ik</a:t>
                </a:r>
                <a:r>
                  <a:rPr lang="en-US" b="1" dirty="0" err="1" smtClean="0"/>
                  <a:t>u</a:t>
                </a:r>
                <a:r>
                  <a:rPr lang="en-US" b="1" baseline="-25000" dirty="0" err="1" smtClean="0"/>
                  <a:t>k</a:t>
                </a:r>
                <a:r>
                  <a:rPr lang="en-US" b="1" baseline="-25000" dirty="0" smtClean="0"/>
                  <a:t>.</a:t>
                </a:r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Thus, for every face, we have a unique value of c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, c</a:t>
                </a:r>
                <a:r>
                  <a:rPr lang="en-US" baseline="-25000" dirty="0" smtClean="0"/>
                  <a:t>i2</a:t>
                </a:r>
                <a:r>
                  <a:rPr lang="en-US" dirty="0" smtClean="0"/>
                  <a:t>, c</a:t>
                </a:r>
                <a:r>
                  <a:rPr lang="en-US" baseline="-25000" dirty="0" smtClean="0"/>
                  <a:t>i3</a:t>
                </a:r>
                <a:r>
                  <a:rPr lang="en-US" dirty="0" smtClean="0"/>
                  <a:t>, …..,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ik</a:t>
                </a:r>
                <a:r>
                  <a:rPr lang="en-US" baseline="-25000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Thus, the dimension of our feature vector is changed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to </a:t>
                </a:r>
                <a:r>
                  <a:rPr lang="en-US" b="1" dirty="0" smtClean="0"/>
                  <a:t>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Feature vector changed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𝑖𝑛</m:t>
                            </m:r>
                          </m:e>
                        </m:eqArr>
                      </m:e>
                    </m:d>
                    <m:r>
                      <a:rPr lang="en-US" b="0" i="1" baseline="-25000" smtClean="0">
                        <a:latin typeface="Cambria Math"/>
                      </a:rPr>
                      <m:t>                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𝑖𝑘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29308"/>
                <a:ext cx="8361218" cy="9241954"/>
              </a:xfrm>
              <a:prstGeom prst="rect">
                <a:avLst/>
              </a:prstGeom>
              <a:blipFill rotWithShape="1">
                <a:blip r:embed="rId2"/>
                <a:stretch>
                  <a:fillRect l="-656" t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62" y="5562599"/>
            <a:ext cx="1603116" cy="1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990598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THIS IS WHAT OUR AIM WAS…..</a:t>
            </a:r>
          </a:p>
          <a:p>
            <a:pPr algn="ctr"/>
            <a:r>
              <a:rPr lang="en-US" sz="7200" dirty="0" smtClean="0"/>
              <a:t>DIMENSION REDUCTION!!!!!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597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1237</TotalTime>
  <Words>2185</Words>
  <Application>Microsoft Office PowerPoint</Application>
  <PresentationFormat>On-screen Show (4:3)</PresentationFormat>
  <Paragraphs>266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Every point represents a face image in an N-dimensional space (We have shown it in 3D for visualization purpose)</vt:lpstr>
      <vt:lpstr>PowerPoint Presentation</vt:lpstr>
      <vt:lpstr>PowerPoint Presentation</vt:lpstr>
      <vt:lpstr>PowerPoint Presentation</vt:lpstr>
      <vt:lpstr>PowerPoint Presentation</vt:lpstr>
      <vt:lpstr>A rough representation of a subspace.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Eigenvectors and Eigenvalues:</vt:lpstr>
      <vt:lpstr>PCA in action (Finally!!!!)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FEEDING THE NEURAL NETWORK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111</cp:revision>
  <dcterms:created xsi:type="dcterms:W3CDTF">2014-10-17T13:42:43Z</dcterms:created>
  <dcterms:modified xsi:type="dcterms:W3CDTF">2015-01-09T14:47:45Z</dcterms:modified>
</cp:coreProperties>
</file>