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70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27" autoAdjust="0"/>
  </p:normalViewPr>
  <p:slideViewPr>
    <p:cSldViewPr>
      <p:cViewPr varScale="1">
        <p:scale>
          <a:sx n="42" d="100"/>
          <a:sy n="4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3668393-4741-492E-BC6F-80CA9197E66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27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build="p">
        <p:tmplLst>
          <p:tmpl lvl="1">
            <p:tnLst>
              <p:par>
                <p:cTn presetID="3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7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72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7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307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307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832A4-9982-4A33-9DDB-2D639A794E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4D886E-5BD3-474A-AA69-BC71C1EE80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B2CCBF-12CE-4FA4-A90C-D5F09C3199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0B62644-B9D4-4C2F-BFAC-C965450B2C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62E90C1-E17D-4BDF-9C44-E00B235F26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6771A-F455-454C-BA72-928827DA8E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DBA7A-2F60-490A-BE45-E97BBC5433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5D77D-89C0-49F1-A383-A48CE9D40E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9134F-E7AF-40FD-B1D2-2666F2CAF3F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F09AC3-E44B-44B5-860E-37899EE06E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581F0-65CB-401C-AECD-A453DD4E44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5C6B3-54BF-4B33-9352-685067A013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9D1AD-3AC1-429E-863D-C484E6116B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11731432-DB79-41D8-803B-235102C411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97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98" decel="1000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98" decel="100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98" decel="100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 build="p">
        <p:tmplLst>
          <p:tmpl lvl="1">
            <p:tnLst>
              <p:par>
                <p:cTn presetID="3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6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69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6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296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296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6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69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6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296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296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6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69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6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296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296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6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69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6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296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296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3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6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69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6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98" decel="100000" fill="hold"/>
                        <p:tgtEl>
                          <p:spTgt spid="296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100" accel="100000" fill="hold">
                          <p:stCondLst>
                            <p:cond delay="898"/>
                          </p:stCondLst>
                        </p:cTn>
                        <p:tgtEl>
                          <p:spTgt spid="296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onomyt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The Hero’s </a:t>
            </a:r>
            <a:r>
              <a:rPr lang="en-US" dirty="0" smtClean="0"/>
              <a:t>Journey		</a:t>
            </a:r>
            <a:r>
              <a:rPr lang="en-US" sz="1200" dirty="0" smtClean="0"/>
              <a:t>created by Travis Peterson</a:t>
            </a:r>
            <a:r>
              <a:rPr lang="en-US" sz="1200" smtClean="0"/>
              <a:t>, Travis HS</a:t>
            </a:r>
            <a:endParaRPr lang="en-US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556" t="12500" r="4630" b="5556"/>
          <a:stretch>
            <a:fillRect/>
          </a:stretch>
        </p:blipFill>
        <p:spPr>
          <a:xfrm>
            <a:off x="533400" y="990600"/>
            <a:ext cx="8229600" cy="5867400"/>
          </a:xfr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Hero’s Journey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4038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i="1" u="sng"/>
              <a:t>The Stages:</a:t>
            </a:r>
          </a:p>
          <a:p>
            <a:pPr>
              <a:lnSpc>
                <a:spcPct val="80000"/>
              </a:lnSpc>
            </a:pPr>
            <a:r>
              <a:rPr lang="en-US" sz="2000"/>
              <a:t>The Humble Beginnings</a:t>
            </a:r>
          </a:p>
          <a:p>
            <a:pPr>
              <a:lnSpc>
                <a:spcPct val="80000"/>
              </a:lnSpc>
            </a:pPr>
            <a:r>
              <a:rPr lang="en-US" sz="2000"/>
              <a:t>The Call to Adventure</a:t>
            </a:r>
          </a:p>
          <a:p>
            <a:pPr>
              <a:lnSpc>
                <a:spcPct val="80000"/>
              </a:lnSpc>
            </a:pPr>
            <a:r>
              <a:rPr lang="en-US" sz="2000"/>
              <a:t>Refusing the Call</a:t>
            </a:r>
          </a:p>
          <a:p>
            <a:pPr>
              <a:lnSpc>
                <a:spcPct val="80000"/>
              </a:lnSpc>
            </a:pPr>
            <a:r>
              <a:rPr lang="en-US" sz="2000"/>
              <a:t>Threshold Crossing</a:t>
            </a:r>
          </a:p>
          <a:p>
            <a:pPr>
              <a:lnSpc>
                <a:spcPct val="80000"/>
              </a:lnSpc>
            </a:pPr>
            <a:r>
              <a:rPr lang="en-US" sz="2000"/>
              <a:t>Departure</a:t>
            </a:r>
          </a:p>
          <a:p>
            <a:pPr>
              <a:lnSpc>
                <a:spcPct val="80000"/>
              </a:lnSpc>
            </a:pPr>
            <a:r>
              <a:rPr lang="en-US" sz="2000"/>
              <a:t>The Journey / Challenges</a:t>
            </a:r>
          </a:p>
          <a:p>
            <a:pPr>
              <a:lnSpc>
                <a:spcPct val="80000"/>
              </a:lnSpc>
            </a:pPr>
            <a:r>
              <a:rPr lang="en-US" sz="2000"/>
              <a:t>The Final Confrontation</a:t>
            </a:r>
          </a:p>
          <a:p>
            <a:pPr>
              <a:lnSpc>
                <a:spcPct val="80000"/>
              </a:lnSpc>
            </a:pPr>
            <a:r>
              <a:rPr lang="en-US" sz="2000"/>
              <a:t>The Return</a:t>
            </a:r>
          </a:p>
          <a:p>
            <a:pPr>
              <a:lnSpc>
                <a:spcPct val="80000"/>
              </a:lnSpc>
            </a:pPr>
            <a:r>
              <a:rPr lang="en-US" sz="2000" b="1" u="sng"/>
              <a:t>The Archetypes:</a:t>
            </a:r>
          </a:p>
          <a:p>
            <a:pPr>
              <a:lnSpc>
                <a:spcPct val="80000"/>
              </a:lnSpc>
            </a:pPr>
            <a:r>
              <a:rPr lang="en-US" sz="2000"/>
              <a:t>The Mentor</a:t>
            </a:r>
          </a:p>
          <a:p>
            <a:pPr>
              <a:lnSpc>
                <a:spcPct val="80000"/>
              </a:lnSpc>
            </a:pPr>
            <a:r>
              <a:rPr lang="en-US" sz="2000"/>
              <a:t>The Gift</a:t>
            </a:r>
          </a:p>
          <a:p>
            <a:pPr>
              <a:lnSpc>
                <a:spcPct val="80000"/>
              </a:lnSpc>
            </a:pPr>
            <a:r>
              <a:rPr lang="en-US" sz="2000"/>
              <a:t>The Allies</a:t>
            </a:r>
          </a:p>
          <a:p>
            <a:pPr>
              <a:lnSpc>
                <a:spcPct val="80000"/>
              </a:lnSpc>
            </a:pPr>
            <a:r>
              <a:rPr lang="en-US" sz="2000"/>
              <a:t>The Hero</a:t>
            </a:r>
          </a:p>
          <a:p>
            <a:pPr>
              <a:lnSpc>
                <a:spcPct val="80000"/>
              </a:lnSpc>
            </a:pPr>
            <a:r>
              <a:rPr lang="en-US" sz="2000"/>
              <a:t>Arch Nemesis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</p:txBody>
      </p:sp>
      <p:pic>
        <p:nvPicPr>
          <p:cNvPr id="6162" name="Picture 18" descr="superman-returns_500x66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t="1370" b="20547"/>
          <a:stretch>
            <a:fillRect/>
          </a:stretch>
        </p:blipFill>
        <p:spPr>
          <a:xfrm>
            <a:off x="3829050" y="990600"/>
            <a:ext cx="5046663" cy="5257800"/>
          </a:xfrm>
          <a:noFill/>
          <a:ln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8" decel="100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98" decel="100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98" decel="100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98" decel="100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98" decel="1000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98" decel="100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98" decel="1000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98" decel="100000" fill="hold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98" decel="1000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98" decel="100000" fill="hold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898" decel="1000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898" decel="100000" fill="hold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98" decel="100000" fill="hold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Hero’s Journey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The Hero’s Journey is an idea developed by Joseph Campbell, which explores the theory that many movies, books, stories and etc. all share a fundamental structure, which Campbell called the </a:t>
            </a:r>
            <a:r>
              <a:rPr lang="en-US" sz="2600" i="1">
                <a:hlinkClick r:id="rId2" tooltip="Monomyth"/>
              </a:rPr>
              <a:t>monomyth</a:t>
            </a:r>
            <a:r>
              <a:rPr lang="en-US" sz="2600"/>
              <a:t>. </a:t>
            </a:r>
          </a:p>
          <a:p>
            <a:pPr>
              <a:lnSpc>
                <a:spcPct val="90000"/>
              </a:lnSpc>
            </a:pPr>
            <a:r>
              <a:rPr lang="en-US" sz="2600"/>
              <a:t>In a well-known quote from Campbell’s book “</a:t>
            </a:r>
            <a:r>
              <a:rPr lang="en-US" sz="2600" i="1" u="sng"/>
              <a:t>The Hero with a Thousand Faces</a:t>
            </a:r>
            <a:r>
              <a:rPr lang="en-US" sz="2600" i="1"/>
              <a:t>”,</a:t>
            </a:r>
            <a:r>
              <a:rPr lang="en-US" sz="2600"/>
              <a:t> Campbell summarized the monomyth like this: </a:t>
            </a:r>
          </a:p>
          <a:p>
            <a:pPr lvl="1">
              <a:lnSpc>
                <a:spcPct val="90000"/>
              </a:lnSpc>
            </a:pPr>
            <a:r>
              <a:rPr lang="en-US" sz="2000" i="1"/>
              <a:t>A hero ventures forth from the world of common day into a region of supernatural wonder: fabulous forces are there encountered and a decisive victory is won: the hero comes back from this mysterious adventure with the power to bestow great joy on his fellow man</a:t>
            </a:r>
            <a:r>
              <a:rPr lang="en-US" sz="2000"/>
              <a:t>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1388</TotalTime>
  <Words>155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Garamond</vt:lpstr>
      <vt:lpstr>Wingdings</vt:lpstr>
      <vt:lpstr>Edge</vt:lpstr>
      <vt:lpstr>The Hero’s Journey  created by Travis Peterson, Travis HS</vt:lpstr>
      <vt:lpstr>The Hero’s Journey</vt:lpstr>
      <vt:lpstr>The Hero’s Journey</vt:lpstr>
    </vt:vector>
  </TitlesOfParts>
  <Company>Travis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Hero’s Journey</dc:title>
  <dc:creator>Travis Peterson</dc:creator>
  <cp:lastModifiedBy>Vishal Pandit</cp:lastModifiedBy>
  <cp:revision>18</cp:revision>
  <dcterms:created xsi:type="dcterms:W3CDTF">2006-08-22T13:31:40Z</dcterms:created>
  <dcterms:modified xsi:type="dcterms:W3CDTF">2015-09-30T07:35:52Z</dcterms:modified>
</cp:coreProperties>
</file>