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64" r:id="rId4"/>
    <p:sldId id="260" r:id="rId5"/>
    <p:sldId id="265"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29" autoAdjust="0"/>
  </p:normalViewPr>
  <p:slideViewPr>
    <p:cSldViewPr snapToGrid="0">
      <p:cViewPr varScale="1">
        <p:scale>
          <a:sx n="88" d="100"/>
          <a:sy n="88" d="100"/>
        </p:scale>
        <p:origin x="494"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12-Oct-18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12-Oct-18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12-Oct-18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12-Oct-18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12-Oct-18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12-Oct-18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12-Oct-18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12-Oct-18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12-Oct-18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12-Oct-18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12-Oct-18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12-Oct-18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12-Oct-18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971" y="1246566"/>
            <a:ext cx="5937070" cy="2560320"/>
          </a:xfrm>
        </p:spPr>
        <p:txBody>
          <a:bodyPr>
            <a:normAutofit/>
          </a:bodyPr>
          <a:lstStyle/>
          <a:p>
            <a:r>
              <a:rPr lang="en-US" sz="3600" dirty="0" smtClean="0"/>
              <a:t>Cognitive AI assistant to uniquely understand an individual</a:t>
            </a:r>
            <a:endParaRPr lang="en-US" sz="3600" dirty="0"/>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478971" y="4223657"/>
            <a:ext cx="5120640" cy="1600200"/>
          </a:xfrm>
        </p:spPr>
        <p:txBody>
          <a:bodyPr/>
          <a:lstStyle/>
          <a:p>
            <a:r>
              <a:rPr lang="en-US" dirty="0" smtClean="0"/>
              <a:t>Vishal Kumar Bharti</a:t>
            </a:r>
            <a:endParaRPr lang="en-US"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a:xfrm>
            <a:off x="1295400" y="1828799"/>
            <a:ext cx="9601200" cy="4519749"/>
          </a:xfrm>
        </p:spPr>
        <p:txBody>
          <a:bodyPr>
            <a:normAutofit fontScale="92500" lnSpcReduction="10000"/>
          </a:bodyPr>
          <a:lstStyle/>
          <a:p>
            <a:pPr marL="0" indent="0">
              <a:buNone/>
            </a:pPr>
            <a:r>
              <a:rPr lang="en-US" sz="2200" b="1" dirty="0" smtClean="0"/>
              <a:t>To </a:t>
            </a:r>
            <a:r>
              <a:rPr lang="en-US" sz="2200" b="1" dirty="0"/>
              <a:t>design a </a:t>
            </a:r>
            <a:r>
              <a:rPr lang="en-US" sz="2200" b="1" dirty="0" smtClean="0"/>
              <a:t>self personalizing cognitive </a:t>
            </a:r>
            <a:r>
              <a:rPr lang="en-US" sz="2200" b="1" dirty="0"/>
              <a:t>AI system </a:t>
            </a:r>
            <a:r>
              <a:rPr lang="en-US" sz="2200" b="1" dirty="0" smtClean="0"/>
              <a:t>which attempts to learn the unique patterns in how the person’s mind work by modeling </a:t>
            </a:r>
            <a:r>
              <a:rPr lang="en-US" sz="2200" b="1" dirty="0"/>
              <a:t>inner representations </a:t>
            </a:r>
            <a:r>
              <a:rPr lang="en-US" sz="2200" b="1" dirty="0" smtClean="0"/>
              <a:t>and </a:t>
            </a:r>
            <a:r>
              <a:rPr lang="en-US" sz="2200" b="1" dirty="0"/>
              <a:t>how they drive actions from it.</a:t>
            </a:r>
            <a:endParaRPr lang="en-US" sz="2200" b="1" dirty="0">
              <a:solidFill>
                <a:srgbClr val="00B050"/>
              </a:solidFill>
            </a:endParaRPr>
          </a:p>
          <a:p>
            <a:pPr marL="0" indent="0">
              <a:buNone/>
            </a:pPr>
            <a:r>
              <a:rPr lang="en-US" sz="2000" dirty="0" smtClean="0">
                <a:solidFill>
                  <a:srgbClr val="00B050"/>
                </a:solidFill>
              </a:rPr>
              <a:t>This attempt entails gaining understanding of things which make the person unique:</a:t>
            </a:r>
          </a:p>
          <a:p>
            <a:r>
              <a:rPr lang="en-US" sz="2000" dirty="0" smtClean="0">
                <a:solidFill>
                  <a:schemeClr val="accent4">
                    <a:lumMod val="75000"/>
                  </a:schemeClr>
                </a:solidFill>
              </a:rPr>
              <a:t>Personality traits</a:t>
            </a:r>
          </a:p>
          <a:p>
            <a:r>
              <a:rPr lang="en-US" sz="2000" dirty="0" smtClean="0">
                <a:solidFill>
                  <a:schemeClr val="accent4">
                    <a:lumMod val="75000"/>
                  </a:schemeClr>
                </a:solidFill>
              </a:rPr>
              <a:t>Beliefs</a:t>
            </a:r>
          </a:p>
          <a:p>
            <a:r>
              <a:rPr lang="en-US" sz="2000" dirty="0" smtClean="0">
                <a:solidFill>
                  <a:schemeClr val="accent4">
                    <a:lumMod val="75000"/>
                  </a:schemeClr>
                </a:solidFill>
              </a:rPr>
              <a:t>Behavior</a:t>
            </a:r>
          </a:p>
          <a:p>
            <a:r>
              <a:rPr lang="en-US" sz="2000" dirty="0" smtClean="0">
                <a:solidFill>
                  <a:schemeClr val="accent4">
                    <a:lumMod val="75000"/>
                  </a:schemeClr>
                </a:solidFill>
              </a:rPr>
              <a:t>Emotional triggers</a:t>
            </a:r>
          </a:p>
          <a:p>
            <a:r>
              <a:rPr lang="en-US" sz="2000" dirty="0" smtClean="0">
                <a:solidFill>
                  <a:schemeClr val="accent4">
                    <a:lumMod val="75000"/>
                  </a:schemeClr>
                </a:solidFill>
              </a:rPr>
              <a:t>Preferences</a:t>
            </a:r>
          </a:p>
          <a:p>
            <a:r>
              <a:rPr lang="en-US" sz="2000" dirty="0" smtClean="0">
                <a:solidFill>
                  <a:schemeClr val="accent4">
                    <a:lumMod val="75000"/>
                  </a:schemeClr>
                </a:solidFill>
              </a:rPr>
              <a:t>Intentions</a:t>
            </a:r>
          </a:p>
          <a:p>
            <a:pPr marL="0" indent="0">
              <a:buNone/>
            </a:pPr>
            <a:r>
              <a:rPr lang="en-US" sz="2000" dirty="0" smtClean="0"/>
              <a:t> </a:t>
            </a:r>
            <a:endParaRPr lang="en-US" sz="2000"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12" name="Content Placeholder 11"/>
          <p:cNvSpPr>
            <a:spLocks noGrp="1"/>
          </p:cNvSpPr>
          <p:nvPr>
            <p:ph sz="half" idx="2"/>
          </p:nvPr>
        </p:nvSpPr>
        <p:spPr>
          <a:xfrm>
            <a:off x="478971" y="1802673"/>
            <a:ext cx="11251475" cy="4737463"/>
          </a:xfrm>
        </p:spPr>
        <p:txBody>
          <a:bodyPr>
            <a:normAutofit/>
          </a:bodyPr>
          <a:lstStyle/>
          <a:p>
            <a:r>
              <a:rPr lang="en-US" sz="2000" b="1" u="sng" dirty="0" smtClean="0"/>
              <a:t>Nature of Reality:</a:t>
            </a:r>
            <a:r>
              <a:rPr lang="en-US" sz="2000" dirty="0" smtClean="0"/>
              <a:t> </a:t>
            </a:r>
            <a:r>
              <a:rPr lang="en-US" sz="1800" dirty="0" smtClean="0"/>
              <a:t>The only constant we have in our reality is ‘CHANGE’, although we see much of reality, same as the previous day, but there’s change at one level or the another. Its safe to say that our reality is a </a:t>
            </a:r>
            <a:r>
              <a:rPr lang="en-US" sz="1800" u="sng" dirty="0" smtClean="0"/>
              <a:t>highly unstructured time series data oscillating in some very high dimensional plane</a:t>
            </a:r>
            <a:r>
              <a:rPr lang="en-US" sz="1800" dirty="0" smtClean="0"/>
              <a:t> and so is the life of a person</a:t>
            </a:r>
            <a:r>
              <a:rPr lang="en-US" sz="2000" dirty="0" smtClean="0"/>
              <a:t>.</a:t>
            </a:r>
          </a:p>
          <a:p>
            <a:r>
              <a:rPr lang="en-US" sz="2000" b="1" u="sng" dirty="0" smtClean="0"/>
              <a:t>Brain: </a:t>
            </a:r>
            <a:r>
              <a:rPr lang="en-US" sz="1800" dirty="0" smtClean="0"/>
              <a:t>Processes data from multiple domains at any instant and does intelligent predictions to drive actions and behavior.</a:t>
            </a:r>
          </a:p>
          <a:p>
            <a:pPr marL="0" indent="0">
              <a:buNone/>
            </a:pPr>
            <a:r>
              <a:rPr lang="en-US" sz="1800" dirty="0"/>
              <a:t> </a:t>
            </a:r>
            <a:r>
              <a:rPr lang="en-US" sz="1800" dirty="0" smtClean="0"/>
              <a:t>    So at the fundamental level, the brain functions same for everyone but </a:t>
            </a:r>
            <a:r>
              <a:rPr lang="en-US" sz="1800" u="sng" dirty="0" smtClean="0"/>
              <a:t>every person is unique in his     nature </a:t>
            </a:r>
            <a:r>
              <a:rPr lang="en-US" sz="1800" u="sng" dirty="0"/>
              <a:t>and </a:t>
            </a:r>
            <a:r>
              <a:rPr lang="en-US" sz="1800" u="sng" dirty="0" smtClean="0"/>
              <a:t>behavior</a:t>
            </a:r>
            <a:r>
              <a:rPr lang="en-US" sz="1800" dirty="0" smtClean="0"/>
              <a:t>. This is due to the nature of interaction with the real world variables which is shaped by    the </a:t>
            </a:r>
            <a:r>
              <a:rPr lang="en-US" sz="1800" u="sng" dirty="0" smtClean="0"/>
              <a:t>weights and biases to these variables unique to an individual</a:t>
            </a:r>
          </a:p>
          <a:p>
            <a:r>
              <a:rPr lang="en-US" sz="1800" dirty="0" smtClean="0"/>
              <a:t>The proposed AI system is an attempt to learn, </a:t>
            </a:r>
            <a:r>
              <a:rPr lang="en-US" sz="1800" dirty="0" err="1" smtClean="0"/>
              <a:t>wrt</a:t>
            </a:r>
            <a:r>
              <a:rPr lang="en-US" sz="1800" dirty="0" smtClean="0"/>
              <a:t> to an individual, the unique patterns of weighing and biasing these real world variables in order to gain understanding of the needs</a:t>
            </a:r>
            <a:r>
              <a:rPr lang="en-US" sz="1800" dirty="0"/>
              <a:t>, concerns, feelings and state of a person.</a:t>
            </a:r>
            <a:endParaRPr lang="en-US" sz="1800" dirty="0" smtClean="0"/>
          </a:p>
          <a:p>
            <a:pPr marL="0" indent="0">
              <a:buNone/>
            </a:pPr>
            <a:endParaRPr lang="en-US" sz="1800" dirty="0"/>
          </a:p>
          <a:p>
            <a:pPr marL="0" indent="0">
              <a:buNone/>
            </a:pPr>
            <a:endParaRPr lang="en-US" sz="1800" dirty="0" smtClean="0"/>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half" idx="1"/>
          </p:nvPr>
        </p:nvSpPr>
        <p:spPr>
          <a:xfrm>
            <a:off x="346165" y="1828800"/>
            <a:ext cx="9601200" cy="4343400"/>
          </a:xfrm>
        </p:spPr>
        <p:txBody>
          <a:bodyPr/>
          <a:lstStyle/>
          <a:p>
            <a:r>
              <a:rPr lang="en-US" dirty="0" smtClean="0"/>
              <a:t>Modules to observe</a:t>
            </a:r>
            <a:endParaRPr lang="en-US" dirty="0"/>
          </a:p>
          <a:p>
            <a:r>
              <a:rPr lang="en-US" dirty="0" smtClean="0"/>
              <a:t>Modules to take action</a:t>
            </a:r>
            <a:endParaRPr lang="en-US" dirty="0"/>
          </a:p>
          <a:p>
            <a:r>
              <a:rPr lang="en-US" dirty="0" smtClean="0"/>
              <a:t>Feedback module</a:t>
            </a:r>
            <a:endParaRPr lang="en-US" dirty="0"/>
          </a:p>
        </p:txBody>
      </p:sp>
      <p:sp>
        <p:nvSpPr>
          <p:cNvPr id="6" name="Flowchart: Alternate Process 5"/>
          <p:cNvSpPr/>
          <p:nvPr/>
        </p:nvSpPr>
        <p:spPr>
          <a:xfrm>
            <a:off x="7047412" y="3721825"/>
            <a:ext cx="2577737" cy="104502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Cognitive AI Assistant</a:t>
            </a:r>
          </a:p>
        </p:txBody>
      </p:sp>
      <p:sp>
        <p:nvSpPr>
          <p:cNvPr id="7" name="Flowchart: Process 6"/>
          <p:cNvSpPr/>
          <p:nvPr/>
        </p:nvSpPr>
        <p:spPr>
          <a:xfrm>
            <a:off x="4704806" y="2194557"/>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EEG signals</a:t>
            </a:r>
            <a:endParaRPr lang="en-US" dirty="0"/>
          </a:p>
        </p:txBody>
      </p:sp>
      <p:sp>
        <p:nvSpPr>
          <p:cNvPr id="8" name="Flowchart: Process 7"/>
          <p:cNvSpPr/>
          <p:nvPr/>
        </p:nvSpPr>
        <p:spPr>
          <a:xfrm>
            <a:off x="6586946" y="2194557"/>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Speech</a:t>
            </a:r>
            <a:endParaRPr lang="en-US" dirty="0"/>
          </a:p>
        </p:txBody>
      </p:sp>
      <p:sp>
        <p:nvSpPr>
          <p:cNvPr id="9" name="Flowchart: Process 8"/>
          <p:cNvSpPr/>
          <p:nvPr/>
        </p:nvSpPr>
        <p:spPr>
          <a:xfrm>
            <a:off x="8567056" y="2194558"/>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Pulse rate/Heart beat</a:t>
            </a:r>
            <a:endParaRPr lang="en-US" dirty="0"/>
          </a:p>
        </p:txBody>
      </p:sp>
      <p:sp>
        <p:nvSpPr>
          <p:cNvPr id="10" name="Flowchart: Process 9"/>
          <p:cNvSpPr/>
          <p:nvPr/>
        </p:nvSpPr>
        <p:spPr>
          <a:xfrm>
            <a:off x="10449196" y="2194556"/>
            <a:ext cx="1532709" cy="8360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Facial expressions</a:t>
            </a:r>
            <a:endParaRPr lang="en-US" dirty="0"/>
          </a:p>
        </p:txBody>
      </p:sp>
      <p:cxnSp>
        <p:nvCxnSpPr>
          <p:cNvPr id="12" name="Straight Arrow Connector 11"/>
          <p:cNvCxnSpPr>
            <a:stCxn id="7" idx="2"/>
            <a:endCxn id="6" idx="0"/>
          </p:cNvCxnSpPr>
          <p:nvPr/>
        </p:nvCxnSpPr>
        <p:spPr>
          <a:xfrm>
            <a:off x="5471161" y="3030580"/>
            <a:ext cx="2865120" cy="691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0"/>
          </p:cNvCxnSpPr>
          <p:nvPr/>
        </p:nvCxnSpPr>
        <p:spPr>
          <a:xfrm flipH="1">
            <a:off x="8336281" y="3030581"/>
            <a:ext cx="997130" cy="691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6" idx="0"/>
          </p:cNvCxnSpPr>
          <p:nvPr/>
        </p:nvCxnSpPr>
        <p:spPr>
          <a:xfrm>
            <a:off x="7353301" y="3030580"/>
            <a:ext cx="982980" cy="691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6" idx="0"/>
          </p:cNvCxnSpPr>
          <p:nvPr/>
        </p:nvCxnSpPr>
        <p:spPr>
          <a:xfrm flipH="1">
            <a:off x="8336281" y="3030579"/>
            <a:ext cx="2879270" cy="69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p:cNvCxnSpPr>
          <p:nvPr/>
        </p:nvCxnSpPr>
        <p:spPr>
          <a:xfrm flipH="1">
            <a:off x="8336280" y="4766854"/>
            <a:ext cx="1" cy="1006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Process 29"/>
          <p:cNvSpPr/>
          <p:nvPr/>
        </p:nvSpPr>
        <p:spPr>
          <a:xfrm>
            <a:off x="7124972" y="5733352"/>
            <a:ext cx="2422616" cy="8046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 to take action</a:t>
            </a:r>
            <a:endParaRPr lang="en-US" dirty="0"/>
          </a:p>
        </p:txBody>
      </p:sp>
      <p:sp>
        <p:nvSpPr>
          <p:cNvPr id="31" name="Flowchart: Alternate Process 30"/>
          <p:cNvSpPr/>
          <p:nvPr/>
        </p:nvSpPr>
        <p:spPr>
          <a:xfrm>
            <a:off x="10099765" y="4557846"/>
            <a:ext cx="1461951" cy="127689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 module</a:t>
            </a:r>
            <a:endParaRPr lang="en-US" dirty="0"/>
          </a:p>
        </p:txBody>
      </p:sp>
      <p:cxnSp>
        <p:nvCxnSpPr>
          <p:cNvPr id="33" name="Straight Arrow Connector 32"/>
          <p:cNvCxnSpPr>
            <a:stCxn id="30" idx="3"/>
            <a:endCxn id="31" idx="2"/>
          </p:cNvCxnSpPr>
          <p:nvPr/>
        </p:nvCxnSpPr>
        <p:spPr>
          <a:xfrm flipV="1">
            <a:off x="9547588" y="5834743"/>
            <a:ext cx="1283153" cy="30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a:endCxn id="6" idx="3"/>
          </p:cNvCxnSpPr>
          <p:nvPr/>
        </p:nvCxnSpPr>
        <p:spPr>
          <a:xfrm flipH="1" flipV="1">
            <a:off x="9625149" y="4244340"/>
            <a:ext cx="1205592" cy="31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Left Brace 41"/>
          <p:cNvSpPr/>
          <p:nvPr/>
        </p:nvSpPr>
        <p:spPr>
          <a:xfrm>
            <a:off x="4169228" y="2229386"/>
            <a:ext cx="487680" cy="2194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OBSERVE</a:t>
            </a:r>
            <a:endParaRPr lang="en-US"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4" name="TextBox 3"/>
          <p:cNvSpPr txBox="1"/>
          <p:nvPr/>
        </p:nvSpPr>
        <p:spPr>
          <a:xfrm>
            <a:off x="243840" y="1811383"/>
            <a:ext cx="1173915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modules to observe are basically data analysis modules, where data is collected from varied sources ranging from IOT based EEG sensor to smart watches to direct observation of audio-visual cues by the AI assistant.</a:t>
            </a:r>
          </a:p>
          <a:p>
            <a:pPr marL="285750" indent="-285750">
              <a:buFont typeface="Arial" panose="020B0604020202020204" pitchFamily="34" charset="0"/>
              <a:buChar char="•"/>
            </a:pPr>
            <a:endParaRPr lang="en-US" sz="2400" dirty="0"/>
          </a:p>
          <a:p>
            <a:endParaRPr lang="en-US" sz="2400" dirty="0" smtClean="0"/>
          </a:p>
          <a:p>
            <a:pPr marL="285750" indent="-285750">
              <a:buFont typeface="Arial" panose="020B0604020202020204" pitchFamily="34" charset="0"/>
              <a:buChar char="•"/>
            </a:pPr>
            <a:r>
              <a:rPr lang="en-US" sz="2400" dirty="0" smtClean="0"/>
              <a:t>The use cases which I implemented in the hackathon were emotion detection from facial expressions along with emotion detection from acoustic speech signals. These use cases can be integrated as separate observer modules with the assistant</a:t>
            </a:r>
            <a:endParaRPr lang="en-US" sz="2400" dirty="0"/>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TO DRIVE ACTION</a:t>
            </a:r>
            <a:endParaRPr lang="en-US" dirty="0"/>
          </a:p>
        </p:txBody>
      </p:sp>
      <p:sp>
        <p:nvSpPr>
          <p:cNvPr id="5" name="Content Placeholder 4"/>
          <p:cNvSpPr>
            <a:spLocks noGrp="1"/>
          </p:cNvSpPr>
          <p:nvPr>
            <p:ph idx="1"/>
          </p:nvPr>
        </p:nvSpPr>
        <p:spPr/>
        <p:txBody>
          <a:bodyPr/>
          <a:lstStyle/>
          <a:p>
            <a:r>
              <a:rPr lang="en-US" dirty="0" smtClean="0"/>
              <a:t>Mood Stabilizer module</a:t>
            </a:r>
          </a:p>
          <a:p>
            <a:r>
              <a:rPr lang="en-US" dirty="0" smtClean="0"/>
              <a:t>Anxiety handler module</a:t>
            </a:r>
          </a:p>
          <a:p>
            <a:r>
              <a:rPr lang="en-US" dirty="0" smtClean="0"/>
              <a:t>Business/Job life assistance module</a:t>
            </a:r>
          </a:p>
          <a:p>
            <a:r>
              <a:rPr lang="en-US" dirty="0" smtClean="0"/>
              <a:t>Home automation module</a:t>
            </a:r>
          </a:p>
          <a:p>
            <a:r>
              <a:rPr lang="en-US" dirty="0" smtClean="0"/>
              <a:t>Event scheduler module</a:t>
            </a:r>
          </a:p>
          <a:p>
            <a:r>
              <a:rPr lang="en-US" dirty="0" smtClean="0"/>
              <a:t>False belief identifier module</a:t>
            </a:r>
            <a:endParaRPr lang="en-US" dirty="0"/>
          </a:p>
        </p:txBody>
      </p:sp>
      <p:sp>
        <p:nvSpPr>
          <p:cNvPr id="6" name="Text Placeholder 5"/>
          <p:cNvSpPr>
            <a:spLocks noGrp="1"/>
          </p:cNvSpPr>
          <p:nvPr>
            <p:ph type="body" sz="half" idx="2"/>
          </p:nvPr>
        </p:nvSpPr>
        <p:spPr/>
        <p:txBody>
          <a:bodyPr/>
          <a:lstStyle/>
          <a:p>
            <a:r>
              <a:rPr lang="en-US" dirty="0" smtClean="0"/>
              <a:t>FEW ACTIONABLE MODULES</a:t>
            </a:r>
            <a:endParaRPr lang="en-US" dirty="0"/>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USE CASES</a:t>
            </a:r>
            <a:endParaRPr lang="en-US" dirty="0"/>
          </a:p>
        </p:txBody>
      </p:sp>
      <p:sp>
        <p:nvSpPr>
          <p:cNvPr id="3" name="TextBox 2"/>
          <p:cNvSpPr txBox="1"/>
          <p:nvPr/>
        </p:nvSpPr>
        <p:spPr>
          <a:xfrm>
            <a:off x="470263" y="1854926"/>
            <a:ext cx="1092925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To </a:t>
            </a:r>
            <a:r>
              <a:rPr lang="en-US" sz="2400" dirty="0"/>
              <a:t>build a cognitive AI assistant which will take actions based on the person's need and also keep learning from facial and bodily cues and keep changing actions accordingly</a:t>
            </a:r>
            <a:r>
              <a:rPr lang="en-US" sz="2400" dirty="0" smtClean="0"/>
              <a:t>.</a:t>
            </a:r>
          </a:p>
          <a:p>
            <a:pPr marL="285750" indent="-285750">
              <a:buFont typeface="Arial" panose="020B0604020202020204" pitchFamily="34" charset="0"/>
              <a:buChar char="•"/>
            </a:pPr>
            <a:r>
              <a:rPr lang="en-US" sz="2400" dirty="0"/>
              <a:t>To help deepen the understanding of brain included but not limited to mental illnesses, also to discover the sub-conscious human drives</a:t>
            </a:r>
            <a:r>
              <a:rPr lang="en-US" sz="2400" dirty="0" smtClean="0"/>
              <a:t>.</a:t>
            </a:r>
          </a:p>
          <a:p>
            <a:pPr marL="285750" indent="-285750">
              <a:buFont typeface="Arial" panose="020B0604020202020204" pitchFamily="34" charset="0"/>
              <a:buChar char="•"/>
            </a:pPr>
            <a:r>
              <a:rPr lang="en-US" sz="2400" dirty="0"/>
              <a:t>To design a cognitive classroom where children are made to learn by AI enabled systems to learn things in the way their personality types make them </a:t>
            </a:r>
            <a:r>
              <a:rPr lang="en-US" sz="2400" dirty="0" err="1"/>
              <a:t>percieve</a:t>
            </a:r>
            <a:r>
              <a:rPr lang="en-US" sz="2400" dirty="0"/>
              <a:t> things. </a:t>
            </a:r>
            <a:endParaRPr lang="en-US" sz="2400" dirty="0" smtClean="0"/>
          </a:p>
          <a:p>
            <a:pPr marL="285750" indent="-285750">
              <a:buFont typeface="Arial" panose="020B0604020202020204" pitchFamily="34" charset="0"/>
              <a:buChar char="•"/>
            </a:pPr>
            <a:r>
              <a:rPr lang="en-US" sz="2400" dirty="0"/>
              <a:t>To develop this idea to model the market psychology and its interactions with market factors</a:t>
            </a:r>
            <a:r>
              <a:rPr lang="en-US" sz="2400" dirty="0" smtClean="0"/>
              <a:t>.</a:t>
            </a:r>
          </a:p>
          <a:p>
            <a:pPr marL="285750" indent="-285750">
              <a:buFont typeface="Arial" panose="020B0604020202020204" pitchFamily="34" charset="0"/>
              <a:buChar char="•"/>
            </a:pPr>
            <a:r>
              <a:rPr lang="en-US" sz="2400" dirty="0"/>
              <a:t>To leverage behavioral insights to understand and optimize consumption patterns and behavioral habits </a:t>
            </a:r>
            <a:endParaRPr lang="en-US" sz="2400" dirty="0"/>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703</TotalTime>
  <Words>498</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Book Antiqua</vt:lpstr>
      <vt:lpstr>Sales Direction 16X9</vt:lpstr>
      <vt:lpstr>Cognitive AI assistant to uniquely understand an individual</vt:lpstr>
      <vt:lpstr>IDEA</vt:lpstr>
      <vt:lpstr>CONCEPT</vt:lpstr>
      <vt:lpstr>IMPLEMENTATION</vt:lpstr>
      <vt:lpstr>IMPLEMENTATION</vt:lpstr>
      <vt:lpstr>MODULES TO DRIVE ACTION</vt:lpstr>
      <vt:lpstr>FURTHER USE CASES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SIEMENS  MAKE IT REAL 2018</dc:title>
  <dc:creator>Vishal Kumar Bharti</dc:creator>
  <cp:lastModifiedBy>Vishal Kumar Bharti</cp:lastModifiedBy>
  <cp:revision>28</cp:revision>
  <dcterms:created xsi:type="dcterms:W3CDTF">2018-10-11T17:13:19Z</dcterms:created>
  <dcterms:modified xsi:type="dcterms:W3CDTF">2018-10-12T07:31:55Z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